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3.xml" ContentType="application/vnd.openxmlformats-officedocument.presentationml.notesSlide+xml"/>
  <Override PartName="/ppt/comments/comment4.xml" ContentType="application/vnd.openxmlformats-officedocument.presentationml.comment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2.xml" ContentType="application/vnd.openxmlformats-officedocument.drawingml.chart+xml"/>
  <Override PartName="/ppt/notesSlides/notesSlide66.xml" ContentType="application/vnd.openxmlformats-officedocument.presentationml.notesSlide+xml"/>
  <Override PartName="/ppt/charts/chart3.xml" ContentType="application/vnd.openxmlformats-officedocument.drawingml.chart+xml"/>
  <Override PartName="/ppt/notesSlides/notesSlide67.xml" ContentType="application/vnd.openxmlformats-officedocument.presentationml.notesSlide+xml"/>
  <Override PartName="/ppt/charts/chart4.xml" ContentType="application/vnd.openxmlformats-officedocument.drawingml.chart+xml"/>
  <Override PartName="/ppt/notesSlides/notesSlide68.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6.xml" ContentType="application/vnd.openxmlformats-officedocument.drawingml.chart+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23"/>
  </p:notesMasterIdLst>
  <p:sldIdLst>
    <p:sldId id="367" r:id="rId2"/>
    <p:sldId id="666" r:id="rId3"/>
    <p:sldId id="629" r:id="rId4"/>
    <p:sldId id="630" r:id="rId5"/>
    <p:sldId id="631" r:id="rId6"/>
    <p:sldId id="416" r:id="rId7"/>
    <p:sldId id="418" r:id="rId8"/>
    <p:sldId id="635" r:id="rId9"/>
    <p:sldId id="634" r:id="rId10"/>
    <p:sldId id="681" r:id="rId11"/>
    <p:sldId id="636" r:id="rId12"/>
    <p:sldId id="667" r:id="rId13"/>
    <p:sldId id="668" r:id="rId14"/>
    <p:sldId id="669" r:id="rId15"/>
    <p:sldId id="670" r:id="rId16"/>
    <p:sldId id="671" r:id="rId17"/>
    <p:sldId id="672" r:id="rId18"/>
    <p:sldId id="673" r:id="rId19"/>
    <p:sldId id="674" r:id="rId20"/>
    <p:sldId id="675" r:id="rId21"/>
    <p:sldId id="676" r:id="rId22"/>
    <p:sldId id="677" r:id="rId23"/>
    <p:sldId id="678" r:id="rId24"/>
    <p:sldId id="679" r:id="rId25"/>
    <p:sldId id="680" r:id="rId26"/>
    <p:sldId id="682" r:id="rId27"/>
    <p:sldId id="638" r:id="rId28"/>
    <p:sldId id="688" r:id="rId29"/>
    <p:sldId id="689" r:id="rId30"/>
    <p:sldId id="685" r:id="rId31"/>
    <p:sldId id="591" r:id="rId32"/>
    <p:sldId id="322" r:id="rId33"/>
    <p:sldId id="593" r:id="rId34"/>
    <p:sldId id="444" r:id="rId35"/>
    <p:sldId id="632" r:id="rId36"/>
    <p:sldId id="442" r:id="rId37"/>
    <p:sldId id="590" r:id="rId38"/>
    <p:sldId id="633" r:id="rId39"/>
    <p:sldId id="697" r:id="rId40"/>
    <p:sldId id="618" r:id="rId41"/>
    <p:sldId id="617" r:id="rId42"/>
    <p:sldId id="592" r:id="rId43"/>
    <p:sldId id="690" r:id="rId44"/>
    <p:sldId id="692" r:id="rId45"/>
    <p:sldId id="694" r:id="rId46"/>
    <p:sldId id="695" r:id="rId47"/>
    <p:sldId id="696" r:id="rId48"/>
    <p:sldId id="693" r:id="rId49"/>
    <p:sldId id="597" r:id="rId50"/>
    <p:sldId id="598" r:id="rId51"/>
    <p:sldId id="599" r:id="rId52"/>
    <p:sldId id="600" r:id="rId53"/>
    <p:sldId id="601" r:id="rId54"/>
    <p:sldId id="602" r:id="rId55"/>
    <p:sldId id="603" r:id="rId56"/>
    <p:sldId id="604" r:id="rId57"/>
    <p:sldId id="605" r:id="rId58"/>
    <p:sldId id="608" r:id="rId59"/>
    <p:sldId id="610" r:id="rId60"/>
    <p:sldId id="611" r:id="rId61"/>
    <p:sldId id="612" r:id="rId62"/>
    <p:sldId id="613" r:id="rId63"/>
    <p:sldId id="614" r:id="rId64"/>
    <p:sldId id="615" r:id="rId65"/>
    <p:sldId id="616" r:id="rId66"/>
    <p:sldId id="619" r:id="rId67"/>
    <p:sldId id="620" r:id="rId68"/>
    <p:sldId id="621" r:id="rId69"/>
    <p:sldId id="623" r:id="rId70"/>
    <p:sldId id="624" r:id="rId71"/>
    <p:sldId id="625" r:id="rId72"/>
    <p:sldId id="626" r:id="rId73"/>
    <p:sldId id="627" r:id="rId74"/>
    <p:sldId id="628" r:id="rId75"/>
    <p:sldId id="705" r:id="rId76"/>
    <p:sldId id="706" r:id="rId77"/>
    <p:sldId id="703" r:id="rId78"/>
    <p:sldId id="704" r:id="rId79"/>
    <p:sldId id="428" r:id="rId80"/>
    <p:sldId id="430" r:id="rId81"/>
    <p:sldId id="432" r:id="rId82"/>
    <p:sldId id="699" r:id="rId83"/>
    <p:sldId id="461" r:id="rId84"/>
    <p:sldId id="464" r:id="rId85"/>
    <p:sldId id="466" r:id="rId86"/>
    <p:sldId id="467" r:id="rId87"/>
    <p:sldId id="468" r:id="rId88"/>
    <p:sldId id="469" r:id="rId89"/>
    <p:sldId id="465" r:id="rId90"/>
    <p:sldId id="462" r:id="rId91"/>
    <p:sldId id="463" r:id="rId92"/>
    <p:sldId id="470" r:id="rId93"/>
    <p:sldId id="542" r:id="rId94"/>
    <p:sldId id="536" r:id="rId95"/>
    <p:sldId id="490" r:id="rId96"/>
    <p:sldId id="491" r:id="rId97"/>
    <p:sldId id="489" r:id="rId98"/>
    <p:sldId id="487" r:id="rId99"/>
    <p:sldId id="546" r:id="rId100"/>
    <p:sldId id="448" r:id="rId101"/>
    <p:sldId id="433" r:id="rId102"/>
    <p:sldId id="686" r:id="rId103"/>
    <p:sldId id="687" r:id="rId104"/>
    <p:sldId id="434" r:id="rId105"/>
    <p:sldId id="435" r:id="rId106"/>
    <p:sldId id="436" r:id="rId107"/>
    <p:sldId id="446" r:id="rId108"/>
    <p:sldId id="451" r:id="rId109"/>
    <p:sldId id="452" r:id="rId110"/>
    <p:sldId id="453" r:id="rId111"/>
    <p:sldId id="454" r:id="rId112"/>
    <p:sldId id="482" r:id="rId113"/>
    <p:sldId id="455" r:id="rId114"/>
    <p:sldId id="456" r:id="rId115"/>
    <p:sldId id="458" r:id="rId116"/>
    <p:sldId id="459" r:id="rId117"/>
    <p:sldId id="460" r:id="rId118"/>
    <p:sldId id="439" r:id="rId119"/>
    <p:sldId id="372" r:id="rId120"/>
    <p:sldId id="382" r:id="rId121"/>
    <p:sldId id="550" r:id="rId1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AB363A-A2A7-BB4A-9FBB-0AEB3A35BCF5}">
          <p14:sldIdLst>
            <p14:sldId id="367"/>
            <p14:sldId id="666"/>
            <p14:sldId id="629"/>
            <p14:sldId id="630"/>
            <p14:sldId id="631"/>
            <p14:sldId id="416"/>
            <p14:sldId id="418"/>
            <p14:sldId id="635"/>
            <p14:sldId id="634"/>
            <p14:sldId id="681"/>
            <p14:sldId id="636"/>
            <p14:sldId id="667"/>
            <p14:sldId id="668"/>
            <p14:sldId id="669"/>
            <p14:sldId id="670"/>
            <p14:sldId id="671"/>
            <p14:sldId id="672"/>
            <p14:sldId id="673"/>
            <p14:sldId id="674"/>
            <p14:sldId id="675"/>
            <p14:sldId id="676"/>
            <p14:sldId id="677"/>
            <p14:sldId id="678"/>
            <p14:sldId id="679"/>
            <p14:sldId id="680"/>
            <p14:sldId id="682"/>
            <p14:sldId id="638"/>
            <p14:sldId id="688"/>
            <p14:sldId id="689"/>
            <p14:sldId id="685"/>
          </p14:sldIdLst>
        </p14:section>
        <p14:section name="Untitled Section" id="{D2F53F6D-3F67-E742-A70D-17DEE15290BF}">
          <p14:sldIdLst>
            <p14:sldId id="591"/>
            <p14:sldId id="322"/>
            <p14:sldId id="593"/>
            <p14:sldId id="444"/>
            <p14:sldId id="632"/>
            <p14:sldId id="442"/>
            <p14:sldId id="590"/>
            <p14:sldId id="633"/>
            <p14:sldId id="697"/>
            <p14:sldId id="618"/>
            <p14:sldId id="617"/>
            <p14:sldId id="592"/>
            <p14:sldId id="690"/>
            <p14:sldId id="692"/>
            <p14:sldId id="694"/>
            <p14:sldId id="695"/>
            <p14:sldId id="696"/>
            <p14:sldId id="693"/>
            <p14:sldId id="597"/>
            <p14:sldId id="598"/>
            <p14:sldId id="599"/>
            <p14:sldId id="600"/>
            <p14:sldId id="601"/>
            <p14:sldId id="602"/>
            <p14:sldId id="603"/>
            <p14:sldId id="604"/>
            <p14:sldId id="605"/>
            <p14:sldId id="608"/>
            <p14:sldId id="610"/>
            <p14:sldId id="611"/>
            <p14:sldId id="612"/>
            <p14:sldId id="613"/>
            <p14:sldId id="614"/>
            <p14:sldId id="615"/>
            <p14:sldId id="616"/>
            <p14:sldId id="619"/>
            <p14:sldId id="620"/>
            <p14:sldId id="621"/>
            <p14:sldId id="623"/>
            <p14:sldId id="624"/>
            <p14:sldId id="625"/>
            <p14:sldId id="626"/>
            <p14:sldId id="627"/>
            <p14:sldId id="628"/>
            <p14:sldId id="705"/>
            <p14:sldId id="706"/>
            <p14:sldId id="703"/>
            <p14:sldId id="704"/>
            <p14:sldId id="428"/>
            <p14:sldId id="430"/>
            <p14:sldId id="432"/>
            <p14:sldId id="699"/>
            <p14:sldId id="461"/>
            <p14:sldId id="464"/>
            <p14:sldId id="466"/>
            <p14:sldId id="467"/>
            <p14:sldId id="468"/>
            <p14:sldId id="469"/>
            <p14:sldId id="465"/>
            <p14:sldId id="462"/>
            <p14:sldId id="463"/>
            <p14:sldId id="470"/>
            <p14:sldId id="542"/>
            <p14:sldId id="536"/>
          </p14:sldIdLst>
        </p14:section>
        <p14:section name="Untitled Section" id="{2962CEC7-56EC-B24A-B104-CCFE9D87998A}">
          <p14:sldIdLst>
            <p14:sldId id="490"/>
            <p14:sldId id="491"/>
            <p14:sldId id="489"/>
            <p14:sldId id="487"/>
            <p14:sldId id="546"/>
            <p14:sldId id="448"/>
            <p14:sldId id="433"/>
            <p14:sldId id="686"/>
            <p14:sldId id="687"/>
            <p14:sldId id="434"/>
            <p14:sldId id="435"/>
            <p14:sldId id="436"/>
            <p14:sldId id="446"/>
            <p14:sldId id="451"/>
            <p14:sldId id="452"/>
            <p14:sldId id="453"/>
            <p14:sldId id="454"/>
            <p14:sldId id="482"/>
            <p14:sldId id="455"/>
            <p14:sldId id="456"/>
            <p14:sldId id="458"/>
            <p14:sldId id="459"/>
            <p14:sldId id="460"/>
            <p14:sldId id="439"/>
            <p14:sldId id="372"/>
          </p14:sldIdLst>
        </p14:section>
        <p14:section name="Untitled Section" id="{7ACFC996-B823-E04D-9C59-0195D58FB1C6}">
          <p14:sldIdLst>
            <p14:sldId id="382"/>
            <p14:sldId id="5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ple Aboalela"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E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506"/>
    <p:restoredTop sz="94715"/>
  </p:normalViewPr>
  <p:slideViewPr>
    <p:cSldViewPr snapToGrid="0" snapToObjects="1">
      <p:cViewPr varScale="1">
        <p:scale>
          <a:sx n="67" d="100"/>
          <a:sy n="67" d="100"/>
        </p:scale>
        <p:origin x="562" y="42"/>
      </p:cViewPr>
      <p:guideLst>
        <p:guide orient="horz" pos="2160"/>
        <p:guide pos="2880"/>
      </p:guideLst>
    </p:cSldViewPr>
  </p:slideViewPr>
  <p:outlineViewPr>
    <p:cViewPr>
      <p:scale>
        <a:sx n="33" d="100"/>
        <a:sy n="33" d="100"/>
      </p:scale>
      <p:origin x="0" y="-8290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2720"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apple:Desktop:Jan%202016%20dissertation:Conferences:T4E-%20rannona-Are%20weAsking:Submitted:Submitted%20Validation%20Test%20Result%20Dec%20to%20send%20Revised%20(version%201)%20copy%20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apple\Desktop\Python%20Quiz1\%20pithon%20quizes%20\Validation%20Test%20python\To%20Dissertation%20the%20evaluation%20Sept%202016\17%20Python%20algorithm%2010%20SEP2016%20(version%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Users\apple\Desktop\Python%20Quiz1\%20pithon%20quizes%20\Validation%20Test%20python\To%20Dissertation%20the%20evaluation%20Sept%202016\17%20Python%20algorithm%2010%20SEP2016%20(version%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ocalhost\Users\apple\Desktop\Python%20Quiz1\%20pithon%20quizes%20\Validation%20Test%20python\To%20Dissertation%20the%20evaluation%20Sept%202016\17%20Python%20algorithm%2010%20SEP2016%20(version%202).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localhost\Users\apple\Desktop\Python%20Quiz1\%20pithon%20quizes%20\Validation%20Test%20python\To%20Dissertation%20the%20evaluation%20Sept%202016\TO%20SEND\35%20Chart%20of%20DS%20&#160;Pro_Validation.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localhost\Users\apple\Desktop\Python%20Quiz1\%20pithon%20quizes%20\Validation%20Test%20python\To%20Dissertation%20the%20evaluation%20Sept%202016\TO%20SEND\34%20Chart%20of%20DS%20&#160;Pro_Valid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'T1-The Result Counts-Matchi (2)'!$I$4:$I$5</c:f>
              <c:strCache>
                <c:ptCount val="1"/>
                <c:pt idx="0">
                  <c:v> False (-) 0-1</c:v>
                </c:pt>
              </c:strCache>
            </c:strRef>
          </c:tx>
          <c:spPr>
            <a:pattFill prst="ltDnDiag">
              <a:fgClr>
                <a:srgbClr val="FF0000"/>
              </a:fgClr>
              <a:bgClr>
                <a:prstClr val="white"/>
              </a:bgClr>
            </a:pattFill>
          </c:spPr>
          <c:invertIfNegative val="0"/>
          <c:dLbls>
            <c:dLbl>
              <c:idx val="0"/>
              <c:layout>
                <c:manualLayout>
                  <c:x val="-7.0126227208976103E-3"/>
                  <c:y val="-3.816793893129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0C-42B4-A60D-269551A1325E}"/>
                </c:ext>
              </c:extLst>
            </c:dLbl>
            <c:dLbl>
              <c:idx val="2"/>
              <c:layout>
                <c:manualLayout>
                  <c:x val="-1.40252454417952E-2"/>
                  <c:y val="1.90839694656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0C-42B4-A60D-269551A1325E}"/>
                </c:ext>
              </c:extLst>
            </c:dLbl>
            <c:dLbl>
              <c:idx val="4"/>
              <c:layout>
                <c:manualLayout>
                  <c:x val="-9.81767180925676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0C-42B4-A60D-269551A1325E}"/>
                </c:ext>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'T1-The Result Counts-Matchi (2)'!$H$6:$H$10</c:f>
              <c:strCache>
                <c:ptCount val="5"/>
                <c:pt idx="0">
                  <c:v> Level 2 </c:v>
                </c:pt>
                <c:pt idx="1">
                  <c:v> Level 3 </c:v>
                </c:pt>
                <c:pt idx="2">
                  <c:v> Level 4 </c:v>
                </c:pt>
                <c:pt idx="3">
                  <c:v> Level 5 </c:v>
                </c:pt>
                <c:pt idx="4">
                  <c:v> Level 6 </c:v>
                </c:pt>
              </c:strCache>
            </c:strRef>
          </c:cat>
          <c:val>
            <c:numRef>
              <c:f>'T1-The Result Counts-Matchi (2)'!$I$6:$I$10</c:f>
              <c:numCache>
                <c:formatCode>0%</c:formatCode>
                <c:ptCount val="5"/>
                <c:pt idx="0">
                  <c:v>7.8632478632478603E-2</c:v>
                </c:pt>
                <c:pt idx="1">
                  <c:v>6.0130718954248402E-2</c:v>
                </c:pt>
                <c:pt idx="2">
                  <c:v>2.96296296296296E-2</c:v>
                </c:pt>
                <c:pt idx="3">
                  <c:v>4.4444444444444398E-2</c:v>
                </c:pt>
                <c:pt idx="4">
                  <c:v>3.3333333333333298E-2</c:v>
                </c:pt>
              </c:numCache>
            </c:numRef>
          </c:val>
          <c:extLst>
            <c:ext xmlns:c16="http://schemas.microsoft.com/office/drawing/2014/chart" uri="{C3380CC4-5D6E-409C-BE32-E72D297353CC}">
              <c16:uniqueId val="{00000003-F90C-42B4-A60D-269551A1325E}"/>
            </c:ext>
          </c:extLst>
        </c:ser>
        <c:ser>
          <c:idx val="1"/>
          <c:order val="1"/>
          <c:tx>
            <c:strRef>
              <c:f>'T1-The Result Counts-Matchi (2)'!$J$4:$J$5</c:f>
              <c:strCache>
                <c:ptCount val="1"/>
                <c:pt idx="0">
                  <c:v>False(+) 1-0</c:v>
                </c:pt>
              </c:strCache>
            </c:strRef>
          </c:tx>
          <c:spPr>
            <a:pattFill prst="ltUpDiag">
              <a:fgClr>
                <a:srgbClr val="800000"/>
              </a:fgClr>
              <a:bgClr>
                <a:prstClr val="white"/>
              </a:bgClr>
            </a:pattFill>
          </c:spPr>
          <c:invertIfNegative val="0"/>
          <c:dLbls>
            <c:dLbl>
              <c:idx val="0"/>
              <c:layout>
                <c:manualLayout>
                  <c:x val="1.4024141091760201E-3"/>
                  <c:y val="2.67175572519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0C-42B4-A60D-269551A1325E}"/>
                </c:ext>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'T1-The Result Counts-Matchi (2)'!$H$6:$H$10</c:f>
              <c:strCache>
                <c:ptCount val="5"/>
                <c:pt idx="0">
                  <c:v> Level 2 </c:v>
                </c:pt>
                <c:pt idx="1">
                  <c:v> Level 3 </c:v>
                </c:pt>
                <c:pt idx="2">
                  <c:v> Level 4 </c:v>
                </c:pt>
                <c:pt idx="3">
                  <c:v> Level 5 </c:v>
                </c:pt>
                <c:pt idx="4">
                  <c:v> Level 6 </c:v>
                </c:pt>
              </c:strCache>
            </c:strRef>
          </c:cat>
          <c:val>
            <c:numRef>
              <c:f>'T1-The Result Counts-Matchi (2)'!$J$6:$J$10</c:f>
              <c:numCache>
                <c:formatCode>0%</c:formatCode>
                <c:ptCount val="5"/>
                <c:pt idx="0">
                  <c:v>3.5897435897435902E-2</c:v>
                </c:pt>
                <c:pt idx="1">
                  <c:v>1.0457516339869299E-2</c:v>
                </c:pt>
                <c:pt idx="2">
                  <c:v>7.4074074074074103E-3</c:v>
                </c:pt>
                <c:pt idx="3">
                  <c:v>0.133333333333333</c:v>
                </c:pt>
                <c:pt idx="4">
                  <c:v>1.1111111111111099E-2</c:v>
                </c:pt>
              </c:numCache>
            </c:numRef>
          </c:val>
          <c:extLst>
            <c:ext xmlns:c16="http://schemas.microsoft.com/office/drawing/2014/chart" uri="{C3380CC4-5D6E-409C-BE32-E72D297353CC}">
              <c16:uniqueId val="{00000005-F90C-42B4-A60D-269551A1325E}"/>
            </c:ext>
          </c:extLst>
        </c:ser>
        <c:ser>
          <c:idx val="2"/>
          <c:order val="2"/>
          <c:tx>
            <c:strRef>
              <c:f>'T1-The Result Counts-Matchi (2)'!$K$4:$K$5</c:f>
              <c:strCache>
                <c:ptCount val="1"/>
                <c:pt idx="0">
                  <c:v>Correct (-) 0-0</c:v>
                </c:pt>
              </c:strCache>
            </c:strRef>
          </c:tx>
          <c:spPr>
            <a:pattFill prst="dkHorz">
              <a:fgClr>
                <a:schemeClr val="tx2"/>
              </a:fgClr>
              <a:bgClr>
                <a:prstClr val="white"/>
              </a:bgClr>
            </a:patt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'T1-The Result Counts-Matchi (2)'!$H$6:$H$10</c:f>
              <c:strCache>
                <c:ptCount val="5"/>
                <c:pt idx="0">
                  <c:v> Level 2 </c:v>
                </c:pt>
                <c:pt idx="1">
                  <c:v> Level 3 </c:v>
                </c:pt>
                <c:pt idx="2">
                  <c:v> Level 4 </c:v>
                </c:pt>
                <c:pt idx="3">
                  <c:v> Level 5 </c:v>
                </c:pt>
                <c:pt idx="4">
                  <c:v> Level 6 </c:v>
                </c:pt>
              </c:strCache>
            </c:strRef>
          </c:cat>
          <c:val>
            <c:numRef>
              <c:f>'T1-The Result Counts-Matchi (2)'!$K$6:$K$10</c:f>
              <c:numCache>
                <c:formatCode>0%</c:formatCode>
                <c:ptCount val="5"/>
                <c:pt idx="0">
                  <c:v>8.0341880341880306E-2</c:v>
                </c:pt>
                <c:pt idx="1">
                  <c:v>8.4967320261437898E-2</c:v>
                </c:pt>
                <c:pt idx="2">
                  <c:v>7.4074074074074098E-2</c:v>
                </c:pt>
                <c:pt idx="3">
                  <c:v>4.4444444444444398E-2</c:v>
                </c:pt>
                <c:pt idx="4">
                  <c:v>0.1</c:v>
                </c:pt>
              </c:numCache>
            </c:numRef>
          </c:val>
          <c:extLst>
            <c:ext xmlns:c16="http://schemas.microsoft.com/office/drawing/2014/chart" uri="{C3380CC4-5D6E-409C-BE32-E72D297353CC}">
              <c16:uniqueId val="{00000006-F90C-42B4-A60D-269551A1325E}"/>
            </c:ext>
          </c:extLst>
        </c:ser>
        <c:ser>
          <c:idx val="3"/>
          <c:order val="3"/>
          <c:tx>
            <c:strRef>
              <c:f>'T1-The Result Counts-Matchi (2)'!$L$4:$L$5</c:f>
              <c:strCache>
                <c:ptCount val="1"/>
                <c:pt idx="0">
                  <c:v>Correct(+) 1-1</c:v>
                </c:pt>
              </c:strCache>
            </c:strRef>
          </c:tx>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'T1-The Result Counts-Matchi (2)'!$H$6:$H$10</c:f>
              <c:strCache>
                <c:ptCount val="5"/>
                <c:pt idx="0">
                  <c:v> Level 2 </c:v>
                </c:pt>
                <c:pt idx="1">
                  <c:v> Level 3 </c:v>
                </c:pt>
                <c:pt idx="2">
                  <c:v> Level 4 </c:v>
                </c:pt>
                <c:pt idx="3">
                  <c:v> Level 5 </c:v>
                </c:pt>
                <c:pt idx="4">
                  <c:v> Level 6 </c:v>
                </c:pt>
              </c:strCache>
            </c:strRef>
          </c:cat>
          <c:val>
            <c:numRef>
              <c:f>'T1-The Result Counts-Matchi (2)'!$L$6:$L$10</c:f>
              <c:numCache>
                <c:formatCode>0%</c:formatCode>
                <c:ptCount val="5"/>
                <c:pt idx="0">
                  <c:v>0.80512820512820504</c:v>
                </c:pt>
                <c:pt idx="1">
                  <c:v>0.844444444444444</c:v>
                </c:pt>
                <c:pt idx="2">
                  <c:v>0.88888888888888895</c:v>
                </c:pt>
                <c:pt idx="3">
                  <c:v>0.77777777777777801</c:v>
                </c:pt>
                <c:pt idx="4">
                  <c:v>0.85555555555555496</c:v>
                </c:pt>
              </c:numCache>
            </c:numRef>
          </c:val>
          <c:extLst>
            <c:ext xmlns:c16="http://schemas.microsoft.com/office/drawing/2014/chart" uri="{C3380CC4-5D6E-409C-BE32-E72D297353CC}">
              <c16:uniqueId val="{00000007-F90C-42B4-A60D-269551A1325E}"/>
            </c:ext>
          </c:extLst>
        </c:ser>
        <c:dLbls>
          <c:showLegendKey val="0"/>
          <c:showVal val="0"/>
          <c:showCatName val="0"/>
          <c:showSerName val="0"/>
          <c:showPercent val="0"/>
          <c:showBubbleSize val="0"/>
        </c:dLbls>
        <c:gapWidth val="75"/>
        <c:overlap val="-25"/>
        <c:axId val="-1328947664"/>
        <c:axId val="-1329458272"/>
      </c:barChart>
      <c:catAx>
        <c:axId val="-1328947664"/>
        <c:scaling>
          <c:orientation val="minMax"/>
        </c:scaling>
        <c:delete val="0"/>
        <c:axPos val="b"/>
        <c:numFmt formatCode="General" sourceLinked="0"/>
        <c:majorTickMark val="none"/>
        <c:minorTickMark val="none"/>
        <c:tickLblPos val="nextTo"/>
        <c:txPr>
          <a:bodyPr/>
          <a:lstStyle/>
          <a:p>
            <a:pPr>
              <a:defRPr sz="900" b="1"/>
            </a:pPr>
            <a:endParaRPr lang="en-US"/>
          </a:p>
        </c:txPr>
        <c:crossAx val="-1329458272"/>
        <c:crosses val="autoZero"/>
        <c:auto val="1"/>
        <c:lblAlgn val="ctr"/>
        <c:lblOffset val="100"/>
        <c:noMultiLvlLbl val="0"/>
      </c:catAx>
      <c:valAx>
        <c:axId val="-1329458272"/>
        <c:scaling>
          <c:orientation val="minMax"/>
        </c:scaling>
        <c:delete val="0"/>
        <c:axPos val="l"/>
        <c:majorGridlines/>
        <c:minorGridlines>
          <c:spPr>
            <a:ln>
              <a:noFill/>
            </a:ln>
          </c:spPr>
        </c:minorGridlines>
        <c:numFmt formatCode="0%" sourceLinked="1"/>
        <c:majorTickMark val="none"/>
        <c:minorTickMark val="none"/>
        <c:tickLblPos val="nextTo"/>
        <c:spPr>
          <a:ln w="9525">
            <a:noFill/>
          </a:ln>
        </c:spPr>
        <c:txPr>
          <a:bodyPr/>
          <a:lstStyle/>
          <a:p>
            <a:pPr>
              <a:defRPr sz="900" b="1"/>
            </a:pPr>
            <a:endParaRPr lang="en-US"/>
          </a:p>
        </c:txPr>
        <c:crossAx val="-1328947664"/>
        <c:crosses val="autoZero"/>
        <c:crossBetween val="between"/>
      </c:valAx>
    </c:plotArea>
    <c:legend>
      <c:legendPos val="b"/>
      <c:layout>
        <c:manualLayout>
          <c:xMode val="edge"/>
          <c:yMode val="edge"/>
          <c:x val="0.10311328141993301"/>
          <c:y val="0.86168259716198603"/>
          <c:w val="0.79377321964588698"/>
          <c:h val="9.5536654174912597E-2"/>
        </c:manualLayout>
      </c:layout>
      <c:overlay val="0"/>
      <c:txPr>
        <a:bodyPr/>
        <a:lstStyle/>
        <a:p>
          <a:pPr>
            <a:defRPr sz="900" b="1"/>
          </a:pPr>
          <a:endParaRPr lang="en-US"/>
        </a:p>
      </c:txPr>
    </c:legend>
    <c:plotVisOnly val="1"/>
    <c:dispBlanksAs val="gap"/>
    <c:showDLblsOverMax val="0"/>
  </c:chart>
  <c:spPr>
    <a:ln>
      <a:solidFill>
        <a:sysClr val="windowText" lastClr="000000"/>
      </a:solidFill>
    </a:ln>
  </c:spPr>
  <c:txPr>
    <a:bodyPr/>
    <a:lstStyle/>
    <a:p>
      <a:pPr>
        <a:defRPr sz="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'SH1-The Result'!$I$4:$I$5</c:f>
              <c:strCache>
                <c:ptCount val="2"/>
                <c:pt idx="0">
                  <c:v> False (-)</c:v>
                </c:pt>
                <c:pt idx="1">
                  <c:v>0-1</c:v>
                </c:pt>
              </c:strCache>
            </c:strRef>
          </c:tx>
          <c:spPr>
            <a:pattFill prst="ltDnDiag">
              <a:fgClr>
                <a:srgbClr val="FF0000"/>
              </a:fgClr>
              <a:bgClr>
                <a:prstClr val="white"/>
              </a:bgClr>
            </a:pattFill>
          </c:spPr>
          <c:invertIfNegative val="0"/>
          <c:dLbls>
            <c:dLbl>
              <c:idx val="3"/>
              <c:layout>
                <c:manualLayout>
                  <c:x val="3.9682539682539698E-3"/>
                  <c:y val="1.90839694656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F1-423B-876C-C60B6F844F68}"/>
                </c:ext>
              </c:extLst>
            </c:dLbl>
            <c:spPr>
              <a:noFill/>
              <a:ln>
                <a:noFill/>
              </a:ln>
              <a:effectLst/>
            </c:spPr>
            <c:txPr>
              <a:bodyPr/>
              <a:lstStyle/>
              <a:p>
                <a:pPr>
                  <a:defRPr sz="1200" b="1">
                    <a:latin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'SH1-The Result'!$H$6:$H$10</c:f>
              <c:strCache>
                <c:ptCount val="5"/>
                <c:pt idx="0">
                  <c:v> Level 2 </c:v>
                </c:pt>
                <c:pt idx="1">
                  <c:v> Level 3 </c:v>
                </c:pt>
                <c:pt idx="2">
                  <c:v> Level 4 </c:v>
                </c:pt>
                <c:pt idx="3">
                  <c:v> Level 5 </c:v>
                </c:pt>
                <c:pt idx="4">
                  <c:v> Level 6 </c:v>
                </c:pt>
              </c:strCache>
            </c:strRef>
          </c:cat>
          <c:val>
            <c:numRef>
              <c:f>'SH1-The Result'!$I$6:$I$10</c:f>
              <c:numCache>
                <c:formatCode>0%</c:formatCode>
                <c:ptCount val="5"/>
                <c:pt idx="0">
                  <c:v>1.6697588126159599E-2</c:v>
                </c:pt>
                <c:pt idx="1">
                  <c:v>1.9480519480519501E-2</c:v>
                </c:pt>
                <c:pt idx="2">
                  <c:v>6.4935064935064896E-3</c:v>
                </c:pt>
                <c:pt idx="3">
                  <c:v>0</c:v>
                </c:pt>
                <c:pt idx="4">
                  <c:v>2.5974025974026E-2</c:v>
                </c:pt>
              </c:numCache>
            </c:numRef>
          </c:val>
          <c:extLst>
            <c:ext xmlns:c16="http://schemas.microsoft.com/office/drawing/2014/chart" uri="{C3380CC4-5D6E-409C-BE32-E72D297353CC}">
              <c16:uniqueId val="{00000001-B2F1-423B-876C-C60B6F844F68}"/>
            </c:ext>
          </c:extLst>
        </c:ser>
        <c:ser>
          <c:idx val="1"/>
          <c:order val="1"/>
          <c:tx>
            <c:strRef>
              <c:f>'SH1-The Result'!$J$4:$J$5</c:f>
              <c:strCache>
                <c:ptCount val="2"/>
                <c:pt idx="0">
                  <c:v>False(+)</c:v>
                </c:pt>
                <c:pt idx="1">
                  <c:v>1-0</c:v>
                </c:pt>
              </c:strCache>
            </c:strRef>
          </c:tx>
          <c:spPr>
            <a:pattFill prst="ltUpDiag">
              <a:fgClr>
                <a:srgbClr val="800000"/>
              </a:fgClr>
              <a:bgClr>
                <a:prstClr val="white"/>
              </a:bgClr>
            </a:pattFill>
          </c:spPr>
          <c:invertIfNegative val="0"/>
          <c:dLbls>
            <c:dLbl>
              <c:idx val="0"/>
              <c:layout>
                <c:manualLayout>
                  <c:x val="0"/>
                  <c:y val="1.1450381679389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F1-423B-876C-C60B6F844F68}"/>
                </c:ext>
              </c:extLst>
            </c:dLbl>
            <c:dLbl>
              <c:idx val="1"/>
              <c:layout>
                <c:manualLayout>
                  <c:x val="0"/>
                  <c:y val="-2.7193285199552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F1-423B-876C-C60B6F844F68}"/>
                </c:ext>
              </c:extLst>
            </c:dLbl>
            <c:dLbl>
              <c:idx val="2"/>
              <c:layout>
                <c:manualLayout>
                  <c:x val="1.1904761904761901E-2"/>
                  <c:y val="1.90839694656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F1-423B-876C-C60B6F844F68}"/>
                </c:ext>
              </c:extLst>
            </c:dLbl>
            <c:dLbl>
              <c:idx val="3"/>
              <c:layout>
                <c:manualLayout>
                  <c:x val="-7.2750482331572599E-17"/>
                  <c:y val="1.908396946564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F1-423B-876C-C60B6F844F68}"/>
                </c:ext>
              </c:extLst>
            </c:dLbl>
            <c:dLbl>
              <c:idx val="4"/>
              <c:layout>
                <c:manualLayout>
                  <c:x val="0"/>
                  <c:y val="1.5267175572519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F1-423B-876C-C60B6F844F68}"/>
                </c:ext>
              </c:extLst>
            </c:dLbl>
            <c:spPr>
              <a:noFill/>
              <a:ln>
                <a:noFill/>
              </a:ln>
              <a:effectLst/>
            </c:spPr>
            <c:txPr>
              <a:bodyPr/>
              <a:lstStyle/>
              <a:p>
                <a:pPr>
                  <a:defRPr sz="1200" b="1">
                    <a:latin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'SH1-The Result'!$H$6:$H$10</c:f>
              <c:strCache>
                <c:ptCount val="5"/>
                <c:pt idx="0">
                  <c:v> Level 2 </c:v>
                </c:pt>
                <c:pt idx="1">
                  <c:v> Level 3 </c:v>
                </c:pt>
                <c:pt idx="2">
                  <c:v> Level 4 </c:v>
                </c:pt>
                <c:pt idx="3">
                  <c:v> Level 5 </c:v>
                </c:pt>
                <c:pt idx="4">
                  <c:v> Level 6 </c:v>
                </c:pt>
              </c:strCache>
            </c:strRef>
          </c:cat>
          <c:val>
            <c:numRef>
              <c:f>'SH1-The Result'!$J$6:$J$10</c:f>
              <c:numCache>
                <c:formatCode>0%</c:formatCode>
                <c:ptCount val="5"/>
                <c:pt idx="0">
                  <c:v>2.4118738404452701E-2</c:v>
                </c:pt>
                <c:pt idx="1">
                  <c:v>2.1103896103896101E-2</c:v>
                </c:pt>
                <c:pt idx="2">
                  <c:v>4.2207792207792201E-2</c:v>
                </c:pt>
                <c:pt idx="3">
                  <c:v>0.103896103896104</c:v>
                </c:pt>
                <c:pt idx="4">
                  <c:v>1.6233766233766201E-2</c:v>
                </c:pt>
              </c:numCache>
            </c:numRef>
          </c:val>
          <c:extLst>
            <c:ext xmlns:c16="http://schemas.microsoft.com/office/drawing/2014/chart" uri="{C3380CC4-5D6E-409C-BE32-E72D297353CC}">
              <c16:uniqueId val="{00000007-B2F1-423B-876C-C60B6F844F68}"/>
            </c:ext>
          </c:extLst>
        </c:ser>
        <c:ser>
          <c:idx val="2"/>
          <c:order val="2"/>
          <c:tx>
            <c:strRef>
              <c:f>'SH1-The Result'!$K$4:$K$5</c:f>
              <c:strCache>
                <c:ptCount val="2"/>
                <c:pt idx="0">
                  <c:v>Correct (-)</c:v>
                </c:pt>
                <c:pt idx="1">
                  <c:v>0-0</c:v>
                </c:pt>
              </c:strCache>
            </c:strRef>
          </c:tx>
          <c:spPr>
            <a:pattFill prst="dkHorz">
              <a:fgClr>
                <a:schemeClr val="tx2"/>
              </a:fgClr>
              <a:bgClr>
                <a:prstClr val="white"/>
              </a:bgClr>
            </a:pattFill>
          </c:spPr>
          <c:invertIfNegative val="0"/>
          <c:dLbls>
            <c:dLbl>
              <c:idx val="0"/>
              <c:layout>
                <c:manualLayout>
                  <c:x val="1.1904761904761901E-2"/>
                  <c:y val="3.81679389312977E-3"/>
                </c:manualLayout>
              </c:layout>
              <c:spPr>
                <a:noFill/>
                <a:ln>
                  <a:noFill/>
                </a:ln>
                <a:effectLst/>
              </c:spPr>
              <c:txPr>
                <a:bodyPr/>
                <a:lstStyle/>
                <a:p>
                  <a:pPr>
                    <a:defRPr sz="1200" b="1" baseline="0">
                      <a:solidFill>
                        <a:sysClr val="windowText" lastClr="000000"/>
                      </a:solidFill>
                      <a:latin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F1-423B-876C-C60B6F844F68}"/>
                </c:ext>
              </c:extLst>
            </c:dLbl>
            <c:dLbl>
              <c:idx val="1"/>
              <c:layout>
                <c:manualLayout>
                  <c:x val="1.04634582744235E-5"/>
                  <c:y val="2.55133579677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F1-423B-876C-C60B6F844F68}"/>
                </c:ext>
              </c:extLst>
            </c:dLbl>
            <c:dLbl>
              <c:idx val="3"/>
              <c:layout>
                <c:manualLayout>
                  <c:x val="7.9365079365079309E-3"/>
                  <c:y val="1.14500811444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F1-423B-876C-C60B6F844F68}"/>
                </c:ext>
              </c:extLst>
            </c:dLbl>
            <c:spPr>
              <a:noFill/>
              <a:ln>
                <a:noFill/>
              </a:ln>
              <a:effectLst/>
            </c:spPr>
            <c:txPr>
              <a:bodyPr/>
              <a:lstStyle/>
              <a:p>
                <a:pPr>
                  <a:defRPr sz="1200" b="1">
                    <a:latin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'SH1-The Result'!$H$6:$H$10</c:f>
              <c:strCache>
                <c:ptCount val="5"/>
                <c:pt idx="0">
                  <c:v> Level 2 </c:v>
                </c:pt>
                <c:pt idx="1">
                  <c:v> Level 3 </c:v>
                </c:pt>
                <c:pt idx="2">
                  <c:v> Level 4 </c:v>
                </c:pt>
                <c:pt idx="3">
                  <c:v> Level 5 </c:v>
                </c:pt>
                <c:pt idx="4">
                  <c:v> Level 6 </c:v>
                </c:pt>
              </c:strCache>
            </c:strRef>
          </c:cat>
          <c:val>
            <c:numRef>
              <c:f>'SH1-The Result'!$K$6:$K$10</c:f>
              <c:numCache>
                <c:formatCode>0%</c:formatCode>
                <c:ptCount val="5"/>
                <c:pt idx="0">
                  <c:v>0.11688311688311701</c:v>
                </c:pt>
                <c:pt idx="1">
                  <c:v>0.126623376623377</c:v>
                </c:pt>
                <c:pt idx="2">
                  <c:v>5.1948051948051903E-2</c:v>
                </c:pt>
                <c:pt idx="3">
                  <c:v>0.31168831168831201</c:v>
                </c:pt>
                <c:pt idx="4">
                  <c:v>0.125</c:v>
                </c:pt>
              </c:numCache>
            </c:numRef>
          </c:val>
          <c:extLst>
            <c:ext xmlns:c16="http://schemas.microsoft.com/office/drawing/2014/chart" uri="{C3380CC4-5D6E-409C-BE32-E72D297353CC}">
              <c16:uniqueId val="{0000000B-B2F1-423B-876C-C60B6F844F68}"/>
            </c:ext>
          </c:extLst>
        </c:ser>
        <c:ser>
          <c:idx val="3"/>
          <c:order val="3"/>
          <c:tx>
            <c:strRef>
              <c:f>'SH1-The Result'!$L$4:$L$5</c:f>
              <c:strCache>
                <c:ptCount val="2"/>
                <c:pt idx="0">
                  <c:v>Correct(+)</c:v>
                </c:pt>
                <c:pt idx="1">
                  <c:v>1-1</c:v>
                </c:pt>
              </c:strCache>
            </c:strRef>
          </c:tx>
          <c:invertIfNegative val="0"/>
          <c:dLbls>
            <c:spPr>
              <a:noFill/>
              <a:ln>
                <a:noFill/>
              </a:ln>
              <a:effectLst/>
            </c:spPr>
            <c:txPr>
              <a:bodyPr/>
              <a:lstStyle/>
              <a:p>
                <a:pPr>
                  <a:defRPr sz="1400" b="1">
                    <a:latin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'SH1-The Result'!$H$6:$H$10</c:f>
              <c:strCache>
                <c:ptCount val="5"/>
                <c:pt idx="0">
                  <c:v> Level 2 </c:v>
                </c:pt>
                <c:pt idx="1">
                  <c:v> Level 3 </c:v>
                </c:pt>
                <c:pt idx="2">
                  <c:v> Level 4 </c:v>
                </c:pt>
                <c:pt idx="3">
                  <c:v> Level 5 </c:v>
                </c:pt>
                <c:pt idx="4">
                  <c:v> Level 6 </c:v>
                </c:pt>
              </c:strCache>
            </c:strRef>
          </c:cat>
          <c:val>
            <c:numRef>
              <c:f>'SH1-The Result'!$L$6:$L$10</c:f>
              <c:numCache>
                <c:formatCode>0%</c:formatCode>
                <c:ptCount val="5"/>
                <c:pt idx="0">
                  <c:v>0.84230055658627101</c:v>
                </c:pt>
                <c:pt idx="1">
                  <c:v>0.83279220779220797</c:v>
                </c:pt>
                <c:pt idx="2">
                  <c:v>0.89935064935064901</c:v>
                </c:pt>
                <c:pt idx="3">
                  <c:v>0.58441558441558406</c:v>
                </c:pt>
                <c:pt idx="4">
                  <c:v>0.83279220779220797</c:v>
                </c:pt>
              </c:numCache>
            </c:numRef>
          </c:val>
          <c:extLst>
            <c:ext xmlns:c16="http://schemas.microsoft.com/office/drawing/2014/chart" uri="{C3380CC4-5D6E-409C-BE32-E72D297353CC}">
              <c16:uniqueId val="{0000000C-B2F1-423B-876C-C60B6F844F68}"/>
            </c:ext>
          </c:extLst>
        </c:ser>
        <c:dLbls>
          <c:showLegendKey val="0"/>
          <c:showVal val="0"/>
          <c:showCatName val="0"/>
          <c:showSerName val="0"/>
          <c:showPercent val="0"/>
          <c:showBubbleSize val="0"/>
        </c:dLbls>
        <c:gapWidth val="75"/>
        <c:overlap val="-25"/>
        <c:axId val="-1254694944"/>
        <c:axId val="-1528226064"/>
      </c:barChart>
      <c:catAx>
        <c:axId val="-1254694944"/>
        <c:scaling>
          <c:orientation val="minMax"/>
        </c:scaling>
        <c:delete val="0"/>
        <c:axPos val="b"/>
        <c:numFmt formatCode="General" sourceLinked="0"/>
        <c:majorTickMark val="none"/>
        <c:minorTickMark val="none"/>
        <c:tickLblPos val="nextTo"/>
        <c:txPr>
          <a:bodyPr/>
          <a:lstStyle/>
          <a:p>
            <a:pPr>
              <a:defRPr sz="1400" b="1">
                <a:latin typeface="Times New Roman"/>
                <a:cs typeface="Times New Roman"/>
              </a:defRPr>
            </a:pPr>
            <a:endParaRPr lang="en-US"/>
          </a:p>
        </c:txPr>
        <c:crossAx val="-1528226064"/>
        <c:crosses val="autoZero"/>
        <c:auto val="1"/>
        <c:lblAlgn val="ctr"/>
        <c:lblOffset val="100"/>
        <c:noMultiLvlLbl val="0"/>
      </c:catAx>
      <c:valAx>
        <c:axId val="-1528226064"/>
        <c:scaling>
          <c:orientation val="minMax"/>
        </c:scaling>
        <c:delete val="0"/>
        <c:axPos val="l"/>
        <c:majorGridlines/>
        <c:minorGridlines>
          <c:spPr>
            <a:ln>
              <a:noFill/>
            </a:ln>
          </c:spPr>
        </c:minorGridlines>
        <c:numFmt formatCode="0%" sourceLinked="0"/>
        <c:majorTickMark val="none"/>
        <c:minorTickMark val="none"/>
        <c:tickLblPos val="nextTo"/>
        <c:spPr>
          <a:ln w="9525">
            <a:noFill/>
          </a:ln>
        </c:spPr>
        <c:txPr>
          <a:bodyPr/>
          <a:lstStyle/>
          <a:p>
            <a:pPr>
              <a:defRPr sz="1400" b="1">
                <a:latin typeface="Times New Roman"/>
                <a:cs typeface="Times New Roman"/>
              </a:defRPr>
            </a:pPr>
            <a:endParaRPr lang="en-US"/>
          </a:p>
        </c:txPr>
        <c:crossAx val="-1254694944"/>
        <c:crosses val="autoZero"/>
        <c:crossBetween val="between"/>
      </c:valAx>
    </c:plotArea>
    <c:legend>
      <c:legendPos val="b"/>
      <c:overlay val="0"/>
      <c:txPr>
        <a:bodyPr/>
        <a:lstStyle/>
        <a:p>
          <a:pPr>
            <a:defRPr sz="1400" b="1">
              <a:latin typeface="Times New Roman"/>
            </a:defRPr>
          </a:pPr>
          <a:endParaRPr lang="en-US"/>
        </a:p>
      </c:txPr>
    </c:legend>
    <c:plotVisOnly val="1"/>
    <c:dispBlanksAs val="gap"/>
    <c:showDLblsOverMax val="0"/>
  </c:chart>
  <c:spPr>
    <a:ln>
      <a:solidFill>
        <a:sysClr val="windowText" lastClr="000000"/>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'SH1-The Result'!$I$13:$I$14</c:f>
              <c:strCache>
                <c:ptCount val="2"/>
                <c:pt idx="0">
                  <c:v> False (-)</c:v>
                </c:pt>
                <c:pt idx="1">
                  <c:v>0-1</c:v>
                </c:pt>
              </c:strCache>
            </c:strRef>
          </c:tx>
          <c:spPr>
            <a:pattFill prst="ltDnDiag">
              <a:fgClr>
                <a:srgbClr val="FF0000"/>
              </a:fgClr>
              <a:bgClr>
                <a:prstClr val="white"/>
              </a:bgClr>
            </a:pattFill>
          </c:spPr>
          <c:invertIfNegative val="0"/>
          <c:dLbls>
            <c:dLbl>
              <c:idx val="0"/>
              <c:layout>
                <c:manualLayout>
                  <c:x val="-1.1952191235059801E-2"/>
                  <c:y val="7.93641625435297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17-4354-BD17-86772A8746B8}"/>
                </c:ext>
              </c:extLst>
            </c:dLbl>
            <c:dLbl>
              <c:idx val="1"/>
              <c:layout>
                <c:manualLayout>
                  <c:x val="-3.6520162445316299E-17"/>
                  <c:y val="1.2987012987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17-4354-BD17-86772A8746B8}"/>
                </c:ext>
              </c:extLst>
            </c:dLbl>
            <c:dLbl>
              <c:idx val="2"/>
              <c:layout>
                <c:manualLayout>
                  <c:x val="2.9070229857631399E-3"/>
                  <c:y val="4.04345290172062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17-4354-BD17-86772A8746B8}"/>
                </c:ext>
              </c:extLst>
            </c:dLbl>
            <c:dLbl>
              <c:idx val="3"/>
              <c:layout>
                <c:manualLayout>
                  <c:x val="-3.9847327622478997E-3"/>
                  <c:y val="2.203580756258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17-4354-BD17-86772A8746B8}"/>
                </c:ext>
              </c:extLst>
            </c:dLbl>
            <c:dLbl>
              <c:idx val="4"/>
              <c:layout>
                <c:manualLayout>
                  <c:x val="7.9681274900398405E-3"/>
                  <c:y val="2.5973685107543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17-4354-BD17-86772A8746B8}"/>
                </c:ext>
              </c:extLst>
            </c:dLbl>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'SH1-The Result'!$H$15:$H$19</c:f>
              <c:strCache>
                <c:ptCount val="5"/>
                <c:pt idx="0">
                  <c:v> Level 2 </c:v>
                </c:pt>
                <c:pt idx="1">
                  <c:v> Level 3 </c:v>
                </c:pt>
                <c:pt idx="2">
                  <c:v> Level 4 </c:v>
                </c:pt>
                <c:pt idx="3">
                  <c:v> Level 5 </c:v>
                </c:pt>
                <c:pt idx="4">
                  <c:v> Level 6 </c:v>
                </c:pt>
              </c:strCache>
            </c:strRef>
          </c:cat>
          <c:val>
            <c:numRef>
              <c:f>'SH1-The Result'!$I$15:$I$19</c:f>
              <c:numCache>
                <c:formatCode>0%</c:formatCode>
                <c:ptCount val="5"/>
                <c:pt idx="0">
                  <c:v>1.83982683982684E-2</c:v>
                </c:pt>
                <c:pt idx="1">
                  <c:v>1.2987012987013E-2</c:v>
                </c:pt>
                <c:pt idx="2">
                  <c:v>1.2987012987013E-2</c:v>
                </c:pt>
                <c:pt idx="3">
                  <c:v>1.2987012987013E-2</c:v>
                </c:pt>
                <c:pt idx="4">
                  <c:v>0</c:v>
                </c:pt>
              </c:numCache>
            </c:numRef>
          </c:val>
          <c:extLst>
            <c:ext xmlns:c16="http://schemas.microsoft.com/office/drawing/2014/chart" uri="{C3380CC4-5D6E-409C-BE32-E72D297353CC}">
              <c16:uniqueId val="{00000005-6F17-4354-BD17-86772A8746B8}"/>
            </c:ext>
          </c:extLst>
        </c:ser>
        <c:ser>
          <c:idx val="1"/>
          <c:order val="1"/>
          <c:tx>
            <c:strRef>
              <c:f>'SH1-The Result'!$J$13:$J$14</c:f>
              <c:strCache>
                <c:ptCount val="2"/>
                <c:pt idx="0">
                  <c:v>False(+)</c:v>
                </c:pt>
                <c:pt idx="1">
                  <c:v>1-0</c:v>
                </c:pt>
              </c:strCache>
            </c:strRef>
          </c:tx>
          <c:spPr>
            <a:pattFill prst="ltUpDiag">
              <a:fgClr>
                <a:srgbClr val="800000"/>
              </a:fgClr>
              <a:bgClr>
                <a:prstClr val="white"/>
              </a:bgClr>
            </a:pattFill>
          </c:spPr>
          <c:invertIfNegative val="0"/>
          <c:dLbls>
            <c:dLbl>
              <c:idx val="0"/>
              <c:layout>
                <c:manualLayout>
                  <c:x val="-7.9681274900398405E-3"/>
                  <c:y val="-2.5974025974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17-4354-BD17-86772A8746B8}"/>
                </c:ext>
              </c:extLst>
            </c:dLbl>
            <c:dLbl>
              <c:idx val="1"/>
              <c:layout>
                <c:manualLayout>
                  <c:x val="4.76875049709695E-3"/>
                  <c:y val="-1.3531641878098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17-4354-BD17-86772A8746B8}"/>
                </c:ext>
              </c:extLst>
            </c:dLbl>
            <c:dLbl>
              <c:idx val="2"/>
              <c:layout>
                <c:manualLayout>
                  <c:x val="7.9682123653598003E-3"/>
                  <c:y val="-1.6534435384697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17-4354-BD17-86772A8746B8}"/>
                </c:ext>
              </c:extLst>
            </c:dLbl>
            <c:dLbl>
              <c:idx val="3"/>
              <c:layout>
                <c:manualLayout>
                  <c:x val="3.9840637450199202E-3"/>
                  <c:y val="-8.658349524491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17-4354-BD17-86772A8746B8}"/>
                </c:ext>
              </c:extLst>
            </c:dLbl>
            <c:dLbl>
              <c:idx val="4"/>
              <c:layout>
                <c:manualLayout>
                  <c:x val="-1.46080649781265E-16"/>
                  <c:y val="-4.32934519548692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F17-4354-BD17-86772A8746B8}"/>
                </c:ext>
              </c:extLst>
            </c:dLbl>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'SH1-The Result'!$H$15:$H$19</c:f>
              <c:strCache>
                <c:ptCount val="5"/>
                <c:pt idx="0">
                  <c:v> Level 2 </c:v>
                </c:pt>
                <c:pt idx="1">
                  <c:v> Level 3 </c:v>
                </c:pt>
                <c:pt idx="2">
                  <c:v> Level 4 </c:v>
                </c:pt>
                <c:pt idx="3">
                  <c:v> Level 5 </c:v>
                </c:pt>
                <c:pt idx="4">
                  <c:v> Level 6 </c:v>
                </c:pt>
              </c:strCache>
            </c:strRef>
          </c:cat>
          <c:val>
            <c:numRef>
              <c:f>'SH1-The Result'!$J$15:$J$19</c:f>
              <c:numCache>
                <c:formatCode>0%</c:formatCode>
                <c:ptCount val="5"/>
                <c:pt idx="0">
                  <c:v>2.2186147186147202E-2</c:v>
                </c:pt>
                <c:pt idx="1">
                  <c:v>2.4203069657615098E-2</c:v>
                </c:pt>
                <c:pt idx="2">
                  <c:v>5.1948051948051903E-2</c:v>
                </c:pt>
                <c:pt idx="3">
                  <c:v>3.24675324675325E-3</c:v>
                </c:pt>
                <c:pt idx="4">
                  <c:v>1.9480519480519501E-2</c:v>
                </c:pt>
              </c:numCache>
            </c:numRef>
          </c:val>
          <c:extLst>
            <c:ext xmlns:c16="http://schemas.microsoft.com/office/drawing/2014/chart" uri="{C3380CC4-5D6E-409C-BE32-E72D297353CC}">
              <c16:uniqueId val="{0000000B-6F17-4354-BD17-86772A8746B8}"/>
            </c:ext>
          </c:extLst>
        </c:ser>
        <c:ser>
          <c:idx val="2"/>
          <c:order val="2"/>
          <c:tx>
            <c:strRef>
              <c:f>'SH1-The Result'!$K$13:$K$14</c:f>
              <c:strCache>
                <c:ptCount val="2"/>
                <c:pt idx="0">
                  <c:v>Correct (-)</c:v>
                </c:pt>
                <c:pt idx="1">
                  <c:v>0-0</c:v>
                </c:pt>
              </c:strCache>
            </c:strRef>
          </c:tx>
          <c:spPr>
            <a:pattFill prst="dkHorz">
              <a:fgClr>
                <a:schemeClr val="tx2"/>
              </a:fgClr>
              <a:bgClr>
                <a:prstClr val="white"/>
              </a:bgClr>
            </a:pattFill>
          </c:spPr>
          <c:invertIfNegative val="0"/>
          <c:dLbls>
            <c:dLbl>
              <c:idx val="0"/>
              <c:layout>
                <c:manualLayout>
                  <c:x val="3.9840637450199202E-3"/>
                  <c:y val="-4.3290043290043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F17-4354-BD17-86772A8746B8}"/>
                </c:ext>
              </c:extLst>
            </c:dLbl>
            <c:dLbl>
              <c:idx val="1"/>
              <c:layout>
                <c:manualLayout>
                  <c:x val="5.8353217211484501E-3"/>
                  <c:y val="9.015018955963840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F17-4354-BD17-86772A8746B8}"/>
                </c:ext>
              </c:extLst>
            </c:dLbl>
            <c:dLbl>
              <c:idx val="2"/>
              <c:layout>
                <c:manualLayout>
                  <c:x val="8.3599777300564695E-3"/>
                  <c:y val="2.04724409448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F17-4354-BD17-86772A8746B8}"/>
                </c:ext>
              </c:extLst>
            </c:dLbl>
            <c:dLbl>
              <c:idx val="3"/>
              <c:layout>
                <c:manualLayout>
                  <c:x val="1.1952191235059801E-2"/>
                  <c:y val="2.5974025974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F17-4354-BD17-86772A8746B8}"/>
                </c:ext>
              </c:extLst>
            </c:dLbl>
            <c:dLbl>
              <c:idx val="4"/>
              <c:layout>
                <c:manualLayout>
                  <c:x val="7.9681274900396896E-3"/>
                  <c:y val="-2.16450216450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F17-4354-BD17-86772A8746B8}"/>
                </c:ext>
              </c:extLst>
            </c:dLbl>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'SH1-The Result'!$H$15:$H$19</c:f>
              <c:strCache>
                <c:ptCount val="5"/>
                <c:pt idx="0">
                  <c:v> Level 2 </c:v>
                </c:pt>
                <c:pt idx="1">
                  <c:v> Level 3 </c:v>
                </c:pt>
                <c:pt idx="2">
                  <c:v> Level 4 </c:v>
                </c:pt>
                <c:pt idx="3">
                  <c:v> Level 5 </c:v>
                </c:pt>
                <c:pt idx="4">
                  <c:v> Level 6 </c:v>
                </c:pt>
              </c:strCache>
            </c:strRef>
          </c:cat>
          <c:val>
            <c:numRef>
              <c:f>'SH1-The Result'!$K$15:$K$19</c:f>
              <c:numCache>
                <c:formatCode>0%</c:formatCode>
                <c:ptCount val="5"/>
                <c:pt idx="0">
                  <c:v>0.145021645021645</c:v>
                </c:pt>
                <c:pt idx="1">
                  <c:v>0.120425029515939</c:v>
                </c:pt>
                <c:pt idx="2">
                  <c:v>0.229437229437229</c:v>
                </c:pt>
                <c:pt idx="3">
                  <c:v>0.31493506493506501</c:v>
                </c:pt>
                <c:pt idx="4">
                  <c:v>3.2467532467532499E-2</c:v>
                </c:pt>
              </c:numCache>
            </c:numRef>
          </c:val>
          <c:extLst>
            <c:ext xmlns:c16="http://schemas.microsoft.com/office/drawing/2014/chart" uri="{C3380CC4-5D6E-409C-BE32-E72D297353CC}">
              <c16:uniqueId val="{00000011-6F17-4354-BD17-86772A8746B8}"/>
            </c:ext>
          </c:extLst>
        </c:ser>
        <c:ser>
          <c:idx val="3"/>
          <c:order val="3"/>
          <c:tx>
            <c:strRef>
              <c:f>'SH1-The Result'!$L$13:$L$14</c:f>
              <c:strCache>
                <c:ptCount val="2"/>
                <c:pt idx="0">
                  <c:v>Correct(+)</c:v>
                </c:pt>
                <c:pt idx="1">
                  <c:v>1-1</c:v>
                </c:pt>
              </c:strCache>
            </c:strRef>
          </c:tx>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'SH1-The Result'!$H$15:$H$19</c:f>
              <c:strCache>
                <c:ptCount val="5"/>
                <c:pt idx="0">
                  <c:v> Level 2 </c:v>
                </c:pt>
                <c:pt idx="1">
                  <c:v> Level 3 </c:v>
                </c:pt>
                <c:pt idx="2">
                  <c:v> Level 4 </c:v>
                </c:pt>
                <c:pt idx="3">
                  <c:v> Level 5 </c:v>
                </c:pt>
                <c:pt idx="4">
                  <c:v> Level 6 </c:v>
                </c:pt>
              </c:strCache>
            </c:strRef>
          </c:cat>
          <c:val>
            <c:numRef>
              <c:f>'SH1-The Result'!$L$15:$L$19</c:f>
              <c:numCache>
                <c:formatCode>0%</c:formatCode>
                <c:ptCount val="5"/>
                <c:pt idx="0">
                  <c:v>0.814393939393939</c:v>
                </c:pt>
                <c:pt idx="1">
                  <c:v>0.84238488783943299</c:v>
                </c:pt>
                <c:pt idx="2">
                  <c:v>0.70562770562770605</c:v>
                </c:pt>
                <c:pt idx="3">
                  <c:v>0.668831168831169</c:v>
                </c:pt>
                <c:pt idx="4">
                  <c:v>0.94805194805194803</c:v>
                </c:pt>
              </c:numCache>
            </c:numRef>
          </c:val>
          <c:extLst>
            <c:ext xmlns:c16="http://schemas.microsoft.com/office/drawing/2014/chart" uri="{C3380CC4-5D6E-409C-BE32-E72D297353CC}">
              <c16:uniqueId val="{00000012-6F17-4354-BD17-86772A8746B8}"/>
            </c:ext>
          </c:extLst>
        </c:ser>
        <c:dLbls>
          <c:showLegendKey val="0"/>
          <c:showVal val="0"/>
          <c:showCatName val="0"/>
          <c:showSerName val="0"/>
          <c:showPercent val="0"/>
          <c:showBubbleSize val="0"/>
        </c:dLbls>
        <c:gapWidth val="75"/>
        <c:overlap val="-25"/>
        <c:axId val="-1528229760"/>
        <c:axId val="-1528179728"/>
      </c:barChart>
      <c:catAx>
        <c:axId val="-1528229760"/>
        <c:scaling>
          <c:orientation val="minMax"/>
        </c:scaling>
        <c:delete val="0"/>
        <c:axPos val="b"/>
        <c:numFmt formatCode="General" sourceLinked="0"/>
        <c:majorTickMark val="none"/>
        <c:minorTickMark val="none"/>
        <c:tickLblPos val="nextTo"/>
        <c:txPr>
          <a:bodyPr/>
          <a:lstStyle/>
          <a:p>
            <a:pPr>
              <a:defRPr sz="1200" b="1"/>
            </a:pPr>
            <a:endParaRPr lang="en-US"/>
          </a:p>
        </c:txPr>
        <c:crossAx val="-1528179728"/>
        <c:crosses val="autoZero"/>
        <c:auto val="1"/>
        <c:lblAlgn val="ctr"/>
        <c:lblOffset val="100"/>
        <c:noMultiLvlLbl val="0"/>
      </c:catAx>
      <c:valAx>
        <c:axId val="-1528179728"/>
        <c:scaling>
          <c:orientation val="minMax"/>
        </c:scaling>
        <c:delete val="0"/>
        <c:axPos val="l"/>
        <c:majorGridlines/>
        <c:minorGridlines>
          <c:spPr>
            <a:ln>
              <a:noFill/>
            </a:ln>
          </c:spPr>
        </c:minorGridlines>
        <c:numFmt formatCode="0%" sourceLinked="0"/>
        <c:majorTickMark val="none"/>
        <c:minorTickMark val="none"/>
        <c:tickLblPos val="nextTo"/>
        <c:spPr>
          <a:ln w="9525">
            <a:noFill/>
          </a:ln>
        </c:spPr>
        <c:txPr>
          <a:bodyPr/>
          <a:lstStyle/>
          <a:p>
            <a:pPr>
              <a:defRPr sz="1200" b="1"/>
            </a:pPr>
            <a:endParaRPr lang="en-US"/>
          </a:p>
        </c:txPr>
        <c:crossAx val="-1528229760"/>
        <c:crosses val="autoZero"/>
        <c:crossBetween val="between"/>
      </c:valAx>
    </c:plotArea>
    <c:legend>
      <c:legendPos val="b"/>
      <c:overlay val="0"/>
      <c:txPr>
        <a:bodyPr/>
        <a:lstStyle/>
        <a:p>
          <a:pPr>
            <a:defRPr sz="1200" b="1"/>
          </a:pPr>
          <a:endParaRPr lang="en-US"/>
        </a:p>
      </c:txPr>
    </c:legend>
    <c:plotVisOnly val="1"/>
    <c:dispBlanksAs val="gap"/>
    <c:showDLblsOverMax val="0"/>
  </c:chart>
  <c:spPr>
    <a:ln>
      <a:solidFill>
        <a:sysClr val="windowText" lastClr="000000"/>
      </a:solidFill>
    </a:ln>
  </c:spPr>
  <c:txPr>
    <a:bodyPr/>
    <a:lstStyle/>
    <a:p>
      <a:pPr>
        <a:defRPr sz="800">
          <a:latin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'SH1-The Result'!$I$23:$I$24</c:f>
              <c:strCache>
                <c:ptCount val="2"/>
                <c:pt idx="0">
                  <c:v> False (-)</c:v>
                </c:pt>
                <c:pt idx="1">
                  <c:v>0-1</c:v>
                </c:pt>
              </c:strCache>
            </c:strRef>
          </c:tx>
          <c:invertIfNegative val="0"/>
          <c:cat>
            <c:strRef>
              <c:f>'SH1-The Result'!$H$25:$H$29</c:f>
              <c:strCache>
                <c:ptCount val="5"/>
                <c:pt idx="0">
                  <c:v> Level 2 </c:v>
                </c:pt>
                <c:pt idx="1">
                  <c:v> Level 3 </c:v>
                </c:pt>
                <c:pt idx="2">
                  <c:v> Level 4 </c:v>
                </c:pt>
                <c:pt idx="3">
                  <c:v> Level 5 </c:v>
                </c:pt>
                <c:pt idx="4">
                  <c:v> Level 6 </c:v>
                </c:pt>
              </c:strCache>
            </c:strRef>
          </c:cat>
          <c:val>
            <c:numRef>
              <c:f>'SH1-The Result'!$I$25:$I$29</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0-6BCD-4F40-8274-013852FEF639}"/>
            </c:ext>
          </c:extLst>
        </c:ser>
        <c:ser>
          <c:idx val="1"/>
          <c:order val="1"/>
          <c:tx>
            <c:strRef>
              <c:f>'SH1-The Result'!$J$23:$J$24</c:f>
              <c:strCache>
                <c:ptCount val="2"/>
                <c:pt idx="0">
                  <c:v>False(+)</c:v>
                </c:pt>
                <c:pt idx="1">
                  <c:v>1-0</c:v>
                </c:pt>
              </c:strCache>
            </c:strRef>
          </c:tx>
          <c:spPr>
            <a:pattFill prst="ltDnDiag">
              <a:fgClr>
                <a:srgbClr val="FF0000"/>
              </a:fgClr>
              <a:bgClr>
                <a:prstClr val="white"/>
              </a:bgClr>
            </a:pattFill>
          </c:spPr>
          <c:invertIfNegative val="0"/>
          <c:dLbls>
            <c:dLbl>
              <c:idx val="1"/>
              <c:layout>
                <c:manualLayout>
                  <c:x val="-3.9840637450199202E-3"/>
                  <c:y val="3.5264483627204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CD-4F40-8274-013852FEF639}"/>
                </c:ext>
              </c:extLst>
            </c:dLbl>
            <c:dLbl>
              <c:idx val="2"/>
              <c:layout>
                <c:manualLayout>
                  <c:x val="0"/>
                  <c:y val="2.01511335012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CD-4F40-8274-013852FEF639}"/>
                </c:ext>
              </c:extLst>
            </c:dLbl>
            <c:dLbl>
              <c:idx val="3"/>
              <c:layout>
                <c:manualLayout>
                  <c:x val="-7.9681274900398405E-3"/>
                  <c:y val="3.0226700251889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CD-4F40-8274-013852FEF639}"/>
                </c:ext>
              </c:extLst>
            </c:dLbl>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'SH1-The Result'!$H$25:$H$29</c:f>
              <c:strCache>
                <c:ptCount val="5"/>
                <c:pt idx="0">
                  <c:v> Level 2 </c:v>
                </c:pt>
                <c:pt idx="1">
                  <c:v> Level 3 </c:v>
                </c:pt>
                <c:pt idx="2">
                  <c:v> Level 4 </c:v>
                </c:pt>
                <c:pt idx="3">
                  <c:v> Level 5 </c:v>
                </c:pt>
                <c:pt idx="4">
                  <c:v> Level 6 </c:v>
                </c:pt>
              </c:strCache>
            </c:strRef>
          </c:cat>
          <c:val>
            <c:numRef>
              <c:f>'SH1-The Result'!$J$25:$J$29</c:f>
              <c:numCache>
                <c:formatCode>0%</c:formatCode>
                <c:ptCount val="5"/>
                <c:pt idx="0">
                  <c:v>4.4955044955044899E-3</c:v>
                </c:pt>
                <c:pt idx="1">
                  <c:v>2.6564344746162899E-2</c:v>
                </c:pt>
                <c:pt idx="2">
                  <c:v>1.9480519480519501E-2</c:v>
                </c:pt>
                <c:pt idx="3">
                  <c:v>3.2467532467532499E-2</c:v>
                </c:pt>
                <c:pt idx="4">
                  <c:v>4.9783549783549798E-2</c:v>
                </c:pt>
              </c:numCache>
            </c:numRef>
          </c:val>
          <c:extLst>
            <c:ext xmlns:c16="http://schemas.microsoft.com/office/drawing/2014/chart" uri="{C3380CC4-5D6E-409C-BE32-E72D297353CC}">
              <c16:uniqueId val="{00000004-6BCD-4F40-8274-013852FEF639}"/>
            </c:ext>
          </c:extLst>
        </c:ser>
        <c:ser>
          <c:idx val="2"/>
          <c:order val="2"/>
          <c:tx>
            <c:strRef>
              <c:f>'SH1-The Result'!$K$23:$K$24</c:f>
              <c:strCache>
                <c:ptCount val="2"/>
                <c:pt idx="0">
                  <c:v>Correct (-)</c:v>
                </c:pt>
                <c:pt idx="1">
                  <c:v>0-0</c:v>
                </c:pt>
              </c:strCache>
            </c:strRef>
          </c:tx>
          <c:spPr>
            <a:pattFill prst="dkHorz">
              <a:fgClr>
                <a:schemeClr val="tx2"/>
              </a:fgClr>
              <a:bgClr>
                <a:prstClr val="white"/>
              </a:bgClr>
            </a:pattFill>
          </c:spPr>
          <c:invertIfNegative val="0"/>
          <c:cat>
            <c:strRef>
              <c:f>'SH1-The Result'!$H$25:$H$29</c:f>
              <c:strCache>
                <c:ptCount val="5"/>
                <c:pt idx="0">
                  <c:v> Level 2 </c:v>
                </c:pt>
                <c:pt idx="1">
                  <c:v> Level 3 </c:v>
                </c:pt>
                <c:pt idx="2">
                  <c:v> Level 4 </c:v>
                </c:pt>
                <c:pt idx="3">
                  <c:v> Level 5 </c:v>
                </c:pt>
                <c:pt idx="4">
                  <c:v> Level 6 </c:v>
                </c:pt>
              </c:strCache>
            </c:strRef>
          </c:cat>
          <c:val>
            <c:numRef>
              <c:f>'SH1-The Result'!$K$25:$K$29</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5-6BCD-4F40-8274-013852FEF639}"/>
            </c:ext>
          </c:extLst>
        </c:ser>
        <c:ser>
          <c:idx val="3"/>
          <c:order val="3"/>
          <c:tx>
            <c:strRef>
              <c:f>'SH1-The Result'!$L$23:$L$24</c:f>
              <c:strCache>
                <c:ptCount val="2"/>
                <c:pt idx="0">
                  <c:v>Correct(+)</c:v>
                </c:pt>
                <c:pt idx="1">
                  <c:v>1-1</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CD-4F40-8274-013852FEF63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CD-4F40-8274-013852FEF63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CD-4F40-8274-013852FEF63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CD-4F40-8274-013852FEF63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CD-4F40-8274-013852FEF639}"/>
                </c:ext>
              </c:extLst>
            </c:dLbl>
            <c:spPr>
              <a:noFill/>
              <a:ln>
                <a:noFill/>
              </a:ln>
              <a:effectLst/>
            </c:spPr>
            <c:txPr>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'SH1-The Result'!$H$25:$H$29</c:f>
              <c:strCache>
                <c:ptCount val="5"/>
                <c:pt idx="0">
                  <c:v> Level 2 </c:v>
                </c:pt>
                <c:pt idx="1">
                  <c:v> Level 3 </c:v>
                </c:pt>
                <c:pt idx="2">
                  <c:v> Level 4 </c:v>
                </c:pt>
                <c:pt idx="3">
                  <c:v> Level 5 </c:v>
                </c:pt>
                <c:pt idx="4">
                  <c:v> Level 6 </c:v>
                </c:pt>
              </c:strCache>
            </c:strRef>
          </c:cat>
          <c:val>
            <c:numRef>
              <c:f>'SH1-The Result'!$L$25:$L$29</c:f>
              <c:numCache>
                <c:formatCode>0%</c:formatCode>
                <c:ptCount val="5"/>
                <c:pt idx="0">
                  <c:v>0.88811188811188801</c:v>
                </c:pt>
                <c:pt idx="1">
                  <c:v>0.85950413223140498</c:v>
                </c:pt>
                <c:pt idx="2">
                  <c:v>0.92207792207792205</c:v>
                </c:pt>
                <c:pt idx="3">
                  <c:v>0.81168831168831201</c:v>
                </c:pt>
                <c:pt idx="4">
                  <c:v>0.78787878787878796</c:v>
                </c:pt>
              </c:numCache>
            </c:numRef>
          </c:val>
          <c:extLst>
            <c:ext xmlns:c16="http://schemas.microsoft.com/office/drawing/2014/chart" uri="{C3380CC4-5D6E-409C-BE32-E72D297353CC}">
              <c16:uniqueId val="{0000000B-6BCD-4F40-8274-013852FEF639}"/>
            </c:ext>
          </c:extLst>
        </c:ser>
        <c:dLbls>
          <c:showLegendKey val="0"/>
          <c:showVal val="0"/>
          <c:showCatName val="0"/>
          <c:showSerName val="0"/>
          <c:showPercent val="0"/>
          <c:showBubbleSize val="0"/>
        </c:dLbls>
        <c:gapWidth val="75"/>
        <c:overlap val="-25"/>
        <c:axId val="-882248960"/>
        <c:axId val="-909074288"/>
      </c:barChart>
      <c:catAx>
        <c:axId val="-882248960"/>
        <c:scaling>
          <c:orientation val="minMax"/>
        </c:scaling>
        <c:delete val="0"/>
        <c:axPos val="b"/>
        <c:numFmt formatCode="General" sourceLinked="0"/>
        <c:majorTickMark val="none"/>
        <c:minorTickMark val="none"/>
        <c:tickLblPos val="nextTo"/>
        <c:txPr>
          <a:bodyPr/>
          <a:lstStyle/>
          <a:p>
            <a:pPr>
              <a:defRPr sz="1200" b="1"/>
            </a:pPr>
            <a:endParaRPr lang="en-US"/>
          </a:p>
        </c:txPr>
        <c:crossAx val="-909074288"/>
        <c:crosses val="autoZero"/>
        <c:auto val="1"/>
        <c:lblAlgn val="ctr"/>
        <c:lblOffset val="100"/>
        <c:noMultiLvlLbl val="0"/>
      </c:catAx>
      <c:valAx>
        <c:axId val="-909074288"/>
        <c:scaling>
          <c:orientation val="minMax"/>
        </c:scaling>
        <c:delete val="0"/>
        <c:axPos val="l"/>
        <c:majorGridlines/>
        <c:minorGridlines>
          <c:spPr>
            <a:ln>
              <a:noFill/>
            </a:ln>
          </c:spPr>
        </c:minorGridlines>
        <c:numFmt formatCode="0%" sourceLinked="0"/>
        <c:majorTickMark val="none"/>
        <c:minorTickMark val="none"/>
        <c:tickLblPos val="nextTo"/>
        <c:spPr>
          <a:ln w="9525">
            <a:noFill/>
          </a:ln>
        </c:spPr>
        <c:txPr>
          <a:bodyPr/>
          <a:lstStyle/>
          <a:p>
            <a:pPr>
              <a:defRPr sz="1200" b="1"/>
            </a:pPr>
            <a:endParaRPr lang="en-US"/>
          </a:p>
        </c:txPr>
        <c:crossAx val="-882248960"/>
        <c:crosses val="autoZero"/>
        <c:crossBetween val="between"/>
      </c:valAx>
    </c:plotArea>
    <c:legend>
      <c:legendPos val="b"/>
      <c:legendEntry>
        <c:idx val="0"/>
        <c:delete val="1"/>
      </c:legendEntry>
      <c:legendEntry>
        <c:idx val="2"/>
        <c:delete val="1"/>
      </c:legendEntry>
      <c:overlay val="0"/>
      <c:txPr>
        <a:bodyPr/>
        <a:lstStyle/>
        <a:p>
          <a:pPr>
            <a:defRPr sz="1200" b="1"/>
          </a:pPr>
          <a:endParaRPr lang="en-US"/>
        </a:p>
      </c:txPr>
    </c:legend>
    <c:plotVisOnly val="1"/>
    <c:dispBlanksAs val="gap"/>
    <c:showDLblsOverMax val="0"/>
  </c:chart>
  <c:spPr>
    <a:ln>
      <a:solidFill>
        <a:sysClr val="windowText" lastClr="000000"/>
      </a:solidFill>
    </a:ln>
  </c:spPr>
  <c:txPr>
    <a:bodyPr/>
    <a:lstStyle/>
    <a:p>
      <a:pPr>
        <a:defRPr sz="800">
          <a:latin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219"/>
        <c:overlap val="-27"/>
        <c:axId val="-803355760"/>
        <c:axId val="-803364400"/>
      </c:barChart>
      <c:catAx>
        <c:axId val="-80335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3364400"/>
        <c:crosses val="autoZero"/>
        <c:auto val="1"/>
        <c:lblAlgn val="ctr"/>
        <c:lblOffset val="100"/>
        <c:noMultiLvlLbl val="0"/>
      </c:catAx>
      <c:valAx>
        <c:axId val="-803364400"/>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335576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'SH7-Footprint'!$E$3</c:f>
              <c:strCache>
                <c:ptCount val="1"/>
                <c:pt idx="0">
                  <c:v>Verified</c:v>
                </c:pt>
              </c:strCache>
            </c:strRef>
          </c:tx>
          <c:invertIfNegative val="0"/>
          <c:dLbls>
            <c:dLbl>
              <c:idx val="2"/>
              <c:layout>
                <c:manualLayout>
                  <c:x val="-8.1821900995500303E-3"/>
                  <c:y val="4.1666666666665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3C-4EED-AB8C-ED49A77C6179}"/>
                </c:ext>
              </c:extLst>
            </c:dLbl>
            <c:spPr>
              <a:noFill/>
              <a:ln>
                <a:noFill/>
              </a:ln>
              <a:effectLst/>
            </c:spPr>
            <c:txPr>
              <a:bodyPr/>
              <a:lstStyle/>
              <a:p>
                <a:pPr>
                  <a:defRPr sz="1800">
                    <a:latin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'SH7-Footprint'!$C$4:$D$8</c:f>
              <c:strCache>
                <c:ptCount val="5"/>
                <c:pt idx="0">
                  <c:v>L2</c:v>
                </c:pt>
                <c:pt idx="1">
                  <c:v>L3</c:v>
                </c:pt>
                <c:pt idx="2">
                  <c:v>L4</c:v>
                </c:pt>
                <c:pt idx="3">
                  <c:v>L5</c:v>
                </c:pt>
                <c:pt idx="4">
                  <c:v>L6</c:v>
                </c:pt>
              </c:strCache>
            </c:strRef>
          </c:cat>
          <c:val>
            <c:numRef>
              <c:f>'SH7-Footprint'!$E$4:$E$8</c:f>
              <c:numCache>
                <c:formatCode>General</c:formatCode>
                <c:ptCount val="5"/>
                <c:pt idx="0">
                  <c:v>7</c:v>
                </c:pt>
                <c:pt idx="1">
                  <c:v>4</c:v>
                </c:pt>
                <c:pt idx="2">
                  <c:v>2</c:v>
                </c:pt>
                <c:pt idx="3">
                  <c:v>1</c:v>
                </c:pt>
                <c:pt idx="4">
                  <c:v>4</c:v>
                </c:pt>
              </c:numCache>
            </c:numRef>
          </c:val>
          <c:extLst>
            <c:ext xmlns:c16="http://schemas.microsoft.com/office/drawing/2014/chart" uri="{C3380CC4-5D6E-409C-BE32-E72D297353CC}">
              <c16:uniqueId val="{00000001-4D3C-4EED-AB8C-ED49A77C6179}"/>
            </c:ext>
          </c:extLst>
        </c:ser>
        <c:ser>
          <c:idx val="1"/>
          <c:order val="1"/>
          <c:tx>
            <c:strRef>
              <c:f>'SH7-Footprint'!$F$3</c:f>
              <c:strCache>
                <c:ptCount val="1"/>
                <c:pt idx="0">
                  <c:v>Derived</c:v>
                </c:pt>
              </c:strCache>
            </c:strRef>
          </c:tx>
          <c:spPr>
            <a:pattFill prst="dkDnDiag">
              <a:fgClr>
                <a:prstClr val="black"/>
              </a:fgClr>
              <a:bgClr>
                <a:prstClr val="white"/>
              </a:bgClr>
            </a:pattFill>
          </c:spPr>
          <c:invertIfNegative val="0"/>
          <c:dLbls>
            <c:dLbl>
              <c:idx val="0"/>
              <c:layout>
                <c:manualLayout>
                  <c:x val="-1.09095867994E-2"/>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3C-4EED-AB8C-ED49A77C6179}"/>
                </c:ext>
              </c:extLst>
            </c:dLbl>
            <c:dLbl>
              <c:idx val="1"/>
              <c:layout>
                <c:manualLayout>
                  <c:x val="1.7236702581957201E-2"/>
                  <c:y val="2.458275452022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3C-4EED-AB8C-ED49A77C6179}"/>
                </c:ext>
              </c:extLst>
            </c:dLbl>
            <c:dLbl>
              <c:idx val="3"/>
              <c:layout>
                <c:manualLayout>
                  <c:x val="1.6364380199100002E-2"/>
                  <c:y val="2.0833333333333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3C-4EED-AB8C-ED49A77C6179}"/>
                </c:ext>
              </c:extLst>
            </c:dLbl>
            <c:dLbl>
              <c:idx val="4"/>
              <c:layout>
                <c:manualLayout>
                  <c:x val="1.58343058465771E-2"/>
                  <c:y val="7.9855239191491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3C-4EED-AB8C-ED49A77C6179}"/>
                </c:ext>
              </c:extLst>
            </c:dLbl>
            <c:spPr>
              <a:noFill/>
              <a:ln>
                <a:noFill/>
              </a:ln>
              <a:effectLst/>
            </c:spPr>
            <c:txPr>
              <a:bodyPr/>
              <a:lstStyle/>
              <a:p>
                <a:pPr>
                  <a:defRPr sz="1800" b="0">
                    <a:latin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'SH7-Footprint'!$C$4:$D$8</c:f>
              <c:strCache>
                <c:ptCount val="5"/>
                <c:pt idx="0">
                  <c:v>L2</c:v>
                </c:pt>
                <c:pt idx="1">
                  <c:v>L3</c:v>
                </c:pt>
                <c:pt idx="2">
                  <c:v>L4</c:v>
                </c:pt>
                <c:pt idx="3">
                  <c:v>L5</c:v>
                </c:pt>
                <c:pt idx="4">
                  <c:v>L6</c:v>
                </c:pt>
              </c:strCache>
            </c:strRef>
          </c:cat>
          <c:val>
            <c:numRef>
              <c:f>'SH7-Footprint'!$F$4:$F$8</c:f>
              <c:numCache>
                <c:formatCode>General</c:formatCode>
                <c:ptCount val="5"/>
                <c:pt idx="0">
                  <c:v>12</c:v>
                </c:pt>
                <c:pt idx="1">
                  <c:v>11</c:v>
                </c:pt>
                <c:pt idx="2">
                  <c:v>3</c:v>
                </c:pt>
                <c:pt idx="3">
                  <c:v>2</c:v>
                </c:pt>
                <c:pt idx="4">
                  <c:v>3</c:v>
                </c:pt>
              </c:numCache>
            </c:numRef>
          </c:val>
          <c:extLst>
            <c:ext xmlns:c16="http://schemas.microsoft.com/office/drawing/2014/chart" uri="{C3380CC4-5D6E-409C-BE32-E72D297353CC}">
              <c16:uniqueId val="{00000006-4D3C-4EED-AB8C-ED49A77C6179}"/>
            </c:ext>
          </c:extLst>
        </c:ser>
        <c:ser>
          <c:idx val="2"/>
          <c:order val="2"/>
          <c:tx>
            <c:strRef>
              <c:f>'SH7-Footprint'!$G$3</c:f>
              <c:strCache>
                <c:ptCount val="1"/>
                <c:pt idx="0">
                  <c:v>Potential</c:v>
                </c:pt>
              </c:strCache>
            </c:strRef>
          </c:tx>
          <c:spPr>
            <a:pattFill prst="dkHorz">
              <a:fgClr>
                <a:prstClr val="black"/>
              </a:fgClr>
              <a:bgClr>
                <a:prstClr val="white"/>
              </a:bgClr>
            </a:patt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4D3C-4EED-AB8C-ED49A77C6179}"/>
                </c:ext>
              </c:extLst>
            </c:dLbl>
            <c:dLbl>
              <c:idx val="3"/>
              <c:delete val="1"/>
              <c:extLst>
                <c:ext xmlns:c15="http://schemas.microsoft.com/office/drawing/2012/chart" uri="{CE6537A1-D6FC-4f65-9D91-7224C49458BB}"/>
                <c:ext xmlns:c16="http://schemas.microsoft.com/office/drawing/2014/chart" uri="{C3380CC4-5D6E-409C-BE32-E72D297353CC}">
                  <c16:uniqueId val="{00000008-4D3C-4EED-AB8C-ED49A77C6179}"/>
                </c:ext>
              </c:extLst>
            </c:dLbl>
            <c:dLbl>
              <c:idx val="4"/>
              <c:layout>
                <c:manualLayout>
                  <c:x val="0.11947350505910601"/>
                  <c:y val="-3.7500000000000103E-2"/>
                </c:manualLayout>
              </c:layout>
              <c:showLegendKey val="0"/>
              <c:showVal val="1"/>
              <c:showCatName val="0"/>
              <c:showSerName val="0"/>
              <c:showPercent val="0"/>
              <c:showBubbleSize val="0"/>
              <c:extLst>
                <c:ext xmlns:c15="http://schemas.microsoft.com/office/drawing/2012/chart" uri="{CE6537A1-D6FC-4f65-9D91-7224C49458BB}">
                  <c15:layout>
                    <c:manualLayout>
                      <c:w val="0.29076754741536198"/>
                      <c:h val="1.54166666666667E-2"/>
                    </c:manualLayout>
                  </c15:layout>
                </c:ext>
                <c:ext xmlns:c16="http://schemas.microsoft.com/office/drawing/2014/chart" uri="{C3380CC4-5D6E-409C-BE32-E72D297353CC}">
                  <c16:uniqueId val="{00000009-4D3C-4EED-AB8C-ED49A77C6179}"/>
                </c:ext>
              </c:extLst>
            </c:dLbl>
            <c:spPr>
              <a:noFill/>
              <a:ln>
                <a:noFill/>
              </a:ln>
              <a:effectLst/>
            </c:spPr>
            <c:txPr>
              <a:bodyPr/>
              <a:lstStyle/>
              <a:p>
                <a:pPr>
                  <a:defRPr sz="1800">
                    <a:latin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'SH7-Footprint'!$C$4:$D$8</c:f>
              <c:strCache>
                <c:ptCount val="5"/>
                <c:pt idx="0">
                  <c:v>L2</c:v>
                </c:pt>
                <c:pt idx="1">
                  <c:v>L3</c:v>
                </c:pt>
                <c:pt idx="2">
                  <c:v>L4</c:v>
                </c:pt>
                <c:pt idx="3">
                  <c:v>L5</c:v>
                </c:pt>
                <c:pt idx="4">
                  <c:v>L6</c:v>
                </c:pt>
              </c:strCache>
            </c:strRef>
          </c:cat>
          <c:val>
            <c:numRef>
              <c:f>'SH7-Footprint'!$G$4:$G$8</c:f>
              <c:numCache>
                <c:formatCode>General</c:formatCode>
                <c:ptCount val="5"/>
                <c:pt idx="0">
                  <c:v>13</c:v>
                </c:pt>
                <c:pt idx="1">
                  <c:v>11</c:v>
                </c:pt>
                <c:pt idx="2">
                  <c:v>2</c:v>
                </c:pt>
                <c:pt idx="3">
                  <c:v>2</c:v>
                </c:pt>
                <c:pt idx="4">
                  <c:v>3</c:v>
                </c:pt>
              </c:numCache>
            </c:numRef>
          </c:val>
          <c:extLst>
            <c:ext xmlns:c16="http://schemas.microsoft.com/office/drawing/2014/chart" uri="{C3380CC4-5D6E-409C-BE32-E72D297353CC}">
              <c16:uniqueId val="{0000000A-4D3C-4EED-AB8C-ED49A77C6179}"/>
            </c:ext>
          </c:extLst>
        </c:ser>
        <c:dLbls>
          <c:showLegendKey val="0"/>
          <c:showVal val="0"/>
          <c:showCatName val="0"/>
          <c:showSerName val="0"/>
          <c:showPercent val="0"/>
          <c:showBubbleSize val="0"/>
        </c:dLbls>
        <c:gapWidth val="150"/>
        <c:axId val="-960121600"/>
        <c:axId val="-816974272"/>
      </c:barChart>
      <c:catAx>
        <c:axId val="-960121600"/>
        <c:scaling>
          <c:orientation val="minMax"/>
        </c:scaling>
        <c:delete val="0"/>
        <c:axPos val="b"/>
        <c:numFmt formatCode="General" sourceLinked="0"/>
        <c:majorTickMark val="out"/>
        <c:minorTickMark val="none"/>
        <c:tickLblPos val="nextTo"/>
        <c:txPr>
          <a:bodyPr/>
          <a:lstStyle/>
          <a:p>
            <a:pPr>
              <a:defRPr sz="1800">
                <a:latin typeface="Times New Roman"/>
              </a:defRPr>
            </a:pPr>
            <a:endParaRPr lang="en-US"/>
          </a:p>
        </c:txPr>
        <c:crossAx val="-816974272"/>
        <c:crosses val="autoZero"/>
        <c:auto val="1"/>
        <c:lblAlgn val="ctr"/>
        <c:lblOffset val="100"/>
        <c:noMultiLvlLbl val="0"/>
      </c:catAx>
      <c:valAx>
        <c:axId val="-816974272"/>
        <c:scaling>
          <c:orientation val="minMax"/>
        </c:scaling>
        <c:delete val="0"/>
        <c:axPos val="l"/>
        <c:majorGridlines/>
        <c:minorGridlines>
          <c:spPr>
            <a:ln>
              <a:noFill/>
            </a:ln>
          </c:spPr>
        </c:minorGridlines>
        <c:numFmt formatCode="General" sourceLinked="1"/>
        <c:majorTickMark val="out"/>
        <c:minorTickMark val="none"/>
        <c:tickLblPos val="nextTo"/>
        <c:txPr>
          <a:bodyPr/>
          <a:lstStyle/>
          <a:p>
            <a:pPr>
              <a:defRPr sz="1800">
                <a:latin typeface="Times New Roman"/>
              </a:defRPr>
            </a:pPr>
            <a:endParaRPr lang="en-US"/>
          </a:p>
        </c:txPr>
        <c:crossAx val="-960121600"/>
        <c:crosses val="autoZero"/>
        <c:crossBetween val="between"/>
      </c:valAx>
    </c:plotArea>
    <c:legend>
      <c:legendPos val="r"/>
      <c:overlay val="0"/>
      <c:txPr>
        <a:bodyPr/>
        <a:lstStyle/>
        <a:p>
          <a:pPr>
            <a:defRPr sz="1800">
              <a:latin typeface="Times New Roman"/>
            </a:defRPr>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6-02-16T01:31:09.051" idx="1">
    <p:pos x="489" y="4007"/>
    <p:text>P(A | B), say, when the "reverse" conditional probability P(B | A)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2-16T01:31:09.051" idx="1">
    <p:pos x="489" y="4007"/>
    <p:text>P(A | B), say, when the "reverse" conditional probability P(B | A)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2-16T01:31:09.051" idx="1">
    <p:pos x="489" y="4007"/>
    <p:text>P(A | B), say, when the "reverse" conditional probability P(B | A)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02-16T01:31:09.051" idx="1">
    <p:pos x="489" y="4007"/>
    <p:text>P(A | B), say, when the "reverse" conditional probability P(B | A)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14172B-1864-914A-A498-F0ADBC996EEC}" type="datetimeFigureOut">
              <a:rPr lang="en-US" smtClean="0"/>
              <a:t>3/27/2019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135069-4A0F-0A42-A18D-38FAD72B968D}" type="slidenum">
              <a:rPr lang="en-US" smtClean="0"/>
              <a:t>‹#›</a:t>
            </a:fld>
            <a:endParaRPr lang="en-US"/>
          </a:p>
        </p:txBody>
      </p:sp>
    </p:spTree>
    <p:extLst>
      <p:ext uri="{BB962C8B-B14F-4D97-AF65-F5344CB8AC3E}">
        <p14:creationId xmlns:p14="http://schemas.microsoft.com/office/powerpoint/2010/main" val="25736226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rania.medianet.cs.kent.edu/Project/graph/con-ques-label.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wiley.com/WileyCDA/WileyTitle/productCd-111879964X.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wiley.com/WileyCDA/WileyTitle/productCd-111879964X.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wiley.com/WileyCDA/WileyTitle/productCd-111879964X.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wiley.com/WileyCDA/WileyTitle/productCd-111879964X.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rania.medianet.cs.kent.edu/Project/graph/ques-graph.html" TargetMode="External"/><Relationship Id="rId2" Type="http://schemas.openxmlformats.org/officeDocument/2006/relationships/slide" Target="../slides/slide103.xml"/><Relationship Id="rId1" Type="http://schemas.openxmlformats.org/officeDocument/2006/relationships/notesMaster" Target="../notesMasters/notesMaster1.xml"/><Relationship Id="rId4" Type="http://schemas.openxmlformats.org/officeDocument/2006/relationships/hyperlink" Target="http://rania.medianet.cs.kent.edu:8080/Project/"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rania.medianet.cs.kent.edu/Project/graph/ques-graph.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rania.medianet.cs.kent.edu:8080/Projec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A62C1C-7725-2B46-A4F1-C9B905557F44}" type="slidenum">
              <a:rPr lang="en-US" smtClean="0"/>
              <a:pPr/>
              <a:t>1</a:t>
            </a:fld>
            <a:endParaRPr lang="en-US"/>
          </a:p>
        </p:txBody>
      </p:sp>
    </p:spTree>
    <p:extLst>
      <p:ext uri="{BB962C8B-B14F-4D97-AF65-F5344CB8AC3E}">
        <p14:creationId xmlns:p14="http://schemas.microsoft.com/office/powerpoint/2010/main" val="227835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135069-4A0F-0A42-A18D-38FAD72B968D}" type="slidenum">
              <a:rPr lang="en-US" smtClean="0"/>
              <a:t>31</a:t>
            </a:fld>
            <a:endParaRPr lang="en-US"/>
          </a:p>
        </p:txBody>
      </p:sp>
    </p:spTree>
    <p:extLst>
      <p:ext uri="{BB962C8B-B14F-4D97-AF65-F5344CB8AC3E}">
        <p14:creationId xmlns:p14="http://schemas.microsoft.com/office/powerpoint/2010/main" val="687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smtClean="0">
                <a:solidFill>
                  <a:schemeClr val="tx1"/>
                </a:solidFill>
                <a:latin typeface="+mn-lt"/>
                <a:ea typeface="+mn-ea"/>
                <a:cs typeface="+mn-cs"/>
              </a:rPr>
              <a:t>P</a:t>
            </a:r>
            <a:r>
              <a:rPr lang="en-US" sz="1200" i="0" kern="1200" smtClean="0">
                <a:solidFill>
                  <a:schemeClr val="tx1"/>
                </a:solidFill>
                <a:latin typeface="+mn-lt"/>
                <a:ea typeface="+mn-ea"/>
                <a:cs typeface="+mn-cs"/>
              </a:rPr>
              <a:t>(</a:t>
            </a:r>
            <a:r>
              <a:rPr lang="en-US" sz="1200" i="1" kern="1200" smtClean="0">
                <a:solidFill>
                  <a:schemeClr val="tx1"/>
                </a:solidFill>
                <a:latin typeface="+mn-lt"/>
                <a:ea typeface="+mn-ea"/>
                <a:cs typeface="+mn-cs"/>
              </a:rPr>
              <a:t>A </a:t>
            </a:r>
            <a:r>
              <a:rPr lang="en-US" sz="1200" i="0" kern="1200" smtClean="0">
                <a:solidFill>
                  <a:schemeClr val="tx1"/>
                </a:solidFill>
                <a:latin typeface="+mn-lt"/>
                <a:ea typeface="+mn-ea"/>
                <a:cs typeface="+mn-cs"/>
              </a:rPr>
              <a:t>| </a:t>
            </a:r>
            <a:r>
              <a:rPr lang="en-US" sz="1200" i="1" kern="1200" smtClean="0">
                <a:solidFill>
                  <a:schemeClr val="tx1"/>
                </a:solidFill>
                <a:latin typeface="+mn-lt"/>
                <a:ea typeface="+mn-ea"/>
                <a:cs typeface="+mn-cs"/>
              </a:rPr>
              <a:t>B</a:t>
            </a:r>
            <a:r>
              <a:rPr lang="en-US" sz="1200" i="0" kern="1200" smtClean="0">
                <a:solidFill>
                  <a:schemeClr val="tx1"/>
                </a:solidFill>
                <a:latin typeface="+mn-lt"/>
                <a:ea typeface="+mn-ea"/>
                <a:cs typeface="+mn-cs"/>
              </a:rPr>
              <a:t>), say, when the "reverse" conditional probability </a:t>
            </a:r>
            <a:r>
              <a:rPr lang="en-US" sz="1200" i="1" kern="1200" smtClean="0">
                <a:solidFill>
                  <a:schemeClr val="tx1"/>
                </a:solidFill>
                <a:latin typeface="+mn-lt"/>
                <a:ea typeface="+mn-ea"/>
                <a:cs typeface="+mn-cs"/>
              </a:rPr>
              <a:t>P</a:t>
            </a:r>
            <a:r>
              <a:rPr lang="en-US" sz="1200" i="0" kern="1200" smtClean="0">
                <a:solidFill>
                  <a:schemeClr val="tx1"/>
                </a:solidFill>
                <a:latin typeface="+mn-lt"/>
                <a:ea typeface="+mn-ea"/>
                <a:cs typeface="+mn-cs"/>
              </a:rPr>
              <a:t>(</a:t>
            </a:r>
            <a:r>
              <a:rPr lang="en-US" sz="1200" i="1" kern="1200" smtClean="0">
                <a:solidFill>
                  <a:schemeClr val="tx1"/>
                </a:solidFill>
                <a:latin typeface="+mn-lt"/>
                <a:ea typeface="+mn-ea"/>
                <a:cs typeface="+mn-cs"/>
              </a:rPr>
              <a:t>B </a:t>
            </a:r>
            <a:r>
              <a:rPr lang="en-US" sz="1200" i="0" kern="1200" smtClean="0">
                <a:solidFill>
                  <a:schemeClr val="tx1"/>
                </a:solidFill>
                <a:latin typeface="+mn-lt"/>
                <a:ea typeface="+mn-ea"/>
                <a:cs typeface="+mn-cs"/>
              </a:rPr>
              <a:t>|</a:t>
            </a:r>
            <a:r>
              <a:rPr lang="en-US" sz="1200" i="1" kern="1200" smtClean="0">
                <a:solidFill>
                  <a:schemeClr val="tx1"/>
                </a:solidFill>
                <a:latin typeface="+mn-lt"/>
                <a:ea typeface="+mn-ea"/>
                <a:cs typeface="+mn-cs"/>
              </a:rPr>
              <a:t> A</a:t>
            </a:r>
            <a:r>
              <a:rPr lang="en-US" sz="1200" i="0" kern="1200" smtClean="0">
                <a:solidFill>
                  <a:schemeClr val="tx1"/>
                </a:solidFill>
                <a:latin typeface="+mn-lt"/>
                <a:ea typeface="+mn-ea"/>
                <a:cs typeface="+mn-cs"/>
              </a:rPr>
              <a:t>) </a:t>
            </a:r>
          </a:p>
          <a:p>
            <a:endParaRPr lang="en-US" sz="1200" i="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32</a:t>
            </a:fld>
            <a:endParaRPr lang="en-US"/>
          </a:p>
        </p:txBody>
      </p:sp>
    </p:spTree>
    <p:extLst>
      <p:ext uri="{BB962C8B-B14F-4D97-AF65-F5344CB8AC3E}">
        <p14:creationId xmlns:p14="http://schemas.microsoft.com/office/powerpoint/2010/main" val="229295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latin typeface="+mn-lt"/>
                <a:ea typeface="+mn-ea"/>
                <a:cs typeface="+mn-cs"/>
                <a:hlinkClick r:id="rId3"/>
              </a:rPr>
              <a:t>http://rania.medianet.cs.kent.edu/Project/graph/con-ques-label.html	</a:t>
            </a:r>
          </a:p>
          <a:p>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135069-4A0F-0A42-A18D-38FAD72B968D}" type="slidenum">
              <a:rPr lang="en-US" smtClean="0"/>
              <a:t>33</a:t>
            </a:fld>
            <a:endParaRPr lang="en-US"/>
          </a:p>
        </p:txBody>
      </p:sp>
    </p:spTree>
    <p:extLst>
      <p:ext uri="{BB962C8B-B14F-4D97-AF65-F5344CB8AC3E}">
        <p14:creationId xmlns:p14="http://schemas.microsoft.com/office/powerpoint/2010/main" val="1234571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34</a:t>
            </a:fld>
            <a:endParaRPr lang="en-US"/>
          </a:p>
        </p:txBody>
      </p:sp>
    </p:spTree>
    <p:extLst>
      <p:ext uri="{BB962C8B-B14F-4D97-AF65-F5344CB8AC3E}">
        <p14:creationId xmlns:p14="http://schemas.microsoft.com/office/powerpoint/2010/main" val="582188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36</a:t>
            </a:fld>
            <a:endParaRPr lang="en-US"/>
          </a:p>
        </p:txBody>
      </p:sp>
    </p:spTree>
    <p:extLst>
      <p:ext uri="{BB962C8B-B14F-4D97-AF65-F5344CB8AC3E}">
        <p14:creationId xmlns:p14="http://schemas.microsoft.com/office/powerpoint/2010/main" val="1001675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37</a:t>
            </a:fld>
            <a:endParaRPr lang="en-US"/>
          </a:p>
        </p:txBody>
      </p:sp>
    </p:spTree>
    <p:extLst>
      <p:ext uri="{BB962C8B-B14F-4D97-AF65-F5344CB8AC3E}">
        <p14:creationId xmlns:p14="http://schemas.microsoft.com/office/powerpoint/2010/main" val="1878042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inferred from the definition 3 in the book</a:t>
            </a:r>
            <a:r>
              <a:rPr lang="en-US" sz="1200" i="1"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t>
            </a:r>
            <a:r>
              <a:rPr lang="en-US" sz="1200" kern="1200" err="1" smtClean="0">
                <a:solidFill>
                  <a:schemeClr val="tx1"/>
                </a:solidFill>
                <a:effectLst/>
                <a:latin typeface="+mn-lt"/>
                <a:ea typeface="+mn-ea"/>
                <a:cs typeface="+mn-cs"/>
              </a:rPr>
              <a:t>Rohatgi</a:t>
            </a:r>
            <a:r>
              <a:rPr lang="en-US" sz="1200" kern="1200" smtClean="0">
                <a:solidFill>
                  <a:schemeClr val="tx1"/>
                </a:solidFill>
                <a:effectLst/>
                <a:latin typeface="+mn-lt"/>
                <a:ea typeface="+mn-ea"/>
                <a:cs typeface="+mn-cs"/>
              </a:rPr>
              <a:t> &amp; </a:t>
            </a:r>
            <a:r>
              <a:rPr lang="en-US" sz="1200" kern="1200" err="1" smtClean="0">
                <a:solidFill>
                  <a:schemeClr val="tx1"/>
                </a:solidFill>
                <a:effectLst/>
                <a:latin typeface="+mn-lt"/>
                <a:ea typeface="+mn-ea"/>
                <a:cs typeface="+mn-cs"/>
              </a:rPr>
              <a:t>Ehsanes</a:t>
            </a:r>
            <a:r>
              <a:rPr lang="en-US" sz="1200" kern="1200" smtClean="0">
                <a:solidFill>
                  <a:schemeClr val="tx1"/>
                </a:solidFill>
                <a:effectLst/>
                <a:latin typeface="+mn-lt"/>
                <a:ea typeface="+mn-ea"/>
                <a:cs typeface="+mn-cs"/>
              </a:rPr>
              <a:t> Saleh, 2015, p.33-34)</a:t>
            </a:r>
            <a:r>
              <a:rPr lang="en-US" sz="1200" i="1"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Also, from Equation 6 in </a:t>
            </a:r>
            <a:r>
              <a:rPr lang="x-none" sz="1200" kern="1200" smtClean="0">
                <a:solidFill>
                  <a:schemeClr val="tx1"/>
                </a:solidFill>
                <a:effectLst/>
                <a:latin typeface="+mn-lt"/>
                <a:ea typeface="+mn-ea"/>
                <a:cs typeface="+mn-cs"/>
              </a:rPr>
              <a:t>(Doignon &amp; Falmagne, 1999, p. 144)</a:t>
            </a:r>
            <a:r>
              <a:rPr lang="en-US" sz="1200" kern="1200" smtClean="0">
                <a:solidFill>
                  <a:schemeClr val="tx1"/>
                </a:solidFill>
                <a:effectLst/>
                <a:latin typeface="+mn-lt"/>
                <a:ea typeface="+mn-ea"/>
                <a:cs typeface="+mn-cs"/>
              </a:rPr>
              <a:t>; Lee, 2012; Lee, 2012; Lee, 2012; Lee, 2012)</a:t>
            </a:r>
            <a:r>
              <a:rPr lang="en-US" sz="1200" i="1" kern="1200" smtClean="0">
                <a:solidFill>
                  <a:schemeClr val="tx1"/>
                </a:solidFill>
                <a:effectLst/>
                <a:latin typeface="+mn-lt"/>
                <a:ea typeface="+mn-ea"/>
                <a:cs typeface="+mn-cs"/>
              </a:rPr>
              <a:t>. </a:t>
            </a:r>
            <a:r>
              <a:rPr lang="en-US" sz="1200" u="none" strike="noStrike" kern="1200" smtClean="0">
                <a:solidFill>
                  <a:schemeClr val="tx1"/>
                </a:solidFill>
                <a:effectLst/>
                <a:latin typeface="+mn-lt"/>
                <a:ea typeface="+mn-ea"/>
                <a:cs typeface="+mn-cs"/>
                <a:hlinkClick r:id="rId3"/>
              </a:rPr>
              <a:t>http://www.wiley.com/WileyCDA/WileyTitle/productCd-111879964X.html</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https://</a:t>
            </a:r>
            <a:r>
              <a:rPr lang="en-US" sz="1200" kern="1200" err="1" smtClean="0">
                <a:solidFill>
                  <a:schemeClr val="tx1"/>
                </a:solidFill>
                <a:effectLst/>
                <a:latin typeface="+mn-lt"/>
                <a:ea typeface="+mn-ea"/>
                <a:cs typeface="+mn-cs"/>
              </a:rPr>
              <a:t>en.wikipedia.org</a:t>
            </a:r>
            <a:r>
              <a:rPr lang="en-US" sz="1200" kern="1200" smtClean="0">
                <a:solidFill>
                  <a:schemeClr val="tx1"/>
                </a:solidFill>
                <a:effectLst/>
                <a:latin typeface="+mn-lt"/>
                <a:ea typeface="+mn-ea"/>
                <a:cs typeface="+mn-cs"/>
              </a:rPr>
              <a:t>/wiki/Independence_(</a:t>
            </a:r>
            <a:r>
              <a:rPr lang="en-US" sz="1200" kern="1200" err="1" smtClean="0">
                <a:solidFill>
                  <a:schemeClr val="tx1"/>
                </a:solidFill>
                <a:effectLst/>
                <a:latin typeface="+mn-lt"/>
                <a:ea typeface="+mn-ea"/>
                <a:cs typeface="+mn-cs"/>
              </a:rPr>
              <a:t>probability_theory</a:t>
            </a:r>
            <a:r>
              <a:rPr lang="en-US" sz="1200" kern="1200" smtClean="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38</a:t>
            </a:fld>
            <a:endParaRPr lang="en-US"/>
          </a:p>
        </p:txBody>
      </p:sp>
    </p:spTree>
    <p:extLst>
      <p:ext uri="{BB962C8B-B14F-4D97-AF65-F5344CB8AC3E}">
        <p14:creationId xmlns:p14="http://schemas.microsoft.com/office/powerpoint/2010/main" val="809905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inferred from the definition 3 in the book</a:t>
            </a:r>
            <a:r>
              <a:rPr lang="en-US" sz="1200" i="1"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t>
            </a:r>
            <a:r>
              <a:rPr lang="en-US" sz="1200" kern="1200" err="1" smtClean="0">
                <a:solidFill>
                  <a:schemeClr val="tx1"/>
                </a:solidFill>
                <a:effectLst/>
                <a:latin typeface="+mn-lt"/>
                <a:ea typeface="+mn-ea"/>
                <a:cs typeface="+mn-cs"/>
              </a:rPr>
              <a:t>Rohatgi</a:t>
            </a:r>
            <a:r>
              <a:rPr lang="en-US" sz="1200" kern="1200" smtClean="0">
                <a:solidFill>
                  <a:schemeClr val="tx1"/>
                </a:solidFill>
                <a:effectLst/>
                <a:latin typeface="+mn-lt"/>
                <a:ea typeface="+mn-ea"/>
                <a:cs typeface="+mn-cs"/>
              </a:rPr>
              <a:t> &amp; </a:t>
            </a:r>
            <a:r>
              <a:rPr lang="en-US" sz="1200" kern="1200" err="1" smtClean="0">
                <a:solidFill>
                  <a:schemeClr val="tx1"/>
                </a:solidFill>
                <a:effectLst/>
                <a:latin typeface="+mn-lt"/>
                <a:ea typeface="+mn-ea"/>
                <a:cs typeface="+mn-cs"/>
              </a:rPr>
              <a:t>Ehsanes</a:t>
            </a:r>
            <a:r>
              <a:rPr lang="en-US" sz="1200" kern="1200" smtClean="0">
                <a:solidFill>
                  <a:schemeClr val="tx1"/>
                </a:solidFill>
                <a:effectLst/>
                <a:latin typeface="+mn-lt"/>
                <a:ea typeface="+mn-ea"/>
                <a:cs typeface="+mn-cs"/>
              </a:rPr>
              <a:t> Saleh, 2015, p.33-34)</a:t>
            </a:r>
            <a:r>
              <a:rPr lang="en-US" sz="1200" i="1"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Also, from Equation 6 in </a:t>
            </a:r>
            <a:r>
              <a:rPr lang="x-none" sz="1200" kern="1200" smtClean="0">
                <a:solidFill>
                  <a:schemeClr val="tx1"/>
                </a:solidFill>
                <a:effectLst/>
                <a:latin typeface="+mn-lt"/>
                <a:ea typeface="+mn-ea"/>
                <a:cs typeface="+mn-cs"/>
              </a:rPr>
              <a:t>(Doignon &amp; Falmagne, 1999, p. 144)</a:t>
            </a:r>
            <a:r>
              <a:rPr lang="en-US" sz="1200" kern="1200" smtClean="0">
                <a:solidFill>
                  <a:schemeClr val="tx1"/>
                </a:solidFill>
                <a:effectLst/>
                <a:latin typeface="+mn-lt"/>
                <a:ea typeface="+mn-ea"/>
                <a:cs typeface="+mn-cs"/>
              </a:rPr>
              <a:t>; Lee, 2012; Lee, 2012; Lee, 2012; Lee, 2012)</a:t>
            </a:r>
            <a:r>
              <a:rPr lang="en-US" sz="1200" i="1" kern="1200" smtClean="0">
                <a:solidFill>
                  <a:schemeClr val="tx1"/>
                </a:solidFill>
                <a:effectLst/>
                <a:latin typeface="+mn-lt"/>
                <a:ea typeface="+mn-ea"/>
                <a:cs typeface="+mn-cs"/>
              </a:rPr>
              <a:t>. </a:t>
            </a:r>
            <a:r>
              <a:rPr lang="en-US" sz="1200" u="none" strike="noStrike" kern="1200" smtClean="0">
                <a:solidFill>
                  <a:schemeClr val="tx1"/>
                </a:solidFill>
                <a:effectLst/>
                <a:latin typeface="+mn-lt"/>
                <a:ea typeface="+mn-ea"/>
                <a:cs typeface="+mn-cs"/>
                <a:hlinkClick r:id="rId3"/>
              </a:rPr>
              <a:t>http://www.wiley.com/WileyCDA/WileyTitle/productCd-111879964X.html</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https://</a:t>
            </a:r>
            <a:r>
              <a:rPr lang="en-US" sz="1200" kern="1200" err="1" smtClean="0">
                <a:solidFill>
                  <a:schemeClr val="tx1"/>
                </a:solidFill>
                <a:effectLst/>
                <a:latin typeface="+mn-lt"/>
                <a:ea typeface="+mn-ea"/>
                <a:cs typeface="+mn-cs"/>
              </a:rPr>
              <a:t>en.wikipedia.org</a:t>
            </a:r>
            <a:r>
              <a:rPr lang="en-US" sz="1200" kern="1200" smtClean="0">
                <a:solidFill>
                  <a:schemeClr val="tx1"/>
                </a:solidFill>
                <a:effectLst/>
                <a:latin typeface="+mn-lt"/>
                <a:ea typeface="+mn-ea"/>
                <a:cs typeface="+mn-cs"/>
              </a:rPr>
              <a:t>/wiki/Independence_(</a:t>
            </a:r>
            <a:r>
              <a:rPr lang="en-US" sz="1200" kern="1200" err="1" smtClean="0">
                <a:solidFill>
                  <a:schemeClr val="tx1"/>
                </a:solidFill>
                <a:effectLst/>
                <a:latin typeface="+mn-lt"/>
                <a:ea typeface="+mn-ea"/>
                <a:cs typeface="+mn-cs"/>
              </a:rPr>
              <a:t>probability_theory</a:t>
            </a:r>
            <a:r>
              <a:rPr lang="en-US" sz="1200" kern="1200" smtClean="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39</a:t>
            </a:fld>
            <a:endParaRPr lang="en-US"/>
          </a:p>
        </p:txBody>
      </p:sp>
    </p:spTree>
    <p:extLst>
      <p:ext uri="{BB962C8B-B14F-4D97-AF65-F5344CB8AC3E}">
        <p14:creationId xmlns:p14="http://schemas.microsoft.com/office/powerpoint/2010/main" val="1552151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http://</a:t>
            </a:r>
            <a:r>
              <a:rPr lang="en-US" sz="1200" kern="1200" err="1" smtClean="0">
                <a:solidFill>
                  <a:schemeClr val="tx1"/>
                </a:solidFill>
                <a:effectLst/>
                <a:latin typeface="+mn-lt"/>
                <a:ea typeface="+mn-ea"/>
                <a:cs typeface="+mn-cs"/>
              </a:rPr>
              <a:t>homepages.wmich.edu</a:t>
            </a:r>
            <a:r>
              <a:rPr lang="en-US" sz="1200" kern="1200" smtClean="0">
                <a:solidFill>
                  <a:schemeClr val="tx1"/>
                </a:solidFill>
                <a:effectLst/>
                <a:latin typeface="+mn-lt"/>
                <a:ea typeface="+mn-ea"/>
                <a:cs typeface="+mn-cs"/>
              </a:rPr>
              <a:t>/~</a:t>
            </a:r>
            <a:r>
              <a:rPr lang="en-US" sz="1200" kern="1200" err="1" smtClean="0">
                <a:solidFill>
                  <a:schemeClr val="tx1"/>
                </a:solidFill>
                <a:effectLst/>
                <a:latin typeface="+mn-lt"/>
                <a:ea typeface="+mn-ea"/>
                <a:cs typeface="+mn-cs"/>
              </a:rPr>
              <a:t>mcgrew</a:t>
            </a:r>
            <a:r>
              <a:rPr lang="en-US" sz="1200" kern="1200" smtClean="0">
                <a:solidFill>
                  <a:schemeClr val="tx1"/>
                </a:solidFill>
                <a:effectLst/>
                <a:latin typeface="+mn-lt"/>
                <a:ea typeface="+mn-ea"/>
                <a:cs typeface="+mn-cs"/>
              </a:rPr>
              <a:t>/Bayes8.pdf</a:t>
            </a:r>
            <a:r>
              <a:rPr lang="en-US" smtClean="0">
                <a:effectLst/>
              </a:rPr>
              <a:t> </a:t>
            </a:r>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40</a:t>
            </a:fld>
            <a:endParaRPr lang="en-US"/>
          </a:p>
        </p:txBody>
      </p:sp>
    </p:spTree>
    <p:extLst>
      <p:ext uri="{BB962C8B-B14F-4D97-AF65-F5344CB8AC3E}">
        <p14:creationId xmlns:p14="http://schemas.microsoft.com/office/powerpoint/2010/main" val="52201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http://</a:t>
            </a:r>
            <a:r>
              <a:rPr lang="en-US" sz="1200" kern="1200" err="1" smtClean="0">
                <a:solidFill>
                  <a:schemeClr val="tx1"/>
                </a:solidFill>
                <a:effectLst/>
                <a:latin typeface="+mn-lt"/>
                <a:ea typeface="+mn-ea"/>
                <a:cs typeface="+mn-cs"/>
              </a:rPr>
              <a:t>homepages.wmich.edu</a:t>
            </a:r>
            <a:r>
              <a:rPr lang="en-US" sz="1200" kern="1200" smtClean="0">
                <a:solidFill>
                  <a:schemeClr val="tx1"/>
                </a:solidFill>
                <a:effectLst/>
                <a:latin typeface="+mn-lt"/>
                <a:ea typeface="+mn-ea"/>
                <a:cs typeface="+mn-cs"/>
              </a:rPr>
              <a:t>/~</a:t>
            </a:r>
            <a:r>
              <a:rPr lang="en-US" sz="1200" kern="1200" err="1" smtClean="0">
                <a:solidFill>
                  <a:schemeClr val="tx1"/>
                </a:solidFill>
                <a:effectLst/>
                <a:latin typeface="+mn-lt"/>
                <a:ea typeface="+mn-ea"/>
                <a:cs typeface="+mn-cs"/>
              </a:rPr>
              <a:t>mcgrew</a:t>
            </a:r>
            <a:r>
              <a:rPr lang="en-US" sz="1200" kern="1200" smtClean="0">
                <a:solidFill>
                  <a:schemeClr val="tx1"/>
                </a:solidFill>
                <a:effectLst/>
                <a:latin typeface="+mn-lt"/>
                <a:ea typeface="+mn-ea"/>
                <a:cs typeface="+mn-cs"/>
              </a:rPr>
              <a:t>/Bayes8.pdf</a:t>
            </a:r>
            <a:r>
              <a:rPr lang="en-US" smtClean="0">
                <a:effectLst/>
              </a:rPr>
              <a:t> </a:t>
            </a:r>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41</a:t>
            </a:fld>
            <a:endParaRPr lang="en-US"/>
          </a:p>
        </p:txBody>
      </p:sp>
    </p:spTree>
    <p:extLst>
      <p:ext uri="{BB962C8B-B14F-4D97-AF65-F5344CB8AC3E}">
        <p14:creationId xmlns:p14="http://schemas.microsoft.com/office/powerpoint/2010/main" val="43049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2F0AA-800F-8A49-9644-2D1C064E9127}" type="slidenum">
              <a:rPr lang="en-US" smtClean="0"/>
              <a:pPr/>
              <a:t>2</a:t>
            </a:fld>
            <a:endParaRPr lang="en-US"/>
          </a:p>
        </p:txBody>
      </p:sp>
    </p:spTree>
    <p:extLst>
      <p:ext uri="{BB962C8B-B14F-4D97-AF65-F5344CB8AC3E}">
        <p14:creationId xmlns:p14="http://schemas.microsoft.com/office/powerpoint/2010/main" val="343202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prove is in point 5.3.2</a:t>
            </a:r>
            <a:endParaRPr lang="en-US" dirty="0"/>
          </a:p>
        </p:txBody>
      </p:sp>
      <p:sp>
        <p:nvSpPr>
          <p:cNvPr id="4" name="Slide Number Placeholder 3"/>
          <p:cNvSpPr>
            <a:spLocks noGrp="1"/>
          </p:cNvSpPr>
          <p:nvPr>
            <p:ph type="sldNum" sz="quarter" idx="10"/>
          </p:nvPr>
        </p:nvSpPr>
        <p:spPr/>
        <p:txBody>
          <a:bodyPr/>
          <a:lstStyle/>
          <a:p>
            <a:fld id="{7C09C6B2-1CBE-D04D-9B3D-90B5AB75E404}" type="slidenum">
              <a:rPr lang="en-US" smtClean="0"/>
              <a:t>44</a:t>
            </a:fld>
            <a:endParaRPr lang="en-US"/>
          </a:p>
        </p:txBody>
      </p:sp>
    </p:spTree>
    <p:extLst>
      <p:ext uri="{BB962C8B-B14F-4D97-AF65-F5344CB8AC3E}">
        <p14:creationId xmlns:p14="http://schemas.microsoft.com/office/powerpoint/2010/main" val="1111031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45</a:t>
            </a:fld>
            <a:endParaRPr lang="en-US"/>
          </a:p>
        </p:txBody>
      </p:sp>
    </p:spTree>
    <p:extLst>
      <p:ext uri="{BB962C8B-B14F-4D97-AF65-F5344CB8AC3E}">
        <p14:creationId xmlns:p14="http://schemas.microsoft.com/office/powerpoint/2010/main" val="1244778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inferred from the definition 3 in the book</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Rohatgi</a:t>
            </a:r>
            <a:r>
              <a:rPr lang="en-US" sz="1200" kern="1200" smtClean="0">
                <a:solidFill>
                  <a:schemeClr val="tx1"/>
                </a:solidFill>
                <a:effectLst/>
                <a:latin typeface="+mn-lt"/>
                <a:ea typeface="+mn-ea"/>
                <a:cs typeface="+mn-cs"/>
              </a:rPr>
              <a:t> &amp; </a:t>
            </a:r>
            <a:r>
              <a:rPr lang="en-US" sz="1200" kern="1200" err="1" smtClean="0">
                <a:solidFill>
                  <a:schemeClr val="tx1"/>
                </a:solidFill>
                <a:effectLst/>
                <a:latin typeface="+mn-lt"/>
                <a:ea typeface="+mn-ea"/>
                <a:cs typeface="+mn-cs"/>
              </a:rPr>
              <a:t>Ehsanes</a:t>
            </a:r>
            <a:r>
              <a:rPr lang="en-US" sz="1200" kern="1200" smtClean="0">
                <a:solidFill>
                  <a:schemeClr val="tx1"/>
                </a:solidFill>
                <a:effectLst/>
                <a:latin typeface="+mn-lt"/>
                <a:ea typeface="+mn-ea"/>
                <a:cs typeface="+mn-cs"/>
              </a:rPr>
              <a:t> Saleh, 2015, p.33-34)</a:t>
            </a:r>
            <a:r>
              <a:rPr lang="en-US" sz="1200" i="1"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Also, from Equation 6 in </a:t>
            </a:r>
            <a:r>
              <a:rPr lang="x-none" sz="1200" kern="1200" smtClean="0">
                <a:solidFill>
                  <a:schemeClr val="tx1"/>
                </a:solidFill>
                <a:effectLst/>
                <a:latin typeface="+mn-lt"/>
                <a:ea typeface="+mn-ea"/>
                <a:cs typeface="+mn-cs"/>
              </a:rPr>
              <a:t>(Doignon &amp; Falmagne, 1999, p. 144)</a:t>
            </a:r>
            <a:r>
              <a:rPr lang="en-US" sz="1200" kern="1200" smtClean="0">
                <a:solidFill>
                  <a:schemeClr val="tx1"/>
                </a:solidFill>
                <a:effectLst/>
                <a:latin typeface="+mn-lt"/>
                <a:ea typeface="+mn-ea"/>
                <a:cs typeface="+mn-cs"/>
              </a:rPr>
              <a:t>; Lee, 2012; Lee, 2012; Lee, 2012; Lee, 2012)</a:t>
            </a:r>
            <a:r>
              <a:rPr lang="en-US" sz="1200" i="1" kern="1200" smtClean="0">
                <a:solidFill>
                  <a:schemeClr val="tx1"/>
                </a:solidFill>
                <a:effectLst/>
                <a:latin typeface="+mn-lt"/>
                <a:ea typeface="+mn-ea"/>
                <a:cs typeface="+mn-cs"/>
              </a:rPr>
              <a:t>. </a:t>
            </a:r>
            <a:r>
              <a:rPr lang="en-US" sz="1200" u="none" strike="noStrike" kern="1200" smtClean="0">
                <a:solidFill>
                  <a:schemeClr val="tx1"/>
                </a:solidFill>
                <a:effectLst/>
                <a:latin typeface="+mn-lt"/>
                <a:ea typeface="+mn-ea"/>
                <a:cs typeface="+mn-cs"/>
                <a:hlinkClick r:id="rId3"/>
              </a:rPr>
              <a:t>http://www.wiley.com/WileyCDA/WileyTitle/productCd-111879964X.html</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https://</a:t>
            </a:r>
            <a:r>
              <a:rPr lang="en-US" sz="1200" kern="1200" err="1" smtClean="0">
                <a:solidFill>
                  <a:schemeClr val="tx1"/>
                </a:solidFill>
                <a:effectLst/>
                <a:latin typeface="+mn-lt"/>
                <a:ea typeface="+mn-ea"/>
                <a:cs typeface="+mn-cs"/>
              </a:rPr>
              <a:t>en.wikipedia.org</a:t>
            </a:r>
            <a:r>
              <a:rPr lang="en-US" sz="1200" kern="1200" smtClean="0">
                <a:solidFill>
                  <a:schemeClr val="tx1"/>
                </a:solidFill>
                <a:effectLst/>
                <a:latin typeface="+mn-lt"/>
                <a:ea typeface="+mn-ea"/>
                <a:cs typeface="+mn-cs"/>
              </a:rPr>
              <a:t>/wiki/Independence_(</a:t>
            </a:r>
            <a:r>
              <a:rPr lang="en-US" sz="1200" kern="1200" err="1" smtClean="0">
                <a:solidFill>
                  <a:schemeClr val="tx1"/>
                </a:solidFill>
                <a:effectLst/>
                <a:latin typeface="+mn-lt"/>
                <a:ea typeface="+mn-ea"/>
                <a:cs typeface="+mn-cs"/>
              </a:rPr>
              <a:t>probability_theory</a:t>
            </a:r>
            <a:r>
              <a:rPr lang="en-US" sz="1200" kern="1200" smtClean="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46</a:t>
            </a:fld>
            <a:endParaRPr lang="en-US"/>
          </a:p>
        </p:txBody>
      </p:sp>
    </p:spTree>
    <p:extLst>
      <p:ext uri="{BB962C8B-B14F-4D97-AF65-F5344CB8AC3E}">
        <p14:creationId xmlns:p14="http://schemas.microsoft.com/office/powerpoint/2010/main" val="156560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inferred from the definition 3 in the book</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Rohatgi</a:t>
            </a:r>
            <a:r>
              <a:rPr lang="en-US" sz="1200" kern="1200" smtClean="0">
                <a:solidFill>
                  <a:schemeClr val="tx1"/>
                </a:solidFill>
                <a:effectLst/>
                <a:latin typeface="+mn-lt"/>
                <a:ea typeface="+mn-ea"/>
                <a:cs typeface="+mn-cs"/>
              </a:rPr>
              <a:t> &amp; </a:t>
            </a:r>
            <a:r>
              <a:rPr lang="en-US" sz="1200" kern="1200" err="1" smtClean="0">
                <a:solidFill>
                  <a:schemeClr val="tx1"/>
                </a:solidFill>
                <a:effectLst/>
                <a:latin typeface="+mn-lt"/>
                <a:ea typeface="+mn-ea"/>
                <a:cs typeface="+mn-cs"/>
              </a:rPr>
              <a:t>Ehsanes</a:t>
            </a:r>
            <a:r>
              <a:rPr lang="en-US" sz="1200" kern="1200" smtClean="0">
                <a:solidFill>
                  <a:schemeClr val="tx1"/>
                </a:solidFill>
                <a:effectLst/>
                <a:latin typeface="+mn-lt"/>
                <a:ea typeface="+mn-ea"/>
                <a:cs typeface="+mn-cs"/>
              </a:rPr>
              <a:t> Saleh, 2015, p.33-34)</a:t>
            </a:r>
            <a:r>
              <a:rPr lang="en-US" sz="1200" i="1"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Also, from Equation 6 in </a:t>
            </a:r>
            <a:r>
              <a:rPr lang="x-none" sz="1200" kern="1200" smtClean="0">
                <a:solidFill>
                  <a:schemeClr val="tx1"/>
                </a:solidFill>
                <a:effectLst/>
                <a:latin typeface="+mn-lt"/>
                <a:ea typeface="+mn-ea"/>
                <a:cs typeface="+mn-cs"/>
              </a:rPr>
              <a:t>(Doignon &amp; Falmagne, 1999, p. 144)</a:t>
            </a:r>
            <a:r>
              <a:rPr lang="en-US" sz="1200" kern="1200" smtClean="0">
                <a:solidFill>
                  <a:schemeClr val="tx1"/>
                </a:solidFill>
                <a:effectLst/>
                <a:latin typeface="+mn-lt"/>
                <a:ea typeface="+mn-ea"/>
                <a:cs typeface="+mn-cs"/>
              </a:rPr>
              <a:t>; Lee, 2012; Lee, 2012; Lee, 2012; Lee, 2012)</a:t>
            </a:r>
            <a:r>
              <a:rPr lang="en-US" sz="1200" i="1" kern="1200" smtClean="0">
                <a:solidFill>
                  <a:schemeClr val="tx1"/>
                </a:solidFill>
                <a:effectLst/>
                <a:latin typeface="+mn-lt"/>
                <a:ea typeface="+mn-ea"/>
                <a:cs typeface="+mn-cs"/>
              </a:rPr>
              <a:t>. </a:t>
            </a:r>
            <a:r>
              <a:rPr lang="en-US" sz="1200" u="none" strike="noStrike" kern="1200" smtClean="0">
                <a:solidFill>
                  <a:schemeClr val="tx1"/>
                </a:solidFill>
                <a:effectLst/>
                <a:latin typeface="+mn-lt"/>
                <a:ea typeface="+mn-ea"/>
                <a:cs typeface="+mn-cs"/>
                <a:hlinkClick r:id="rId3"/>
              </a:rPr>
              <a:t>http://www.wiley.com/WileyCDA/WileyTitle/productCd-111879964X.html</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https://</a:t>
            </a:r>
            <a:r>
              <a:rPr lang="en-US" sz="1200" kern="1200" err="1" smtClean="0">
                <a:solidFill>
                  <a:schemeClr val="tx1"/>
                </a:solidFill>
                <a:effectLst/>
                <a:latin typeface="+mn-lt"/>
                <a:ea typeface="+mn-ea"/>
                <a:cs typeface="+mn-cs"/>
              </a:rPr>
              <a:t>en.wikipedia.org</a:t>
            </a:r>
            <a:r>
              <a:rPr lang="en-US" sz="1200" kern="1200" smtClean="0">
                <a:solidFill>
                  <a:schemeClr val="tx1"/>
                </a:solidFill>
                <a:effectLst/>
                <a:latin typeface="+mn-lt"/>
                <a:ea typeface="+mn-ea"/>
                <a:cs typeface="+mn-cs"/>
              </a:rPr>
              <a:t>/wiki/Independence_(</a:t>
            </a:r>
            <a:r>
              <a:rPr lang="en-US" sz="1200" kern="1200" err="1" smtClean="0">
                <a:solidFill>
                  <a:schemeClr val="tx1"/>
                </a:solidFill>
                <a:effectLst/>
                <a:latin typeface="+mn-lt"/>
                <a:ea typeface="+mn-ea"/>
                <a:cs typeface="+mn-cs"/>
              </a:rPr>
              <a:t>probability_theory</a:t>
            </a:r>
            <a:r>
              <a:rPr lang="en-US" sz="1200" kern="1200" smtClean="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47</a:t>
            </a:fld>
            <a:endParaRPr lang="en-US"/>
          </a:p>
        </p:txBody>
      </p:sp>
    </p:spTree>
    <p:extLst>
      <p:ext uri="{BB962C8B-B14F-4D97-AF65-F5344CB8AC3E}">
        <p14:creationId xmlns:p14="http://schemas.microsoft.com/office/powerpoint/2010/main" val="1636333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48</a:t>
            </a:fld>
            <a:endParaRPr lang="en-US"/>
          </a:p>
        </p:txBody>
      </p:sp>
    </p:spTree>
    <p:extLst>
      <p:ext uri="{BB962C8B-B14F-4D97-AF65-F5344CB8AC3E}">
        <p14:creationId xmlns:p14="http://schemas.microsoft.com/office/powerpoint/2010/main" val="1001526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49</a:t>
            </a:fld>
            <a:endParaRPr lang="en-US"/>
          </a:p>
        </p:txBody>
      </p:sp>
    </p:spTree>
    <p:extLst>
      <p:ext uri="{BB962C8B-B14F-4D97-AF65-F5344CB8AC3E}">
        <p14:creationId xmlns:p14="http://schemas.microsoft.com/office/powerpoint/2010/main" val="242952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50</a:t>
            </a:fld>
            <a:endParaRPr lang="en-US"/>
          </a:p>
        </p:txBody>
      </p:sp>
    </p:spTree>
    <p:extLst>
      <p:ext uri="{BB962C8B-B14F-4D97-AF65-F5344CB8AC3E}">
        <p14:creationId xmlns:p14="http://schemas.microsoft.com/office/powerpoint/2010/main" val="1882549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51</a:t>
            </a:fld>
            <a:endParaRPr lang="en-US"/>
          </a:p>
        </p:txBody>
      </p:sp>
    </p:spTree>
    <p:extLst>
      <p:ext uri="{BB962C8B-B14F-4D97-AF65-F5344CB8AC3E}">
        <p14:creationId xmlns:p14="http://schemas.microsoft.com/office/powerpoint/2010/main" val="1754043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52</a:t>
            </a:fld>
            <a:endParaRPr lang="en-US"/>
          </a:p>
        </p:txBody>
      </p:sp>
    </p:spTree>
    <p:extLst>
      <p:ext uri="{BB962C8B-B14F-4D97-AF65-F5344CB8AC3E}">
        <p14:creationId xmlns:p14="http://schemas.microsoft.com/office/powerpoint/2010/main" val="2006295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53</a:t>
            </a:fld>
            <a:endParaRPr lang="en-US"/>
          </a:p>
        </p:txBody>
      </p:sp>
    </p:spTree>
    <p:extLst>
      <p:ext uri="{BB962C8B-B14F-4D97-AF65-F5344CB8AC3E}">
        <p14:creationId xmlns:p14="http://schemas.microsoft.com/office/powerpoint/2010/main" val="116154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A62C1C-7725-2B46-A4F1-C9B905557F44}" type="slidenum">
              <a:rPr lang="en-US" smtClean="0"/>
              <a:pPr/>
              <a:t>3</a:t>
            </a:fld>
            <a:endParaRPr lang="en-US"/>
          </a:p>
        </p:txBody>
      </p:sp>
    </p:spTree>
    <p:extLst>
      <p:ext uri="{BB962C8B-B14F-4D97-AF65-F5344CB8AC3E}">
        <p14:creationId xmlns:p14="http://schemas.microsoft.com/office/powerpoint/2010/main" val="170080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54</a:t>
            </a:fld>
            <a:endParaRPr lang="en-US"/>
          </a:p>
        </p:txBody>
      </p:sp>
    </p:spTree>
    <p:extLst>
      <p:ext uri="{BB962C8B-B14F-4D97-AF65-F5344CB8AC3E}">
        <p14:creationId xmlns:p14="http://schemas.microsoft.com/office/powerpoint/2010/main" val="1728100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55</a:t>
            </a:fld>
            <a:endParaRPr lang="en-US"/>
          </a:p>
        </p:txBody>
      </p:sp>
    </p:spTree>
    <p:extLst>
      <p:ext uri="{BB962C8B-B14F-4D97-AF65-F5344CB8AC3E}">
        <p14:creationId xmlns:p14="http://schemas.microsoft.com/office/powerpoint/2010/main" val="1622872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56</a:t>
            </a:fld>
            <a:endParaRPr lang="en-US"/>
          </a:p>
        </p:txBody>
      </p:sp>
    </p:spTree>
    <p:extLst>
      <p:ext uri="{BB962C8B-B14F-4D97-AF65-F5344CB8AC3E}">
        <p14:creationId xmlns:p14="http://schemas.microsoft.com/office/powerpoint/2010/main" val="70738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57</a:t>
            </a:fld>
            <a:endParaRPr lang="en-US"/>
          </a:p>
        </p:txBody>
      </p:sp>
    </p:spTree>
    <p:extLst>
      <p:ext uri="{BB962C8B-B14F-4D97-AF65-F5344CB8AC3E}">
        <p14:creationId xmlns:p14="http://schemas.microsoft.com/office/powerpoint/2010/main" val="876488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58</a:t>
            </a:fld>
            <a:endParaRPr lang="en-US"/>
          </a:p>
        </p:txBody>
      </p:sp>
    </p:spTree>
    <p:extLst>
      <p:ext uri="{BB962C8B-B14F-4D97-AF65-F5344CB8AC3E}">
        <p14:creationId xmlns:p14="http://schemas.microsoft.com/office/powerpoint/2010/main" val="701900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59</a:t>
            </a:fld>
            <a:endParaRPr lang="en-US"/>
          </a:p>
        </p:txBody>
      </p:sp>
    </p:spTree>
    <p:extLst>
      <p:ext uri="{BB962C8B-B14F-4D97-AF65-F5344CB8AC3E}">
        <p14:creationId xmlns:p14="http://schemas.microsoft.com/office/powerpoint/2010/main" val="1702699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60</a:t>
            </a:fld>
            <a:endParaRPr lang="en-US"/>
          </a:p>
        </p:txBody>
      </p:sp>
    </p:spTree>
    <p:extLst>
      <p:ext uri="{BB962C8B-B14F-4D97-AF65-F5344CB8AC3E}">
        <p14:creationId xmlns:p14="http://schemas.microsoft.com/office/powerpoint/2010/main" val="59982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61</a:t>
            </a:fld>
            <a:endParaRPr lang="en-US"/>
          </a:p>
        </p:txBody>
      </p:sp>
    </p:spTree>
    <p:extLst>
      <p:ext uri="{BB962C8B-B14F-4D97-AF65-F5344CB8AC3E}">
        <p14:creationId xmlns:p14="http://schemas.microsoft.com/office/powerpoint/2010/main" val="484100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62</a:t>
            </a:fld>
            <a:endParaRPr lang="en-US"/>
          </a:p>
        </p:txBody>
      </p:sp>
    </p:spTree>
    <p:extLst>
      <p:ext uri="{BB962C8B-B14F-4D97-AF65-F5344CB8AC3E}">
        <p14:creationId xmlns:p14="http://schemas.microsoft.com/office/powerpoint/2010/main" val="1401476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63</a:t>
            </a:fld>
            <a:endParaRPr lang="en-US"/>
          </a:p>
        </p:txBody>
      </p:sp>
    </p:spTree>
    <p:extLst>
      <p:ext uri="{BB962C8B-B14F-4D97-AF65-F5344CB8AC3E}">
        <p14:creationId xmlns:p14="http://schemas.microsoft.com/office/powerpoint/2010/main" val="73187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1" eaLnBrk="1" fontAlgn="auto" latinLnBrk="0" hangingPunct="1">
              <a:lnSpc>
                <a:spcPct val="100000"/>
              </a:lnSpc>
              <a:spcBef>
                <a:spcPts val="0"/>
              </a:spcBef>
              <a:spcAft>
                <a:spcPts val="0"/>
              </a:spcAft>
              <a:buClrTx/>
              <a:buSzTx/>
              <a:buFontTx/>
              <a:buNone/>
              <a:tabLst/>
              <a:defRPr/>
            </a:pPr>
            <a:r>
              <a:rPr lang="en-US" smtClean="0"/>
              <a:t>We implement a </a:t>
            </a:r>
            <a:r>
              <a:rPr lang="en-US" sz="1200" b="1" kern="1200" smtClean="0">
                <a:solidFill>
                  <a:schemeClr val="tx1"/>
                </a:solidFill>
                <a:effectLst/>
                <a:latin typeface="+mn-lt"/>
                <a:ea typeface="+mn-ea"/>
                <a:cs typeface="+mn-cs"/>
              </a:rPr>
              <a:t>Visualized Example of CLMCG present data structure domain</a:t>
            </a:r>
          </a:p>
          <a:p>
            <a:pPr marL="0" marR="0" lvl="2" indent="0" algn="l" defTabSz="457200" rtl="1"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we represent the concept occurring in Data Structures with C++ using the STL (2ND Edition) book</a:t>
            </a:r>
            <a:r>
              <a:rPr lang="en-US" smtClean="0">
                <a:effectLst/>
              </a:rPr>
              <a:t> </a:t>
            </a:r>
            <a:endParaRPr lang="en-US" sz="1200" b="1" kern="1200" smtClean="0">
              <a:solidFill>
                <a:schemeClr val="tx1"/>
              </a:solidFill>
              <a:effectLst/>
              <a:latin typeface="+mn-lt"/>
              <a:ea typeface="+mn-ea"/>
              <a:cs typeface="+mn-cs"/>
            </a:endParaRPr>
          </a:p>
          <a:p>
            <a:pPr marL="0" algn="r" defTabSz="457200" rtl="1" eaLnBrk="1" latinLnBrk="0" hangingPunct="1"/>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6</a:t>
            </a:fld>
            <a:endParaRPr lang="en-US"/>
          </a:p>
        </p:txBody>
      </p:sp>
    </p:spTree>
    <p:extLst>
      <p:ext uri="{BB962C8B-B14F-4D97-AF65-F5344CB8AC3E}">
        <p14:creationId xmlns:p14="http://schemas.microsoft.com/office/powerpoint/2010/main" val="86650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64</a:t>
            </a:fld>
            <a:endParaRPr lang="en-US"/>
          </a:p>
        </p:txBody>
      </p:sp>
    </p:spTree>
    <p:extLst>
      <p:ext uri="{BB962C8B-B14F-4D97-AF65-F5344CB8AC3E}">
        <p14:creationId xmlns:p14="http://schemas.microsoft.com/office/powerpoint/2010/main" val="12022888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65</a:t>
            </a:fld>
            <a:endParaRPr lang="en-US"/>
          </a:p>
        </p:txBody>
      </p:sp>
    </p:spTree>
    <p:extLst>
      <p:ext uri="{BB962C8B-B14F-4D97-AF65-F5344CB8AC3E}">
        <p14:creationId xmlns:p14="http://schemas.microsoft.com/office/powerpoint/2010/main" val="932799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mtClean="0"/>
              <a:t>The example of concept in</a:t>
            </a:r>
            <a:r>
              <a:rPr lang="en-US" baseline="0" smtClean="0"/>
              <a:t> DS and it supports many tested concept such the concept c3, is illustrated in the dissertation Page 117-118, Point c the concept example concept c5 and c6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mtClean="0"/>
              <a:t>The example of concept in</a:t>
            </a:r>
            <a:r>
              <a:rPr lang="en-US" baseline="0" smtClean="0"/>
              <a:t> DS and it supports only one tested concept such the concept c4, is illustrated in the dissertation Page 116, Point c the concept example concept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The</a:t>
            </a:r>
            <a:endParaRPr lang="en-US" smtClean="0"/>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66</a:t>
            </a:fld>
            <a:endParaRPr lang="en-US"/>
          </a:p>
        </p:txBody>
      </p:sp>
    </p:spTree>
    <p:extLst>
      <p:ext uri="{BB962C8B-B14F-4D97-AF65-F5344CB8AC3E}">
        <p14:creationId xmlns:p14="http://schemas.microsoft.com/office/powerpoint/2010/main" val="1054918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defRPr/>
            </a:pPr>
            <a:r>
              <a:rPr lang="en-US" smtClean="0"/>
              <a:t>The example of concept in</a:t>
            </a:r>
            <a:r>
              <a:rPr lang="en-US" baseline="0" smtClean="0"/>
              <a:t> DS and it supports many tested concept such the concept c3, is illustrated </a:t>
            </a:r>
            <a:r>
              <a:rPr lang="en-US"/>
              <a:t>in the dissertation </a:t>
            </a:r>
            <a:r>
              <a:rPr lang="en-US" smtClean="0"/>
              <a:t>as the concept 5 in </a:t>
            </a:r>
            <a:r>
              <a:rPr lang="en-US" baseline="0" smtClean="0"/>
              <a:t>case</a:t>
            </a:r>
            <a:r>
              <a:rPr lang="en-US" smtClean="0"/>
              <a:t> 5 of the </a:t>
            </a:r>
            <a:r>
              <a:rPr lang="en-US" baseline="0" smtClean="0"/>
              <a:t>example 2</a:t>
            </a:r>
            <a:r>
              <a:rPr lang="en-US" smtClean="0"/>
              <a:t>. T</a:t>
            </a:r>
            <a:r>
              <a:rPr lang="en-US" baseline="0" smtClean="0"/>
              <a:t>he Pages 104 to 113.</a:t>
            </a:r>
            <a:r>
              <a:rPr lang="en-US" smtClean="0"/>
              <a:t> Also, in </a:t>
            </a:r>
            <a:r>
              <a:rPr lang="en-US" baseline="0" smtClean="0"/>
              <a:t>the pages</a:t>
            </a:r>
            <a:r>
              <a:rPr lang="en-US" smtClean="0"/>
              <a:t> </a:t>
            </a:r>
            <a:r>
              <a:rPr lang="en-US" baseline="0" smtClean="0"/>
              <a:t> 117-118</a:t>
            </a:r>
          </a:p>
          <a:p>
            <a:pPr marL="171450" indent="-171450">
              <a:buFont typeface="Arial" charset="0"/>
              <a:buChar char="•"/>
              <a:defRPr/>
            </a:pPr>
            <a:r>
              <a:rPr lang="en-US" smtClean="0"/>
              <a:t>The example of concept in</a:t>
            </a:r>
            <a:r>
              <a:rPr lang="en-US" baseline="0" smtClean="0"/>
              <a:t> DS and it supports only one tested concept such the concept c4, is illustrated in the dissertation Page 116, Point c the concept example concept </a:t>
            </a:r>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67</a:t>
            </a:fld>
            <a:endParaRPr lang="en-US"/>
          </a:p>
        </p:txBody>
      </p:sp>
    </p:spTree>
    <p:extLst>
      <p:ext uri="{BB962C8B-B14F-4D97-AF65-F5344CB8AC3E}">
        <p14:creationId xmlns:p14="http://schemas.microsoft.com/office/powerpoint/2010/main" val="1404291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defRPr/>
            </a:pPr>
            <a:r>
              <a:rPr lang="en-US" smtClean="0"/>
              <a:t>The example of concept in</a:t>
            </a:r>
            <a:r>
              <a:rPr lang="en-US" baseline="0" smtClean="0"/>
              <a:t> DS and it supports many tested concept such the concept c3, is illustrated </a:t>
            </a:r>
            <a:r>
              <a:rPr lang="en-US"/>
              <a:t>in the dissertation </a:t>
            </a:r>
            <a:r>
              <a:rPr lang="en-US" smtClean="0"/>
              <a:t>as the concept 5 in </a:t>
            </a:r>
            <a:r>
              <a:rPr lang="en-US" baseline="0" smtClean="0"/>
              <a:t>case</a:t>
            </a:r>
            <a:r>
              <a:rPr lang="en-US" smtClean="0"/>
              <a:t> 5 of the </a:t>
            </a:r>
            <a:r>
              <a:rPr lang="en-US" baseline="0" smtClean="0"/>
              <a:t>example 2</a:t>
            </a:r>
            <a:r>
              <a:rPr lang="en-US" smtClean="0"/>
              <a:t>. T</a:t>
            </a:r>
            <a:r>
              <a:rPr lang="en-US" baseline="0" smtClean="0"/>
              <a:t>he Pages 104 to 113.</a:t>
            </a:r>
            <a:r>
              <a:rPr lang="en-US" smtClean="0"/>
              <a:t> Also, in </a:t>
            </a:r>
            <a:r>
              <a:rPr lang="en-US" baseline="0" smtClean="0"/>
              <a:t>the pages</a:t>
            </a:r>
            <a:r>
              <a:rPr lang="en-US" smtClean="0"/>
              <a:t> </a:t>
            </a:r>
            <a:r>
              <a:rPr lang="en-US" baseline="0" smtClean="0"/>
              <a:t> 117-118</a:t>
            </a:r>
          </a:p>
          <a:p>
            <a:pPr marL="171450" indent="-171450">
              <a:buFont typeface="Arial" charset="0"/>
              <a:buChar char="•"/>
              <a:defRPr/>
            </a:pPr>
            <a:r>
              <a:rPr lang="en-US" smtClean="0"/>
              <a:t>The example of concept in</a:t>
            </a:r>
            <a:r>
              <a:rPr lang="en-US" baseline="0" smtClean="0"/>
              <a:t> DS and it supports only one tested concept such the concept c4, is illustrated in the dissertation Page 116, Point c the concept example concept </a:t>
            </a:r>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68</a:t>
            </a:fld>
            <a:endParaRPr lang="en-US"/>
          </a:p>
        </p:txBody>
      </p:sp>
    </p:spTree>
    <p:extLst>
      <p:ext uri="{BB962C8B-B14F-4D97-AF65-F5344CB8AC3E}">
        <p14:creationId xmlns:p14="http://schemas.microsoft.com/office/powerpoint/2010/main" val="460477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defRPr/>
            </a:pPr>
            <a:r>
              <a:rPr lang="en-US" smtClean="0"/>
              <a:t>The example of concept in</a:t>
            </a:r>
            <a:r>
              <a:rPr lang="en-US" baseline="0" smtClean="0"/>
              <a:t> DS and it supports many tested concept such the concept c3, is illustrated </a:t>
            </a:r>
            <a:r>
              <a:rPr lang="en-US"/>
              <a:t>in the dissertation </a:t>
            </a:r>
            <a:r>
              <a:rPr lang="en-US" smtClean="0"/>
              <a:t>as the concept 5 in </a:t>
            </a:r>
            <a:r>
              <a:rPr lang="en-US" baseline="0" smtClean="0"/>
              <a:t>case</a:t>
            </a:r>
            <a:r>
              <a:rPr lang="en-US" smtClean="0"/>
              <a:t> 5 of the </a:t>
            </a:r>
            <a:r>
              <a:rPr lang="en-US" baseline="0" smtClean="0"/>
              <a:t>example 2</a:t>
            </a:r>
            <a:r>
              <a:rPr lang="en-US" smtClean="0"/>
              <a:t>. T</a:t>
            </a:r>
            <a:r>
              <a:rPr lang="en-US" baseline="0" smtClean="0"/>
              <a:t>he Pages 104 to 113.</a:t>
            </a:r>
            <a:r>
              <a:rPr lang="en-US" smtClean="0"/>
              <a:t> Also, in </a:t>
            </a:r>
            <a:r>
              <a:rPr lang="en-US" baseline="0" smtClean="0"/>
              <a:t>the pages</a:t>
            </a:r>
            <a:r>
              <a:rPr lang="en-US" smtClean="0"/>
              <a:t> </a:t>
            </a:r>
            <a:r>
              <a:rPr lang="en-US" baseline="0" smtClean="0"/>
              <a:t> 117-118</a:t>
            </a:r>
          </a:p>
          <a:p>
            <a:pPr marL="171450" indent="-171450">
              <a:buFont typeface="Arial" charset="0"/>
              <a:buChar char="•"/>
              <a:defRPr/>
            </a:pPr>
            <a:r>
              <a:rPr lang="en-US" smtClean="0"/>
              <a:t>The example of concept in</a:t>
            </a:r>
            <a:r>
              <a:rPr lang="en-US" baseline="0" smtClean="0"/>
              <a:t> DS and it supports only one tested concept such the concept c4, is illustrated in the dissertation Page 116, Point c the concept example concept </a:t>
            </a:r>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69</a:t>
            </a:fld>
            <a:endParaRPr lang="en-US"/>
          </a:p>
        </p:txBody>
      </p:sp>
    </p:spTree>
    <p:extLst>
      <p:ext uri="{BB962C8B-B14F-4D97-AF65-F5344CB8AC3E}">
        <p14:creationId xmlns:p14="http://schemas.microsoft.com/office/powerpoint/2010/main" val="1167977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defRPr/>
            </a:pPr>
            <a:r>
              <a:rPr lang="en-US" sz="1200" kern="1200" smtClean="0">
                <a:solidFill>
                  <a:schemeClr val="tx1"/>
                </a:solidFill>
                <a:latin typeface="+mn-lt"/>
                <a:ea typeface="+mn-ea"/>
                <a:cs typeface="+mn-cs"/>
              </a:rPr>
              <a:t>If events are independent, then the probability of them both occurring is the product of the probabilities of each occurring https://</a:t>
            </a:r>
            <a:r>
              <a:rPr lang="en-US" sz="1200" kern="1200" err="1" smtClean="0">
                <a:solidFill>
                  <a:schemeClr val="tx1"/>
                </a:solidFill>
                <a:latin typeface="+mn-lt"/>
                <a:ea typeface="+mn-ea"/>
                <a:cs typeface="+mn-cs"/>
              </a:rPr>
              <a:t>people.richland.edu</a:t>
            </a:r>
            <a:r>
              <a:rPr lang="en-US" sz="1200" kern="1200" smtClean="0">
                <a:solidFill>
                  <a:schemeClr val="tx1"/>
                </a:solidFill>
                <a:latin typeface="+mn-lt"/>
                <a:ea typeface="+mn-ea"/>
                <a:cs typeface="+mn-cs"/>
              </a:rPr>
              <a:t>/</a:t>
            </a:r>
            <a:r>
              <a:rPr lang="en-US" sz="1200" kern="1200" err="1" smtClean="0">
                <a:solidFill>
                  <a:schemeClr val="tx1"/>
                </a:solidFill>
                <a:latin typeface="+mn-lt"/>
                <a:ea typeface="+mn-ea"/>
                <a:cs typeface="+mn-cs"/>
              </a:rPr>
              <a:t>james</a:t>
            </a:r>
            <a:r>
              <a:rPr lang="en-US" sz="1200" kern="1200" smtClean="0">
                <a:solidFill>
                  <a:schemeClr val="tx1"/>
                </a:solidFill>
                <a:latin typeface="+mn-lt"/>
                <a:ea typeface="+mn-ea"/>
                <a:cs typeface="+mn-cs"/>
              </a:rPr>
              <a:t>/lecture/m170/ch05-rul.html</a:t>
            </a:r>
            <a:endParaRPr lang="en-US" smtClean="0"/>
          </a:p>
          <a:p>
            <a:pPr marL="171450" indent="-171450">
              <a:buFont typeface="Arial" charset="0"/>
              <a:buChar char="•"/>
              <a:defRPr/>
            </a:pPr>
            <a:r>
              <a:rPr lang="en-US" smtClean="0"/>
              <a:t>The example of concept in</a:t>
            </a:r>
            <a:r>
              <a:rPr lang="en-US" baseline="0" smtClean="0"/>
              <a:t> DS and it supports many tested concept such the concept c3, is illustrated </a:t>
            </a:r>
            <a:r>
              <a:rPr lang="en-US"/>
              <a:t>in the dissertation </a:t>
            </a:r>
            <a:r>
              <a:rPr lang="en-US" smtClean="0"/>
              <a:t>as the concept 5 in </a:t>
            </a:r>
            <a:r>
              <a:rPr lang="en-US" baseline="0" smtClean="0"/>
              <a:t>case</a:t>
            </a:r>
            <a:r>
              <a:rPr lang="en-US" smtClean="0"/>
              <a:t> 5 of the </a:t>
            </a:r>
            <a:r>
              <a:rPr lang="en-US" baseline="0" smtClean="0"/>
              <a:t>example 2</a:t>
            </a:r>
            <a:r>
              <a:rPr lang="en-US" smtClean="0"/>
              <a:t>. T</a:t>
            </a:r>
            <a:r>
              <a:rPr lang="en-US" baseline="0" smtClean="0"/>
              <a:t>he Pages 104 to 113.</a:t>
            </a:r>
            <a:r>
              <a:rPr lang="en-US" smtClean="0"/>
              <a:t> Also, in </a:t>
            </a:r>
            <a:r>
              <a:rPr lang="en-US" baseline="0" smtClean="0"/>
              <a:t>the pages</a:t>
            </a:r>
            <a:r>
              <a:rPr lang="en-US" smtClean="0"/>
              <a:t> </a:t>
            </a:r>
            <a:r>
              <a:rPr lang="en-US" baseline="0" smtClean="0"/>
              <a:t> 117-118</a:t>
            </a:r>
          </a:p>
          <a:p>
            <a:pPr marL="171450" indent="-171450">
              <a:buFont typeface="Arial" charset="0"/>
              <a:buChar char="•"/>
              <a:defRPr/>
            </a:pPr>
            <a:r>
              <a:rPr lang="en-US" smtClean="0"/>
              <a:t>The example of concept in</a:t>
            </a:r>
            <a:r>
              <a:rPr lang="en-US" baseline="0" smtClean="0"/>
              <a:t> DS and it supports only one tested concept such the concept c4, is illustrated in the dissertation Page 116, Point c the concept example concept </a:t>
            </a:r>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70</a:t>
            </a:fld>
            <a:endParaRPr lang="en-US"/>
          </a:p>
        </p:txBody>
      </p:sp>
    </p:spTree>
    <p:extLst>
      <p:ext uri="{BB962C8B-B14F-4D97-AF65-F5344CB8AC3E}">
        <p14:creationId xmlns:p14="http://schemas.microsoft.com/office/powerpoint/2010/main" val="1691834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defRPr/>
            </a:pPr>
            <a:r>
              <a:rPr lang="en-US" smtClean="0"/>
              <a:t>The example of concept in</a:t>
            </a:r>
            <a:r>
              <a:rPr lang="en-US" baseline="0" smtClean="0"/>
              <a:t> DS and it supports many tested concept such the concept c3, is illustrated </a:t>
            </a:r>
            <a:r>
              <a:rPr lang="en-US"/>
              <a:t>in the dissertation </a:t>
            </a:r>
            <a:r>
              <a:rPr lang="en-US" smtClean="0"/>
              <a:t>as the concept 5 in </a:t>
            </a:r>
            <a:r>
              <a:rPr lang="en-US" baseline="0" smtClean="0"/>
              <a:t>case</a:t>
            </a:r>
            <a:r>
              <a:rPr lang="en-US" smtClean="0"/>
              <a:t> 5 of the </a:t>
            </a:r>
            <a:r>
              <a:rPr lang="en-US" baseline="0" smtClean="0"/>
              <a:t>example 2</a:t>
            </a:r>
            <a:r>
              <a:rPr lang="en-US" smtClean="0"/>
              <a:t>. T</a:t>
            </a:r>
            <a:r>
              <a:rPr lang="en-US" baseline="0" smtClean="0"/>
              <a:t>he Pages 104 to 113.</a:t>
            </a:r>
            <a:r>
              <a:rPr lang="en-US" smtClean="0"/>
              <a:t> Also, in </a:t>
            </a:r>
            <a:r>
              <a:rPr lang="en-US" baseline="0" smtClean="0"/>
              <a:t>the pages</a:t>
            </a:r>
            <a:r>
              <a:rPr lang="en-US" smtClean="0"/>
              <a:t> </a:t>
            </a:r>
            <a:r>
              <a:rPr lang="en-US" baseline="0" smtClean="0"/>
              <a:t> 117-118</a:t>
            </a:r>
          </a:p>
          <a:p>
            <a:pPr marL="171450" indent="-171450">
              <a:buFont typeface="Arial" charset="0"/>
              <a:buChar char="•"/>
              <a:defRPr/>
            </a:pPr>
            <a:r>
              <a:rPr lang="en-US" smtClean="0"/>
              <a:t>The example of concept in</a:t>
            </a:r>
            <a:r>
              <a:rPr lang="en-US" baseline="0" smtClean="0"/>
              <a:t> DS and it supports only one tested concept such the concept c4, is illustrated in the dissertation Page 116, Point c the concept example concept </a:t>
            </a:r>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71</a:t>
            </a:fld>
            <a:endParaRPr lang="en-US"/>
          </a:p>
        </p:txBody>
      </p:sp>
    </p:spTree>
    <p:extLst>
      <p:ext uri="{BB962C8B-B14F-4D97-AF65-F5344CB8AC3E}">
        <p14:creationId xmlns:p14="http://schemas.microsoft.com/office/powerpoint/2010/main" val="356133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3773" y="4799013"/>
            <a:ext cx="5486400" cy="4114800"/>
          </a:xfrm>
        </p:spPr>
        <p:txBody>
          <a:bodyPr/>
          <a:lstStyle/>
          <a:p>
            <a:pPr marL="171450" indent="-171450">
              <a:buFont typeface="Arial" charset="0"/>
              <a:buChar char="•"/>
              <a:defRPr/>
            </a:pPr>
            <a:r>
              <a:rPr lang="en-US" smtClean="0"/>
              <a:t>The example of concept in</a:t>
            </a:r>
            <a:r>
              <a:rPr lang="en-US" baseline="0" smtClean="0"/>
              <a:t> DS and it supports many tested concept such the concept c3, is illustrated </a:t>
            </a:r>
            <a:r>
              <a:rPr lang="en-US"/>
              <a:t>in the dissertation </a:t>
            </a:r>
            <a:r>
              <a:rPr lang="en-US" smtClean="0"/>
              <a:t>as the concept 5 in </a:t>
            </a:r>
            <a:r>
              <a:rPr lang="en-US" baseline="0" smtClean="0"/>
              <a:t>case</a:t>
            </a:r>
            <a:r>
              <a:rPr lang="en-US" smtClean="0"/>
              <a:t> 5 of the </a:t>
            </a:r>
            <a:r>
              <a:rPr lang="en-US" baseline="0" smtClean="0"/>
              <a:t>example 2</a:t>
            </a:r>
            <a:r>
              <a:rPr lang="en-US" smtClean="0"/>
              <a:t>. T</a:t>
            </a:r>
            <a:r>
              <a:rPr lang="en-US" baseline="0" smtClean="0"/>
              <a:t>he Pages 104 to 113.</a:t>
            </a:r>
            <a:r>
              <a:rPr lang="en-US" smtClean="0"/>
              <a:t> Also, in </a:t>
            </a:r>
            <a:r>
              <a:rPr lang="en-US" baseline="0" smtClean="0"/>
              <a:t>the pages</a:t>
            </a:r>
            <a:r>
              <a:rPr lang="en-US" smtClean="0"/>
              <a:t> </a:t>
            </a:r>
            <a:r>
              <a:rPr lang="en-US" baseline="0" smtClean="0"/>
              <a:t> 117-118</a:t>
            </a:r>
          </a:p>
          <a:p>
            <a:pPr marL="171450" indent="-171450">
              <a:buFont typeface="Arial" charset="0"/>
              <a:buChar char="•"/>
              <a:defRPr/>
            </a:pPr>
            <a:r>
              <a:rPr lang="en-US" smtClean="0"/>
              <a:t>The example of concept in</a:t>
            </a:r>
            <a:r>
              <a:rPr lang="en-US" baseline="0" smtClean="0"/>
              <a:t> DS and it supports only one tested concept such the concept c4, is illustrated in the dissertation Page 108-111 in point B. The probability of concept c</a:t>
            </a:r>
            <a:r>
              <a:rPr lang="en-US" baseline="-25000" smtClean="0"/>
              <a:t>4</a:t>
            </a:r>
            <a:r>
              <a:rPr lang="en-US" baseline="0" smtClean="0"/>
              <a:t> in example 2</a:t>
            </a:r>
          </a:p>
          <a:p>
            <a:pPr marL="171450" indent="-171450">
              <a:buFont typeface="Arial" charset="0"/>
              <a:buChar char="•"/>
              <a:defRPr/>
            </a:pPr>
            <a:r>
              <a:rPr lang="en-US" baseline="0" smtClean="0"/>
              <a:t>Also, the general illustration in P. 116, case b</a:t>
            </a:r>
          </a:p>
          <a:p>
            <a:pPr marL="171450" lvl="0" indent="-171450">
              <a:buFont typeface="Arial" charset="0"/>
              <a:buChar char="•"/>
              <a:defRPr/>
            </a:pPr>
            <a:r>
              <a:rPr lang="en-US" smtClean="0"/>
              <a:t>The concept c</a:t>
            </a:r>
            <a:r>
              <a:rPr lang="en-US" baseline="-25000" smtClean="0"/>
              <a:t>4</a:t>
            </a:r>
            <a:r>
              <a:rPr lang="en-US" smtClean="0"/>
              <a:t> supports only one tested and there are another 3 concepts in the support set of the supported concept c</a:t>
            </a:r>
            <a:r>
              <a:rPr lang="en-US" baseline="-25000" smtClean="0"/>
              <a:t>2</a:t>
            </a:r>
          </a:p>
          <a:p>
            <a:pPr marL="171450" indent="-171450">
              <a:buFont typeface="Arial" charset="0"/>
              <a:buChar char="•"/>
              <a:defRPr/>
            </a:pPr>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72</a:t>
            </a:fld>
            <a:endParaRPr lang="en-US"/>
          </a:p>
        </p:txBody>
      </p:sp>
    </p:spTree>
    <p:extLst>
      <p:ext uri="{BB962C8B-B14F-4D97-AF65-F5344CB8AC3E}">
        <p14:creationId xmlns:p14="http://schemas.microsoft.com/office/powerpoint/2010/main" val="1638379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defRPr/>
            </a:pPr>
            <a:r>
              <a:rPr lang="en-US" smtClean="0"/>
              <a:t>The example of concept in</a:t>
            </a:r>
            <a:r>
              <a:rPr lang="en-US" baseline="0" smtClean="0"/>
              <a:t> DS and it supports many tested concept such the concept c3, is illustrated </a:t>
            </a:r>
            <a:r>
              <a:rPr lang="en-US"/>
              <a:t>in the dissertation </a:t>
            </a:r>
            <a:r>
              <a:rPr lang="en-US" smtClean="0"/>
              <a:t>as the concept 5 in </a:t>
            </a:r>
            <a:r>
              <a:rPr lang="en-US" baseline="0" smtClean="0"/>
              <a:t>case</a:t>
            </a:r>
            <a:r>
              <a:rPr lang="en-US" smtClean="0"/>
              <a:t> 5 of the </a:t>
            </a:r>
            <a:r>
              <a:rPr lang="en-US" baseline="0" smtClean="0"/>
              <a:t>example 2</a:t>
            </a:r>
            <a:r>
              <a:rPr lang="en-US" smtClean="0"/>
              <a:t>. T</a:t>
            </a:r>
            <a:r>
              <a:rPr lang="en-US" baseline="0" smtClean="0"/>
              <a:t>he Pages 104 to 113.</a:t>
            </a:r>
            <a:r>
              <a:rPr lang="en-US" smtClean="0"/>
              <a:t> Also, in </a:t>
            </a:r>
            <a:r>
              <a:rPr lang="en-US" baseline="0" smtClean="0"/>
              <a:t>the pages</a:t>
            </a:r>
            <a:r>
              <a:rPr lang="en-US" smtClean="0"/>
              <a:t> </a:t>
            </a:r>
            <a:r>
              <a:rPr lang="en-US" baseline="0" smtClean="0"/>
              <a:t> 117-118</a:t>
            </a:r>
          </a:p>
          <a:p>
            <a:pPr marL="171450" indent="-171450">
              <a:buFont typeface="Arial" charset="0"/>
              <a:buChar char="•"/>
              <a:defRPr/>
            </a:pPr>
            <a:r>
              <a:rPr lang="en-US" smtClean="0"/>
              <a:t>The example of concept in</a:t>
            </a:r>
            <a:r>
              <a:rPr lang="en-US" baseline="0" smtClean="0"/>
              <a:t> DS and it supports only one tested concept such the concept c4, is illustrated in the dissertation Page 116, Point c the concept example concept </a:t>
            </a:r>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73</a:t>
            </a:fld>
            <a:endParaRPr lang="en-US"/>
          </a:p>
        </p:txBody>
      </p:sp>
    </p:spTree>
    <p:extLst>
      <p:ext uri="{BB962C8B-B14F-4D97-AF65-F5344CB8AC3E}">
        <p14:creationId xmlns:p14="http://schemas.microsoft.com/office/powerpoint/2010/main" val="159075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1" eaLnBrk="1" fontAlgn="auto" latinLnBrk="0" hangingPunct="1">
              <a:lnSpc>
                <a:spcPct val="100000"/>
              </a:lnSpc>
              <a:spcBef>
                <a:spcPts val="0"/>
              </a:spcBef>
              <a:spcAft>
                <a:spcPts val="0"/>
              </a:spcAft>
              <a:buClrTx/>
              <a:buSzTx/>
              <a:buFontTx/>
              <a:buNone/>
              <a:tabLst/>
              <a:defRPr/>
            </a:pPr>
            <a:r>
              <a:rPr lang="en-US" b="0" smtClean="0"/>
              <a:t>http://</a:t>
            </a:r>
            <a:r>
              <a:rPr lang="en-US" b="0" err="1" smtClean="0"/>
              <a:t>rania.medianet.cs.kent.edu</a:t>
            </a:r>
            <a:r>
              <a:rPr lang="en-US" b="0" smtClean="0"/>
              <a:t>/Project/graph/</a:t>
            </a:r>
            <a:r>
              <a:rPr lang="en-US" b="0" err="1" smtClean="0"/>
              <a:t>index.html</a:t>
            </a:r>
            <a:endParaRPr lang="en-US" b="0" smtClean="0"/>
          </a:p>
          <a:p>
            <a:pPr marL="0" marR="0" lvl="2" indent="0" algn="l" defTabSz="457200" rtl="1" eaLnBrk="1" fontAlgn="auto" latinLnBrk="0" hangingPunct="1">
              <a:lnSpc>
                <a:spcPct val="100000"/>
              </a:lnSpc>
              <a:spcBef>
                <a:spcPts val="0"/>
              </a:spcBef>
              <a:spcAft>
                <a:spcPts val="0"/>
              </a:spcAft>
              <a:buClrTx/>
              <a:buSzTx/>
              <a:buFontTx/>
              <a:buNone/>
              <a:tabLst/>
              <a:defRPr/>
            </a:pPr>
            <a:r>
              <a:rPr lang="en-US" b="0" smtClean="0"/>
              <a:t>We implement a </a:t>
            </a:r>
            <a:r>
              <a:rPr lang="en-US" sz="1200" b="0" kern="1200" smtClean="0">
                <a:solidFill>
                  <a:schemeClr val="tx1"/>
                </a:solidFill>
                <a:effectLst/>
                <a:latin typeface="+mn-lt"/>
                <a:ea typeface="+mn-ea"/>
                <a:cs typeface="+mn-cs"/>
              </a:rPr>
              <a:t>Visualized Example of CLMCG present data structure domain</a:t>
            </a:r>
          </a:p>
          <a:p>
            <a:pPr marL="0" marR="0" lvl="2" indent="0" algn="l" defTabSz="457200" rtl="1" eaLnBrk="1" fontAlgn="auto" latinLnBrk="0" hangingPunct="1">
              <a:lnSpc>
                <a:spcPct val="100000"/>
              </a:lnSpc>
              <a:spcBef>
                <a:spcPts val="0"/>
              </a:spcBef>
              <a:spcAft>
                <a:spcPts val="0"/>
              </a:spcAft>
              <a:buClrTx/>
              <a:buSzTx/>
              <a:buFontTx/>
              <a:buNone/>
              <a:tabLst/>
              <a:defRPr/>
            </a:pPr>
            <a:r>
              <a:rPr lang="en-US" sz="1200" b="0" kern="1200" smtClean="0">
                <a:solidFill>
                  <a:schemeClr val="tx1"/>
                </a:solidFill>
                <a:effectLst/>
                <a:latin typeface="+mn-lt"/>
                <a:ea typeface="+mn-ea"/>
                <a:cs typeface="+mn-cs"/>
              </a:rPr>
              <a:t>we represent the concept occurring in Data Structures with C++ using the STL (2ND Edition) book</a:t>
            </a:r>
            <a:r>
              <a:rPr lang="en-US" b="0" smtClean="0">
                <a:effectLst/>
              </a:rPr>
              <a:t> </a:t>
            </a:r>
            <a:endParaRPr lang="en-US" sz="1200" b="0" kern="1200" smtClean="0">
              <a:solidFill>
                <a:schemeClr val="tx1"/>
              </a:solidFill>
              <a:effectLst/>
              <a:latin typeface="+mn-lt"/>
              <a:ea typeface="+mn-ea"/>
              <a:cs typeface="+mn-cs"/>
            </a:endParaRPr>
          </a:p>
          <a:p>
            <a:pPr marL="0" marR="0" lvl="2" indent="0" algn="l" defTabSz="457200" rtl="1"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http://</a:t>
            </a:r>
            <a:r>
              <a:rPr lang="en-US" sz="1200" b="1" kern="1200" err="1" smtClean="0">
                <a:solidFill>
                  <a:schemeClr val="tx1"/>
                </a:solidFill>
                <a:effectLst/>
                <a:latin typeface="+mn-lt"/>
                <a:ea typeface="+mn-ea"/>
                <a:cs typeface="+mn-cs"/>
              </a:rPr>
              <a:t>rania.medianet.cs.kent.edu</a:t>
            </a:r>
            <a:r>
              <a:rPr lang="en-US" sz="1200" b="1" kern="1200" smtClean="0">
                <a:solidFill>
                  <a:schemeClr val="tx1"/>
                </a:solidFill>
                <a:effectLst/>
                <a:latin typeface="+mn-lt"/>
                <a:ea typeface="+mn-ea"/>
                <a:cs typeface="+mn-cs"/>
              </a:rPr>
              <a:t>/Project/graph/</a:t>
            </a:r>
            <a:r>
              <a:rPr lang="en-US" sz="1200" b="1" kern="1200" err="1" smtClean="0">
                <a:solidFill>
                  <a:schemeClr val="tx1"/>
                </a:solidFill>
                <a:effectLst/>
                <a:latin typeface="+mn-lt"/>
                <a:ea typeface="+mn-ea"/>
                <a:cs typeface="+mn-cs"/>
              </a:rPr>
              <a:t>ontology.html</a:t>
            </a:r>
            <a:endParaRPr lang="en-US" sz="1200" b="1" kern="1200" smtClean="0">
              <a:solidFill>
                <a:schemeClr val="tx1"/>
              </a:solidFill>
              <a:effectLst/>
              <a:latin typeface="+mn-lt"/>
              <a:ea typeface="+mn-ea"/>
              <a:cs typeface="+mn-cs"/>
            </a:endParaRPr>
          </a:p>
          <a:p>
            <a:pPr marL="0" marR="0" lvl="2" indent="0" algn="l" defTabSz="457200" rtl="1" eaLnBrk="1" fontAlgn="auto" latinLnBrk="0" hangingPunct="1">
              <a:lnSpc>
                <a:spcPct val="100000"/>
              </a:lnSpc>
              <a:spcBef>
                <a:spcPts val="0"/>
              </a:spcBef>
              <a:spcAft>
                <a:spcPts val="0"/>
              </a:spcAft>
              <a:buClrTx/>
              <a:buSzTx/>
              <a:buFontTx/>
              <a:buNone/>
              <a:tabLst/>
              <a:defRPr/>
            </a:pPr>
            <a:endParaRPr lang="en-US" sz="1200" b="1" kern="1200" smtClean="0">
              <a:solidFill>
                <a:schemeClr val="tx1"/>
              </a:solidFill>
              <a:effectLst/>
              <a:latin typeface="+mn-lt"/>
              <a:ea typeface="+mn-ea"/>
              <a:cs typeface="+mn-cs"/>
            </a:endParaRPr>
          </a:p>
          <a:p>
            <a:pPr marL="0" algn="r" defTabSz="457200" rtl="1" eaLnBrk="1" latinLnBrk="0" hangingPunct="1"/>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8</a:t>
            </a:fld>
            <a:endParaRPr lang="en-US"/>
          </a:p>
        </p:txBody>
      </p:sp>
    </p:spTree>
    <p:extLst>
      <p:ext uri="{BB962C8B-B14F-4D97-AF65-F5344CB8AC3E}">
        <p14:creationId xmlns:p14="http://schemas.microsoft.com/office/powerpoint/2010/main" val="1425114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457200" rtl="1" eaLnBrk="1" latinLnBrk="0" hangingPunct="1"/>
            <a:r>
              <a:rPr lang="en-US" sz="1200" kern="1200" err="1" smtClean="0">
                <a:solidFill>
                  <a:schemeClr val="tx1"/>
                </a:solidFill>
                <a:effectLst/>
                <a:latin typeface="+mn-lt"/>
                <a:ea typeface="+mn-ea"/>
                <a:cs typeface="+mn-cs"/>
              </a:rPr>
              <a:t>Zwillinger</a:t>
            </a:r>
            <a:r>
              <a:rPr lang="en-US" sz="1200" kern="1200" smtClean="0">
                <a:solidFill>
                  <a:schemeClr val="tx1"/>
                </a:solidFill>
                <a:effectLst/>
                <a:latin typeface="+mn-lt"/>
                <a:ea typeface="+mn-ea"/>
                <a:cs typeface="+mn-cs"/>
              </a:rPr>
              <a:t>, D., &amp; </a:t>
            </a:r>
            <a:r>
              <a:rPr lang="en-US" sz="1200" kern="1200" err="1" smtClean="0">
                <a:solidFill>
                  <a:schemeClr val="tx1"/>
                </a:solidFill>
                <a:effectLst/>
                <a:latin typeface="+mn-lt"/>
                <a:ea typeface="+mn-ea"/>
                <a:cs typeface="+mn-cs"/>
              </a:rPr>
              <a:t>Kokoska</a:t>
            </a:r>
            <a:r>
              <a:rPr lang="en-US" sz="1200" kern="1200" smtClean="0">
                <a:solidFill>
                  <a:schemeClr val="tx1"/>
                </a:solidFill>
                <a:effectLst/>
                <a:latin typeface="+mn-lt"/>
                <a:ea typeface="+mn-ea"/>
                <a:cs typeface="+mn-cs"/>
              </a:rPr>
              <a:t>, S. (2000). </a:t>
            </a:r>
            <a:r>
              <a:rPr lang="en-US" sz="1200" i="1" kern="1200" smtClean="0">
                <a:solidFill>
                  <a:schemeClr val="tx1"/>
                </a:solidFill>
                <a:effectLst/>
                <a:latin typeface="+mn-lt"/>
                <a:ea typeface="+mn-ea"/>
                <a:cs typeface="+mn-cs"/>
              </a:rPr>
              <a:t>standard probability and Statistics tables and</a:t>
            </a:r>
            <a:r>
              <a:rPr lang="ar-SA" sz="1200" i="1" kern="1200" smtClean="0">
                <a:solidFill>
                  <a:schemeClr val="tx1"/>
                </a:solidFill>
                <a:effectLst/>
                <a:latin typeface="+mn-lt"/>
                <a:ea typeface="+mn-ea"/>
                <a:cs typeface="+mn-cs"/>
              </a:rPr>
              <a:t> </a:t>
            </a:r>
            <a:r>
              <a:rPr lang="en-US" sz="1200" i="1" kern="1200" smtClean="0">
                <a:solidFill>
                  <a:schemeClr val="tx1"/>
                </a:solidFill>
                <a:effectLst/>
                <a:latin typeface="+mn-lt"/>
                <a:ea typeface="+mn-ea"/>
                <a:cs typeface="+mn-cs"/>
              </a:rPr>
              <a:t>formulae.</a:t>
            </a:r>
            <a:r>
              <a:rPr lang="en-US" sz="1200" kern="1200" smtClean="0">
                <a:solidFill>
                  <a:schemeClr val="tx1"/>
                </a:solidFill>
                <a:effectLst/>
                <a:latin typeface="+mn-lt"/>
                <a:ea typeface="+mn-ea"/>
                <a:cs typeface="+mn-cs"/>
              </a:rPr>
              <a:t> CRC Press.</a:t>
            </a:r>
            <a:r>
              <a:rPr lang="en-US" smtClean="0">
                <a:effectLst/>
              </a:rPr>
              <a:t> </a:t>
            </a:r>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74</a:t>
            </a:fld>
            <a:endParaRPr lang="en-US"/>
          </a:p>
        </p:txBody>
      </p:sp>
    </p:spTree>
    <p:extLst>
      <p:ext uri="{BB962C8B-B14F-4D97-AF65-F5344CB8AC3E}">
        <p14:creationId xmlns:p14="http://schemas.microsoft.com/office/powerpoint/2010/main" val="10939682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79</a:t>
            </a:fld>
            <a:endParaRPr lang="en-US"/>
          </a:p>
        </p:txBody>
      </p:sp>
    </p:spTree>
    <p:extLst>
      <p:ext uri="{BB962C8B-B14F-4D97-AF65-F5344CB8AC3E}">
        <p14:creationId xmlns:p14="http://schemas.microsoft.com/office/powerpoint/2010/main" val="1871770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80</a:t>
            </a:fld>
            <a:endParaRPr lang="en-US"/>
          </a:p>
        </p:txBody>
      </p:sp>
    </p:spTree>
    <p:extLst>
      <p:ext uri="{BB962C8B-B14F-4D97-AF65-F5344CB8AC3E}">
        <p14:creationId xmlns:p14="http://schemas.microsoft.com/office/powerpoint/2010/main" val="18368824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81</a:t>
            </a:fld>
            <a:endParaRPr lang="en-US"/>
          </a:p>
        </p:txBody>
      </p:sp>
    </p:spTree>
    <p:extLst>
      <p:ext uri="{BB962C8B-B14F-4D97-AF65-F5344CB8AC3E}">
        <p14:creationId xmlns:p14="http://schemas.microsoft.com/office/powerpoint/2010/main" val="2106776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Probability by computation is illustrated in section 6.2 in the dissertation </a:t>
            </a:r>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86</a:t>
            </a:fld>
            <a:endParaRPr lang="en-US"/>
          </a:p>
        </p:txBody>
      </p:sp>
    </p:spTree>
    <p:extLst>
      <p:ext uri="{BB962C8B-B14F-4D97-AF65-F5344CB8AC3E}">
        <p14:creationId xmlns:p14="http://schemas.microsoft.com/office/powerpoint/2010/main" val="20670652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Probability by computation is illustrated in section 6.2 in the dissertation </a:t>
            </a:r>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88</a:t>
            </a:fld>
            <a:endParaRPr lang="en-US"/>
          </a:p>
        </p:txBody>
      </p:sp>
    </p:spTree>
    <p:extLst>
      <p:ext uri="{BB962C8B-B14F-4D97-AF65-F5344CB8AC3E}">
        <p14:creationId xmlns:p14="http://schemas.microsoft.com/office/powerpoint/2010/main" val="3216838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The Probability by computation is illustrated in section 6.2 in the dissertation </a:t>
            </a:r>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89</a:t>
            </a:fld>
            <a:endParaRPr lang="en-US"/>
          </a:p>
        </p:txBody>
      </p:sp>
    </p:spTree>
    <p:extLst>
      <p:ext uri="{BB962C8B-B14F-4D97-AF65-F5344CB8AC3E}">
        <p14:creationId xmlns:p14="http://schemas.microsoft.com/office/powerpoint/2010/main" val="13240938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90</a:t>
            </a:fld>
            <a:endParaRPr lang="en-US"/>
          </a:p>
        </p:txBody>
      </p:sp>
    </p:spTree>
    <p:extLst>
      <p:ext uri="{BB962C8B-B14F-4D97-AF65-F5344CB8AC3E}">
        <p14:creationId xmlns:p14="http://schemas.microsoft.com/office/powerpoint/2010/main" val="40965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92</a:t>
            </a:fld>
            <a:endParaRPr lang="en-US"/>
          </a:p>
        </p:txBody>
      </p:sp>
    </p:spTree>
    <p:extLst>
      <p:ext uri="{BB962C8B-B14F-4D97-AF65-F5344CB8AC3E}">
        <p14:creationId xmlns:p14="http://schemas.microsoft.com/office/powerpoint/2010/main" val="7595999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mtClean="0"/>
              <a:t>The example of concept in</a:t>
            </a:r>
            <a:r>
              <a:rPr lang="en-US" baseline="0" smtClean="0"/>
              <a:t> DS and it supports many tested concept such the concept c3, is illustrated in the dissertation Page 117-118, Point c the concept example concept c5 and c6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mtClean="0"/>
              <a:t>The example of concept in</a:t>
            </a:r>
            <a:r>
              <a:rPr lang="en-US" baseline="0" smtClean="0"/>
              <a:t> DS and it supports only one tested concept such the concept c4, is illustrated in the dissertation Page 116, Point c the concept example concept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The</a:t>
            </a:r>
            <a:endParaRPr lang="en-US" smtClean="0"/>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93</a:t>
            </a:fld>
            <a:endParaRPr lang="en-US"/>
          </a:p>
        </p:txBody>
      </p:sp>
    </p:spTree>
    <p:extLst>
      <p:ext uri="{BB962C8B-B14F-4D97-AF65-F5344CB8AC3E}">
        <p14:creationId xmlns:p14="http://schemas.microsoft.com/office/powerpoint/2010/main" val="156082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1" eaLnBrk="1" fontAlgn="auto" latinLnBrk="0" hangingPunct="1">
              <a:lnSpc>
                <a:spcPct val="100000"/>
              </a:lnSpc>
              <a:spcBef>
                <a:spcPts val="0"/>
              </a:spcBef>
              <a:spcAft>
                <a:spcPts val="0"/>
              </a:spcAft>
              <a:buClrTx/>
              <a:buSzTx/>
              <a:buFontTx/>
              <a:buNone/>
              <a:tabLst/>
              <a:defRPr/>
            </a:pPr>
            <a:r>
              <a:rPr lang="en-US" smtClean="0"/>
              <a:t>We implement a </a:t>
            </a:r>
            <a:r>
              <a:rPr lang="en-US" sz="1200" b="1" kern="1200" smtClean="0">
                <a:solidFill>
                  <a:schemeClr val="tx1"/>
                </a:solidFill>
                <a:effectLst/>
                <a:latin typeface="+mn-lt"/>
                <a:ea typeface="+mn-ea"/>
                <a:cs typeface="+mn-cs"/>
              </a:rPr>
              <a:t>Visualized Example of CLMCG present data structure domain</a:t>
            </a:r>
          </a:p>
          <a:p>
            <a:pPr marL="0" marR="0" lvl="2" indent="0" algn="l" defTabSz="457200" rtl="1" eaLnBrk="1" fontAlgn="auto" latinLnBrk="0" hangingPunct="1">
              <a:lnSpc>
                <a:spcPct val="100000"/>
              </a:lnSpc>
              <a:spcBef>
                <a:spcPts val="0"/>
              </a:spcBef>
              <a:spcAft>
                <a:spcPts val="0"/>
              </a:spcAft>
              <a:buClrTx/>
              <a:buSzTx/>
              <a:buFontTx/>
              <a:buNone/>
              <a:tabLst/>
              <a:defRPr/>
            </a:pPr>
            <a:r>
              <a:rPr lang="en-US" smtClean="0"/>
              <a:t>http://</a:t>
            </a:r>
            <a:r>
              <a:rPr lang="en-US" err="1" smtClean="0"/>
              <a:t>rania.medianet.cs.kent.edu</a:t>
            </a:r>
            <a:r>
              <a:rPr lang="en-US" smtClean="0"/>
              <a:t>/Project/graph/</a:t>
            </a:r>
            <a:r>
              <a:rPr lang="en-US" err="1" smtClean="0"/>
              <a:t>bloom.html</a:t>
            </a:r>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9</a:t>
            </a:fld>
            <a:endParaRPr lang="en-US"/>
          </a:p>
        </p:txBody>
      </p:sp>
    </p:spTree>
    <p:extLst>
      <p:ext uri="{BB962C8B-B14F-4D97-AF65-F5344CB8AC3E}">
        <p14:creationId xmlns:p14="http://schemas.microsoft.com/office/powerpoint/2010/main" val="1559551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mtClean="0"/>
              <a:t>The example of concept in</a:t>
            </a:r>
            <a:r>
              <a:rPr lang="en-US" baseline="0" smtClean="0"/>
              <a:t> DS and it supports many tested concept such the concept c3, is illustrated in the dissertation Page 117-118, Point c the concept example concept c5 and c6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mtClean="0"/>
              <a:t>The example of concept in</a:t>
            </a:r>
            <a:r>
              <a:rPr lang="en-US" baseline="0" smtClean="0"/>
              <a:t> DS and it supports only one tested concept such the concept c4, is illustrated in the dissertation Page 116, Point c the concept example concept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The</a:t>
            </a:r>
            <a:endParaRPr lang="en-US" smtClean="0"/>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94</a:t>
            </a:fld>
            <a:endParaRPr lang="en-US"/>
          </a:p>
        </p:txBody>
      </p:sp>
    </p:spTree>
    <p:extLst>
      <p:ext uri="{BB962C8B-B14F-4D97-AF65-F5344CB8AC3E}">
        <p14:creationId xmlns:p14="http://schemas.microsoft.com/office/powerpoint/2010/main" val="19038552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3773" y="4799013"/>
            <a:ext cx="5486400" cy="4114800"/>
          </a:xfrm>
        </p:spPr>
        <p:txBody>
          <a:bodyPr/>
          <a:lstStyle/>
          <a:p>
            <a:pPr marL="171450" indent="-171450">
              <a:buFont typeface="Arial" charset="0"/>
              <a:buChar char="•"/>
              <a:defRPr/>
            </a:pPr>
            <a:r>
              <a:rPr lang="en-US" smtClean="0"/>
              <a:t>The example of concept in</a:t>
            </a:r>
            <a:r>
              <a:rPr lang="en-US" baseline="0" smtClean="0"/>
              <a:t> DS and it supports many tested concept such the concept c3, is illustrated </a:t>
            </a:r>
            <a:r>
              <a:rPr lang="en-US"/>
              <a:t>in the dissertation </a:t>
            </a:r>
            <a:r>
              <a:rPr lang="en-US" smtClean="0"/>
              <a:t>as the concept 5 in </a:t>
            </a:r>
            <a:r>
              <a:rPr lang="en-US" baseline="0" smtClean="0"/>
              <a:t>case</a:t>
            </a:r>
            <a:r>
              <a:rPr lang="en-US" smtClean="0"/>
              <a:t> 5 of the </a:t>
            </a:r>
            <a:r>
              <a:rPr lang="en-US" baseline="0" smtClean="0"/>
              <a:t>example 2</a:t>
            </a:r>
            <a:r>
              <a:rPr lang="en-US" smtClean="0"/>
              <a:t>. T</a:t>
            </a:r>
            <a:r>
              <a:rPr lang="en-US" baseline="0" smtClean="0"/>
              <a:t>he Pages 104 to 113.</a:t>
            </a:r>
            <a:r>
              <a:rPr lang="en-US" smtClean="0"/>
              <a:t> Also, in </a:t>
            </a:r>
            <a:r>
              <a:rPr lang="en-US" baseline="0" smtClean="0"/>
              <a:t>the pages</a:t>
            </a:r>
            <a:r>
              <a:rPr lang="en-US" smtClean="0"/>
              <a:t> </a:t>
            </a:r>
            <a:r>
              <a:rPr lang="en-US" baseline="0" smtClean="0"/>
              <a:t> 117-118</a:t>
            </a:r>
          </a:p>
          <a:p>
            <a:pPr marL="171450" indent="-171450">
              <a:buFont typeface="Arial" charset="0"/>
              <a:buChar char="•"/>
              <a:defRPr/>
            </a:pPr>
            <a:r>
              <a:rPr lang="en-US" smtClean="0"/>
              <a:t>The example of concept in</a:t>
            </a:r>
            <a:r>
              <a:rPr lang="en-US" baseline="0" smtClean="0"/>
              <a:t> DS and it supports only one tested concept such the concept c4, is illustrated in the dissertation Page 108-111 in point B. The probability of concept c</a:t>
            </a:r>
            <a:r>
              <a:rPr lang="en-US" baseline="-25000" smtClean="0"/>
              <a:t>4</a:t>
            </a:r>
            <a:r>
              <a:rPr lang="en-US" baseline="0" smtClean="0"/>
              <a:t> in example 2</a:t>
            </a:r>
          </a:p>
          <a:p>
            <a:pPr marL="171450" indent="-171450">
              <a:buFont typeface="Arial" charset="0"/>
              <a:buChar char="•"/>
              <a:defRPr/>
            </a:pPr>
            <a:r>
              <a:rPr lang="en-US" baseline="0" smtClean="0"/>
              <a:t>Also, the general illustration in P. 116, case b</a:t>
            </a:r>
          </a:p>
          <a:p>
            <a:pPr marL="171450" lvl="0" indent="-171450">
              <a:buFont typeface="Arial" charset="0"/>
              <a:buChar char="•"/>
              <a:defRPr/>
            </a:pPr>
            <a:r>
              <a:rPr lang="en-US" smtClean="0"/>
              <a:t>The concept c</a:t>
            </a:r>
            <a:r>
              <a:rPr lang="en-US" baseline="-25000" smtClean="0"/>
              <a:t>4</a:t>
            </a:r>
            <a:r>
              <a:rPr lang="en-US" smtClean="0"/>
              <a:t> supports only one tested and there are another 3 concepts in the support set of the supported concept c</a:t>
            </a:r>
            <a:r>
              <a:rPr lang="en-US" baseline="-25000" smtClean="0"/>
              <a:t>2</a:t>
            </a:r>
          </a:p>
          <a:p>
            <a:pPr marL="171450" indent="-171450">
              <a:buFont typeface="Arial" charset="0"/>
              <a:buChar char="•"/>
              <a:defRPr/>
            </a:pPr>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98</a:t>
            </a:fld>
            <a:endParaRPr lang="en-US"/>
          </a:p>
        </p:txBody>
      </p:sp>
    </p:spTree>
    <p:extLst>
      <p:ext uri="{BB962C8B-B14F-4D97-AF65-F5344CB8AC3E}">
        <p14:creationId xmlns:p14="http://schemas.microsoft.com/office/powerpoint/2010/main" val="12140562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101</a:t>
            </a:fld>
            <a:endParaRPr lang="en-US"/>
          </a:p>
        </p:txBody>
      </p:sp>
    </p:spTree>
    <p:extLst>
      <p:ext uri="{BB962C8B-B14F-4D97-AF65-F5344CB8AC3E}">
        <p14:creationId xmlns:p14="http://schemas.microsoft.com/office/powerpoint/2010/main" val="19532664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smtClean="0">
                <a:solidFill>
                  <a:schemeClr val="tx1"/>
                </a:solidFill>
                <a:latin typeface="+mn-lt"/>
                <a:ea typeface="+mn-ea"/>
                <a:cs typeface="+mn-cs"/>
              </a:rPr>
              <a:t>P</a:t>
            </a:r>
            <a:r>
              <a:rPr lang="en-US" sz="1200" i="0" kern="1200" smtClean="0">
                <a:solidFill>
                  <a:schemeClr val="tx1"/>
                </a:solidFill>
                <a:latin typeface="+mn-lt"/>
                <a:ea typeface="+mn-ea"/>
                <a:cs typeface="+mn-cs"/>
              </a:rPr>
              <a:t>(</a:t>
            </a:r>
            <a:r>
              <a:rPr lang="en-US" sz="1200" i="1" kern="1200" smtClean="0">
                <a:solidFill>
                  <a:schemeClr val="tx1"/>
                </a:solidFill>
                <a:latin typeface="+mn-lt"/>
                <a:ea typeface="+mn-ea"/>
                <a:cs typeface="+mn-cs"/>
              </a:rPr>
              <a:t>A </a:t>
            </a:r>
            <a:r>
              <a:rPr lang="en-US" sz="1200" i="0" kern="1200" smtClean="0">
                <a:solidFill>
                  <a:schemeClr val="tx1"/>
                </a:solidFill>
                <a:latin typeface="+mn-lt"/>
                <a:ea typeface="+mn-ea"/>
                <a:cs typeface="+mn-cs"/>
              </a:rPr>
              <a:t>| </a:t>
            </a:r>
            <a:r>
              <a:rPr lang="en-US" sz="1200" i="1" kern="1200" smtClean="0">
                <a:solidFill>
                  <a:schemeClr val="tx1"/>
                </a:solidFill>
                <a:latin typeface="+mn-lt"/>
                <a:ea typeface="+mn-ea"/>
                <a:cs typeface="+mn-cs"/>
              </a:rPr>
              <a:t>B</a:t>
            </a:r>
            <a:r>
              <a:rPr lang="en-US" sz="1200" i="0" kern="1200" smtClean="0">
                <a:solidFill>
                  <a:schemeClr val="tx1"/>
                </a:solidFill>
                <a:latin typeface="+mn-lt"/>
                <a:ea typeface="+mn-ea"/>
                <a:cs typeface="+mn-cs"/>
              </a:rPr>
              <a:t>), say, when the "reverse" conditional probability </a:t>
            </a:r>
            <a:r>
              <a:rPr lang="en-US" sz="1200" i="1" kern="1200" smtClean="0">
                <a:solidFill>
                  <a:schemeClr val="tx1"/>
                </a:solidFill>
                <a:latin typeface="+mn-lt"/>
                <a:ea typeface="+mn-ea"/>
                <a:cs typeface="+mn-cs"/>
              </a:rPr>
              <a:t>P</a:t>
            </a:r>
            <a:r>
              <a:rPr lang="en-US" sz="1200" i="0" kern="1200" smtClean="0">
                <a:solidFill>
                  <a:schemeClr val="tx1"/>
                </a:solidFill>
                <a:latin typeface="+mn-lt"/>
                <a:ea typeface="+mn-ea"/>
                <a:cs typeface="+mn-cs"/>
              </a:rPr>
              <a:t>(</a:t>
            </a:r>
            <a:r>
              <a:rPr lang="en-US" sz="1200" i="1" kern="1200" smtClean="0">
                <a:solidFill>
                  <a:schemeClr val="tx1"/>
                </a:solidFill>
                <a:latin typeface="+mn-lt"/>
                <a:ea typeface="+mn-ea"/>
                <a:cs typeface="+mn-cs"/>
              </a:rPr>
              <a:t>B </a:t>
            </a:r>
            <a:r>
              <a:rPr lang="en-US" sz="1200" i="0" kern="1200" smtClean="0">
                <a:solidFill>
                  <a:schemeClr val="tx1"/>
                </a:solidFill>
                <a:latin typeface="+mn-lt"/>
                <a:ea typeface="+mn-ea"/>
                <a:cs typeface="+mn-cs"/>
              </a:rPr>
              <a:t>|</a:t>
            </a:r>
            <a:r>
              <a:rPr lang="en-US" sz="1200" i="1" kern="1200" smtClean="0">
                <a:solidFill>
                  <a:schemeClr val="tx1"/>
                </a:solidFill>
                <a:latin typeface="+mn-lt"/>
                <a:ea typeface="+mn-ea"/>
                <a:cs typeface="+mn-cs"/>
              </a:rPr>
              <a:t> A</a:t>
            </a:r>
            <a:r>
              <a:rPr lang="en-US" sz="1200" i="0" kern="1200" smtClean="0">
                <a:solidFill>
                  <a:schemeClr val="tx1"/>
                </a:solidFill>
                <a:latin typeface="+mn-lt"/>
                <a:ea typeface="+mn-ea"/>
                <a:cs typeface="+mn-cs"/>
              </a:rPr>
              <a:t>) </a:t>
            </a:r>
          </a:p>
          <a:p>
            <a:endParaRPr lang="en-US" sz="1200" i="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102</a:t>
            </a:fld>
            <a:endParaRPr lang="en-US"/>
          </a:p>
        </p:txBody>
      </p:sp>
    </p:spTree>
    <p:extLst>
      <p:ext uri="{BB962C8B-B14F-4D97-AF65-F5344CB8AC3E}">
        <p14:creationId xmlns:p14="http://schemas.microsoft.com/office/powerpoint/2010/main" val="6426477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smtClean="0">
                <a:solidFill>
                  <a:schemeClr val="tx1"/>
                </a:solidFill>
                <a:latin typeface="+mn-lt"/>
                <a:ea typeface="+mn-ea"/>
                <a:cs typeface="+mn-cs"/>
                <a:hlinkClick r:id="rId3"/>
              </a:rPr>
              <a:t>http://rania.medianet.cs.kent.edu/Project/graph/</a:t>
            </a:r>
          </a:p>
          <a:p>
            <a:endParaRPr lang="en-US" sz="1200" u="sng" kern="1200" smtClean="0">
              <a:solidFill>
                <a:schemeClr val="tx1"/>
              </a:solidFill>
              <a:latin typeface="+mn-lt"/>
              <a:ea typeface="+mn-ea"/>
              <a:cs typeface="+mn-cs"/>
              <a:hlinkClick r:id="rId3"/>
            </a:endParaRPr>
          </a:p>
          <a:p>
            <a:r>
              <a:rPr lang="en-US" sz="1200" u="sng" kern="1200" smtClean="0">
                <a:solidFill>
                  <a:schemeClr val="tx1"/>
                </a:solidFill>
                <a:latin typeface="+mn-lt"/>
                <a:ea typeface="+mn-ea"/>
                <a:cs typeface="+mn-cs"/>
                <a:hlinkClick r:id="rId3"/>
              </a:rPr>
              <a:t>http://rania.medianet.cs.kent.edu/Project/graph/ques-graph.html</a:t>
            </a:r>
            <a:endParaRPr lang="en-US" sz="1200" u="sng" kern="1200" smtClean="0">
              <a:solidFill>
                <a:schemeClr val="tx1"/>
              </a:solidFill>
              <a:latin typeface="+mn-lt"/>
              <a:ea typeface="+mn-ea"/>
              <a:cs typeface="+mn-cs"/>
            </a:endParaRPr>
          </a:p>
          <a:p>
            <a:endParaRPr lang="en-US" sz="1200" u="sng" kern="1200" smtClean="0">
              <a:solidFill>
                <a:schemeClr val="tx1"/>
              </a:solidFill>
              <a:latin typeface="+mn-lt"/>
              <a:ea typeface="+mn-ea"/>
              <a:cs typeface="+mn-cs"/>
            </a:endParaRPr>
          </a:p>
          <a:p>
            <a:r>
              <a:rPr lang="en-US" sz="1200" u="sng" kern="1200" smtClean="0">
                <a:solidFill>
                  <a:schemeClr val="tx1"/>
                </a:solidFill>
                <a:latin typeface="+mn-lt"/>
                <a:ea typeface="+mn-ea"/>
                <a:cs typeface="+mn-cs"/>
                <a:hlinkClick r:id="rId4"/>
              </a:rPr>
              <a:t>http://rania.medianet.cs.kent.edu:8080/Project/#</a:t>
            </a:r>
            <a:endParaRPr lang="en-US" sz="1200" u="sng" kern="1200" smtClean="0">
              <a:solidFill>
                <a:schemeClr val="tx1"/>
              </a:solidFill>
              <a:latin typeface="+mn-lt"/>
              <a:ea typeface="+mn-ea"/>
              <a:cs typeface="+mn-cs"/>
            </a:endParaRPr>
          </a:p>
          <a:p>
            <a:endParaRPr lang="en-US" sz="1200" u="sng" kern="1200" smtClean="0">
              <a:solidFill>
                <a:schemeClr val="tx1"/>
              </a:solidFill>
              <a:latin typeface="+mn-lt"/>
              <a:ea typeface="+mn-ea"/>
              <a:cs typeface="+mn-cs"/>
            </a:endParaRPr>
          </a:p>
          <a:p>
            <a:r>
              <a:rPr lang="en-US" smtClean="0"/>
              <a:t>/</a:t>
            </a:r>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103</a:t>
            </a:fld>
            <a:endParaRPr lang="en-US"/>
          </a:p>
        </p:txBody>
      </p:sp>
    </p:spTree>
    <p:extLst>
      <p:ext uri="{BB962C8B-B14F-4D97-AF65-F5344CB8AC3E}">
        <p14:creationId xmlns:p14="http://schemas.microsoft.com/office/powerpoint/2010/main" val="1607720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104</a:t>
            </a:fld>
            <a:endParaRPr lang="en-US"/>
          </a:p>
        </p:txBody>
      </p:sp>
    </p:spTree>
    <p:extLst>
      <p:ext uri="{BB962C8B-B14F-4D97-AF65-F5344CB8AC3E}">
        <p14:creationId xmlns:p14="http://schemas.microsoft.com/office/powerpoint/2010/main" val="17164200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105</a:t>
            </a:fld>
            <a:endParaRPr lang="en-US"/>
          </a:p>
        </p:txBody>
      </p:sp>
    </p:spTree>
    <p:extLst>
      <p:ext uri="{BB962C8B-B14F-4D97-AF65-F5344CB8AC3E}">
        <p14:creationId xmlns:p14="http://schemas.microsoft.com/office/powerpoint/2010/main" val="20135950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106</a:t>
            </a:fld>
            <a:endParaRPr lang="en-US"/>
          </a:p>
        </p:txBody>
      </p:sp>
    </p:spTree>
    <p:extLst>
      <p:ext uri="{BB962C8B-B14F-4D97-AF65-F5344CB8AC3E}">
        <p14:creationId xmlns:p14="http://schemas.microsoft.com/office/powerpoint/2010/main" val="14166796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107</a:t>
            </a:fld>
            <a:endParaRPr lang="en-US"/>
          </a:p>
        </p:txBody>
      </p:sp>
    </p:spTree>
    <p:extLst>
      <p:ext uri="{BB962C8B-B14F-4D97-AF65-F5344CB8AC3E}">
        <p14:creationId xmlns:p14="http://schemas.microsoft.com/office/powerpoint/2010/main" val="13371884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108</a:t>
            </a:fld>
            <a:endParaRPr lang="en-US"/>
          </a:p>
        </p:txBody>
      </p:sp>
    </p:spTree>
    <p:extLst>
      <p:ext uri="{BB962C8B-B14F-4D97-AF65-F5344CB8AC3E}">
        <p14:creationId xmlns:p14="http://schemas.microsoft.com/office/powerpoint/2010/main" val="30318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1" eaLnBrk="1" fontAlgn="auto" latinLnBrk="0" hangingPunct="1">
              <a:lnSpc>
                <a:spcPct val="100000"/>
              </a:lnSpc>
              <a:spcBef>
                <a:spcPts val="0"/>
              </a:spcBef>
              <a:spcAft>
                <a:spcPts val="0"/>
              </a:spcAft>
              <a:buClrTx/>
              <a:buSzTx/>
              <a:buFontTx/>
              <a:buNone/>
              <a:tabLst/>
              <a:defRPr/>
            </a:pPr>
            <a:r>
              <a:rPr lang="en-US" smtClean="0"/>
              <a:t>We implement a </a:t>
            </a:r>
            <a:r>
              <a:rPr lang="en-US" sz="1200" b="1" kern="1200" smtClean="0">
                <a:solidFill>
                  <a:schemeClr val="tx1"/>
                </a:solidFill>
                <a:effectLst/>
                <a:latin typeface="+mn-lt"/>
                <a:ea typeface="+mn-ea"/>
                <a:cs typeface="+mn-cs"/>
              </a:rPr>
              <a:t>Visualized Example of CLMCG present data structure domain</a:t>
            </a:r>
          </a:p>
          <a:p>
            <a:pPr marL="0" marR="0" lvl="2" indent="0" algn="l" defTabSz="457200" rtl="1" eaLnBrk="1" fontAlgn="auto" latinLnBrk="0" hangingPunct="1">
              <a:lnSpc>
                <a:spcPct val="100000"/>
              </a:lnSpc>
              <a:spcBef>
                <a:spcPts val="0"/>
              </a:spcBef>
              <a:spcAft>
                <a:spcPts val="0"/>
              </a:spcAft>
              <a:buClrTx/>
              <a:buSzTx/>
              <a:buFontTx/>
              <a:buNone/>
              <a:tabLst/>
              <a:defRPr/>
            </a:pPr>
            <a:r>
              <a:rPr lang="en-US" smtClean="0"/>
              <a:t>http://</a:t>
            </a:r>
            <a:r>
              <a:rPr lang="en-US" err="1" smtClean="0"/>
              <a:t>rania.medianet.cs.kent.edu</a:t>
            </a:r>
            <a:r>
              <a:rPr lang="en-US" smtClean="0"/>
              <a:t>/Project/graph/</a:t>
            </a:r>
            <a:r>
              <a:rPr lang="en-US" err="1" smtClean="0"/>
              <a:t>bloom.html</a:t>
            </a:r>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10</a:t>
            </a:fld>
            <a:endParaRPr lang="en-US"/>
          </a:p>
        </p:txBody>
      </p:sp>
    </p:spTree>
    <p:extLst>
      <p:ext uri="{BB962C8B-B14F-4D97-AF65-F5344CB8AC3E}">
        <p14:creationId xmlns:p14="http://schemas.microsoft.com/office/powerpoint/2010/main" val="10042727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109</a:t>
            </a:fld>
            <a:endParaRPr lang="en-US"/>
          </a:p>
        </p:txBody>
      </p:sp>
    </p:spTree>
    <p:extLst>
      <p:ext uri="{BB962C8B-B14F-4D97-AF65-F5344CB8AC3E}">
        <p14:creationId xmlns:p14="http://schemas.microsoft.com/office/powerpoint/2010/main" val="4084440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110</a:t>
            </a:fld>
            <a:endParaRPr lang="en-US"/>
          </a:p>
        </p:txBody>
      </p:sp>
    </p:spTree>
    <p:extLst>
      <p:ext uri="{BB962C8B-B14F-4D97-AF65-F5344CB8AC3E}">
        <p14:creationId xmlns:p14="http://schemas.microsoft.com/office/powerpoint/2010/main" val="1003123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111</a:t>
            </a:fld>
            <a:endParaRPr lang="en-US"/>
          </a:p>
        </p:txBody>
      </p:sp>
    </p:spTree>
    <p:extLst>
      <p:ext uri="{BB962C8B-B14F-4D97-AF65-F5344CB8AC3E}">
        <p14:creationId xmlns:p14="http://schemas.microsoft.com/office/powerpoint/2010/main" val="12094792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112</a:t>
            </a:fld>
            <a:endParaRPr lang="en-US"/>
          </a:p>
        </p:txBody>
      </p:sp>
    </p:spTree>
    <p:extLst>
      <p:ext uri="{BB962C8B-B14F-4D97-AF65-F5344CB8AC3E}">
        <p14:creationId xmlns:p14="http://schemas.microsoft.com/office/powerpoint/2010/main" val="5786900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113</a:t>
            </a:fld>
            <a:endParaRPr lang="en-US"/>
          </a:p>
        </p:txBody>
      </p:sp>
    </p:spTree>
    <p:extLst>
      <p:ext uri="{BB962C8B-B14F-4D97-AF65-F5344CB8AC3E}">
        <p14:creationId xmlns:p14="http://schemas.microsoft.com/office/powerpoint/2010/main" val="11644525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114</a:t>
            </a:fld>
            <a:endParaRPr lang="en-US"/>
          </a:p>
        </p:txBody>
      </p:sp>
    </p:spTree>
    <p:extLst>
      <p:ext uri="{BB962C8B-B14F-4D97-AF65-F5344CB8AC3E}">
        <p14:creationId xmlns:p14="http://schemas.microsoft.com/office/powerpoint/2010/main" val="16620051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115</a:t>
            </a:fld>
            <a:endParaRPr lang="en-US"/>
          </a:p>
        </p:txBody>
      </p:sp>
    </p:spTree>
    <p:extLst>
      <p:ext uri="{BB962C8B-B14F-4D97-AF65-F5344CB8AC3E}">
        <p14:creationId xmlns:p14="http://schemas.microsoft.com/office/powerpoint/2010/main" val="4618302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116</a:t>
            </a:fld>
            <a:endParaRPr lang="en-US"/>
          </a:p>
        </p:txBody>
      </p:sp>
    </p:spTree>
    <p:extLst>
      <p:ext uri="{BB962C8B-B14F-4D97-AF65-F5344CB8AC3E}">
        <p14:creationId xmlns:p14="http://schemas.microsoft.com/office/powerpoint/2010/main" val="7977016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117</a:t>
            </a:fld>
            <a:endParaRPr lang="en-US"/>
          </a:p>
        </p:txBody>
      </p:sp>
    </p:spTree>
    <p:extLst>
      <p:ext uri="{BB962C8B-B14F-4D97-AF65-F5344CB8AC3E}">
        <p14:creationId xmlns:p14="http://schemas.microsoft.com/office/powerpoint/2010/main" val="13466662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9C6B2-1CBE-D04D-9B3D-90B5AB75E404}" type="slidenum">
              <a:rPr lang="en-US" smtClean="0"/>
              <a:t>118</a:t>
            </a:fld>
            <a:endParaRPr lang="en-US"/>
          </a:p>
        </p:txBody>
      </p:sp>
    </p:spTree>
    <p:extLst>
      <p:ext uri="{BB962C8B-B14F-4D97-AF65-F5344CB8AC3E}">
        <p14:creationId xmlns:p14="http://schemas.microsoft.com/office/powerpoint/2010/main" val="153593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1" eaLnBrk="1" fontAlgn="auto" latinLnBrk="0" hangingPunct="1">
              <a:lnSpc>
                <a:spcPct val="100000"/>
              </a:lnSpc>
              <a:spcBef>
                <a:spcPts val="0"/>
              </a:spcBef>
              <a:spcAft>
                <a:spcPts val="0"/>
              </a:spcAft>
              <a:buClrTx/>
              <a:buSzTx/>
              <a:buFontTx/>
              <a:buNone/>
              <a:tabLst/>
              <a:defRPr/>
            </a:pPr>
            <a:r>
              <a:rPr lang="en-US" b="0" smtClean="0"/>
              <a:t>I implement a </a:t>
            </a:r>
            <a:r>
              <a:rPr lang="en-US" sz="1200" b="0" kern="1200" smtClean="0">
                <a:solidFill>
                  <a:schemeClr val="tx1"/>
                </a:solidFill>
                <a:effectLst/>
                <a:latin typeface="+mn-lt"/>
                <a:ea typeface="+mn-ea"/>
                <a:cs typeface="+mn-cs"/>
              </a:rPr>
              <a:t>Visualized Example of CLMCG present data structure domain from</a:t>
            </a:r>
            <a:r>
              <a:rPr lang="en-US" sz="1200" b="0" kern="1200" baseline="0" smtClean="0">
                <a:solidFill>
                  <a:schemeClr val="tx1"/>
                </a:solidFill>
                <a:effectLst/>
                <a:latin typeface="+mn-lt"/>
                <a:ea typeface="+mn-ea"/>
                <a:cs typeface="+mn-cs"/>
              </a:rPr>
              <a:t> the book</a:t>
            </a:r>
            <a:endParaRPr lang="en-US" sz="1200" b="0" kern="1200" smtClean="0">
              <a:solidFill>
                <a:schemeClr val="tx1"/>
              </a:solidFill>
              <a:effectLst/>
              <a:latin typeface="+mn-lt"/>
              <a:ea typeface="+mn-ea"/>
              <a:cs typeface="+mn-cs"/>
            </a:endParaRPr>
          </a:p>
          <a:p>
            <a:pPr marL="0" marR="0" lvl="2" indent="0" algn="l" defTabSz="457200" rtl="1" eaLnBrk="1" fontAlgn="auto" latinLnBrk="0" hangingPunct="1">
              <a:lnSpc>
                <a:spcPct val="100000"/>
              </a:lnSpc>
              <a:spcBef>
                <a:spcPts val="0"/>
              </a:spcBef>
              <a:spcAft>
                <a:spcPts val="0"/>
              </a:spcAft>
              <a:buClrTx/>
              <a:buSzTx/>
              <a:buFontTx/>
              <a:buNone/>
              <a:tabLst/>
              <a:defRPr/>
            </a:pPr>
            <a:r>
              <a:rPr lang="en-US" sz="1200" b="0" kern="1200" smtClean="0">
                <a:solidFill>
                  <a:schemeClr val="tx1"/>
                </a:solidFill>
                <a:effectLst/>
                <a:latin typeface="+mn-lt"/>
                <a:ea typeface="+mn-ea"/>
                <a:cs typeface="+mn-cs"/>
              </a:rPr>
              <a:t>I used </a:t>
            </a:r>
            <a:r>
              <a:rPr lang="en-US" sz="1200" b="0" kern="1200" err="1" smtClean="0">
                <a:solidFill>
                  <a:schemeClr val="tx1"/>
                </a:solidFill>
                <a:effectLst/>
                <a:latin typeface="+mn-lt"/>
                <a:ea typeface="+mn-ea"/>
                <a:cs typeface="+mn-cs"/>
              </a:rPr>
              <a:t>cytoscape</a:t>
            </a:r>
            <a:r>
              <a:rPr lang="en-US" sz="1200" b="0" kern="1200" smtClean="0">
                <a:solidFill>
                  <a:schemeClr val="tx1"/>
                </a:solidFill>
                <a:effectLst/>
                <a:latin typeface="+mn-lt"/>
                <a:ea typeface="+mn-ea"/>
                <a:cs typeface="+mn-cs"/>
              </a:rPr>
              <a:t> open program to visualize this concept map</a:t>
            </a:r>
          </a:p>
          <a:p>
            <a:pPr marL="0" marR="0" lvl="2" indent="0" algn="l" defTabSz="457200" rtl="1"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we represent the concept occurring in Data Structures with C++ using the STL (2ND Edition) book</a:t>
            </a:r>
          </a:p>
          <a:p>
            <a:pPr marL="0" marR="0" lvl="2" indent="0" algn="l" defTabSz="457200" rtl="1" eaLnBrk="1" fontAlgn="auto" latinLnBrk="0" hangingPunct="1">
              <a:lnSpc>
                <a:spcPct val="100000"/>
              </a:lnSpc>
              <a:spcBef>
                <a:spcPts val="0"/>
              </a:spcBef>
              <a:spcAft>
                <a:spcPts val="0"/>
              </a:spcAft>
              <a:buClrTx/>
              <a:buSzTx/>
              <a:buFontTx/>
              <a:buNone/>
              <a:tabLst/>
              <a:defRPr/>
            </a:pPr>
            <a:r>
              <a:rPr lang="en-US" smtClean="0">
                <a:effectLst/>
              </a:rPr>
              <a:t>http://</a:t>
            </a:r>
            <a:r>
              <a:rPr lang="en-US" err="1" smtClean="0">
                <a:effectLst/>
              </a:rPr>
              <a:t>rania.medianet.cs.kent.edu</a:t>
            </a:r>
            <a:r>
              <a:rPr lang="en-US" smtClean="0">
                <a:effectLst/>
              </a:rPr>
              <a:t>/Project/graph/</a:t>
            </a:r>
            <a:r>
              <a:rPr lang="en-US" err="1" smtClean="0">
                <a:effectLst/>
              </a:rPr>
              <a:t>tree.html</a:t>
            </a:r>
            <a:r>
              <a:rPr lang="en-US" smtClean="0">
                <a:effectLst/>
              </a:rPr>
              <a:t> </a:t>
            </a:r>
            <a:endParaRPr lang="en-US" sz="1200" b="0" kern="1200" smtClean="0">
              <a:solidFill>
                <a:schemeClr val="tx1"/>
              </a:solidFill>
              <a:effectLst/>
              <a:latin typeface="+mn-lt"/>
              <a:ea typeface="+mn-ea"/>
              <a:cs typeface="+mn-cs"/>
            </a:endParaRPr>
          </a:p>
          <a:p>
            <a:pPr marL="0" algn="r" defTabSz="457200" rtl="1" eaLnBrk="1" latinLnBrk="0" hangingPunct="1"/>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11</a:t>
            </a:fld>
            <a:endParaRPr lang="en-US"/>
          </a:p>
        </p:txBody>
      </p:sp>
    </p:spTree>
    <p:extLst>
      <p:ext uri="{BB962C8B-B14F-4D97-AF65-F5344CB8AC3E}">
        <p14:creationId xmlns:p14="http://schemas.microsoft.com/office/powerpoint/2010/main" val="15278949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defRPr/>
            </a:pPr>
            <a:r>
              <a:rPr lang="en-US" smtClean="0"/>
              <a:t>The example of concept in</a:t>
            </a:r>
            <a:r>
              <a:rPr lang="en-US" baseline="0" smtClean="0"/>
              <a:t> DS and it supports many tested concept such the concept c3, is illustrated </a:t>
            </a:r>
            <a:r>
              <a:rPr lang="en-US"/>
              <a:t>in the dissertation </a:t>
            </a:r>
            <a:r>
              <a:rPr lang="en-US" smtClean="0"/>
              <a:t>as the concept 5 in </a:t>
            </a:r>
            <a:r>
              <a:rPr lang="en-US" baseline="0" smtClean="0"/>
              <a:t>case</a:t>
            </a:r>
            <a:r>
              <a:rPr lang="en-US" smtClean="0"/>
              <a:t> 5 of the </a:t>
            </a:r>
            <a:r>
              <a:rPr lang="en-US" baseline="0" smtClean="0"/>
              <a:t>example 2</a:t>
            </a:r>
            <a:r>
              <a:rPr lang="en-US" smtClean="0"/>
              <a:t>. T</a:t>
            </a:r>
            <a:r>
              <a:rPr lang="en-US" baseline="0" smtClean="0"/>
              <a:t>he Pages 104 to 113.</a:t>
            </a:r>
            <a:r>
              <a:rPr lang="en-US" smtClean="0"/>
              <a:t> Also, in </a:t>
            </a:r>
            <a:r>
              <a:rPr lang="en-US" baseline="0" smtClean="0"/>
              <a:t>the pages</a:t>
            </a:r>
            <a:r>
              <a:rPr lang="en-US" smtClean="0"/>
              <a:t> </a:t>
            </a:r>
            <a:r>
              <a:rPr lang="en-US" baseline="0" smtClean="0"/>
              <a:t> 117-118</a:t>
            </a:r>
          </a:p>
          <a:p>
            <a:pPr marL="171450" indent="-171450">
              <a:buFont typeface="Arial" charset="0"/>
              <a:buChar char="•"/>
              <a:defRPr/>
            </a:pPr>
            <a:r>
              <a:rPr lang="en-US" smtClean="0"/>
              <a:t>The example of concept in</a:t>
            </a:r>
            <a:r>
              <a:rPr lang="en-US" baseline="0" smtClean="0"/>
              <a:t> DS and it supports only one tested concept such the concept c4, is illustrated in the dissertation Page 116, Point c the concept example concept </a:t>
            </a:r>
          </a:p>
          <a:p>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121</a:t>
            </a:fld>
            <a:endParaRPr lang="en-US"/>
          </a:p>
        </p:txBody>
      </p:sp>
    </p:spTree>
    <p:extLst>
      <p:ext uri="{BB962C8B-B14F-4D97-AF65-F5344CB8AC3E}">
        <p14:creationId xmlns:p14="http://schemas.microsoft.com/office/powerpoint/2010/main" val="969142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smtClean="0">
                <a:solidFill>
                  <a:schemeClr val="tx1"/>
                </a:solidFill>
                <a:latin typeface="+mn-lt"/>
                <a:ea typeface="+mn-ea"/>
                <a:cs typeface="+mn-cs"/>
                <a:hlinkClick r:id="rId3"/>
              </a:rPr>
              <a:t>http://rania.medianet.cs.kent.edu/Project/graph/</a:t>
            </a:r>
          </a:p>
          <a:p>
            <a:endParaRPr lang="en-US" sz="1200" u="sng" kern="1200" smtClean="0">
              <a:solidFill>
                <a:schemeClr val="tx1"/>
              </a:solidFill>
              <a:latin typeface="+mn-lt"/>
              <a:ea typeface="+mn-ea"/>
              <a:cs typeface="+mn-cs"/>
              <a:hlinkClick r:id="rId3"/>
            </a:endParaRPr>
          </a:p>
          <a:p>
            <a:r>
              <a:rPr lang="en-US" sz="1200" u="sng" kern="1200" smtClean="0">
                <a:solidFill>
                  <a:schemeClr val="tx1"/>
                </a:solidFill>
                <a:latin typeface="+mn-lt"/>
                <a:ea typeface="+mn-ea"/>
                <a:cs typeface="+mn-cs"/>
                <a:hlinkClick r:id="rId3"/>
              </a:rPr>
              <a:t>http://rania.medianet.cs.kent.edu/Project/graph/ques-graph.html</a:t>
            </a:r>
            <a:endParaRPr lang="en-US" sz="1200" u="sng" kern="1200" smtClean="0">
              <a:solidFill>
                <a:schemeClr val="tx1"/>
              </a:solidFill>
              <a:latin typeface="+mn-lt"/>
              <a:ea typeface="+mn-ea"/>
              <a:cs typeface="+mn-cs"/>
            </a:endParaRPr>
          </a:p>
          <a:p>
            <a:endParaRPr lang="en-US" sz="1200" u="sng" kern="1200" smtClean="0">
              <a:solidFill>
                <a:schemeClr val="tx1"/>
              </a:solidFill>
              <a:latin typeface="+mn-lt"/>
              <a:ea typeface="+mn-ea"/>
              <a:cs typeface="+mn-cs"/>
            </a:endParaRPr>
          </a:p>
          <a:p>
            <a:r>
              <a:rPr lang="en-US" sz="1200" u="sng" kern="1200" smtClean="0">
                <a:solidFill>
                  <a:schemeClr val="tx1"/>
                </a:solidFill>
                <a:latin typeface="+mn-lt"/>
                <a:ea typeface="+mn-ea"/>
                <a:cs typeface="+mn-cs"/>
                <a:hlinkClick r:id="rId4"/>
              </a:rPr>
              <a:t>http://rania.medianet.cs.kent.edu:8080/Project/#</a:t>
            </a:r>
            <a:endParaRPr lang="en-US" sz="1200" u="sng" kern="1200" smtClean="0">
              <a:solidFill>
                <a:schemeClr val="tx1"/>
              </a:solidFill>
              <a:latin typeface="+mn-lt"/>
              <a:ea typeface="+mn-ea"/>
              <a:cs typeface="+mn-cs"/>
            </a:endParaRPr>
          </a:p>
          <a:p>
            <a:endParaRPr lang="en-US" sz="1200" u="sng" kern="1200" smtClean="0">
              <a:solidFill>
                <a:schemeClr val="tx1"/>
              </a:solidFill>
              <a:latin typeface="+mn-lt"/>
              <a:ea typeface="+mn-ea"/>
              <a:cs typeface="+mn-cs"/>
            </a:endParaRPr>
          </a:p>
          <a:p>
            <a:r>
              <a:rPr lang="en-US" smtClean="0"/>
              <a:t>/</a:t>
            </a:r>
            <a:endParaRPr lang="en-US"/>
          </a:p>
        </p:txBody>
      </p:sp>
      <p:sp>
        <p:nvSpPr>
          <p:cNvPr id="4" name="Slide Number Placeholder 3"/>
          <p:cNvSpPr>
            <a:spLocks noGrp="1"/>
          </p:cNvSpPr>
          <p:nvPr>
            <p:ph type="sldNum" sz="quarter" idx="10"/>
          </p:nvPr>
        </p:nvSpPr>
        <p:spPr/>
        <p:txBody>
          <a:bodyPr/>
          <a:lstStyle/>
          <a:p>
            <a:fld id="{30135069-4A0F-0A42-A18D-38FAD72B968D}" type="slidenum">
              <a:rPr lang="en-US" smtClean="0"/>
              <a:t>30</a:t>
            </a:fld>
            <a:endParaRPr lang="en-US"/>
          </a:p>
        </p:txBody>
      </p:sp>
    </p:spTree>
    <p:extLst>
      <p:ext uri="{BB962C8B-B14F-4D97-AF65-F5344CB8AC3E}">
        <p14:creationId xmlns:p14="http://schemas.microsoft.com/office/powerpoint/2010/main" val="118899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578D970-A040-7540-A25E-BFAFC0029EA6}"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F3DF5-46B4-354D-BEB6-FC8B3F9E8E19}" type="slidenum">
              <a:rPr lang="en-US" smtClean="0"/>
              <a:t>‹#›</a:t>
            </a:fld>
            <a:endParaRPr lang="en-US"/>
          </a:p>
        </p:txBody>
      </p:sp>
    </p:spTree>
    <p:extLst>
      <p:ext uri="{BB962C8B-B14F-4D97-AF65-F5344CB8AC3E}">
        <p14:creationId xmlns:p14="http://schemas.microsoft.com/office/powerpoint/2010/main" val="234715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FCED4-FE50-FF4C-9B49-3FB3AF3F5335}"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F3DF5-46B4-354D-BEB6-FC8B3F9E8E19}" type="slidenum">
              <a:rPr lang="en-US" smtClean="0"/>
              <a:t>‹#›</a:t>
            </a:fld>
            <a:endParaRPr lang="en-US"/>
          </a:p>
        </p:txBody>
      </p:sp>
    </p:spTree>
    <p:extLst>
      <p:ext uri="{BB962C8B-B14F-4D97-AF65-F5344CB8AC3E}">
        <p14:creationId xmlns:p14="http://schemas.microsoft.com/office/powerpoint/2010/main" val="143247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2B6B2-BB80-7443-B41D-ABF315DBEA1C}"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F3DF5-46B4-354D-BEB6-FC8B3F9E8E19}" type="slidenum">
              <a:rPr lang="en-US" smtClean="0"/>
              <a:t>‹#›</a:t>
            </a:fld>
            <a:endParaRPr lang="en-US"/>
          </a:p>
        </p:txBody>
      </p:sp>
    </p:spTree>
    <p:extLst>
      <p:ext uri="{BB962C8B-B14F-4D97-AF65-F5344CB8AC3E}">
        <p14:creationId xmlns:p14="http://schemas.microsoft.com/office/powerpoint/2010/main" val="23282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765DF9-510B-D74D-B9E1-45641DBF8942}"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F3DF5-46B4-354D-BEB6-FC8B3F9E8E19}" type="slidenum">
              <a:rPr lang="en-US" smtClean="0"/>
              <a:t>‹#›</a:t>
            </a:fld>
            <a:endParaRPr lang="en-US"/>
          </a:p>
        </p:txBody>
      </p:sp>
    </p:spTree>
    <p:extLst>
      <p:ext uri="{BB962C8B-B14F-4D97-AF65-F5344CB8AC3E}">
        <p14:creationId xmlns:p14="http://schemas.microsoft.com/office/powerpoint/2010/main" val="2579473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8DD9BF-6D08-BF4E-A7E3-18A337A65B1C}" type="datetime1">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F3DF5-46B4-354D-BEB6-FC8B3F9E8E19}" type="slidenum">
              <a:rPr lang="en-US" smtClean="0"/>
              <a:t>‹#›</a:t>
            </a:fld>
            <a:endParaRPr lang="en-US"/>
          </a:p>
        </p:txBody>
      </p:sp>
    </p:spTree>
    <p:extLst>
      <p:ext uri="{BB962C8B-B14F-4D97-AF65-F5344CB8AC3E}">
        <p14:creationId xmlns:p14="http://schemas.microsoft.com/office/powerpoint/2010/main" val="428933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158DE6-62D3-0A4C-941F-00550340E5F9}" type="datetime1">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F3DF5-46B4-354D-BEB6-FC8B3F9E8E19}" type="slidenum">
              <a:rPr lang="en-US" smtClean="0"/>
              <a:t>‹#›</a:t>
            </a:fld>
            <a:endParaRPr lang="en-US"/>
          </a:p>
        </p:txBody>
      </p:sp>
    </p:spTree>
    <p:extLst>
      <p:ext uri="{BB962C8B-B14F-4D97-AF65-F5344CB8AC3E}">
        <p14:creationId xmlns:p14="http://schemas.microsoft.com/office/powerpoint/2010/main" val="387196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BE92B6-7310-F747-BEB9-1EA888E1198F}" type="datetime1">
              <a:rPr lang="en-US" smtClean="0"/>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F3DF5-46B4-354D-BEB6-FC8B3F9E8E19}" type="slidenum">
              <a:rPr lang="en-US" smtClean="0"/>
              <a:t>‹#›</a:t>
            </a:fld>
            <a:endParaRPr lang="en-US"/>
          </a:p>
        </p:txBody>
      </p:sp>
    </p:spTree>
    <p:extLst>
      <p:ext uri="{BB962C8B-B14F-4D97-AF65-F5344CB8AC3E}">
        <p14:creationId xmlns:p14="http://schemas.microsoft.com/office/powerpoint/2010/main" val="189998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Times New Roman" charset="0"/>
                <a:ea typeface="Times New Roman" charset="0"/>
                <a:cs typeface="Times New Roman"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A70021D-34B6-F54E-92A8-39C005220B6C}" type="datetime1">
              <a:rPr lang="en-US" smtClean="0"/>
              <a:t>3/27/2019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F3DF5-46B4-354D-BEB6-FC8B3F9E8E19}" type="slidenum">
              <a:rPr lang="en-US" smtClean="0"/>
              <a:t>‹#›</a:t>
            </a:fld>
            <a:endParaRPr lang="en-US"/>
          </a:p>
        </p:txBody>
      </p:sp>
    </p:spTree>
    <p:extLst>
      <p:ext uri="{BB962C8B-B14F-4D97-AF65-F5344CB8AC3E}">
        <p14:creationId xmlns:p14="http://schemas.microsoft.com/office/powerpoint/2010/main" val="38911562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AFC0D-8BD4-5A4D-93F7-CD87DFB84234}" type="datetime1">
              <a:rPr lang="en-US" smtClean="0"/>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F3DF5-46B4-354D-BEB6-FC8B3F9E8E19}" type="slidenum">
              <a:rPr lang="en-US" smtClean="0"/>
              <a:t>‹#›</a:t>
            </a:fld>
            <a:endParaRPr lang="en-US"/>
          </a:p>
        </p:txBody>
      </p:sp>
    </p:spTree>
    <p:extLst>
      <p:ext uri="{BB962C8B-B14F-4D97-AF65-F5344CB8AC3E}">
        <p14:creationId xmlns:p14="http://schemas.microsoft.com/office/powerpoint/2010/main" val="35558520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40415-D50E-1A44-B3EF-0868467995A6}" type="datetime1">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F3DF5-46B4-354D-BEB6-FC8B3F9E8E19}" type="slidenum">
              <a:rPr lang="en-US" smtClean="0"/>
              <a:t>‹#›</a:t>
            </a:fld>
            <a:endParaRPr lang="en-US"/>
          </a:p>
        </p:txBody>
      </p:sp>
    </p:spTree>
    <p:extLst>
      <p:ext uri="{BB962C8B-B14F-4D97-AF65-F5344CB8AC3E}">
        <p14:creationId xmlns:p14="http://schemas.microsoft.com/office/powerpoint/2010/main" val="18401134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BA2E4-A641-F545-9EE8-B276DC3D6D19}" type="datetime1">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F3DF5-46B4-354D-BEB6-FC8B3F9E8E19}" type="slidenum">
              <a:rPr lang="en-US" smtClean="0"/>
              <a:t>‹#›</a:t>
            </a:fld>
            <a:endParaRPr lang="en-US"/>
          </a:p>
        </p:txBody>
      </p:sp>
    </p:spTree>
    <p:extLst>
      <p:ext uri="{BB962C8B-B14F-4D97-AF65-F5344CB8AC3E}">
        <p14:creationId xmlns:p14="http://schemas.microsoft.com/office/powerpoint/2010/main" val="214218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3FFE1-85E9-284C-A0A8-92A7CB8C3929}" type="datetime1">
              <a:rPr lang="en-US" smtClean="0"/>
              <a:t>3/27/2019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F3DF5-46B4-354D-BEB6-FC8B3F9E8E19}" type="slidenum">
              <a:rPr lang="en-US" smtClean="0"/>
              <a:t>‹#›</a:t>
            </a:fld>
            <a:endParaRPr lang="en-US"/>
          </a:p>
        </p:txBody>
      </p:sp>
    </p:spTree>
    <p:extLst>
      <p:ext uri="{BB962C8B-B14F-4D97-AF65-F5344CB8AC3E}">
        <p14:creationId xmlns:p14="http://schemas.microsoft.com/office/powerpoint/2010/main" val="355142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120.png"/></Relationships>
</file>

<file path=ppt/slides/_rels/slide10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hyperlink" Target="https://en.wikipedia.org/wiki/Conditional_probability_distribution" TargetMode="External"/><Relationship Id="rId3" Type="http://schemas.openxmlformats.org/officeDocument/2006/relationships/image" Target="../media/image9.png"/><Relationship Id="rId7" Type="http://schemas.openxmlformats.org/officeDocument/2006/relationships/hyperlink" Target="https://en.wikipedia.org/wiki/Independence_(probability_theory)"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hyperlink" Target="#FORM_2"/></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0.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01.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5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0.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61.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80.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00.png"/></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20.png"/></Relationships>
</file>

<file path=ppt/slides/_rels/slide57.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30.png"/></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50.png"/></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71.png"/></Relationships>
</file>

<file path=ppt/slides/_rels/slide67.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200.png"/></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9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1417"/>
            <a:ext cx="7772400" cy="1819953"/>
          </a:xfrm>
        </p:spPr>
        <p:txBody>
          <a:bodyPr>
            <a:noAutofit/>
          </a:bodyPr>
          <a:lstStyle/>
          <a:p>
            <a:r>
              <a:rPr lang="en-US" sz="3200" dirty="0" smtClean="0"/>
              <a:t>An Assessment of Knowledge by Pedagogical Computation on Cognitive Level Mapped Concept Graphs</a:t>
            </a:r>
            <a:r>
              <a:rPr lang="en-US" sz="3200" dirty="0" smtClean="0">
                <a:latin typeface="Times New Roman"/>
              </a:rPr>
              <a:t/>
            </a:r>
            <a:br>
              <a:rPr lang="en-US" sz="3200" dirty="0" smtClean="0">
                <a:latin typeface="Times New Roman"/>
              </a:rPr>
            </a:br>
            <a:endParaRPr lang="en-US" sz="3200" dirty="0">
              <a:latin typeface="Times New Roman"/>
            </a:endParaRPr>
          </a:p>
        </p:txBody>
      </p:sp>
      <p:sp>
        <p:nvSpPr>
          <p:cNvPr id="3" name="Subtitle 2"/>
          <p:cNvSpPr>
            <a:spLocks noGrp="1"/>
          </p:cNvSpPr>
          <p:nvPr>
            <p:ph type="subTitle" idx="1"/>
          </p:nvPr>
        </p:nvSpPr>
        <p:spPr/>
        <p:txBody>
          <a:bodyPr>
            <a:normAutofit fontScale="92500" lnSpcReduction="20000"/>
          </a:bodyPr>
          <a:lstStyle/>
          <a:p>
            <a:pPr lvl="0" defTabSz="914400" fontAlgn="base">
              <a:spcAft>
                <a:spcPct val="0"/>
              </a:spcAft>
              <a:defRPr/>
            </a:pPr>
            <a:r>
              <a:rPr lang="en-US" sz="2800" kern="0" dirty="0" smtClean="0">
                <a:solidFill>
                  <a:srgbClr val="000000"/>
                </a:solidFill>
                <a:latin typeface="Times New Roman"/>
                <a:ea typeface="ＭＳ Ｐゴシック"/>
                <a:cs typeface="Times New Roman"/>
              </a:rPr>
              <a:t>Rania </a:t>
            </a:r>
            <a:r>
              <a:rPr lang="en-US" sz="2800" kern="0" dirty="0" err="1" smtClean="0">
                <a:solidFill>
                  <a:srgbClr val="000000"/>
                </a:solidFill>
                <a:latin typeface="Times New Roman"/>
                <a:ea typeface="ＭＳ Ｐゴシック"/>
                <a:cs typeface="Times New Roman"/>
              </a:rPr>
              <a:t>Aboalela</a:t>
            </a:r>
            <a:endParaRPr lang="en-US" sz="2800" kern="0">
              <a:solidFill>
                <a:srgbClr val="000000"/>
              </a:solidFill>
              <a:latin typeface="Times New Roman"/>
              <a:ea typeface="ＭＳ Ｐゴシック"/>
              <a:cs typeface="Times New Roman"/>
            </a:endParaRPr>
          </a:p>
          <a:p>
            <a:pPr lvl="0" defTabSz="914400" fontAlgn="base">
              <a:spcAft>
                <a:spcPct val="0"/>
              </a:spcAft>
              <a:defRPr/>
            </a:pPr>
            <a:r>
              <a:rPr lang="en-US" sz="2800" kern="0" smtClean="0">
                <a:solidFill>
                  <a:srgbClr val="000000"/>
                </a:solidFill>
                <a:latin typeface="Times New Roman"/>
                <a:ea typeface="ＭＳ Ｐゴシック"/>
                <a:cs typeface="Times New Roman"/>
              </a:rPr>
              <a:t>PhD Defense</a:t>
            </a:r>
            <a:endParaRPr lang="en-US" sz="2800" kern="0" smtClean="0">
              <a:solidFill>
                <a:schemeClr val="tx1"/>
              </a:solidFill>
              <a:latin typeface="Times New Roman"/>
              <a:ea typeface="ＭＳ Ｐゴシック"/>
              <a:cs typeface="Times New Roman"/>
            </a:endParaRPr>
          </a:p>
          <a:p>
            <a:pPr lvl="0" defTabSz="914400" fontAlgn="base">
              <a:spcAft>
                <a:spcPct val="0"/>
              </a:spcAft>
              <a:defRPr/>
            </a:pPr>
            <a:r>
              <a:rPr lang="en-US" sz="2800" kern="0" smtClean="0">
                <a:solidFill>
                  <a:srgbClr val="000000"/>
                </a:solidFill>
                <a:latin typeface="Times New Roman"/>
                <a:ea typeface="ＭＳ Ｐゴシック"/>
                <a:cs typeface="Times New Roman"/>
              </a:rPr>
              <a:t>Department </a:t>
            </a:r>
            <a:r>
              <a:rPr lang="en-US" sz="2800" kern="0">
                <a:solidFill>
                  <a:srgbClr val="000000"/>
                </a:solidFill>
                <a:latin typeface="Times New Roman"/>
                <a:ea typeface="ＭＳ Ｐゴシック"/>
                <a:cs typeface="Times New Roman"/>
              </a:rPr>
              <a:t>of Computer Science</a:t>
            </a:r>
          </a:p>
          <a:p>
            <a:pPr lvl="0" defTabSz="914400" fontAlgn="base">
              <a:spcAft>
                <a:spcPct val="0"/>
              </a:spcAft>
              <a:defRPr/>
            </a:pPr>
            <a:r>
              <a:rPr lang="en-US" sz="2800" kern="0">
                <a:solidFill>
                  <a:srgbClr val="000000"/>
                </a:solidFill>
                <a:latin typeface="Times New Roman"/>
                <a:ea typeface="ＭＳ Ｐゴシック"/>
                <a:cs typeface="Times New Roman"/>
              </a:rPr>
              <a:t>Kent State University</a:t>
            </a:r>
          </a:p>
          <a:p>
            <a:pPr lvl="0" defTabSz="914400" fontAlgn="base">
              <a:spcAft>
                <a:spcPct val="0"/>
              </a:spcAft>
              <a:defRPr/>
            </a:pPr>
            <a:endParaRPr lang="en-US" sz="2800" kern="0">
              <a:solidFill>
                <a:srgbClr val="000000"/>
              </a:solidFill>
              <a:ea typeface="ＭＳ Ｐゴシック"/>
              <a:cs typeface="Times New Roman"/>
            </a:endParaRPr>
          </a:p>
          <a:p>
            <a:endParaRPr lang="en-US"/>
          </a:p>
        </p:txBody>
      </p:sp>
      <p:sp>
        <p:nvSpPr>
          <p:cNvPr id="4" name="Slide Number Placeholder 3"/>
          <p:cNvSpPr>
            <a:spLocks noGrp="1"/>
          </p:cNvSpPr>
          <p:nvPr>
            <p:ph type="sldNum" sz="quarter" idx="12"/>
          </p:nvPr>
        </p:nvSpPr>
        <p:spPr/>
        <p:txBody>
          <a:bodyPr/>
          <a:lstStyle/>
          <a:p>
            <a:fld id="{E3910267-CFA6-AA43-9800-5C95479F6708}" type="slidenum">
              <a:rPr lang="en-US" smtClean="0"/>
              <a:t>1</a:t>
            </a:fld>
            <a:endParaRPr lang="en-US"/>
          </a:p>
        </p:txBody>
      </p:sp>
    </p:spTree>
    <p:extLst>
      <p:ext uri="{BB962C8B-B14F-4D97-AF65-F5344CB8AC3E}">
        <p14:creationId xmlns:p14="http://schemas.microsoft.com/office/powerpoint/2010/main" val="25129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12868"/>
          </a:xfrm>
        </p:spPr>
        <p:txBody>
          <a:bodyPr>
            <a:noAutofit/>
          </a:bodyPr>
          <a:lstStyle/>
          <a:p>
            <a:pPr lvl="0"/>
            <a:r>
              <a:rPr lang="en-US" sz="2000" b="1" smtClean="0">
                <a:latin typeface="Times New Roman" charset="0"/>
                <a:ea typeface="Times New Roman" charset="0"/>
                <a:cs typeface="Times New Roman" charset="0"/>
              </a:rPr>
              <a:t>The Cognitive Concept Mapped Knowledge Domain</a:t>
            </a:r>
            <a:endParaRPr lang="en-US" sz="2000" b="1">
              <a:latin typeface="Times New Roman" charset="0"/>
              <a:ea typeface="Times New Roman" charset="0"/>
              <a:cs typeface="Times New Roman" charset="0"/>
            </a:endParaRPr>
          </a:p>
        </p:txBody>
      </p:sp>
      <p:sp>
        <p:nvSpPr>
          <p:cNvPr id="14" name="Slide Number Placeholder 13"/>
          <p:cNvSpPr>
            <a:spLocks noGrp="1"/>
          </p:cNvSpPr>
          <p:nvPr>
            <p:ph type="sldNum" sz="quarter" idx="12"/>
          </p:nvPr>
        </p:nvSpPr>
        <p:spPr/>
        <p:txBody>
          <a:bodyPr/>
          <a:lstStyle/>
          <a:p>
            <a:fld id="{B38F3DF5-46B4-354D-BEB6-FC8B3F9E8E19}" type="slidenum">
              <a:rPr lang="en-US" smtClean="0"/>
              <a:t>10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06" y="794993"/>
            <a:ext cx="7233388" cy="5743919"/>
          </a:xfrm>
          <a:prstGeom prst="rect">
            <a:avLst/>
          </a:prstGeom>
        </p:spPr>
      </p:pic>
    </p:spTree>
    <p:extLst>
      <p:ext uri="{BB962C8B-B14F-4D97-AF65-F5344CB8AC3E}">
        <p14:creationId xmlns:p14="http://schemas.microsoft.com/office/powerpoint/2010/main" val="190656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4065660"/>
              </p:ext>
            </p:extLst>
          </p:nvPr>
        </p:nvGraphicFramePr>
        <p:xfrm>
          <a:off x="2367643" y="1017403"/>
          <a:ext cx="4343400" cy="2021840"/>
        </p:xfrm>
        <a:graphic>
          <a:graphicData uri="http://schemas.openxmlformats.org/drawingml/2006/table">
            <a:tbl>
              <a:tblPr firstRow="1" firstCol="1" bandRow="1">
                <a:tableStyleId>{5C22544A-7EE6-4342-B048-85BDC9FD1C3A}</a:tableStyleId>
              </a:tblPr>
              <a:tblGrid>
                <a:gridCol w="1494592">
                  <a:extLst>
                    <a:ext uri="{9D8B030D-6E8A-4147-A177-3AD203B41FA5}">
                      <a16:colId xmlns:a16="http://schemas.microsoft.com/office/drawing/2014/main" val="20000"/>
                    </a:ext>
                  </a:extLst>
                </a:gridCol>
                <a:gridCol w="940075">
                  <a:extLst>
                    <a:ext uri="{9D8B030D-6E8A-4147-A177-3AD203B41FA5}">
                      <a16:colId xmlns:a16="http://schemas.microsoft.com/office/drawing/2014/main" val="20001"/>
                    </a:ext>
                  </a:extLst>
                </a:gridCol>
                <a:gridCol w="720301">
                  <a:extLst>
                    <a:ext uri="{9D8B030D-6E8A-4147-A177-3AD203B41FA5}">
                      <a16:colId xmlns:a16="http://schemas.microsoft.com/office/drawing/2014/main" val="20002"/>
                    </a:ext>
                  </a:extLst>
                </a:gridCol>
                <a:gridCol w="1188432">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200">
                          <a:effectLst/>
                        </a:rPr>
                        <a:t>Type of Questions</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Type of Estimated Skill</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Bloom Link</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Concepts Counting</a:t>
                      </a:r>
                      <a:endParaRPr lang="en-US" sz="11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9144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6"/>
                  </a:ext>
                </a:extLst>
              </a:tr>
              <a:tr h="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7"/>
                  </a:ext>
                </a:extLst>
              </a:tr>
              <a:tr h="19304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8"/>
                  </a:ext>
                </a:extLst>
              </a:tr>
              <a:tr h="16637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P</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9"/>
                  </a:ext>
                </a:extLst>
              </a:tr>
            </a:tbl>
          </a:graphicData>
        </a:graphic>
      </p:graphicFrame>
      <p:sp>
        <p:nvSpPr>
          <p:cNvPr id="3" name="Rectangle 2"/>
          <p:cNvSpPr/>
          <p:nvPr/>
        </p:nvSpPr>
        <p:spPr>
          <a:xfrm>
            <a:off x="1983690" y="304481"/>
            <a:ext cx="4874310" cy="646330"/>
          </a:xfrm>
          <a:prstGeom prst="rect">
            <a:avLst/>
          </a:prstGeom>
        </p:spPr>
        <p:txBody>
          <a:bodyPr wrap="square">
            <a:spAutoFit/>
          </a:bodyPr>
          <a:lstStyle/>
          <a:p>
            <a:pPr algn="ctr" rtl="1"/>
            <a:r>
              <a:rPr lang="en-US" b="1">
                <a:latin typeface="Times New Roman" charset="0"/>
                <a:ea typeface="Times New Roman" charset="0"/>
              </a:rPr>
              <a:t>Counting skills result according </a:t>
            </a:r>
            <a:r>
              <a:rPr lang="en-US" b="1" smtClean="0">
                <a:latin typeface="Times New Roman" charset="0"/>
                <a:ea typeface="Times New Roman" charset="0"/>
              </a:rPr>
              <a:t>to the related questions in the figure</a:t>
            </a:r>
            <a:r>
              <a:rPr lang="ar-SA" b="1" smtClean="0">
                <a:latin typeface="Times New Roman" charset="0"/>
                <a:ea typeface="Times New Roman" charset="0"/>
              </a:rPr>
              <a:t> </a:t>
            </a:r>
            <a:r>
              <a:rPr lang="en-US" b="1" smtClean="0">
                <a:latin typeface="Times New Roman" charset="0"/>
                <a:ea typeface="Times New Roman" charset="0"/>
              </a:rPr>
              <a:t> </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61957047"/>
              </p:ext>
            </p:extLst>
          </p:nvPr>
        </p:nvGraphicFramePr>
        <p:xfrm>
          <a:off x="2367643" y="3741280"/>
          <a:ext cx="4292600" cy="2712720"/>
        </p:xfrm>
        <a:graphic>
          <a:graphicData uri="http://schemas.openxmlformats.org/drawingml/2006/table">
            <a:tbl>
              <a:tblPr firstRow="1" firstCol="1" bandRow="1">
                <a:tableStyleId>{5C22544A-7EE6-4342-B048-85BDC9FD1C3A}</a:tableStyleId>
              </a:tblPr>
              <a:tblGrid>
                <a:gridCol w="1357462">
                  <a:extLst>
                    <a:ext uri="{9D8B030D-6E8A-4147-A177-3AD203B41FA5}">
                      <a16:colId xmlns:a16="http://schemas.microsoft.com/office/drawing/2014/main" val="20000"/>
                    </a:ext>
                  </a:extLst>
                </a:gridCol>
                <a:gridCol w="343966">
                  <a:extLst>
                    <a:ext uri="{9D8B030D-6E8A-4147-A177-3AD203B41FA5}">
                      <a16:colId xmlns:a16="http://schemas.microsoft.com/office/drawing/2014/main" val="20001"/>
                    </a:ext>
                  </a:extLst>
                </a:gridCol>
                <a:gridCol w="759646">
                  <a:extLst>
                    <a:ext uri="{9D8B030D-6E8A-4147-A177-3AD203B41FA5}">
                      <a16:colId xmlns:a16="http://schemas.microsoft.com/office/drawing/2014/main" val="20002"/>
                    </a:ext>
                  </a:extLst>
                </a:gridCol>
                <a:gridCol w="1079496">
                  <a:extLst>
                    <a:ext uri="{9D8B030D-6E8A-4147-A177-3AD203B41FA5}">
                      <a16:colId xmlns:a16="http://schemas.microsoft.com/office/drawing/2014/main" val="20003"/>
                    </a:ext>
                  </a:extLst>
                </a:gridCol>
                <a:gridCol w="752030">
                  <a:extLst>
                    <a:ext uri="{9D8B030D-6E8A-4147-A177-3AD203B41FA5}">
                      <a16:colId xmlns:a16="http://schemas.microsoft.com/office/drawing/2014/main" val="20004"/>
                    </a:ext>
                  </a:extLst>
                </a:gridCol>
              </a:tblGrid>
              <a:tr h="288290">
                <a:tc>
                  <a:txBody>
                    <a:bodyPr/>
                    <a:lstStyle/>
                    <a:p>
                      <a:pPr marL="0" marR="0" algn="ctr">
                        <a:spcBef>
                          <a:spcPts val="0"/>
                        </a:spcBef>
                        <a:spcAft>
                          <a:spcPts val="0"/>
                        </a:spcAft>
                      </a:pPr>
                      <a:r>
                        <a:rPr lang="en-US" sz="1100">
                          <a:effectLst/>
                        </a:rPr>
                        <a:t>Relation Type</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C#</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Level#</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Related OQ</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Related DQ</a:t>
                      </a:r>
                      <a:endParaRPr lang="en-US" sz="1100" b="1">
                        <a:effectLst/>
                        <a:latin typeface="Times New Roman" charset="0"/>
                        <a:ea typeface="Times New Roman" charset="0"/>
                      </a:endParaRPr>
                    </a:p>
                  </a:txBody>
                  <a:tcPr marL="68580" marR="68580" marT="0" marB="0"/>
                </a:tc>
                <a:extLst>
                  <a:ext uri="{0D108BD9-81ED-4DB2-BD59-A6C34878D82A}">
                    <a16:rowId xmlns:a16="http://schemas.microsoft.com/office/drawing/2014/main" val="10000"/>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1"/>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2"/>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3"/>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4"/>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9</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5"/>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6"/>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14</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7"/>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10</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8"/>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11</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9"/>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9 &amp; 10</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0"/>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11 &amp; 13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1"/>
                  </a:ext>
                </a:extLst>
              </a:tr>
              <a:tr h="180340">
                <a:tc>
                  <a:txBody>
                    <a:bodyPr/>
                    <a:lstStyle/>
                    <a:p>
                      <a:pPr marL="0" marR="0">
                        <a:spcBef>
                          <a:spcPts val="0"/>
                        </a:spcBef>
                        <a:spcAft>
                          <a:spcPts val="0"/>
                        </a:spcAft>
                      </a:pPr>
                      <a:r>
                        <a:rPr lang="en-US" sz="1200">
                          <a:effectLst/>
                        </a:rPr>
                        <a:t>P</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9 &amp;12</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2"/>
                  </a:ext>
                </a:extLst>
              </a:tr>
              <a:tr h="180340">
                <a:tc>
                  <a:txBody>
                    <a:bodyPr/>
                    <a:lstStyle/>
                    <a:p>
                      <a:pPr marL="0" marR="0">
                        <a:spcBef>
                          <a:spcPts val="0"/>
                        </a:spcBef>
                        <a:spcAft>
                          <a:spcPts val="0"/>
                        </a:spcAft>
                      </a:pPr>
                      <a:r>
                        <a:rPr lang="en-US" sz="1200">
                          <a:effectLst/>
                        </a:rPr>
                        <a:t>P</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11&amp;12</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3"/>
                  </a:ext>
                </a:extLst>
              </a:tr>
            </a:tbl>
          </a:graphicData>
        </a:graphic>
      </p:graphicFrame>
      <p:sp>
        <p:nvSpPr>
          <p:cNvPr id="5" name="Rectangle 4"/>
          <p:cNvSpPr/>
          <p:nvPr/>
        </p:nvSpPr>
        <p:spPr>
          <a:xfrm>
            <a:off x="2286000" y="3105835"/>
            <a:ext cx="4572000" cy="646331"/>
          </a:xfrm>
          <a:prstGeom prst="rect">
            <a:avLst/>
          </a:prstGeom>
        </p:spPr>
        <p:txBody>
          <a:bodyPr>
            <a:spAutoFit/>
          </a:bodyPr>
          <a:lstStyle/>
          <a:p>
            <a:pPr algn="ctr"/>
            <a:r>
              <a:rPr lang="en-US" b="1">
                <a:latin typeface="Times New Roman" charset="0"/>
                <a:ea typeface="Times New Roman" charset="0"/>
                <a:cs typeface="Times New Roman" charset="0"/>
              </a:rPr>
              <a:t>The related questions that have to be matched</a:t>
            </a:r>
            <a:r>
              <a:rPr lang="en-US">
                <a:latin typeface="Times New Roman" charset="0"/>
                <a:ea typeface="Times New Roman" charset="0"/>
                <a:cs typeface="Times New Roman" charset="0"/>
              </a:rPr>
              <a:t> </a:t>
            </a:r>
          </a:p>
        </p:txBody>
      </p:sp>
      <p:sp>
        <p:nvSpPr>
          <p:cNvPr id="6" name="Slide Number Placeholder 5"/>
          <p:cNvSpPr>
            <a:spLocks noGrp="1"/>
          </p:cNvSpPr>
          <p:nvPr>
            <p:ph type="sldNum" sz="quarter" idx="12"/>
          </p:nvPr>
        </p:nvSpPr>
        <p:spPr/>
        <p:txBody>
          <a:bodyPr/>
          <a:lstStyle/>
          <a:p>
            <a:fld id="{B38F3DF5-46B4-354D-BEB6-FC8B3F9E8E19}" type="slidenum">
              <a:rPr lang="en-US" smtClean="0"/>
              <a:t>100</a:t>
            </a:fld>
            <a:endParaRPr lang="en-US"/>
          </a:p>
        </p:txBody>
      </p:sp>
    </p:spTree>
    <p:extLst>
      <p:ext uri="{BB962C8B-B14F-4D97-AF65-F5344CB8AC3E}">
        <p14:creationId xmlns:p14="http://schemas.microsoft.com/office/powerpoint/2010/main" val="74469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a:latin typeface="Times New Roman" charset="0"/>
                <a:ea typeface="Times New Roman" charset="0"/>
                <a:cs typeface="Times New Roman" charset="0"/>
              </a:rPr>
              <a:t>First Experiment </a:t>
            </a:r>
            <a:r>
              <a:rPr lang="en-US" sz="3200" smtClean="0">
                <a:latin typeface="Times New Roman" charset="0"/>
                <a:ea typeface="Times New Roman" charset="0"/>
                <a:cs typeface="Times New Roman" charset="0"/>
              </a:rPr>
              <a:t>- The Validation of  VS</a:t>
            </a:r>
            <a:endParaRPr lang="en-US" sz="3200">
              <a:latin typeface="Times New Roman" charset="0"/>
              <a:ea typeface="Times New Roman" charset="0"/>
              <a:cs typeface="Times New Roman" charset="0"/>
            </a:endParaRPr>
          </a:p>
        </p:txBody>
      </p:sp>
      <p:sp>
        <p:nvSpPr>
          <p:cNvPr id="4" name="Rectangle 3"/>
          <p:cNvSpPr/>
          <p:nvPr/>
        </p:nvSpPr>
        <p:spPr>
          <a:xfrm>
            <a:off x="671512" y="1417638"/>
            <a:ext cx="7800975" cy="400110"/>
          </a:xfrm>
          <a:prstGeom prst="rect">
            <a:avLst/>
          </a:prstGeom>
        </p:spPr>
        <p:txBody>
          <a:bodyPr wrap="square">
            <a:spAutoFit/>
          </a:bodyPr>
          <a:lstStyle/>
          <a:p>
            <a:pPr marL="342900" marR="0" lvl="2" indent="-342900" defTabSz="914400" eaLnBrk="1" fontAlgn="auto" latinLnBrk="0" hangingPunct="1">
              <a:lnSpc>
                <a:spcPct val="100000"/>
              </a:lnSpc>
              <a:spcBef>
                <a:spcPts val="0"/>
              </a:spcBef>
              <a:spcAft>
                <a:spcPts val="0"/>
              </a:spcAft>
              <a:buClrTx/>
              <a:buSzTx/>
              <a:buFont typeface="Wingdings" charset="2"/>
              <a:buNone/>
              <a:tabLst/>
              <a:defRPr/>
            </a:pPr>
            <a:endParaRPr lang="en-US" sz="2000">
              <a:latin typeface="Times New Roman" charset="0"/>
              <a:ea typeface="Times New Roman" charset="0"/>
              <a:cs typeface="Times New Roman" charset="0"/>
            </a:endParaRPr>
          </a:p>
        </p:txBody>
      </p:sp>
      <p:grpSp>
        <p:nvGrpSpPr>
          <p:cNvPr id="11" name="Group 10"/>
          <p:cNvGrpSpPr/>
          <p:nvPr/>
        </p:nvGrpSpPr>
        <p:grpSpPr>
          <a:xfrm>
            <a:off x="2001837" y="1826577"/>
            <a:ext cx="5268912" cy="3378101"/>
            <a:chOff x="0" y="0"/>
            <a:chExt cx="5269601" cy="3379482"/>
          </a:xfrm>
        </p:grpSpPr>
        <p:graphicFrame>
          <p:nvGraphicFramePr>
            <p:cNvPr id="12" name="Chart 11"/>
            <p:cNvGraphicFramePr/>
            <p:nvPr>
              <p:extLst>
                <p:ext uri="{D42A27DB-BD31-4B8C-83A1-F6EECF244321}">
                  <p14:modId xmlns:p14="http://schemas.microsoft.com/office/powerpoint/2010/main" val="744830068"/>
                </p:ext>
              </p:extLst>
            </p:nvPr>
          </p:nvGraphicFramePr>
          <p:xfrm>
            <a:off x="0" y="0"/>
            <a:ext cx="512064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456"/>
            <p:cNvSpPr txBox="1">
              <a:spLocks noChangeArrowheads="1"/>
            </p:cNvSpPr>
            <p:nvPr/>
          </p:nvSpPr>
          <p:spPr bwMode="auto">
            <a:xfrm>
              <a:off x="165294" y="2923552"/>
              <a:ext cx="5104307" cy="455930"/>
            </a:xfrm>
            <a:prstGeom prst="rect">
              <a:avLst/>
            </a:prstGeom>
            <a:solidFill>
              <a:srgbClr val="FFFFFF"/>
            </a:solidFill>
            <a:ln>
              <a:noFill/>
            </a:ln>
            <a:extLst>
              <a:ext uri="{91240B29-F687-4f45-9708-019B960494DF}">
                <a14:hiddenLine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lvl="0" indent="0" algn="ctr" defTabSz="914400" eaLnBrk="1" fontAlgn="auto" latinLnBrk="0" hangingPunct="1">
                <a:lnSpc>
                  <a:spcPct val="100000"/>
                </a:lnSpc>
                <a:spcBef>
                  <a:spcPts val="600"/>
                </a:spcBef>
                <a:spcAft>
                  <a:spcPts val="1200"/>
                </a:spcAft>
                <a:buClrTx/>
                <a:buSzTx/>
                <a:buFontTx/>
                <a:buNone/>
                <a:tabLst/>
                <a:defRPr/>
              </a:pPr>
              <a:r>
                <a:rPr kumimoji="0" lang="en-US" sz="1200" b="1" i="0" u="none" strike="noStrike" kern="0" cap="none" spc="0" normalizeH="0" baseline="0" noProof="0" smtClean="0">
                  <a:ln>
                    <a:noFill/>
                  </a:ln>
                  <a:solidFill>
                    <a:sysClr val="windowText" lastClr="000000"/>
                  </a:solidFill>
                  <a:effectLst/>
                  <a:uLnTx/>
                  <a:uFillTx/>
                  <a:latin typeface="Times New Roman" charset="0"/>
                  <a:ea typeface="Times New Roman" charset="0"/>
                </a:rPr>
                <a:t>The </a:t>
              </a:r>
              <a:r>
                <a:rPr kumimoji="0" lang="en-US" sz="1200" b="1" i="0" u="none" strike="noStrike" kern="0" cap="none" spc="0" normalizeH="0" baseline="0" noProof="0">
                  <a:ln>
                    <a:noFill/>
                  </a:ln>
                  <a:solidFill>
                    <a:sysClr val="windowText" lastClr="000000"/>
                  </a:solidFill>
                  <a:effectLst/>
                  <a:uLnTx/>
                  <a:uFillTx/>
                  <a:latin typeface="Times New Roman" charset="0"/>
                  <a:ea typeface="Times New Roman" charset="0"/>
                </a:rPr>
                <a:t>percentage of the matching of skills in the set of VS</a:t>
              </a:r>
            </a:p>
            <a:p>
              <a:pPr marL="0" marR="0" lvl="0" indent="0" algn="ctr" defTabSz="914400" eaLnBrk="1" fontAlgn="auto" latinLnBrk="0" hangingPunct="1">
                <a:lnSpc>
                  <a:spcPct val="100000"/>
                </a:lnSpc>
                <a:spcBef>
                  <a:spcPts val="600"/>
                </a:spcBef>
                <a:spcAft>
                  <a:spcPts val="1200"/>
                </a:spcAft>
                <a:buClrTx/>
                <a:buSzTx/>
                <a:buFontTx/>
                <a:buNone/>
                <a:tabLst/>
                <a:defRPr/>
              </a:pPr>
              <a:r>
                <a:rPr kumimoji="0" lang="en-US" sz="1000" b="1" i="0" u="none" strike="noStrike" kern="0" cap="none" spc="0" normalizeH="0" baseline="0" noProof="0">
                  <a:ln>
                    <a:noFill/>
                  </a:ln>
                  <a:solidFill>
                    <a:sysClr val="windowText" lastClr="000000"/>
                  </a:solidFill>
                  <a:effectLst/>
                  <a:uLnTx/>
                  <a:uFillTx/>
                  <a:latin typeface="Times New Roman" charset="0"/>
                  <a:ea typeface="Times New Roman" charset="0"/>
                </a:rPr>
                <a:t> </a:t>
              </a:r>
              <a:endParaRPr kumimoji="0" lang="en-US" sz="1200" b="1"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grpSp>
      <p:sp>
        <p:nvSpPr>
          <p:cNvPr id="2" name="Slide Number Placeholder 1"/>
          <p:cNvSpPr>
            <a:spLocks noGrp="1"/>
          </p:cNvSpPr>
          <p:nvPr>
            <p:ph type="sldNum" sz="quarter" idx="12"/>
          </p:nvPr>
        </p:nvSpPr>
        <p:spPr/>
        <p:txBody>
          <a:bodyPr/>
          <a:lstStyle/>
          <a:p>
            <a:fld id="{B38F3DF5-46B4-354D-BEB6-FC8B3F9E8E19}" type="slidenum">
              <a:rPr lang="en-US" smtClean="0"/>
              <a:t>101</a:t>
            </a:fld>
            <a:endParaRPr lang="en-US"/>
          </a:p>
        </p:txBody>
      </p:sp>
    </p:spTree>
    <p:extLst>
      <p:ext uri="{BB962C8B-B14F-4D97-AF65-F5344CB8AC3E}">
        <p14:creationId xmlns:p14="http://schemas.microsoft.com/office/powerpoint/2010/main" val="476837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9162"/>
          </a:xfrm>
        </p:spPr>
        <p:txBody>
          <a:bodyPr>
            <a:normAutofit fontScale="90000"/>
          </a:bodyPr>
          <a:lstStyle/>
          <a:p>
            <a:r>
              <a:rPr lang="en-US" sz="3600" b="1">
                <a:latin typeface="Times New Roman" charset="0"/>
                <a:ea typeface="Times New Roman" charset="0"/>
                <a:cs typeface="Times New Roman" charset="0"/>
              </a:rPr>
              <a:t>Example to Find the Probability of Knowing the Concepts in Complex Domain</a:t>
            </a:r>
          </a:p>
        </p:txBody>
      </p:sp>
      <p:sp>
        <p:nvSpPr>
          <p:cNvPr id="3" name="Slide Number Placeholder 2"/>
          <p:cNvSpPr>
            <a:spLocks noGrp="1"/>
          </p:cNvSpPr>
          <p:nvPr>
            <p:ph type="sldNum" sz="quarter" idx="12"/>
          </p:nvPr>
        </p:nvSpPr>
        <p:spPr/>
        <p:txBody>
          <a:bodyPr/>
          <a:lstStyle/>
          <a:p>
            <a:fld id="{B38F3DF5-46B4-354D-BEB6-FC8B3F9E8E19}" type="slidenum">
              <a:rPr lang="en-US" smtClean="0"/>
              <a:t>102</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88" t="4005" r="867"/>
          <a:stretch/>
        </p:blipFill>
        <p:spPr>
          <a:xfrm>
            <a:off x="1991139" y="1378135"/>
            <a:ext cx="5161721" cy="5333788"/>
          </a:xfrm>
          <a:prstGeom prst="rect">
            <a:avLst/>
          </a:prstGeom>
        </p:spPr>
      </p:pic>
    </p:spTree>
    <p:extLst>
      <p:ext uri="{BB962C8B-B14F-4D97-AF65-F5344CB8AC3E}">
        <p14:creationId xmlns:p14="http://schemas.microsoft.com/office/powerpoint/2010/main" val="144413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3" y="166078"/>
            <a:ext cx="7433733" cy="596314"/>
          </a:xfrm>
        </p:spPr>
        <p:txBody>
          <a:bodyPr>
            <a:normAutofit/>
          </a:bodyPr>
          <a:lstStyle/>
          <a:p>
            <a:r>
              <a:rPr lang="en-US" sz="1800" b="1" smtClean="0">
                <a:latin typeface="Times New Roman" charset="0"/>
                <a:ea typeface="Times New Roman" charset="0"/>
                <a:cs typeface="Times New Roman" charset="0"/>
              </a:rPr>
              <a:t>Connect Questions with Mapped Concepts</a:t>
            </a:r>
            <a:endParaRPr lang="en-US" sz="1800" b="1">
              <a:latin typeface="Times New Roman" charset="0"/>
              <a:ea typeface="Times New Roman" charset="0"/>
              <a:cs typeface="Times New Roman" charset="0"/>
            </a:endParaRPr>
          </a:p>
        </p:txBody>
      </p:sp>
      <p:sp>
        <p:nvSpPr>
          <p:cNvPr id="76" name="Slide Number Placeholder 75"/>
          <p:cNvSpPr>
            <a:spLocks noGrp="1"/>
          </p:cNvSpPr>
          <p:nvPr>
            <p:ph type="sldNum" sz="quarter" idx="12"/>
          </p:nvPr>
        </p:nvSpPr>
        <p:spPr/>
        <p:txBody>
          <a:bodyPr/>
          <a:lstStyle/>
          <a:p>
            <a:fld id="{E3910267-CFA6-AA43-9800-5C95479F6708}" type="slidenum">
              <a:rPr lang="en-US" smtClean="0"/>
              <a:t>103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26" y="726040"/>
            <a:ext cx="9037674" cy="5995435"/>
          </a:xfrm>
          <a:prstGeom prst="rect">
            <a:avLst/>
          </a:prstGeom>
        </p:spPr>
      </p:pic>
    </p:spTree>
    <p:extLst>
      <p:ext uri="{BB962C8B-B14F-4D97-AF65-F5344CB8AC3E}">
        <p14:creationId xmlns:p14="http://schemas.microsoft.com/office/powerpoint/2010/main" val="1285238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200" y="274638"/>
            <a:ext cx="8229600" cy="77357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Validation of  VS -The matching</a:t>
            </a:r>
            <a:endParaRPr lang="en-US" sz="3200" b="1">
              <a:latin typeface="Times New Roman" charset="0"/>
              <a:ea typeface="Times New Roman" charset="0"/>
              <a:cs typeface="Times New Roman" charset="0"/>
            </a:endParaRPr>
          </a:p>
        </p:txBody>
      </p:sp>
      <p:sp>
        <p:nvSpPr>
          <p:cNvPr id="4" name="Rectangle 3"/>
          <p:cNvSpPr/>
          <p:nvPr/>
        </p:nvSpPr>
        <p:spPr>
          <a:xfrm>
            <a:off x="671512" y="1417638"/>
            <a:ext cx="7800975" cy="400110"/>
          </a:xfrm>
          <a:prstGeom prst="rect">
            <a:avLst/>
          </a:prstGeom>
        </p:spPr>
        <p:txBody>
          <a:bodyPr wrap="square">
            <a:spAutoFit/>
          </a:bodyPr>
          <a:lstStyle/>
          <a:p>
            <a:pPr marL="342900" marR="0" lvl="2" indent="-342900" defTabSz="914400" eaLnBrk="1" fontAlgn="auto" latinLnBrk="0" hangingPunct="1">
              <a:lnSpc>
                <a:spcPct val="100000"/>
              </a:lnSpc>
              <a:spcBef>
                <a:spcPts val="0"/>
              </a:spcBef>
              <a:spcAft>
                <a:spcPts val="0"/>
              </a:spcAft>
              <a:buClrTx/>
              <a:buSzTx/>
              <a:buFont typeface="Wingdings" charset="2"/>
              <a:buNone/>
              <a:tabLst/>
              <a:defRPr/>
            </a:pPr>
            <a:endParaRPr lang="en-US" sz="2000">
              <a:latin typeface="Times New Roman" charset="0"/>
              <a:ea typeface="Times New Roman" charset="0"/>
              <a:cs typeface="Times New Roman" charset="0"/>
            </a:endParaRPr>
          </a:p>
        </p:txBody>
      </p:sp>
      <p:graphicFrame>
        <p:nvGraphicFramePr>
          <p:cNvPr id="8" name="Chart 7"/>
          <p:cNvGraphicFramePr/>
          <p:nvPr>
            <p:extLst>
              <p:ext uri="{D42A27DB-BD31-4B8C-83A1-F6EECF244321}">
                <p14:modId xmlns:p14="http://schemas.microsoft.com/office/powerpoint/2010/main" val="79355733"/>
              </p:ext>
            </p:extLst>
          </p:nvPr>
        </p:nvGraphicFramePr>
        <p:xfrm>
          <a:off x="2003425" y="1417637"/>
          <a:ext cx="5468938" cy="32373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458"/>
          <p:cNvSpPr txBox="1">
            <a:spLocks noChangeArrowheads="1"/>
          </p:cNvSpPr>
          <p:nvPr/>
        </p:nvSpPr>
        <p:spPr bwMode="auto">
          <a:xfrm>
            <a:off x="2003425" y="4692981"/>
            <a:ext cx="5468938" cy="331390"/>
          </a:xfrm>
          <a:prstGeom prst="rect">
            <a:avLst/>
          </a:prstGeom>
          <a:solidFill>
            <a:srgbClr val="FFFFFF"/>
          </a:solidFill>
          <a:ln>
            <a:noFill/>
          </a:ln>
          <a:extLst>
            <a:ext uri="{91240B29-F687-4f45-9708-019B960494DF}">
              <a14:hiddenLine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600"/>
              </a:spcBef>
              <a:spcAft>
                <a:spcPts val="1200"/>
              </a:spcAft>
            </a:pPr>
            <a:r>
              <a:rPr lang="en-US" sz="2000" b="1" smtClean="0">
                <a:effectLst/>
                <a:latin typeface="Times New Roman" charset="0"/>
                <a:ea typeface="Times New Roman" charset="0"/>
              </a:rPr>
              <a:t>The </a:t>
            </a:r>
            <a:r>
              <a:rPr lang="en-US" sz="2000" b="1">
                <a:effectLst/>
                <a:latin typeface="Times New Roman" charset="0"/>
                <a:ea typeface="Times New Roman" charset="0"/>
              </a:rPr>
              <a:t>percentage of the matching of skills in the set of VS</a:t>
            </a:r>
          </a:p>
          <a:p>
            <a:pPr marL="0" marR="0" algn="ctr">
              <a:spcBef>
                <a:spcPts val="600"/>
              </a:spcBef>
              <a:spcAft>
                <a:spcPts val="1200"/>
              </a:spcAft>
            </a:pPr>
            <a:r>
              <a:rPr lang="en-US" sz="1000" b="1">
                <a:effectLst/>
                <a:latin typeface="Times New Roman" charset="0"/>
                <a:ea typeface="Times New Roman" charset="0"/>
              </a:rPr>
              <a:t> </a:t>
            </a:r>
            <a:endParaRPr lang="en-US" sz="1200" b="1">
              <a:effectLst/>
              <a:latin typeface="Times New Roman" charset="0"/>
              <a:ea typeface="Times New Roman" charset="0"/>
            </a:endParaRPr>
          </a:p>
        </p:txBody>
      </p:sp>
      <p:sp>
        <p:nvSpPr>
          <p:cNvPr id="2" name="Slide Number Placeholder 1"/>
          <p:cNvSpPr>
            <a:spLocks noGrp="1"/>
          </p:cNvSpPr>
          <p:nvPr>
            <p:ph type="sldNum" sz="quarter" idx="12"/>
          </p:nvPr>
        </p:nvSpPr>
        <p:spPr/>
        <p:txBody>
          <a:bodyPr/>
          <a:lstStyle/>
          <a:p>
            <a:fld id="{B38F3DF5-46B4-354D-BEB6-FC8B3F9E8E19}" type="slidenum">
              <a:rPr lang="en-US" smtClean="0"/>
              <a:t>104</a:t>
            </a:fld>
            <a:endParaRPr lang="en-US"/>
          </a:p>
        </p:txBody>
      </p:sp>
    </p:spTree>
    <p:extLst>
      <p:ext uri="{BB962C8B-B14F-4D97-AF65-F5344CB8AC3E}">
        <p14:creationId xmlns:p14="http://schemas.microsoft.com/office/powerpoint/2010/main" val="9676005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Validation of  DS-The Matching</a:t>
            </a:r>
            <a:endParaRPr lang="en-US" sz="3200" b="1">
              <a:latin typeface="Times New Roman" charset="0"/>
              <a:ea typeface="Times New Roman" charset="0"/>
              <a:cs typeface="Times New Roman" charset="0"/>
            </a:endParaRPr>
          </a:p>
        </p:txBody>
      </p:sp>
      <p:sp>
        <p:nvSpPr>
          <p:cNvPr id="4" name="Rectangle 3"/>
          <p:cNvSpPr/>
          <p:nvPr/>
        </p:nvSpPr>
        <p:spPr>
          <a:xfrm>
            <a:off x="671512" y="1417638"/>
            <a:ext cx="7800975" cy="400110"/>
          </a:xfrm>
          <a:prstGeom prst="rect">
            <a:avLst/>
          </a:prstGeom>
        </p:spPr>
        <p:txBody>
          <a:bodyPr wrap="square">
            <a:spAutoFit/>
          </a:bodyPr>
          <a:lstStyle/>
          <a:p>
            <a:pPr marL="342900" marR="0" lvl="2" indent="-342900" defTabSz="914400" eaLnBrk="1" fontAlgn="auto" latinLnBrk="0" hangingPunct="1">
              <a:lnSpc>
                <a:spcPct val="100000"/>
              </a:lnSpc>
              <a:spcBef>
                <a:spcPts val="0"/>
              </a:spcBef>
              <a:spcAft>
                <a:spcPts val="0"/>
              </a:spcAft>
              <a:buClrTx/>
              <a:buSzTx/>
              <a:buFont typeface="Wingdings" charset="2"/>
              <a:buNone/>
              <a:tabLst/>
              <a:defRPr/>
            </a:pPr>
            <a:endParaRPr lang="en-US" sz="2000">
              <a:latin typeface="Times New Roman" charset="0"/>
              <a:ea typeface="Times New Roman" charset="0"/>
              <a:cs typeface="Times New Roman" charset="0"/>
            </a:endParaRPr>
          </a:p>
        </p:txBody>
      </p:sp>
      <p:graphicFrame>
        <p:nvGraphicFramePr>
          <p:cNvPr id="7" name="Chart 6"/>
          <p:cNvGraphicFramePr/>
          <p:nvPr>
            <p:extLst>
              <p:ext uri="{D42A27DB-BD31-4B8C-83A1-F6EECF244321}">
                <p14:modId xmlns:p14="http://schemas.microsoft.com/office/powerpoint/2010/main" val="1348237819"/>
              </p:ext>
            </p:extLst>
          </p:nvPr>
        </p:nvGraphicFramePr>
        <p:xfrm>
          <a:off x="2057716" y="1417637"/>
          <a:ext cx="5468112" cy="323697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9"/>
          <p:cNvSpPr txBox="1">
            <a:spLocks noChangeArrowheads="1"/>
          </p:cNvSpPr>
          <p:nvPr/>
        </p:nvSpPr>
        <p:spPr bwMode="auto">
          <a:xfrm>
            <a:off x="2066114" y="4665787"/>
            <a:ext cx="5459713" cy="631041"/>
          </a:xfrm>
          <a:prstGeom prst="rect">
            <a:avLst/>
          </a:prstGeom>
          <a:solidFill>
            <a:srgbClr val="FFFFFF"/>
          </a:solidFill>
          <a:ln>
            <a:noFill/>
          </a:ln>
          <a:extLst>
            <a:ext uri="{91240B29-F687-4f45-9708-019B960494DF}">
              <a14:hiddenLine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600"/>
              </a:spcBef>
              <a:spcAft>
                <a:spcPts val="1200"/>
              </a:spcAft>
            </a:pPr>
            <a:r>
              <a:rPr lang="en-US" sz="2000" b="1" smtClean="0">
                <a:effectLst/>
                <a:latin typeface="Times New Roman" charset="0"/>
                <a:ea typeface="Times New Roman" charset="0"/>
                <a:cs typeface="+mj-cs"/>
              </a:rPr>
              <a:t>The </a:t>
            </a:r>
            <a:r>
              <a:rPr lang="en-US" sz="2000" b="1">
                <a:effectLst/>
                <a:latin typeface="Times New Roman" charset="0"/>
                <a:ea typeface="Times New Roman" charset="0"/>
                <a:cs typeface="+mj-cs"/>
              </a:rPr>
              <a:t>percentage of the matching of skills in the set of DS</a:t>
            </a:r>
          </a:p>
          <a:p>
            <a:pPr marL="0" marR="0" algn="ctr">
              <a:spcBef>
                <a:spcPts val="600"/>
              </a:spcBef>
              <a:spcAft>
                <a:spcPts val="1200"/>
              </a:spcAft>
            </a:pPr>
            <a:r>
              <a:rPr lang="en-US" sz="1000" b="1">
                <a:effectLst/>
                <a:latin typeface="Times New Roman" charset="0"/>
                <a:ea typeface="Times New Roman" charset="0"/>
              </a:rPr>
              <a:t> </a:t>
            </a:r>
            <a:endParaRPr lang="en-US" sz="1200" b="1">
              <a:effectLst/>
              <a:latin typeface="Times New Roman" charset="0"/>
              <a:ea typeface="Times New Roman" charset="0"/>
            </a:endParaRPr>
          </a:p>
        </p:txBody>
      </p:sp>
      <p:sp>
        <p:nvSpPr>
          <p:cNvPr id="2" name="Slide Number Placeholder 1"/>
          <p:cNvSpPr>
            <a:spLocks noGrp="1"/>
          </p:cNvSpPr>
          <p:nvPr>
            <p:ph type="sldNum" sz="quarter" idx="12"/>
          </p:nvPr>
        </p:nvSpPr>
        <p:spPr/>
        <p:txBody>
          <a:bodyPr/>
          <a:lstStyle/>
          <a:p>
            <a:fld id="{B38F3DF5-46B4-354D-BEB6-FC8B3F9E8E19}" type="slidenum">
              <a:rPr lang="en-US" smtClean="0"/>
              <a:t>105</a:t>
            </a:fld>
            <a:endParaRPr lang="en-US"/>
          </a:p>
        </p:txBody>
      </p:sp>
    </p:spTree>
    <p:extLst>
      <p:ext uri="{BB962C8B-B14F-4D97-AF65-F5344CB8AC3E}">
        <p14:creationId xmlns:p14="http://schemas.microsoft.com/office/powerpoint/2010/main" val="100122258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Validation of  PS</a:t>
            </a:r>
            <a:r>
              <a:rPr lang="en-US" sz="3200" b="1">
                <a:latin typeface="Times New Roman" charset="0"/>
                <a:ea typeface="Times New Roman" charset="0"/>
                <a:cs typeface="Times New Roman" charset="0"/>
              </a:rPr>
              <a:t>-</a:t>
            </a:r>
            <a:r>
              <a:rPr lang="en-US" sz="3200" b="1" smtClean="0">
                <a:latin typeface="Times New Roman" charset="0"/>
                <a:ea typeface="Times New Roman" charset="0"/>
                <a:cs typeface="Times New Roman" charset="0"/>
              </a:rPr>
              <a:t>The Matching</a:t>
            </a:r>
            <a:endParaRPr lang="en-US" sz="3200" b="1">
              <a:latin typeface="Times New Roman" charset="0"/>
              <a:ea typeface="Times New Roman" charset="0"/>
              <a:cs typeface="Times New Roman" charset="0"/>
            </a:endParaRPr>
          </a:p>
        </p:txBody>
      </p:sp>
      <p:sp>
        <p:nvSpPr>
          <p:cNvPr id="4" name="Rectangle 3"/>
          <p:cNvSpPr/>
          <p:nvPr/>
        </p:nvSpPr>
        <p:spPr>
          <a:xfrm>
            <a:off x="671512" y="1417638"/>
            <a:ext cx="7800975" cy="400110"/>
          </a:xfrm>
          <a:prstGeom prst="rect">
            <a:avLst/>
          </a:prstGeom>
        </p:spPr>
        <p:txBody>
          <a:bodyPr wrap="square">
            <a:spAutoFit/>
          </a:bodyPr>
          <a:lstStyle/>
          <a:p>
            <a:pPr marL="342900" marR="0" lvl="2" indent="-342900" defTabSz="914400" eaLnBrk="1" fontAlgn="auto" latinLnBrk="0" hangingPunct="1">
              <a:lnSpc>
                <a:spcPct val="100000"/>
              </a:lnSpc>
              <a:spcBef>
                <a:spcPts val="0"/>
              </a:spcBef>
              <a:spcAft>
                <a:spcPts val="0"/>
              </a:spcAft>
              <a:buClrTx/>
              <a:buSzTx/>
              <a:buFont typeface="Wingdings" charset="2"/>
              <a:buNone/>
              <a:tabLst/>
              <a:defRPr/>
            </a:pPr>
            <a:endParaRPr lang="en-US" sz="2000">
              <a:latin typeface="Times New Roman" charset="0"/>
              <a:ea typeface="Times New Roman" charset="0"/>
              <a:cs typeface="Times New Roman" charset="0"/>
            </a:endParaRPr>
          </a:p>
        </p:txBody>
      </p:sp>
      <p:graphicFrame>
        <p:nvGraphicFramePr>
          <p:cNvPr id="8" name="Chart 7"/>
          <p:cNvGraphicFramePr/>
          <p:nvPr>
            <p:extLst>
              <p:ext uri="{D42A27DB-BD31-4B8C-83A1-F6EECF244321}">
                <p14:modId xmlns:p14="http://schemas.microsoft.com/office/powerpoint/2010/main" val="1618020054"/>
              </p:ext>
            </p:extLst>
          </p:nvPr>
        </p:nvGraphicFramePr>
        <p:xfrm>
          <a:off x="1943735" y="1600200"/>
          <a:ext cx="5256530" cy="307512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502"/>
          <p:cNvSpPr txBox="1">
            <a:spLocks noChangeArrowheads="1"/>
          </p:cNvSpPr>
          <p:nvPr/>
        </p:nvSpPr>
        <p:spPr bwMode="auto">
          <a:xfrm>
            <a:off x="2057016" y="4746599"/>
            <a:ext cx="5028496" cy="511201"/>
          </a:xfrm>
          <a:prstGeom prst="rect">
            <a:avLst/>
          </a:prstGeom>
          <a:solidFill>
            <a:srgbClr val="FFFFFF"/>
          </a:solidFill>
          <a:ln>
            <a:noFill/>
          </a:ln>
          <a:extLst>
            <a:ext uri="{91240B29-F687-4f45-9708-019B960494DF}">
              <a14:hiddenLine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600"/>
              </a:spcBef>
              <a:spcAft>
                <a:spcPts val="1200"/>
              </a:spcAft>
            </a:pPr>
            <a:r>
              <a:rPr lang="en-US" sz="2000" b="1" smtClean="0">
                <a:effectLst/>
                <a:latin typeface="Times New Roman" charset="0"/>
                <a:ea typeface="Times New Roman" charset="0"/>
              </a:rPr>
              <a:t>The </a:t>
            </a:r>
            <a:r>
              <a:rPr lang="en-US" sz="2000" b="1">
                <a:effectLst/>
                <a:latin typeface="Times New Roman" charset="0"/>
                <a:ea typeface="Times New Roman" charset="0"/>
              </a:rPr>
              <a:t>percentage of the matching of skills in the set of PS</a:t>
            </a:r>
          </a:p>
          <a:p>
            <a:pPr marL="0" marR="0" algn="ctr">
              <a:spcBef>
                <a:spcPts val="600"/>
              </a:spcBef>
              <a:spcAft>
                <a:spcPts val="1200"/>
              </a:spcAft>
            </a:pPr>
            <a:r>
              <a:rPr lang="en-US" sz="1200" b="1">
                <a:effectLst/>
                <a:latin typeface="Times New Roman" charset="0"/>
                <a:ea typeface="Times New Roman" charset="0"/>
              </a:rPr>
              <a:t> </a:t>
            </a:r>
          </a:p>
        </p:txBody>
      </p:sp>
      <p:sp>
        <p:nvSpPr>
          <p:cNvPr id="2" name="Slide Number Placeholder 1"/>
          <p:cNvSpPr>
            <a:spLocks noGrp="1"/>
          </p:cNvSpPr>
          <p:nvPr>
            <p:ph type="sldNum" sz="quarter" idx="12"/>
          </p:nvPr>
        </p:nvSpPr>
        <p:spPr/>
        <p:txBody>
          <a:bodyPr/>
          <a:lstStyle/>
          <a:p>
            <a:fld id="{B38F3DF5-46B4-354D-BEB6-FC8B3F9E8E19}" type="slidenum">
              <a:rPr lang="en-US" smtClean="0"/>
              <a:t>106</a:t>
            </a:fld>
            <a:endParaRPr lang="en-US"/>
          </a:p>
        </p:txBody>
      </p:sp>
    </p:spTree>
    <p:extLst>
      <p:ext uri="{BB962C8B-B14F-4D97-AF65-F5344CB8AC3E}">
        <p14:creationId xmlns:p14="http://schemas.microsoft.com/office/powerpoint/2010/main" val="57250808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287975" y="259037"/>
            <a:ext cx="8568047"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Percentage of Knowing the Concepts in DS Corresponding to the All Participants</a:t>
            </a:r>
          </a:p>
          <a:p>
            <a:r>
              <a:rPr lang="en-US" sz="3200" b="1" smtClean="0">
                <a:latin typeface="Times New Roman" charset="0"/>
                <a:ea typeface="Times New Roman" charset="0"/>
                <a:cs typeface="Times New Roman" charset="0"/>
              </a:rPr>
              <a:t>Comparison Between the Estimation </a:t>
            </a:r>
            <a:r>
              <a:rPr lang="en-US" sz="3200" b="1">
                <a:latin typeface="Times New Roman" charset="0"/>
                <a:ea typeface="Times New Roman" charset="0"/>
                <a:cs typeface="Times New Roman" charset="0"/>
              </a:rPr>
              <a:t>by DS Method &amp; </a:t>
            </a:r>
            <a:r>
              <a:rPr lang="en-US" sz="3200" b="1" smtClean="0">
                <a:latin typeface="Times New Roman" charset="0"/>
                <a:ea typeface="Times New Roman" charset="0"/>
                <a:cs typeface="Times New Roman" charset="0"/>
              </a:rPr>
              <a:t>by Real Response</a:t>
            </a:r>
            <a:endParaRPr lang="en-US" sz="3200" b="1">
              <a:latin typeface="Times New Roman" charset="0"/>
              <a:ea typeface="Times New Roman" charset="0"/>
              <a:cs typeface="Times New Roman" charset="0"/>
            </a:endParaRPr>
          </a:p>
        </p:txBody>
      </p:sp>
      <p:sp>
        <p:nvSpPr>
          <p:cNvPr id="4" name="Rectangle 3"/>
          <p:cNvSpPr/>
          <p:nvPr/>
        </p:nvSpPr>
        <p:spPr>
          <a:xfrm>
            <a:off x="671512" y="1417638"/>
            <a:ext cx="7800975" cy="400110"/>
          </a:xfrm>
          <a:prstGeom prst="rect">
            <a:avLst/>
          </a:prstGeom>
        </p:spPr>
        <p:txBody>
          <a:bodyPr wrap="square">
            <a:spAutoFit/>
          </a:bodyPr>
          <a:lstStyle/>
          <a:p>
            <a:pPr marL="342900" marR="0" lvl="2" indent="-342900" defTabSz="914400" eaLnBrk="1" fontAlgn="auto" latinLnBrk="0" hangingPunct="1">
              <a:lnSpc>
                <a:spcPct val="100000"/>
              </a:lnSpc>
              <a:spcBef>
                <a:spcPts val="0"/>
              </a:spcBef>
              <a:spcAft>
                <a:spcPts val="0"/>
              </a:spcAft>
              <a:buClrTx/>
              <a:buSzTx/>
              <a:buFont typeface="Wingdings" charset="2"/>
              <a:buNone/>
              <a:tabLst/>
              <a:defRPr/>
            </a:pPr>
            <a:endParaRPr lang="en-US" sz="2000">
              <a:latin typeface="Times New Roman" charset="0"/>
              <a:ea typeface="Times New Roman" charset="0"/>
              <a:cs typeface="Times New Roman" charset="0"/>
            </a:endParaRPr>
          </a:p>
        </p:txBody>
      </p:sp>
      <p:graphicFrame>
        <p:nvGraphicFramePr>
          <p:cNvPr id="6" name="Chart 5"/>
          <p:cNvGraphicFramePr>
            <a:graphicFrameLocks/>
          </p:cNvGraphicFramePr>
          <p:nvPr>
            <p:extLst>
              <p:ext uri="{D42A27DB-BD31-4B8C-83A1-F6EECF244321}">
                <p14:modId xmlns:p14="http://schemas.microsoft.com/office/powerpoint/2010/main" val="1418816515"/>
              </p:ext>
            </p:extLst>
          </p:nvPr>
        </p:nvGraphicFramePr>
        <p:xfrm>
          <a:off x="1595911" y="846138"/>
          <a:ext cx="9144000" cy="3210089"/>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B38F3DF5-46B4-354D-BEB6-FC8B3F9E8E19}" type="slidenum">
              <a:rPr lang="en-US" smtClean="0"/>
              <a:t>107</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0" y="5203487"/>
                <a:ext cx="4110754" cy="1610505"/>
              </a:xfrm>
              <a:prstGeom prst="rect">
                <a:avLst/>
              </a:prstGeom>
              <a:noFill/>
            </p:spPr>
            <p:txBody>
              <a:bodyPr wrap="square" rtlCol="0">
                <a:spAutoFit/>
              </a:bodyPr>
              <a:lstStyle/>
              <a:p>
                <a:pPr marL="285750" indent="-285750" algn="l" defTabSz="457200" rtl="0" eaLnBrk="1" latinLnBrk="0" hangingPunct="1">
                  <a:buFont typeface="Wingdings" charset="2"/>
                  <a:buChar char="§"/>
                </a:pPr>
                <a:r>
                  <a:rPr lang="en-US" smtClean="0">
                    <a:latin typeface="Times New Roman" charset="0"/>
                    <a:ea typeface="Times New Roman" charset="0"/>
                    <a:cs typeface="Times New Roman" charset="0"/>
                  </a:rPr>
                  <a:t>Y: shows the percentage of knowing the concept </a:t>
                </a:r>
              </a:p>
              <a:p>
                <a:pPr algn="l" defTabSz="457200" rtl="0" eaLnBrk="1" latinLnBrk="0" hangingPunct="1"/>
                <a:r>
                  <a:rPr lang="en-US" sz="1600" smtClean="0">
                    <a:latin typeface="Times New Roman" charset="0"/>
                    <a:ea typeface="Times New Roman" charset="0"/>
                    <a:cs typeface="Times New Roman" charset="0"/>
                  </a:rPr>
                  <a:t> </a:t>
                </a:r>
              </a:p>
              <a:p>
                <a:pPr marL="285750" indent="-285750" algn="l" defTabSz="457200" rtl="0" eaLnBrk="1" latinLnBrk="0" hangingPunct="1">
                  <a:buFont typeface="Wingdings" charset="2"/>
                  <a:buChar char="§"/>
                </a:pPr>
                <a14:m>
                  <m:oMath xmlns:m="http://schemas.openxmlformats.org/officeDocument/2006/math">
                    <m:r>
                      <m:rPr>
                        <m:sty m:val="p"/>
                      </m:rPr>
                      <a:rPr lang="en-US">
                        <a:latin typeface="Cambria Math" charset="0"/>
                      </a:rPr>
                      <m:t>Y</m:t>
                    </m:r>
                    <m:r>
                      <a:rPr lang="en-US">
                        <a:latin typeface="Cambria Math" charset="0"/>
                      </a:rPr>
                      <m:t>= </m:t>
                    </m:r>
                    <m:f>
                      <m:fPr>
                        <m:ctrlPr>
                          <a:rPr lang="en-US" i="1">
                            <a:latin typeface="Cambria Math" panose="02040503050406030204" pitchFamily="18" charset="0"/>
                          </a:rPr>
                        </m:ctrlPr>
                      </m:fPr>
                      <m:num>
                        <m:r>
                          <m:rPr>
                            <m:sty m:val="p"/>
                          </m:rPr>
                          <a:rPr lang="en-US">
                            <a:latin typeface="Cambria Math" charset="0"/>
                          </a:rPr>
                          <m:t>Total</m:t>
                        </m:r>
                        <m:r>
                          <a:rPr lang="en-US">
                            <a:latin typeface="Cambria Math" charset="0"/>
                          </a:rPr>
                          <m:t> </m:t>
                        </m:r>
                        <m:r>
                          <m:rPr>
                            <m:sty m:val="p"/>
                          </m:rPr>
                          <a:rPr lang="en-US">
                            <a:latin typeface="Cambria Math" charset="0"/>
                          </a:rPr>
                          <m:t>number</m:t>
                        </m:r>
                        <m:r>
                          <a:rPr lang="en-US">
                            <a:latin typeface="Cambria Math" charset="0"/>
                          </a:rPr>
                          <m:t> </m:t>
                        </m:r>
                        <m:r>
                          <m:rPr>
                            <m:sty m:val="p"/>
                          </m:rPr>
                          <a:rPr lang="en-US">
                            <a:latin typeface="Cambria Math" charset="0"/>
                          </a:rPr>
                          <m:t>of</m:t>
                        </m:r>
                        <m:r>
                          <a:rPr lang="en-US">
                            <a:latin typeface="Cambria Math" charset="0"/>
                          </a:rPr>
                          <m:t> </m:t>
                        </m:r>
                        <m:r>
                          <m:rPr>
                            <m:sty m:val="p"/>
                          </m:rPr>
                          <a:rPr lang="en-US">
                            <a:latin typeface="Cambria Math" charset="0"/>
                          </a:rPr>
                          <m:t>knowing</m:t>
                        </m:r>
                        <m:r>
                          <a:rPr lang="en-US">
                            <a:latin typeface="Cambria Math" charset="0"/>
                          </a:rPr>
                          <m:t> </m:t>
                        </m:r>
                        <m:r>
                          <m:rPr>
                            <m:sty m:val="p"/>
                          </m:rPr>
                          <a:rPr lang="en-US">
                            <a:latin typeface="Cambria Math" charset="0"/>
                          </a:rPr>
                          <m:t>the</m:t>
                        </m:r>
                        <m:r>
                          <a:rPr lang="en-US">
                            <a:latin typeface="Cambria Math" charset="0"/>
                          </a:rPr>
                          <m:t> </m:t>
                        </m:r>
                        <m:r>
                          <m:rPr>
                            <m:sty m:val="p"/>
                          </m:rPr>
                          <a:rPr lang="en-US">
                            <a:latin typeface="Cambria Math" charset="0"/>
                          </a:rPr>
                          <m:t>concept</m:t>
                        </m:r>
                      </m:num>
                      <m:den>
                        <m:r>
                          <m:rPr>
                            <m:sty m:val="p"/>
                          </m:rPr>
                          <a:rPr lang="en-US">
                            <a:latin typeface="Cambria Math" charset="0"/>
                          </a:rPr>
                          <m:t>Total</m:t>
                        </m:r>
                        <m:r>
                          <a:rPr lang="en-US">
                            <a:latin typeface="Cambria Math" charset="0"/>
                          </a:rPr>
                          <m:t> </m:t>
                        </m:r>
                        <m:r>
                          <m:rPr>
                            <m:sty m:val="p"/>
                          </m:rPr>
                          <a:rPr lang="en-US">
                            <a:latin typeface="Cambria Math" charset="0"/>
                          </a:rPr>
                          <m:t>number</m:t>
                        </m:r>
                        <m:r>
                          <a:rPr lang="en-US">
                            <a:latin typeface="Cambria Math" charset="0"/>
                          </a:rPr>
                          <m:t> </m:t>
                        </m:r>
                        <m:r>
                          <m:rPr>
                            <m:sty m:val="p"/>
                          </m:rPr>
                          <a:rPr lang="en-US">
                            <a:latin typeface="Cambria Math" charset="0"/>
                          </a:rPr>
                          <m:t>of</m:t>
                        </m:r>
                        <m:r>
                          <a:rPr lang="en-US">
                            <a:latin typeface="Cambria Math" charset="0"/>
                          </a:rPr>
                          <m:t> </m:t>
                        </m:r>
                        <m:r>
                          <m:rPr>
                            <m:sty m:val="p"/>
                          </m:rPr>
                          <a:rPr lang="en-US">
                            <a:latin typeface="Cambria Math" charset="0"/>
                          </a:rPr>
                          <m:t>the</m:t>
                        </m:r>
                        <m:r>
                          <a:rPr lang="en-US">
                            <a:latin typeface="Cambria Math" charset="0"/>
                          </a:rPr>
                          <m:t> </m:t>
                        </m:r>
                        <m:r>
                          <m:rPr>
                            <m:sty m:val="p"/>
                          </m:rPr>
                          <a:rPr lang="en-US">
                            <a:latin typeface="Cambria Math" charset="0"/>
                          </a:rPr>
                          <m:t>participants</m:t>
                        </m:r>
                      </m:den>
                    </m:f>
                  </m:oMath>
                </a14:m>
                <a:endParaRPr lang="en-US" smtClean="0">
                  <a:latin typeface="Times New Roman" charset="0"/>
                  <a:ea typeface="Times New Roman" charset="0"/>
                  <a:cs typeface="Times New Roman" charset="0"/>
                </a:endParaRPr>
              </a:p>
              <a:p>
                <a:endParaRPr lang="en-US">
                  <a:latin typeface="Times New Roman" charset="0"/>
                  <a:ea typeface="Times New Roman" charset="0"/>
                  <a:cs typeface="Times New Roman"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0" y="5203487"/>
                <a:ext cx="4110754" cy="1610505"/>
              </a:xfrm>
              <a:prstGeom prst="rect">
                <a:avLst/>
              </a:prstGeom>
              <a:blipFill rotWithShape="0">
                <a:blip r:embed="rId4"/>
                <a:stretch>
                  <a:fillRect l="-890" t="-2273" b="-4545"/>
                </a:stretch>
              </a:blipFill>
            </p:spPr>
            <p:txBody>
              <a:bodyPr/>
              <a:lstStyle/>
              <a:p>
                <a:r>
                  <a:rPr lang="en-US">
                    <a:noFill/>
                  </a:rPr>
                  <a:t> </a:t>
                </a:r>
              </a:p>
            </p:txBody>
          </p:sp>
        </mc:Fallback>
      </mc:AlternateContent>
      <p:sp>
        <p:nvSpPr>
          <p:cNvPr id="9" name="TextBox 8"/>
          <p:cNvSpPr txBox="1"/>
          <p:nvPr/>
        </p:nvSpPr>
        <p:spPr>
          <a:xfrm>
            <a:off x="4240227" y="5230429"/>
            <a:ext cx="4903773" cy="1415772"/>
          </a:xfrm>
          <a:prstGeom prst="rect">
            <a:avLst/>
          </a:prstGeom>
          <a:noFill/>
        </p:spPr>
        <p:txBody>
          <a:bodyPr wrap="square" rtlCol="0">
            <a:spAutoFit/>
          </a:bodyPr>
          <a:lstStyle/>
          <a:p>
            <a:pPr marL="7938" algn="l" defTabSz="457200" rtl="0" eaLnBrk="1" latinLnBrk="0" hangingPunct="1">
              <a:buFont typeface="Wingdings" charset="2"/>
              <a:buChar char="§"/>
            </a:pPr>
            <a:r>
              <a:rPr lang="en-US" sz="1600" smtClean="0">
                <a:latin typeface="Times New Roman" charset="0"/>
                <a:ea typeface="Times New Roman" charset="0"/>
                <a:cs typeface="Times New Roman" charset="0"/>
              </a:rPr>
              <a:t> X the concept ID</a:t>
            </a:r>
          </a:p>
          <a:p>
            <a:pPr marL="0" algn="l" defTabSz="457200" rtl="0" eaLnBrk="1" latinLnBrk="0" hangingPunct="1"/>
            <a:endParaRPr lang="en-US" sz="1600" smtClean="0">
              <a:latin typeface="Times New Roman" charset="0"/>
              <a:ea typeface="Times New Roman" charset="0"/>
              <a:cs typeface="Times New Roman" charset="0"/>
            </a:endParaRPr>
          </a:p>
          <a:p>
            <a:r>
              <a:rPr lang="en-US" smtClean="0">
                <a:latin typeface="Times New Roman" charset="0"/>
                <a:ea typeface="Times New Roman" charset="0"/>
                <a:cs typeface="Times New Roman" charset="0"/>
              </a:rPr>
              <a:t>  Shows the estimation</a:t>
            </a:r>
            <a:r>
              <a:rPr lang="ar-SA" smtClean="0">
                <a:latin typeface="Times New Roman" charset="0"/>
                <a:ea typeface="Times New Roman" charset="0"/>
                <a:cs typeface="Times New Roman" charset="0"/>
              </a:rPr>
              <a:t> </a:t>
            </a:r>
            <a:r>
              <a:rPr lang="en-US" smtClean="0">
                <a:latin typeface="Times New Roman" charset="0"/>
                <a:ea typeface="Times New Roman" charset="0"/>
                <a:cs typeface="Times New Roman" charset="0"/>
              </a:rPr>
              <a:t>of knowing the concepts by the method DS (Indirectly)</a:t>
            </a:r>
            <a:endParaRPr lang="ar-SA" smtClean="0">
              <a:latin typeface="Times New Roman" charset="0"/>
              <a:ea typeface="Times New Roman" charset="0"/>
              <a:cs typeface="Times New Roman" charset="0"/>
            </a:endParaRPr>
          </a:p>
          <a:p>
            <a:r>
              <a:rPr lang="en-US" smtClean="0">
                <a:latin typeface="Times New Roman" charset="0"/>
                <a:ea typeface="Times New Roman" charset="0"/>
                <a:cs typeface="Times New Roman" charset="0"/>
              </a:rPr>
              <a:t>  Shows </a:t>
            </a:r>
            <a:r>
              <a:rPr lang="en-US">
                <a:latin typeface="Times New Roman" charset="0"/>
                <a:ea typeface="Times New Roman" charset="0"/>
                <a:cs typeface="Times New Roman" charset="0"/>
              </a:rPr>
              <a:t>the </a:t>
            </a:r>
            <a:r>
              <a:rPr lang="en-US" smtClean="0">
                <a:latin typeface="Times New Roman" charset="0"/>
                <a:ea typeface="Times New Roman" charset="0"/>
                <a:cs typeface="Times New Roman" charset="0"/>
              </a:rPr>
              <a:t>estimation by real directly response</a:t>
            </a:r>
          </a:p>
        </p:txBody>
      </p:sp>
      <p:sp>
        <p:nvSpPr>
          <p:cNvPr id="15" name="Rectangle 14"/>
          <p:cNvSpPr/>
          <p:nvPr/>
        </p:nvSpPr>
        <p:spPr>
          <a:xfrm flipH="1" flipV="1">
            <a:off x="4363021" y="5799221"/>
            <a:ext cx="45719" cy="178741"/>
          </a:xfrm>
          <a:prstGeom prst="rect">
            <a:avLst/>
          </a:prstGeom>
          <a:pattFill prst="diagBrick">
            <a:fgClr>
              <a:schemeClr val="bg1"/>
            </a:fgClr>
            <a:bgClr>
              <a:schemeClr val="tx2"/>
            </a:bgClr>
          </a:patt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Rectangle 15"/>
          <p:cNvSpPr/>
          <p:nvPr/>
        </p:nvSpPr>
        <p:spPr>
          <a:xfrm rot="16200000">
            <a:off x="4299342" y="6460302"/>
            <a:ext cx="161149" cy="4571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98" t="3093" r="909"/>
          <a:stretch/>
        </p:blipFill>
        <p:spPr>
          <a:xfrm>
            <a:off x="100939" y="2013967"/>
            <a:ext cx="8942120" cy="2973332"/>
          </a:xfrm>
          <a:prstGeom prst="rect">
            <a:avLst/>
          </a:prstGeom>
        </p:spPr>
      </p:pic>
    </p:spTree>
    <p:extLst>
      <p:ext uri="{BB962C8B-B14F-4D97-AF65-F5344CB8AC3E}">
        <p14:creationId xmlns:p14="http://schemas.microsoft.com/office/powerpoint/2010/main" val="6792711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1512" y="1417638"/>
            <a:ext cx="7800975" cy="400110"/>
          </a:xfrm>
          <a:prstGeom prst="rect">
            <a:avLst/>
          </a:prstGeom>
        </p:spPr>
        <p:txBody>
          <a:bodyPr wrap="square">
            <a:spAutoFit/>
          </a:bodyPr>
          <a:lstStyle/>
          <a:p>
            <a:pPr marL="342900" marR="0" lvl="2" indent="-342900" defTabSz="914400" eaLnBrk="1" fontAlgn="auto" latinLnBrk="0" hangingPunct="1">
              <a:lnSpc>
                <a:spcPct val="100000"/>
              </a:lnSpc>
              <a:spcBef>
                <a:spcPts val="0"/>
              </a:spcBef>
              <a:spcAft>
                <a:spcPts val="0"/>
              </a:spcAft>
              <a:buClrTx/>
              <a:buSzTx/>
              <a:buFont typeface="Wingdings" charset="2"/>
              <a:buNone/>
              <a:tabLst/>
              <a:defRPr/>
            </a:pPr>
            <a:endParaRPr lang="en-US" sz="2000">
              <a:latin typeface="Times New Roman" charset="0"/>
              <a:ea typeface="Times New Roman" charset="0"/>
              <a:cs typeface="Times New Roman" charset="0"/>
            </a:endParaRPr>
          </a:p>
        </p:txBody>
      </p:sp>
      <p:sp>
        <p:nvSpPr>
          <p:cNvPr id="8" name="Slide Number Placeholder 7"/>
          <p:cNvSpPr>
            <a:spLocks noGrp="1"/>
          </p:cNvSpPr>
          <p:nvPr>
            <p:ph type="sldNum" sz="quarter" idx="12"/>
          </p:nvPr>
        </p:nvSpPr>
        <p:spPr/>
        <p:txBody>
          <a:bodyPr/>
          <a:lstStyle/>
          <a:p>
            <a:fld id="{B38F3DF5-46B4-354D-BEB6-FC8B3F9E8E19}" type="slidenum">
              <a:rPr lang="en-US" smtClean="0"/>
              <a:t>108</a:t>
            </a:fld>
            <a:endParaRPr lang="en-US"/>
          </a:p>
        </p:txBody>
      </p:sp>
      <p:sp>
        <p:nvSpPr>
          <p:cNvPr id="9" name="TextBox 8"/>
          <p:cNvSpPr txBox="1"/>
          <p:nvPr/>
        </p:nvSpPr>
        <p:spPr>
          <a:xfrm>
            <a:off x="4813684" y="4711578"/>
            <a:ext cx="4172131" cy="2031325"/>
          </a:xfrm>
          <a:prstGeom prst="rect">
            <a:avLst/>
          </a:prstGeom>
          <a:noFill/>
        </p:spPr>
        <p:txBody>
          <a:bodyPr wrap="square" rtlCol="0">
            <a:spAutoFit/>
          </a:bodyPr>
          <a:lstStyle/>
          <a:p>
            <a:pPr marL="285750" indent="-285750">
              <a:buFont typeface="Wingdings" charset="2"/>
              <a:buChar char="§"/>
            </a:pPr>
            <a:r>
              <a:rPr lang="en-US" sz="1400" b="1">
                <a:latin typeface="Times New Roman" charset="0"/>
                <a:ea typeface="Times New Roman" charset="0"/>
                <a:cs typeface="Times New Roman" charset="0"/>
              </a:rPr>
              <a:t>The estimation </a:t>
            </a:r>
            <a:r>
              <a:rPr lang="en-US" sz="1400" b="1" smtClean="0">
                <a:latin typeface="Times New Roman" charset="0"/>
                <a:ea typeface="Times New Roman" charset="0"/>
                <a:cs typeface="Times New Roman" charset="0"/>
              </a:rPr>
              <a:t>by DS method: </a:t>
            </a:r>
            <a:r>
              <a:rPr lang="en-US" sz="1400" smtClean="0">
                <a:latin typeface="Times New Roman" charset="0"/>
                <a:ea typeface="Times New Roman" charset="0"/>
                <a:cs typeface="Times New Roman" charset="0"/>
              </a:rPr>
              <a:t>is the estimation of knowing the concept based on the related tested concepts. Wherein the related concept is the supported concept by the estimated concept. In other words, the concept in DS is a prerequisite concept to the tested concept</a:t>
            </a:r>
          </a:p>
          <a:p>
            <a:pPr marL="285750" indent="-285750">
              <a:buFont typeface="Wingdings" charset="2"/>
              <a:buChar char="§"/>
            </a:pPr>
            <a:r>
              <a:rPr lang="en-US" sz="1400">
                <a:latin typeface="Times New Roman" charset="0"/>
                <a:ea typeface="Times New Roman" charset="0"/>
                <a:cs typeface="Times New Roman" charset="0"/>
              </a:rPr>
              <a:t>The </a:t>
            </a:r>
            <a:r>
              <a:rPr lang="en-US" sz="1400" smtClean="0">
                <a:latin typeface="Times New Roman" charset="0"/>
                <a:ea typeface="Times New Roman" charset="0"/>
                <a:cs typeface="Times New Roman" charset="0"/>
              </a:rPr>
              <a:t>estimated </a:t>
            </a:r>
            <a:r>
              <a:rPr lang="en-US" sz="1400">
                <a:latin typeface="Times New Roman" charset="0"/>
                <a:ea typeface="Times New Roman" charset="0"/>
                <a:cs typeface="Times New Roman" charset="0"/>
              </a:rPr>
              <a:t>probability given 1 to the correct </a:t>
            </a:r>
            <a:r>
              <a:rPr lang="en-US" sz="1400" smtClean="0">
                <a:latin typeface="Times New Roman" charset="0"/>
                <a:ea typeface="Times New Roman" charset="0"/>
                <a:cs typeface="Times New Roman" charset="0"/>
              </a:rPr>
              <a:t>and 0 to incorrect response for either the direct response on indirect response</a:t>
            </a:r>
            <a:endParaRPr lang="en-US" sz="1400">
              <a:latin typeface="Times New Roman" charset="0"/>
              <a:ea typeface="Times New Roman" charset="0"/>
              <a:cs typeface="Times New Roman" charset="0"/>
            </a:endParaRPr>
          </a:p>
        </p:txBody>
      </p:sp>
      <p:sp>
        <p:nvSpPr>
          <p:cNvPr id="12" name="Title 1"/>
          <p:cNvSpPr txBox="1">
            <a:spLocks/>
          </p:cNvSpPr>
          <p:nvPr/>
        </p:nvSpPr>
        <p:spPr>
          <a:xfrm>
            <a:off x="118753" y="-23526"/>
            <a:ext cx="8568047"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Validation of the Estimation of Knowing the Concepts in DS Based on the Answer of the Perfect Student</a:t>
            </a:r>
          </a:p>
          <a:p>
            <a:r>
              <a:rPr lang="en-US" sz="3200" b="1" smtClean="0">
                <a:latin typeface="Times New Roman" charset="0"/>
                <a:ea typeface="Times New Roman" charset="0"/>
                <a:cs typeface="Times New Roman" charset="0"/>
              </a:rPr>
              <a:t>Comparison Between the Estimation of Knowing the Concept Based on the DS </a:t>
            </a:r>
            <a:r>
              <a:rPr lang="en-US" sz="3200" b="1">
                <a:latin typeface="Times New Roman" charset="0"/>
                <a:ea typeface="Times New Roman" charset="0"/>
                <a:cs typeface="Times New Roman" charset="0"/>
              </a:rPr>
              <a:t>Method </a:t>
            </a:r>
            <a:r>
              <a:rPr lang="en-US" sz="3200" b="1" smtClean="0">
                <a:latin typeface="Times New Roman" charset="0"/>
                <a:ea typeface="Times New Roman" charset="0"/>
                <a:cs typeface="Times New Roman" charset="0"/>
              </a:rPr>
              <a:t>&amp; Real Directly Response</a:t>
            </a:r>
            <a:endParaRPr lang="en-US" sz="3200" b="1">
              <a:latin typeface="Times New Roman" charset="0"/>
              <a:ea typeface="Times New Roman" charset="0"/>
              <a:cs typeface="Times New Roman"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066"/>
          <a:stretch/>
        </p:blipFill>
        <p:spPr>
          <a:xfrm>
            <a:off x="16053" y="1036778"/>
            <a:ext cx="9144000" cy="3674800"/>
          </a:xfrm>
          <a:prstGeom prst="rect">
            <a:avLst/>
          </a:prstGeom>
        </p:spPr>
      </p:pic>
      <p:sp>
        <p:nvSpPr>
          <p:cNvPr id="3" name="TextBox 2"/>
          <p:cNvSpPr txBox="1"/>
          <p:nvPr/>
        </p:nvSpPr>
        <p:spPr>
          <a:xfrm>
            <a:off x="16053" y="4711578"/>
            <a:ext cx="3530134" cy="523220"/>
          </a:xfrm>
          <a:prstGeom prst="rect">
            <a:avLst/>
          </a:prstGeom>
          <a:noFill/>
        </p:spPr>
        <p:txBody>
          <a:bodyPr wrap="none" rtlCol="0">
            <a:spAutoFit/>
          </a:bodyPr>
          <a:lstStyle/>
          <a:p>
            <a:pPr marL="285750" indent="-285750" algn="l" defTabSz="457200" rtl="0" eaLnBrk="1" latinLnBrk="0" hangingPunct="1">
              <a:buFont typeface="Wingdings" charset="2"/>
              <a:buChar char="§"/>
            </a:pPr>
            <a:r>
              <a:rPr lang="en-US" sz="1400" b="1" smtClean="0">
                <a:latin typeface="Times New Roman" charset="0"/>
                <a:ea typeface="Times New Roman" charset="0"/>
                <a:cs typeface="Times New Roman" charset="0"/>
              </a:rPr>
              <a:t>Y</a:t>
            </a:r>
            <a:r>
              <a:rPr lang="en-US" sz="1400" smtClean="0">
                <a:latin typeface="Times New Roman" charset="0"/>
                <a:ea typeface="Times New Roman" charset="0"/>
                <a:cs typeface="Times New Roman" charset="0"/>
              </a:rPr>
              <a:t> : the probability of knowing the concept</a:t>
            </a:r>
          </a:p>
          <a:p>
            <a:pPr marL="285750" indent="-285750">
              <a:buFont typeface="Wingdings" charset="2"/>
              <a:buChar char="§"/>
            </a:pPr>
            <a:r>
              <a:rPr lang="en-US" sz="1400" b="1">
                <a:latin typeface="Times New Roman" charset="0"/>
                <a:ea typeface="Times New Roman" charset="0"/>
                <a:cs typeface="Times New Roman" charset="0"/>
              </a:rPr>
              <a:t>X </a:t>
            </a:r>
            <a:r>
              <a:rPr lang="en-US" sz="1400" b="1" smtClean="0">
                <a:latin typeface="Times New Roman" charset="0"/>
                <a:ea typeface="Times New Roman" charset="0"/>
                <a:cs typeface="Times New Roman" charset="0"/>
              </a:rPr>
              <a:t>: </a:t>
            </a:r>
            <a:r>
              <a:rPr lang="en-US" sz="1400" smtClean="0">
                <a:latin typeface="Times New Roman" charset="0"/>
                <a:ea typeface="Times New Roman" charset="0"/>
                <a:cs typeface="Times New Roman" charset="0"/>
              </a:rPr>
              <a:t>the </a:t>
            </a:r>
            <a:r>
              <a:rPr lang="en-US" sz="1400">
                <a:latin typeface="Times New Roman" charset="0"/>
                <a:ea typeface="Times New Roman" charset="0"/>
                <a:cs typeface="Times New Roman" charset="0"/>
              </a:rPr>
              <a:t>concept </a:t>
            </a:r>
            <a:r>
              <a:rPr lang="en-US" sz="1400" smtClean="0">
                <a:latin typeface="Times New Roman" charset="0"/>
                <a:ea typeface="Times New Roman" charset="0"/>
                <a:cs typeface="Times New Roman" charset="0"/>
              </a:rPr>
              <a:t>ID</a:t>
            </a:r>
          </a:p>
        </p:txBody>
      </p:sp>
      <p:sp>
        <p:nvSpPr>
          <p:cNvPr id="18" name="Rectangle 17"/>
          <p:cNvSpPr/>
          <p:nvPr/>
        </p:nvSpPr>
        <p:spPr>
          <a:xfrm>
            <a:off x="16053" y="5369361"/>
            <a:ext cx="4797631" cy="1169551"/>
          </a:xfrm>
          <a:prstGeom prst="rect">
            <a:avLst/>
          </a:prstGeom>
        </p:spPr>
        <p:txBody>
          <a:bodyPr wrap="square">
            <a:spAutoFit/>
          </a:bodyPr>
          <a:lstStyle/>
          <a:p>
            <a:pPr marL="285750" indent="-285750">
              <a:buFont typeface="Wingdings" charset="2"/>
              <a:buChar char="§"/>
            </a:pPr>
            <a:r>
              <a:rPr lang="en-US" sz="1400" b="1" smtClean="0">
                <a:latin typeface="Times New Roman" charset="0"/>
                <a:ea typeface="Times New Roman" charset="0"/>
                <a:cs typeface="Times New Roman" charset="0"/>
              </a:rPr>
              <a:t>Direct response </a:t>
            </a:r>
            <a:r>
              <a:rPr lang="en-US" sz="1400" smtClean="0">
                <a:latin typeface="Times New Roman" charset="0"/>
                <a:ea typeface="Times New Roman" charset="0"/>
                <a:cs typeface="Times New Roman" charset="0"/>
              </a:rPr>
              <a:t>is a response to the question asked directly about the concept at certain skill level</a:t>
            </a:r>
          </a:p>
          <a:p>
            <a:pPr marL="285750" indent="-285750">
              <a:buFont typeface="Wingdings" charset="2"/>
              <a:buChar char="§"/>
            </a:pPr>
            <a:r>
              <a:rPr lang="en-US" sz="1400" b="1" smtClean="0">
                <a:latin typeface="Times New Roman" charset="0"/>
                <a:ea typeface="Times New Roman" charset="0"/>
                <a:cs typeface="Times New Roman" charset="0"/>
              </a:rPr>
              <a:t>Indirect response </a:t>
            </a:r>
            <a:r>
              <a:rPr lang="en-US" sz="1400" smtClean="0">
                <a:latin typeface="Times New Roman" charset="0"/>
                <a:ea typeface="Times New Roman" charset="0"/>
                <a:cs typeface="Times New Roman" charset="0"/>
              </a:rPr>
              <a:t>is a response to the question infers to the concept. It would be a question asked about the supported concept </a:t>
            </a:r>
            <a:endParaRPr lang="en-US" sz="1400"/>
          </a:p>
        </p:txBody>
      </p:sp>
    </p:spTree>
    <p:extLst>
      <p:ext uri="{BB962C8B-B14F-4D97-AF65-F5344CB8AC3E}">
        <p14:creationId xmlns:p14="http://schemas.microsoft.com/office/powerpoint/2010/main" val="214047416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38F3DF5-46B4-354D-BEB6-FC8B3F9E8E19}" type="slidenum">
              <a:rPr lang="en-US" smtClean="0"/>
              <a:t>109</a:t>
            </a:fld>
            <a:endParaRPr lang="en-US"/>
          </a:p>
        </p:txBody>
      </p:sp>
      <p:sp>
        <p:nvSpPr>
          <p:cNvPr id="12" name="Title 1"/>
          <p:cNvSpPr txBox="1">
            <a:spLocks/>
          </p:cNvSpPr>
          <p:nvPr/>
        </p:nvSpPr>
        <p:spPr>
          <a:xfrm>
            <a:off x="118753" y="-23526"/>
            <a:ext cx="8568047"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Accuracy of the Estimation of Knowing the Concepts in DS Based on the Answer of the Perfect Student</a:t>
            </a:r>
          </a:p>
          <a:p>
            <a:r>
              <a:rPr lang="en-US" sz="3200" b="1" smtClean="0">
                <a:latin typeface="Times New Roman" charset="0"/>
                <a:ea typeface="Times New Roman" charset="0"/>
                <a:cs typeface="Times New Roman" charset="0"/>
              </a:rPr>
              <a:t>Comparison Between the Probability  of Knowing the Concept Based on the DS </a:t>
            </a:r>
            <a:r>
              <a:rPr lang="en-US" sz="3200" b="1">
                <a:latin typeface="Times New Roman" charset="0"/>
                <a:ea typeface="Times New Roman" charset="0"/>
                <a:cs typeface="Times New Roman" charset="0"/>
              </a:rPr>
              <a:t>Method </a:t>
            </a:r>
            <a:r>
              <a:rPr lang="en-US" sz="3200" b="1" smtClean="0">
                <a:latin typeface="Times New Roman" charset="0"/>
                <a:ea typeface="Times New Roman" charset="0"/>
                <a:cs typeface="Times New Roman" charset="0"/>
              </a:rPr>
              <a:t>&amp; Real Directly Response </a:t>
            </a:r>
            <a:endParaRPr lang="en-US" sz="3200" b="1">
              <a:latin typeface="Times New Roman" charset="0"/>
              <a:ea typeface="Times New Roman" charset="0"/>
              <a:cs typeface="Times New Roman" charset="0"/>
            </a:endParaRPr>
          </a:p>
        </p:txBody>
      </p:sp>
      <p:sp>
        <p:nvSpPr>
          <p:cNvPr id="3" name="TextBox 2"/>
          <p:cNvSpPr txBox="1"/>
          <p:nvPr/>
        </p:nvSpPr>
        <p:spPr>
          <a:xfrm>
            <a:off x="0" y="3599764"/>
            <a:ext cx="3530134" cy="523220"/>
          </a:xfrm>
          <a:prstGeom prst="rect">
            <a:avLst/>
          </a:prstGeom>
          <a:noFill/>
        </p:spPr>
        <p:txBody>
          <a:bodyPr wrap="none" rtlCol="0">
            <a:spAutoFit/>
          </a:bodyPr>
          <a:lstStyle/>
          <a:p>
            <a:pPr marL="285750" indent="-285750" algn="l" defTabSz="457200" rtl="0" eaLnBrk="1" latinLnBrk="0" hangingPunct="1">
              <a:buFont typeface="Wingdings" charset="2"/>
              <a:buChar char="§"/>
            </a:pPr>
            <a:r>
              <a:rPr lang="en-US" sz="1400" b="1" smtClean="0">
                <a:latin typeface="Times New Roman" charset="0"/>
                <a:ea typeface="Times New Roman" charset="0"/>
                <a:cs typeface="Times New Roman" charset="0"/>
              </a:rPr>
              <a:t>Y</a:t>
            </a:r>
            <a:r>
              <a:rPr lang="en-US" sz="1400" smtClean="0">
                <a:latin typeface="Times New Roman" charset="0"/>
                <a:ea typeface="Times New Roman" charset="0"/>
                <a:cs typeface="Times New Roman" charset="0"/>
              </a:rPr>
              <a:t> : the probability of knowing the concept</a:t>
            </a:r>
          </a:p>
          <a:p>
            <a:pPr marL="285750" indent="-285750">
              <a:buFont typeface="Wingdings" charset="2"/>
              <a:buChar char="§"/>
            </a:pPr>
            <a:r>
              <a:rPr lang="en-US" sz="1400" b="1">
                <a:latin typeface="Times New Roman" charset="0"/>
                <a:ea typeface="Times New Roman" charset="0"/>
                <a:cs typeface="Times New Roman" charset="0"/>
              </a:rPr>
              <a:t>X </a:t>
            </a:r>
            <a:r>
              <a:rPr lang="en-US" sz="1400" b="1" smtClean="0">
                <a:latin typeface="Times New Roman" charset="0"/>
                <a:ea typeface="Times New Roman" charset="0"/>
                <a:cs typeface="Times New Roman" charset="0"/>
              </a:rPr>
              <a:t>: </a:t>
            </a:r>
            <a:r>
              <a:rPr lang="en-US" sz="1400" smtClean="0">
                <a:latin typeface="Times New Roman" charset="0"/>
                <a:ea typeface="Times New Roman" charset="0"/>
                <a:cs typeface="Times New Roman" charset="0"/>
              </a:rPr>
              <a:t>the </a:t>
            </a:r>
            <a:r>
              <a:rPr lang="en-US" sz="1400">
                <a:latin typeface="Times New Roman" charset="0"/>
                <a:ea typeface="Times New Roman" charset="0"/>
                <a:cs typeface="Times New Roman" charset="0"/>
              </a:rPr>
              <a:t>concept </a:t>
            </a:r>
            <a:r>
              <a:rPr lang="en-US" sz="1400" smtClean="0">
                <a:latin typeface="Times New Roman" charset="0"/>
                <a:ea typeface="Times New Roman" charset="0"/>
                <a:cs typeface="Times New Roman" charset="0"/>
              </a:rPr>
              <a:t>number</a:t>
            </a:r>
          </a:p>
        </p:txBody>
      </p:sp>
      <p:sp>
        <p:nvSpPr>
          <p:cNvPr id="18" name="Rectangle 17"/>
          <p:cNvSpPr/>
          <p:nvPr/>
        </p:nvSpPr>
        <p:spPr>
          <a:xfrm>
            <a:off x="0" y="4024707"/>
            <a:ext cx="4797631" cy="2893100"/>
          </a:xfrm>
          <a:prstGeom prst="rect">
            <a:avLst/>
          </a:prstGeom>
        </p:spPr>
        <p:txBody>
          <a:bodyPr wrap="square">
            <a:spAutoFit/>
          </a:bodyPr>
          <a:lstStyle/>
          <a:p>
            <a:pPr marL="285750" indent="-285750">
              <a:buFont typeface="Wingdings" charset="2"/>
              <a:buChar char="§"/>
            </a:pPr>
            <a:r>
              <a:rPr lang="en-US" sz="1400" b="1" smtClean="0">
                <a:latin typeface="Times New Roman" charset="0"/>
                <a:ea typeface="Times New Roman" charset="0"/>
                <a:cs typeface="Times New Roman" charset="0"/>
              </a:rPr>
              <a:t>Direct response </a:t>
            </a:r>
            <a:r>
              <a:rPr lang="en-US" sz="1400" smtClean="0">
                <a:latin typeface="Times New Roman" charset="0"/>
                <a:ea typeface="Times New Roman" charset="0"/>
                <a:cs typeface="Times New Roman" charset="0"/>
              </a:rPr>
              <a:t>is a response to the question asked directly about the concept at certain skill level</a:t>
            </a:r>
          </a:p>
          <a:p>
            <a:pPr marL="285750" indent="-285750">
              <a:buFont typeface="Wingdings" charset="2"/>
              <a:buChar char="§"/>
            </a:pPr>
            <a:r>
              <a:rPr lang="en-US" sz="1400" smtClean="0">
                <a:latin typeface="Times New Roman" charset="0"/>
                <a:ea typeface="Times New Roman" charset="0"/>
                <a:cs typeface="Times New Roman" charset="0"/>
              </a:rPr>
              <a:t>The </a:t>
            </a:r>
            <a:r>
              <a:rPr lang="en-US" sz="1400">
                <a:latin typeface="Times New Roman" charset="0"/>
                <a:ea typeface="Times New Roman" charset="0"/>
                <a:cs typeface="Times New Roman" charset="0"/>
              </a:rPr>
              <a:t>estimation probability </a:t>
            </a:r>
            <a:r>
              <a:rPr lang="en-US" sz="1400" smtClean="0">
                <a:latin typeface="Times New Roman" charset="0"/>
                <a:ea typeface="Times New Roman" charset="0"/>
                <a:cs typeface="Times New Roman" charset="0"/>
              </a:rPr>
              <a:t>of knowing the concept based on direct response is given </a:t>
            </a:r>
            <a:r>
              <a:rPr lang="en-US" sz="1400">
                <a:latin typeface="Times New Roman" charset="0"/>
                <a:ea typeface="Times New Roman" charset="0"/>
                <a:cs typeface="Times New Roman" charset="0"/>
              </a:rPr>
              <a:t>0.9 to the correct </a:t>
            </a:r>
            <a:r>
              <a:rPr lang="en-US" sz="1400" smtClean="0">
                <a:latin typeface="Times New Roman" charset="0"/>
                <a:ea typeface="Times New Roman" charset="0"/>
                <a:cs typeface="Times New Roman" charset="0"/>
              </a:rPr>
              <a:t>response and 0.1 </a:t>
            </a:r>
            <a:r>
              <a:rPr lang="en-US" sz="1400">
                <a:latin typeface="Times New Roman" charset="0"/>
                <a:ea typeface="Times New Roman" charset="0"/>
                <a:cs typeface="Times New Roman" charset="0"/>
              </a:rPr>
              <a:t>to incorrect </a:t>
            </a:r>
            <a:r>
              <a:rPr lang="en-US" sz="1400" smtClean="0">
                <a:latin typeface="Times New Roman" charset="0"/>
                <a:ea typeface="Times New Roman" charset="0"/>
                <a:cs typeface="Times New Roman" charset="0"/>
              </a:rPr>
              <a:t>response</a:t>
            </a:r>
          </a:p>
          <a:p>
            <a:pPr marL="285750" indent="-285750">
              <a:buFont typeface="Wingdings" charset="2"/>
              <a:buChar char="§"/>
            </a:pPr>
            <a:r>
              <a:rPr lang="en-US" sz="1400" smtClean="0">
                <a:latin typeface="Times New Roman" charset="0"/>
                <a:ea typeface="Times New Roman" charset="0"/>
                <a:cs typeface="Times New Roman" charset="0"/>
              </a:rPr>
              <a:t>If the type of question is a kind of multiple-choice, then an additional value of errors = 0.03 will be considered</a:t>
            </a:r>
          </a:p>
          <a:p>
            <a:pPr marL="285750" indent="-285750">
              <a:buFont typeface="Wingdings" charset="2"/>
              <a:buChar char="§"/>
            </a:pPr>
            <a:r>
              <a:rPr lang="en-US" sz="1400" smtClean="0">
                <a:latin typeface="Times New Roman" charset="0"/>
                <a:ea typeface="Times New Roman" charset="0"/>
                <a:cs typeface="Times New Roman" charset="0"/>
              </a:rPr>
              <a:t>Thus, the </a:t>
            </a:r>
            <a:r>
              <a:rPr lang="en-US" sz="1400">
                <a:latin typeface="Times New Roman" charset="0"/>
                <a:ea typeface="Times New Roman" charset="0"/>
                <a:cs typeface="Times New Roman" charset="0"/>
              </a:rPr>
              <a:t>estimation </a:t>
            </a:r>
            <a:r>
              <a:rPr lang="en-US" sz="1400" smtClean="0">
                <a:latin typeface="Times New Roman" charset="0"/>
                <a:ea typeface="Times New Roman" charset="0"/>
                <a:cs typeface="Times New Roman" charset="0"/>
              </a:rPr>
              <a:t>probability </a:t>
            </a:r>
            <a:r>
              <a:rPr lang="en-US" sz="1400">
                <a:latin typeface="Times New Roman" charset="0"/>
                <a:ea typeface="Times New Roman" charset="0"/>
                <a:cs typeface="Times New Roman" charset="0"/>
              </a:rPr>
              <a:t>of knowing the concept</a:t>
            </a:r>
            <a:r>
              <a:rPr lang="en-US" sz="1400"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based on direct response is given </a:t>
            </a:r>
            <a:r>
              <a:rPr lang="en-US" sz="1400" smtClean="0">
                <a:latin typeface="Times New Roman" charset="0"/>
                <a:ea typeface="Times New Roman" charset="0"/>
                <a:cs typeface="Times New Roman" charset="0"/>
              </a:rPr>
              <a:t>0.88 </a:t>
            </a:r>
            <a:r>
              <a:rPr lang="en-US" sz="1400">
                <a:latin typeface="Times New Roman" charset="0"/>
                <a:ea typeface="Times New Roman" charset="0"/>
                <a:cs typeface="Times New Roman" charset="0"/>
              </a:rPr>
              <a:t>to the correct response and </a:t>
            </a:r>
            <a:r>
              <a:rPr lang="en-US" sz="1400" smtClean="0">
                <a:latin typeface="Times New Roman" charset="0"/>
                <a:ea typeface="Times New Roman" charset="0"/>
                <a:cs typeface="Times New Roman" charset="0"/>
              </a:rPr>
              <a:t>0.13 </a:t>
            </a:r>
            <a:r>
              <a:rPr lang="en-US" sz="1400">
                <a:latin typeface="Times New Roman" charset="0"/>
                <a:ea typeface="Times New Roman" charset="0"/>
                <a:cs typeface="Times New Roman" charset="0"/>
              </a:rPr>
              <a:t>to incorrect </a:t>
            </a:r>
            <a:r>
              <a:rPr lang="en-US" sz="1400" smtClean="0">
                <a:latin typeface="Times New Roman" charset="0"/>
                <a:ea typeface="Times New Roman" charset="0"/>
                <a:cs typeface="Times New Roman" charset="0"/>
              </a:rPr>
              <a:t>response</a:t>
            </a:r>
          </a:p>
          <a:p>
            <a:pPr marL="285750" indent="-285750">
              <a:buFont typeface="Wingdings" charset="2"/>
              <a:buChar char="§"/>
            </a:pPr>
            <a:r>
              <a:rPr lang="en-US" sz="1400" b="1">
                <a:latin typeface="Times New Roman" charset="0"/>
                <a:ea typeface="Times New Roman" charset="0"/>
                <a:cs typeface="Times New Roman" charset="0"/>
              </a:rPr>
              <a:t>P(K</a:t>
            </a:r>
            <a:r>
              <a:rPr lang="en-US" sz="1400" b="1" baseline="-25000">
                <a:latin typeface="Times New Roman" charset="0"/>
                <a:ea typeface="Times New Roman" charset="0"/>
                <a:cs typeface="Times New Roman" charset="0"/>
              </a:rPr>
              <a:t>c</a:t>
            </a:r>
            <a:r>
              <a:rPr lang="en-US" sz="1400" b="1">
                <a:latin typeface="Times New Roman" charset="0"/>
                <a:ea typeface="Times New Roman" charset="0"/>
                <a:cs typeface="Times New Roman" charset="0"/>
              </a:rPr>
              <a:t>) by the computation: </a:t>
            </a:r>
            <a:r>
              <a:rPr lang="en-US" sz="1400">
                <a:latin typeface="Times New Roman" charset="0"/>
                <a:ea typeface="Times New Roman" charset="0"/>
                <a:cs typeface="Times New Roman" charset="0"/>
              </a:rPr>
              <a:t>is the probability of knowing the concept mathematically calculated </a:t>
            </a:r>
            <a:r>
              <a:rPr lang="en-US" sz="1400" smtClean="0">
                <a:latin typeface="Times New Roman" charset="0"/>
                <a:ea typeface="Times New Roman" charset="0"/>
                <a:cs typeface="Times New Roman" charset="0"/>
              </a:rPr>
              <a:t>by </a:t>
            </a:r>
            <a:r>
              <a:rPr lang="en-US" sz="1400">
                <a:latin typeface="Times New Roman" charset="0"/>
                <a:ea typeface="Times New Roman" charset="0"/>
                <a:cs typeface="Times New Roman" charset="0"/>
              </a:rPr>
              <a:t>many observation (the two responses</a:t>
            </a:r>
            <a:r>
              <a:rPr lang="en-US" sz="1400" smtClean="0">
                <a:latin typeface="Times New Roman" charset="0"/>
                <a:ea typeface="Times New Roman" charset="0"/>
                <a:cs typeface="Times New Roman" charset="0"/>
              </a:rPr>
              <a:t>)</a:t>
            </a:r>
            <a:endParaRPr lang="en-US" sz="1400" b="1">
              <a:latin typeface="Times New Roman" charset="0"/>
              <a:ea typeface="Times New Roman" charset="0"/>
              <a:cs typeface="Times New Roman"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463"/>
          <a:stretch/>
        </p:blipFill>
        <p:spPr>
          <a:xfrm>
            <a:off x="0" y="1043672"/>
            <a:ext cx="9144000" cy="2657434"/>
          </a:xfrm>
          <a:prstGeom prst="rect">
            <a:avLst/>
          </a:prstGeom>
        </p:spPr>
      </p:pic>
      <p:sp>
        <p:nvSpPr>
          <p:cNvPr id="10" name="Rectangle 9"/>
          <p:cNvSpPr/>
          <p:nvPr/>
        </p:nvSpPr>
        <p:spPr>
          <a:xfrm>
            <a:off x="4612461" y="3617592"/>
            <a:ext cx="4531540" cy="3323987"/>
          </a:xfrm>
          <a:prstGeom prst="rect">
            <a:avLst/>
          </a:prstGeom>
        </p:spPr>
        <p:txBody>
          <a:bodyPr wrap="square">
            <a:spAutoFit/>
          </a:bodyPr>
          <a:lstStyle/>
          <a:p>
            <a:pPr marL="285750" indent="-285750">
              <a:buFont typeface="Wingdings" charset="2"/>
              <a:buChar char="§"/>
            </a:pPr>
            <a:r>
              <a:rPr lang="en-US" sz="1400" b="1">
                <a:latin typeface="Times New Roman" charset="0"/>
                <a:ea typeface="Times New Roman" charset="0"/>
                <a:cs typeface="Times New Roman" charset="0"/>
              </a:rPr>
              <a:t>P(K</a:t>
            </a:r>
            <a:r>
              <a:rPr lang="en-US" sz="1400" b="1" baseline="-25000">
                <a:latin typeface="Times New Roman" charset="0"/>
                <a:ea typeface="Times New Roman" charset="0"/>
                <a:cs typeface="Times New Roman" charset="0"/>
              </a:rPr>
              <a:t>c</a:t>
            </a:r>
            <a:r>
              <a:rPr lang="en-US" sz="1400" b="1">
                <a:latin typeface="Times New Roman" charset="0"/>
                <a:ea typeface="Times New Roman" charset="0"/>
                <a:cs typeface="Times New Roman" charset="0"/>
              </a:rPr>
              <a:t>) by Direct response:</a:t>
            </a:r>
            <a:r>
              <a:rPr lang="en-US" sz="1400">
                <a:latin typeface="Times New Roman" charset="0"/>
                <a:ea typeface="Times New Roman" charset="0"/>
                <a:cs typeface="Times New Roman" charset="0"/>
              </a:rPr>
              <a:t> is the probability  of knowing the concept estimated by </a:t>
            </a:r>
            <a:r>
              <a:rPr lang="en-US" sz="1400" b="1">
                <a:latin typeface="Times New Roman" charset="0"/>
                <a:ea typeface="Times New Roman" charset="0"/>
                <a:cs typeface="Times New Roman" charset="0"/>
              </a:rPr>
              <a:t>direct </a:t>
            </a:r>
            <a:r>
              <a:rPr lang="en-US" sz="1400" b="1" smtClean="0">
                <a:latin typeface="Times New Roman" charset="0"/>
                <a:ea typeface="Times New Roman" charset="0"/>
                <a:cs typeface="Times New Roman" charset="0"/>
              </a:rPr>
              <a:t>response</a:t>
            </a:r>
          </a:p>
          <a:p>
            <a:pPr marL="285750" indent="-285750">
              <a:buFont typeface="Wingdings" charset="2"/>
              <a:buChar char="§"/>
            </a:pPr>
            <a:r>
              <a:rPr lang="en-US" sz="1400" b="1" smtClean="0">
                <a:latin typeface="Times New Roman" charset="0"/>
                <a:ea typeface="Times New Roman" charset="0"/>
                <a:cs typeface="Times New Roman" charset="0"/>
              </a:rPr>
              <a:t>P(K</a:t>
            </a:r>
            <a:r>
              <a:rPr lang="en-US" sz="1400" b="1" baseline="-25000" smtClean="0">
                <a:latin typeface="Times New Roman" charset="0"/>
                <a:ea typeface="Times New Roman" charset="0"/>
                <a:cs typeface="Times New Roman" charset="0"/>
              </a:rPr>
              <a:t>c</a:t>
            </a:r>
            <a:r>
              <a:rPr lang="en-US" sz="1400" b="1" smtClean="0">
                <a:latin typeface="Times New Roman" charset="0"/>
                <a:ea typeface="Times New Roman" charset="0"/>
                <a:cs typeface="Times New Roman" charset="0"/>
              </a:rPr>
              <a:t>) by DS method:</a:t>
            </a:r>
            <a:r>
              <a:rPr lang="en-US" sz="1400" smtClean="0">
                <a:latin typeface="Times New Roman" charset="0"/>
                <a:ea typeface="Times New Roman" charset="0"/>
                <a:cs typeface="Times New Roman" charset="0"/>
              </a:rPr>
              <a:t> is the probability  of knowing the concept is estimated by </a:t>
            </a:r>
            <a:r>
              <a:rPr lang="en-US" sz="1400" b="1" smtClean="0">
                <a:latin typeface="Times New Roman" charset="0"/>
                <a:ea typeface="Times New Roman" charset="0"/>
                <a:cs typeface="Times New Roman" charset="0"/>
              </a:rPr>
              <a:t>indirect response</a:t>
            </a:r>
            <a:endParaRPr lang="en-US" sz="1400">
              <a:latin typeface="Times New Roman" charset="0"/>
              <a:ea typeface="Times New Roman" charset="0"/>
              <a:cs typeface="Times New Roman" charset="0"/>
            </a:endParaRPr>
          </a:p>
          <a:p>
            <a:pPr marL="285750" indent="-285750">
              <a:buFont typeface="Wingdings" charset="2"/>
              <a:buChar char="§"/>
            </a:pPr>
            <a:r>
              <a:rPr lang="en-US" sz="1400" b="1" smtClean="0">
                <a:latin typeface="Times New Roman" charset="0"/>
                <a:ea typeface="Times New Roman" charset="0"/>
                <a:cs typeface="Times New Roman" charset="0"/>
              </a:rPr>
              <a:t>Indirect response </a:t>
            </a:r>
            <a:r>
              <a:rPr lang="en-US" sz="1400" smtClean="0">
                <a:latin typeface="Times New Roman" charset="0"/>
                <a:ea typeface="Times New Roman" charset="0"/>
                <a:cs typeface="Times New Roman" charset="0"/>
              </a:rPr>
              <a:t>is </a:t>
            </a:r>
            <a:r>
              <a:rPr lang="en-US" sz="1400">
                <a:latin typeface="Times New Roman" charset="0"/>
                <a:ea typeface="Times New Roman" charset="0"/>
                <a:cs typeface="Times New Roman" charset="0"/>
              </a:rPr>
              <a:t>a response to the question infers to the concept. It would be a question asked about the supported concept </a:t>
            </a:r>
            <a:endParaRPr lang="en-US" sz="1400" smtClean="0">
              <a:latin typeface="Times New Roman" charset="0"/>
              <a:ea typeface="Times New Roman" charset="0"/>
              <a:cs typeface="Times New Roman" charset="0"/>
            </a:endParaRPr>
          </a:p>
          <a:p>
            <a:pPr marL="285750" indent="-285750">
              <a:buFont typeface="Wingdings" charset="2"/>
              <a:buChar char="§"/>
            </a:pPr>
            <a:r>
              <a:rPr lang="en-US" sz="1400">
                <a:latin typeface="Times New Roman" charset="0"/>
                <a:ea typeface="Times New Roman" charset="0"/>
                <a:cs typeface="Times New Roman" charset="0"/>
              </a:rPr>
              <a:t>The estimation probability of knowing the concept based on </a:t>
            </a:r>
            <a:r>
              <a:rPr lang="en-US" sz="1400" smtClean="0">
                <a:latin typeface="Times New Roman" charset="0"/>
                <a:ea typeface="Times New Roman" charset="0"/>
                <a:cs typeface="Times New Roman" charset="0"/>
              </a:rPr>
              <a:t>indirect </a:t>
            </a:r>
            <a:r>
              <a:rPr lang="en-US" sz="1400">
                <a:latin typeface="Times New Roman" charset="0"/>
                <a:ea typeface="Times New Roman" charset="0"/>
                <a:cs typeface="Times New Roman" charset="0"/>
              </a:rPr>
              <a:t>response is given </a:t>
            </a:r>
            <a:r>
              <a:rPr lang="en-US" sz="1400" smtClean="0">
                <a:latin typeface="Times New Roman" charset="0"/>
                <a:ea typeface="Times New Roman" charset="0"/>
                <a:cs typeface="Times New Roman" charset="0"/>
              </a:rPr>
              <a:t>0.8 </a:t>
            </a:r>
            <a:r>
              <a:rPr lang="en-US" sz="1400">
                <a:latin typeface="Times New Roman" charset="0"/>
                <a:ea typeface="Times New Roman" charset="0"/>
                <a:cs typeface="Times New Roman" charset="0"/>
              </a:rPr>
              <a:t>to the correct response and </a:t>
            </a:r>
            <a:r>
              <a:rPr lang="en-US" sz="1400" smtClean="0">
                <a:latin typeface="Times New Roman" charset="0"/>
                <a:ea typeface="Times New Roman" charset="0"/>
                <a:cs typeface="Times New Roman" charset="0"/>
              </a:rPr>
              <a:t>0.2 </a:t>
            </a:r>
            <a:r>
              <a:rPr lang="en-US" sz="1400">
                <a:latin typeface="Times New Roman" charset="0"/>
                <a:ea typeface="Times New Roman" charset="0"/>
                <a:cs typeface="Times New Roman" charset="0"/>
              </a:rPr>
              <a:t>to incorrect response</a:t>
            </a:r>
          </a:p>
          <a:p>
            <a:pPr marL="285750" indent="-285750">
              <a:buFont typeface="Wingdings" charset="2"/>
              <a:buChar char="§"/>
            </a:pPr>
            <a:r>
              <a:rPr lang="en-US" sz="1400">
                <a:latin typeface="Times New Roman" charset="0"/>
                <a:ea typeface="Times New Roman" charset="0"/>
                <a:cs typeface="Times New Roman" charset="0"/>
              </a:rPr>
              <a:t>If the type of question is a kind of multiple-choice, then an additional value of errors = 0.03 will be considered</a:t>
            </a:r>
          </a:p>
          <a:p>
            <a:pPr marL="285750" indent="-285750">
              <a:buFont typeface="Wingdings" charset="2"/>
              <a:buChar char="§"/>
            </a:pPr>
            <a:r>
              <a:rPr lang="en-US" sz="1400">
                <a:latin typeface="Times New Roman" charset="0"/>
                <a:ea typeface="Times New Roman" charset="0"/>
                <a:cs typeface="Times New Roman" charset="0"/>
              </a:rPr>
              <a:t>Thus, the estimation probability of knowing the concept based on direct response is given </a:t>
            </a:r>
            <a:r>
              <a:rPr lang="en-US" sz="1400" smtClean="0">
                <a:latin typeface="Times New Roman" charset="0"/>
                <a:ea typeface="Times New Roman" charset="0"/>
                <a:cs typeface="Times New Roman" charset="0"/>
              </a:rPr>
              <a:t>0.77 </a:t>
            </a:r>
            <a:r>
              <a:rPr lang="en-US" sz="1400">
                <a:latin typeface="Times New Roman" charset="0"/>
                <a:ea typeface="Times New Roman" charset="0"/>
                <a:cs typeface="Times New Roman" charset="0"/>
              </a:rPr>
              <a:t>to the correct response and </a:t>
            </a:r>
            <a:r>
              <a:rPr lang="en-US" sz="1400" smtClean="0">
                <a:latin typeface="Times New Roman" charset="0"/>
                <a:ea typeface="Times New Roman" charset="0"/>
                <a:cs typeface="Times New Roman" charset="0"/>
              </a:rPr>
              <a:t>0.23 </a:t>
            </a:r>
            <a:r>
              <a:rPr lang="en-US" sz="1400">
                <a:latin typeface="Times New Roman" charset="0"/>
                <a:ea typeface="Times New Roman" charset="0"/>
                <a:cs typeface="Times New Roman" charset="0"/>
              </a:rPr>
              <a:t>to incorrect </a:t>
            </a:r>
            <a:r>
              <a:rPr lang="en-US" sz="1400" smtClean="0">
                <a:latin typeface="Times New Roman" charset="0"/>
                <a:ea typeface="Times New Roman" charset="0"/>
                <a:cs typeface="Times New Roman" charset="0"/>
              </a:rPr>
              <a:t>response</a:t>
            </a:r>
            <a:endParaRPr lang="en-US" sz="1400">
              <a:latin typeface="Times New Roman" charset="0"/>
              <a:ea typeface="Times New Roman" charset="0"/>
              <a:cs typeface="Times New Roman" charset="0"/>
            </a:endParaRPr>
          </a:p>
        </p:txBody>
      </p:sp>
    </p:spTree>
    <p:extLst>
      <p:ext uri="{BB962C8B-B14F-4D97-AF65-F5344CB8AC3E}">
        <p14:creationId xmlns:p14="http://schemas.microsoft.com/office/powerpoint/2010/main" val="48160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12868"/>
          </a:xfrm>
        </p:spPr>
        <p:txBody>
          <a:bodyPr>
            <a:noAutofit/>
          </a:bodyPr>
          <a:lstStyle/>
          <a:p>
            <a:pPr lvl="0"/>
            <a:r>
              <a:rPr lang="en-US" sz="2000" b="1" smtClean="0">
                <a:latin typeface="Times New Roman" charset="0"/>
                <a:ea typeface="Times New Roman" charset="0"/>
                <a:cs typeface="Times New Roman" charset="0"/>
              </a:rPr>
              <a:t>The </a:t>
            </a:r>
            <a:r>
              <a:rPr lang="en-US" sz="2000" b="1">
                <a:latin typeface="Times New Roman"/>
                <a:cs typeface="Times New Roman"/>
              </a:rPr>
              <a:t>Syllabus</a:t>
            </a:r>
            <a:r>
              <a:rPr lang="en-US" sz="2000" b="1" smtClean="0">
                <a:latin typeface="Times New Roman" charset="0"/>
                <a:ea typeface="Times New Roman" charset="0"/>
                <a:cs typeface="Times New Roman" charset="0"/>
              </a:rPr>
              <a:t> Concept Mapped Knowledge Domain</a:t>
            </a:r>
            <a:endParaRPr lang="en-US" sz="2000" b="1">
              <a:latin typeface="Times New Roman" charset="0"/>
              <a:ea typeface="Times New Roman" charset="0"/>
              <a:cs typeface="Times New Roman" charset="0"/>
            </a:endParaRPr>
          </a:p>
        </p:txBody>
      </p:sp>
      <p:sp>
        <p:nvSpPr>
          <p:cNvPr id="14" name="Slide Number Placeholder 13"/>
          <p:cNvSpPr>
            <a:spLocks noGrp="1"/>
          </p:cNvSpPr>
          <p:nvPr>
            <p:ph type="sldNum" sz="quarter" idx="12"/>
          </p:nvPr>
        </p:nvSpPr>
        <p:spPr/>
        <p:txBody>
          <a:bodyPr/>
          <a:lstStyle/>
          <a:p>
            <a:fld id="{B38F3DF5-46B4-354D-BEB6-FC8B3F9E8E19}" type="slidenum">
              <a:rPr lang="en-US" smtClean="0"/>
              <a:t>11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4252743"/>
          </a:xfrm>
          <a:prstGeom prst="rect">
            <a:avLst/>
          </a:prstGeom>
        </p:spPr>
      </p:pic>
    </p:spTree>
    <p:extLst>
      <p:ext uri="{BB962C8B-B14F-4D97-AF65-F5344CB8AC3E}">
        <p14:creationId xmlns:p14="http://schemas.microsoft.com/office/powerpoint/2010/main" val="184449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1512" y="1417638"/>
            <a:ext cx="7800975" cy="400110"/>
          </a:xfrm>
          <a:prstGeom prst="rect">
            <a:avLst/>
          </a:prstGeom>
        </p:spPr>
        <p:txBody>
          <a:bodyPr wrap="square">
            <a:spAutoFit/>
          </a:bodyPr>
          <a:lstStyle/>
          <a:p>
            <a:pPr marL="342900" marR="0" lvl="2" indent="-342900" defTabSz="914400" eaLnBrk="1" fontAlgn="auto" latinLnBrk="0" hangingPunct="1">
              <a:lnSpc>
                <a:spcPct val="100000"/>
              </a:lnSpc>
              <a:spcBef>
                <a:spcPts val="0"/>
              </a:spcBef>
              <a:spcAft>
                <a:spcPts val="0"/>
              </a:spcAft>
              <a:buClrTx/>
              <a:buSzTx/>
              <a:buFont typeface="Wingdings" charset="2"/>
              <a:buNone/>
              <a:tabLst/>
              <a:defRPr/>
            </a:pPr>
            <a:endParaRPr lang="en-US" sz="2000">
              <a:latin typeface="Times New Roman" charset="0"/>
              <a:ea typeface="Times New Roman" charset="0"/>
              <a:cs typeface="Times New Roman" charset="0"/>
            </a:endParaRPr>
          </a:p>
        </p:txBody>
      </p:sp>
      <p:sp>
        <p:nvSpPr>
          <p:cNvPr id="8" name="Slide Number Placeholder 7"/>
          <p:cNvSpPr>
            <a:spLocks noGrp="1"/>
          </p:cNvSpPr>
          <p:nvPr>
            <p:ph type="sldNum" sz="quarter" idx="12"/>
          </p:nvPr>
        </p:nvSpPr>
        <p:spPr/>
        <p:txBody>
          <a:bodyPr/>
          <a:lstStyle/>
          <a:p>
            <a:fld id="{B38F3DF5-46B4-354D-BEB6-FC8B3F9E8E19}" type="slidenum">
              <a:rPr lang="en-US" smtClean="0"/>
              <a:t>110</a:t>
            </a:fld>
            <a:endParaRPr lang="en-US"/>
          </a:p>
        </p:txBody>
      </p:sp>
      <p:sp>
        <p:nvSpPr>
          <p:cNvPr id="9" name="TextBox 8"/>
          <p:cNvSpPr txBox="1"/>
          <p:nvPr/>
        </p:nvSpPr>
        <p:spPr>
          <a:xfrm>
            <a:off x="4813684" y="4711578"/>
            <a:ext cx="4172131" cy="2031325"/>
          </a:xfrm>
          <a:prstGeom prst="rect">
            <a:avLst/>
          </a:prstGeom>
          <a:noFill/>
        </p:spPr>
        <p:txBody>
          <a:bodyPr wrap="square" rtlCol="0">
            <a:spAutoFit/>
          </a:bodyPr>
          <a:lstStyle/>
          <a:p>
            <a:pPr marL="285750" indent="-285750">
              <a:buFont typeface="Wingdings" charset="2"/>
              <a:buChar char="§"/>
            </a:pPr>
            <a:r>
              <a:rPr lang="en-US" sz="1400" b="1">
                <a:latin typeface="Times New Roman" charset="0"/>
                <a:ea typeface="Times New Roman" charset="0"/>
                <a:cs typeface="Times New Roman" charset="0"/>
              </a:rPr>
              <a:t>The estimation </a:t>
            </a:r>
            <a:r>
              <a:rPr lang="en-US" sz="1400" b="1" smtClean="0">
                <a:latin typeface="Times New Roman" charset="0"/>
                <a:ea typeface="Times New Roman" charset="0"/>
                <a:cs typeface="Times New Roman" charset="0"/>
              </a:rPr>
              <a:t>by DS method: </a:t>
            </a:r>
            <a:r>
              <a:rPr lang="en-US" sz="1400" smtClean="0">
                <a:latin typeface="Times New Roman" charset="0"/>
                <a:ea typeface="Times New Roman" charset="0"/>
                <a:cs typeface="Times New Roman" charset="0"/>
              </a:rPr>
              <a:t>is the estimation of knowing the concept based on the related tested concepts. Wherein the related concept is the supported concept by the estimated concept. In other words, the concept in DS is a prerequisite concept to the tested concept</a:t>
            </a:r>
          </a:p>
          <a:p>
            <a:pPr marL="285750" indent="-285750">
              <a:buFont typeface="Wingdings" charset="2"/>
              <a:buChar char="§"/>
            </a:pPr>
            <a:r>
              <a:rPr lang="en-US" sz="1400">
                <a:latin typeface="Times New Roman" charset="0"/>
                <a:ea typeface="Times New Roman" charset="0"/>
                <a:cs typeface="Times New Roman" charset="0"/>
              </a:rPr>
              <a:t>The </a:t>
            </a:r>
            <a:r>
              <a:rPr lang="en-US" sz="1400" smtClean="0">
                <a:latin typeface="Times New Roman" charset="0"/>
                <a:ea typeface="Times New Roman" charset="0"/>
                <a:cs typeface="Times New Roman" charset="0"/>
              </a:rPr>
              <a:t>estimated </a:t>
            </a:r>
            <a:r>
              <a:rPr lang="en-US" sz="1400">
                <a:latin typeface="Times New Roman" charset="0"/>
                <a:ea typeface="Times New Roman" charset="0"/>
                <a:cs typeface="Times New Roman" charset="0"/>
              </a:rPr>
              <a:t>probability given 1 to the correct </a:t>
            </a:r>
            <a:r>
              <a:rPr lang="en-US" sz="1400" smtClean="0">
                <a:latin typeface="Times New Roman" charset="0"/>
                <a:ea typeface="Times New Roman" charset="0"/>
                <a:cs typeface="Times New Roman" charset="0"/>
              </a:rPr>
              <a:t>and 0 to incorrect response for either the direct response on indirect response</a:t>
            </a:r>
            <a:endParaRPr lang="en-US" sz="1400">
              <a:latin typeface="Times New Roman" charset="0"/>
              <a:ea typeface="Times New Roman" charset="0"/>
              <a:cs typeface="Times New Roman" charset="0"/>
            </a:endParaRPr>
          </a:p>
        </p:txBody>
      </p:sp>
      <p:sp>
        <p:nvSpPr>
          <p:cNvPr id="12" name="Title 1"/>
          <p:cNvSpPr txBox="1">
            <a:spLocks/>
          </p:cNvSpPr>
          <p:nvPr/>
        </p:nvSpPr>
        <p:spPr>
          <a:xfrm>
            <a:off x="16053" y="-23526"/>
            <a:ext cx="8969762"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Validation of the Estimation of Knowing the Concepts in DS Based on the Answer </a:t>
            </a:r>
            <a:r>
              <a:rPr lang="en-US" sz="3200" b="1">
                <a:latin typeface="Times New Roman" charset="0"/>
                <a:ea typeface="Times New Roman" charset="0"/>
                <a:cs typeface="Times New Roman" charset="0"/>
              </a:rPr>
              <a:t>of </a:t>
            </a:r>
            <a:r>
              <a:rPr lang="en-US" sz="3200" b="1" smtClean="0">
                <a:latin typeface="Times New Roman" charset="0"/>
                <a:ea typeface="Times New Roman" charset="0"/>
                <a:cs typeface="Times New Roman" charset="0"/>
              </a:rPr>
              <a:t>a Student Randomly Selected </a:t>
            </a:r>
          </a:p>
          <a:p>
            <a:r>
              <a:rPr lang="en-US" sz="3200" b="1" smtClean="0">
                <a:latin typeface="Times New Roman" charset="0"/>
                <a:ea typeface="Times New Roman" charset="0"/>
                <a:cs typeface="Times New Roman" charset="0"/>
              </a:rPr>
              <a:t>Comparison Between the Estimation of Knowing the Concept Based on the DS Method &amp; Real Directly Response</a:t>
            </a:r>
            <a:endParaRPr lang="en-US" sz="3200" b="1">
              <a:latin typeface="Times New Roman" charset="0"/>
              <a:ea typeface="Times New Roman" charset="0"/>
              <a:cs typeface="Times New Roman" charset="0"/>
            </a:endParaRPr>
          </a:p>
        </p:txBody>
      </p:sp>
      <p:sp>
        <p:nvSpPr>
          <p:cNvPr id="3" name="TextBox 2"/>
          <p:cNvSpPr txBox="1"/>
          <p:nvPr/>
        </p:nvSpPr>
        <p:spPr>
          <a:xfrm>
            <a:off x="16053" y="4711578"/>
            <a:ext cx="3586238" cy="523220"/>
          </a:xfrm>
          <a:prstGeom prst="rect">
            <a:avLst/>
          </a:prstGeom>
          <a:noFill/>
        </p:spPr>
        <p:txBody>
          <a:bodyPr wrap="none" rtlCol="0">
            <a:spAutoFit/>
          </a:bodyPr>
          <a:lstStyle/>
          <a:p>
            <a:pPr marL="285750" indent="-285750" algn="l" defTabSz="457200" rtl="0" eaLnBrk="1" latinLnBrk="0" hangingPunct="1">
              <a:buFont typeface="Wingdings" charset="2"/>
              <a:buChar char="§"/>
            </a:pPr>
            <a:r>
              <a:rPr lang="en-US" sz="1400" b="1" smtClean="0">
                <a:latin typeface="Times New Roman" charset="0"/>
                <a:ea typeface="Times New Roman" charset="0"/>
                <a:cs typeface="Times New Roman" charset="0"/>
              </a:rPr>
              <a:t>Y</a:t>
            </a:r>
            <a:r>
              <a:rPr lang="en-US" sz="1400" smtClean="0">
                <a:latin typeface="Times New Roman" charset="0"/>
                <a:ea typeface="Times New Roman" charset="0"/>
                <a:cs typeface="Times New Roman" charset="0"/>
              </a:rPr>
              <a:t> : The probability of knowing the concept</a:t>
            </a:r>
          </a:p>
          <a:p>
            <a:pPr marL="285750" indent="-285750">
              <a:buFont typeface="Wingdings" charset="2"/>
              <a:buChar char="§"/>
            </a:pPr>
            <a:r>
              <a:rPr lang="en-US" sz="1400" b="1">
                <a:latin typeface="Times New Roman" charset="0"/>
                <a:ea typeface="Times New Roman" charset="0"/>
                <a:cs typeface="Times New Roman" charset="0"/>
              </a:rPr>
              <a:t>X </a:t>
            </a:r>
            <a:r>
              <a:rPr lang="en-US" sz="1400" b="1" smtClean="0">
                <a:latin typeface="Times New Roman" charset="0"/>
                <a:ea typeface="Times New Roman" charset="0"/>
                <a:cs typeface="Times New Roman" charset="0"/>
              </a:rPr>
              <a:t>: </a:t>
            </a:r>
            <a:r>
              <a:rPr lang="en-US" sz="1400" smtClean="0">
                <a:latin typeface="Times New Roman" charset="0"/>
                <a:ea typeface="Times New Roman" charset="0"/>
                <a:cs typeface="Times New Roman" charset="0"/>
              </a:rPr>
              <a:t>The </a:t>
            </a:r>
            <a:r>
              <a:rPr lang="en-US" sz="1400">
                <a:latin typeface="Times New Roman" charset="0"/>
                <a:ea typeface="Times New Roman" charset="0"/>
                <a:cs typeface="Times New Roman" charset="0"/>
              </a:rPr>
              <a:t>concept </a:t>
            </a:r>
            <a:r>
              <a:rPr lang="en-US" sz="1400" smtClean="0">
                <a:latin typeface="Times New Roman" charset="0"/>
                <a:ea typeface="Times New Roman" charset="0"/>
                <a:cs typeface="Times New Roman" charset="0"/>
              </a:rPr>
              <a:t>ID</a:t>
            </a:r>
          </a:p>
        </p:txBody>
      </p:sp>
      <p:sp>
        <p:nvSpPr>
          <p:cNvPr id="18" name="Rectangle 17"/>
          <p:cNvSpPr/>
          <p:nvPr/>
        </p:nvSpPr>
        <p:spPr>
          <a:xfrm>
            <a:off x="16053" y="5252995"/>
            <a:ext cx="4797631" cy="1169551"/>
          </a:xfrm>
          <a:prstGeom prst="rect">
            <a:avLst/>
          </a:prstGeom>
        </p:spPr>
        <p:txBody>
          <a:bodyPr wrap="square">
            <a:spAutoFit/>
          </a:bodyPr>
          <a:lstStyle/>
          <a:p>
            <a:pPr marL="285750" indent="-285750">
              <a:buFont typeface="Wingdings" charset="2"/>
              <a:buChar char="§"/>
            </a:pPr>
            <a:r>
              <a:rPr lang="en-US" sz="1400" b="1" smtClean="0">
                <a:latin typeface="Times New Roman" charset="0"/>
                <a:ea typeface="Times New Roman" charset="0"/>
                <a:cs typeface="Times New Roman" charset="0"/>
              </a:rPr>
              <a:t>Direct response </a:t>
            </a:r>
            <a:r>
              <a:rPr lang="en-US" sz="1400" smtClean="0">
                <a:latin typeface="Times New Roman" charset="0"/>
                <a:ea typeface="Times New Roman" charset="0"/>
                <a:cs typeface="Times New Roman" charset="0"/>
              </a:rPr>
              <a:t>is a response to the question asked directly about the concept at certain skill level</a:t>
            </a:r>
          </a:p>
          <a:p>
            <a:pPr marL="285750" indent="-285750">
              <a:buFont typeface="Wingdings" charset="2"/>
              <a:buChar char="§"/>
            </a:pPr>
            <a:r>
              <a:rPr lang="en-US" sz="1400" b="1" smtClean="0">
                <a:latin typeface="Times New Roman" charset="0"/>
                <a:ea typeface="Times New Roman" charset="0"/>
                <a:cs typeface="Times New Roman" charset="0"/>
              </a:rPr>
              <a:t>Indirect response </a:t>
            </a:r>
            <a:r>
              <a:rPr lang="en-US" sz="1400" smtClean="0">
                <a:latin typeface="Times New Roman" charset="0"/>
                <a:ea typeface="Times New Roman" charset="0"/>
                <a:cs typeface="Times New Roman" charset="0"/>
              </a:rPr>
              <a:t>is a response to the question indirectly </a:t>
            </a:r>
            <a:r>
              <a:rPr lang="en-US" sz="1400">
                <a:latin typeface="Times New Roman" charset="0"/>
                <a:ea typeface="Times New Roman" charset="0"/>
                <a:cs typeface="Times New Roman" charset="0"/>
              </a:rPr>
              <a:t>asked about the concept but infers to it. </a:t>
            </a:r>
            <a:r>
              <a:rPr lang="en-US" sz="1400" smtClean="0">
                <a:latin typeface="Times New Roman" charset="0"/>
                <a:ea typeface="Times New Roman" charset="0"/>
                <a:cs typeface="Times New Roman" charset="0"/>
              </a:rPr>
              <a:t>It would be a question asked about the supported concept </a:t>
            </a:r>
            <a:endParaRPr lang="en-US" sz="140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74" t="2902"/>
          <a:stretch/>
        </p:blipFill>
        <p:spPr>
          <a:xfrm>
            <a:off x="44505" y="1156093"/>
            <a:ext cx="9054987" cy="3390882"/>
          </a:xfrm>
          <a:prstGeom prst="rect">
            <a:avLst/>
          </a:prstGeom>
        </p:spPr>
      </p:pic>
    </p:spTree>
    <p:extLst>
      <p:ext uri="{BB962C8B-B14F-4D97-AF65-F5344CB8AC3E}">
        <p14:creationId xmlns:p14="http://schemas.microsoft.com/office/powerpoint/2010/main" val="13982277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38F3DF5-46B4-354D-BEB6-FC8B3F9E8E19}" type="slidenum">
              <a:rPr lang="en-US" smtClean="0"/>
              <a:t>111</a:t>
            </a:fld>
            <a:endParaRPr lang="en-US"/>
          </a:p>
        </p:txBody>
      </p:sp>
      <p:sp>
        <p:nvSpPr>
          <p:cNvPr id="12" name="Title 1"/>
          <p:cNvSpPr txBox="1">
            <a:spLocks/>
          </p:cNvSpPr>
          <p:nvPr/>
        </p:nvSpPr>
        <p:spPr>
          <a:xfrm>
            <a:off x="118753" y="-23526"/>
            <a:ext cx="8568047"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Accuracy of the Estimation of Knowing the Concepts in DS Based on the Answer a </a:t>
            </a:r>
            <a:r>
              <a:rPr lang="en-US" sz="3200" b="1">
                <a:latin typeface="Times New Roman" charset="0"/>
                <a:ea typeface="Times New Roman" charset="0"/>
                <a:cs typeface="Times New Roman" charset="0"/>
              </a:rPr>
              <a:t>Student Randomly </a:t>
            </a:r>
            <a:r>
              <a:rPr lang="en-US" sz="3200" b="1" smtClean="0">
                <a:latin typeface="Times New Roman" charset="0"/>
                <a:ea typeface="Times New Roman" charset="0"/>
                <a:cs typeface="Times New Roman" charset="0"/>
              </a:rPr>
              <a:t>Selected </a:t>
            </a:r>
            <a:endParaRPr lang="en-US" sz="3200" b="1">
              <a:latin typeface="Times New Roman" charset="0"/>
              <a:ea typeface="Times New Roman" charset="0"/>
              <a:cs typeface="Times New Roman" charset="0"/>
            </a:endParaRPr>
          </a:p>
          <a:p>
            <a:r>
              <a:rPr lang="en-US" sz="3200" b="1" smtClean="0">
                <a:latin typeface="Times New Roman" charset="0"/>
                <a:ea typeface="Times New Roman" charset="0"/>
                <a:cs typeface="Times New Roman" charset="0"/>
              </a:rPr>
              <a:t>Comparison Between the Probability  of Knowing the Concept Based on the DS </a:t>
            </a:r>
            <a:r>
              <a:rPr lang="en-US" sz="3200" b="1">
                <a:latin typeface="Times New Roman" charset="0"/>
                <a:ea typeface="Times New Roman" charset="0"/>
                <a:cs typeface="Times New Roman" charset="0"/>
              </a:rPr>
              <a:t>Method </a:t>
            </a:r>
            <a:r>
              <a:rPr lang="en-US" sz="3200" b="1" smtClean="0">
                <a:latin typeface="Times New Roman" charset="0"/>
                <a:ea typeface="Times New Roman" charset="0"/>
                <a:cs typeface="Times New Roman" charset="0"/>
              </a:rPr>
              <a:t>&amp; Real Directly Response </a:t>
            </a:r>
            <a:endParaRPr lang="en-US" sz="3200" b="1">
              <a:latin typeface="Times New Roman" charset="0"/>
              <a:ea typeface="Times New Roman" charset="0"/>
              <a:cs typeface="Times New Roman" charset="0"/>
            </a:endParaRPr>
          </a:p>
        </p:txBody>
      </p:sp>
      <p:sp>
        <p:nvSpPr>
          <p:cNvPr id="3" name="TextBox 2"/>
          <p:cNvSpPr txBox="1"/>
          <p:nvPr/>
        </p:nvSpPr>
        <p:spPr>
          <a:xfrm>
            <a:off x="0" y="3599764"/>
            <a:ext cx="3586238" cy="523220"/>
          </a:xfrm>
          <a:prstGeom prst="rect">
            <a:avLst/>
          </a:prstGeom>
          <a:noFill/>
        </p:spPr>
        <p:txBody>
          <a:bodyPr wrap="none" rtlCol="0">
            <a:spAutoFit/>
          </a:bodyPr>
          <a:lstStyle/>
          <a:p>
            <a:pPr marL="285750" indent="-285750" algn="l" defTabSz="457200" rtl="0" eaLnBrk="1" latinLnBrk="0" hangingPunct="1">
              <a:buFont typeface="Wingdings" charset="2"/>
              <a:buChar char="§"/>
            </a:pPr>
            <a:r>
              <a:rPr lang="en-US" sz="1400" b="1" smtClean="0">
                <a:latin typeface="Times New Roman" charset="0"/>
                <a:ea typeface="Times New Roman" charset="0"/>
                <a:cs typeface="Times New Roman" charset="0"/>
              </a:rPr>
              <a:t>Y</a:t>
            </a:r>
            <a:r>
              <a:rPr lang="en-US" sz="1400" smtClean="0">
                <a:latin typeface="Times New Roman" charset="0"/>
                <a:ea typeface="Times New Roman" charset="0"/>
                <a:cs typeface="Times New Roman" charset="0"/>
              </a:rPr>
              <a:t> : The probability of knowing the concept</a:t>
            </a:r>
          </a:p>
          <a:p>
            <a:pPr marL="285750" indent="-285750">
              <a:buFont typeface="Wingdings" charset="2"/>
              <a:buChar char="§"/>
            </a:pPr>
            <a:r>
              <a:rPr lang="en-US" sz="1400" b="1">
                <a:latin typeface="Times New Roman" charset="0"/>
                <a:ea typeface="Times New Roman" charset="0"/>
                <a:cs typeface="Times New Roman" charset="0"/>
              </a:rPr>
              <a:t>X </a:t>
            </a:r>
            <a:r>
              <a:rPr lang="en-US" sz="1400" b="1" smtClean="0">
                <a:latin typeface="Times New Roman" charset="0"/>
                <a:ea typeface="Times New Roman" charset="0"/>
                <a:cs typeface="Times New Roman" charset="0"/>
              </a:rPr>
              <a:t>: </a:t>
            </a:r>
            <a:r>
              <a:rPr lang="en-US" sz="1400" smtClean="0">
                <a:latin typeface="Times New Roman" charset="0"/>
                <a:ea typeface="Times New Roman" charset="0"/>
                <a:cs typeface="Times New Roman" charset="0"/>
              </a:rPr>
              <a:t>The concept ID</a:t>
            </a:r>
          </a:p>
        </p:txBody>
      </p:sp>
      <p:sp>
        <p:nvSpPr>
          <p:cNvPr id="18" name="Rectangle 17"/>
          <p:cNvSpPr/>
          <p:nvPr/>
        </p:nvSpPr>
        <p:spPr>
          <a:xfrm>
            <a:off x="0" y="4024706"/>
            <a:ext cx="4797631" cy="2893100"/>
          </a:xfrm>
          <a:prstGeom prst="rect">
            <a:avLst/>
          </a:prstGeom>
        </p:spPr>
        <p:txBody>
          <a:bodyPr wrap="square">
            <a:spAutoFit/>
          </a:bodyPr>
          <a:lstStyle/>
          <a:p>
            <a:pPr marL="285750" indent="-285750">
              <a:buFont typeface="Wingdings" charset="2"/>
              <a:buChar char="§"/>
            </a:pPr>
            <a:r>
              <a:rPr lang="en-US" sz="1400" b="1" smtClean="0">
                <a:latin typeface="Times New Roman" charset="0"/>
                <a:ea typeface="Times New Roman" charset="0"/>
                <a:cs typeface="Times New Roman" charset="0"/>
              </a:rPr>
              <a:t>Direct response </a:t>
            </a:r>
            <a:r>
              <a:rPr lang="en-US" sz="1400" smtClean="0">
                <a:latin typeface="Times New Roman" charset="0"/>
                <a:ea typeface="Times New Roman" charset="0"/>
                <a:cs typeface="Times New Roman" charset="0"/>
              </a:rPr>
              <a:t>is a response to the question asked directly about the concept at certain skill level</a:t>
            </a:r>
          </a:p>
          <a:p>
            <a:pPr marL="285750" indent="-285750">
              <a:buFont typeface="Wingdings" charset="2"/>
              <a:buChar char="§"/>
            </a:pPr>
            <a:r>
              <a:rPr lang="en-US" sz="1400" smtClean="0">
                <a:latin typeface="Times New Roman" charset="0"/>
                <a:ea typeface="Times New Roman" charset="0"/>
                <a:cs typeface="Times New Roman" charset="0"/>
              </a:rPr>
              <a:t>The </a:t>
            </a:r>
            <a:r>
              <a:rPr lang="en-US" sz="1400">
                <a:latin typeface="Times New Roman" charset="0"/>
                <a:ea typeface="Times New Roman" charset="0"/>
                <a:cs typeface="Times New Roman" charset="0"/>
              </a:rPr>
              <a:t>estimation probability </a:t>
            </a:r>
            <a:r>
              <a:rPr lang="en-US" sz="1400" smtClean="0">
                <a:latin typeface="Times New Roman" charset="0"/>
                <a:ea typeface="Times New Roman" charset="0"/>
                <a:cs typeface="Times New Roman" charset="0"/>
              </a:rPr>
              <a:t>of knowing the concept based on direct response is given </a:t>
            </a:r>
            <a:r>
              <a:rPr lang="en-US" sz="1400">
                <a:latin typeface="Times New Roman" charset="0"/>
                <a:ea typeface="Times New Roman" charset="0"/>
                <a:cs typeface="Times New Roman" charset="0"/>
              </a:rPr>
              <a:t>0.9 to the correct </a:t>
            </a:r>
            <a:r>
              <a:rPr lang="en-US" sz="1400" smtClean="0">
                <a:latin typeface="Times New Roman" charset="0"/>
                <a:ea typeface="Times New Roman" charset="0"/>
                <a:cs typeface="Times New Roman" charset="0"/>
              </a:rPr>
              <a:t>response and 0.1 </a:t>
            </a:r>
            <a:r>
              <a:rPr lang="en-US" sz="1400">
                <a:latin typeface="Times New Roman" charset="0"/>
                <a:ea typeface="Times New Roman" charset="0"/>
                <a:cs typeface="Times New Roman" charset="0"/>
              </a:rPr>
              <a:t>to incorrect </a:t>
            </a:r>
            <a:r>
              <a:rPr lang="en-US" sz="1400" smtClean="0">
                <a:latin typeface="Times New Roman" charset="0"/>
                <a:ea typeface="Times New Roman" charset="0"/>
                <a:cs typeface="Times New Roman" charset="0"/>
              </a:rPr>
              <a:t>response</a:t>
            </a:r>
          </a:p>
          <a:p>
            <a:pPr marL="285750" indent="-285750">
              <a:buFont typeface="Wingdings" charset="2"/>
              <a:buChar char="§"/>
            </a:pPr>
            <a:r>
              <a:rPr lang="en-US" sz="1400" smtClean="0">
                <a:latin typeface="Times New Roman" charset="0"/>
                <a:ea typeface="Times New Roman" charset="0"/>
                <a:cs typeface="Times New Roman" charset="0"/>
              </a:rPr>
              <a:t>If the type of question is a kind of multiple-choice, then an additional value of errors = 0.03 will be considered</a:t>
            </a:r>
          </a:p>
          <a:p>
            <a:pPr marL="285750" indent="-285750">
              <a:buFont typeface="Wingdings" charset="2"/>
              <a:buChar char="§"/>
            </a:pPr>
            <a:r>
              <a:rPr lang="en-US" sz="1400" smtClean="0">
                <a:latin typeface="Times New Roman" charset="0"/>
                <a:ea typeface="Times New Roman" charset="0"/>
                <a:cs typeface="Times New Roman" charset="0"/>
              </a:rPr>
              <a:t>Thus, the </a:t>
            </a:r>
            <a:r>
              <a:rPr lang="en-US" sz="1400">
                <a:latin typeface="Times New Roman" charset="0"/>
                <a:ea typeface="Times New Roman" charset="0"/>
                <a:cs typeface="Times New Roman" charset="0"/>
              </a:rPr>
              <a:t>estimation </a:t>
            </a:r>
            <a:r>
              <a:rPr lang="en-US" sz="1400" smtClean="0">
                <a:latin typeface="Times New Roman" charset="0"/>
                <a:ea typeface="Times New Roman" charset="0"/>
                <a:cs typeface="Times New Roman" charset="0"/>
              </a:rPr>
              <a:t>probability </a:t>
            </a:r>
            <a:r>
              <a:rPr lang="en-US" sz="1400">
                <a:latin typeface="Times New Roman" charset="0"/>
                <a:ea typeface="Times New Roman" charset="0"/>
                <a:cs typeface="Times New Roman" charset="0"/>
              </a:rPr>
              <a:t>of knowing the concept</a:t>
            </a:r>
            <a:r>
              <a:rPr lang="en-US" sz="1400"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based on direct response is given </a:t>
            </a:r>
            <a:r>
              <a:rPr lang="en-US" sz="1400" smtClean="0">
                <a:latin typeface="Times New Roman" charset="0"/>
                <a:ea typeface="Times New Roman" charset="0"/>
                <a:cs typeface="Times New Roman" charset="0"/>
              </a:rPr>
              <a:t>0.88 </a:t>
            </a:r>
            <a:r>
              <a:rPr lang="en-US" sz="1400">
                <a:latin typeface="Times New Roman" charset="0"/>
                <a:ea typeface="Times New Roman" charset="0"/>
                <a:cs typeface="Times New Roman" charset="0"/>
              </a:rPr>
              <a:t>to the correct response and </a:t>
            </a:r>
            <a:r>
              <a:rPr lang="en-US" sz="1400" smtClean="0">
                <a:latin typeface="Times New Roman" charset="0"/>
                <a:ea typeface="Times New Roman" charset="0"/>
                <a:cs typeface="Times New Roman" charset="0"/>
              </a:rPr>
              <a:t>0.13 </a:t>
            </a:r>
            <a:r>
              <a:rPr lang="en-US" sz="1400">
                <a:latin typeface="Times New Roman" charset="0"/>
                <a:ea typeface="Times New Roman" charset="0"/>
                <a:cs typeface="Times New Roman" charset="0"/>
              </a:rPr>
              <a:t>to incorrect </a:t>
            </a:r>
            <a:r>
              <a:rPr lang="en-US" sz="1400" smtClean="0">
                <a:latin typeface="Times New Roman" charset="0"/>
                <a:ea typeface="Times New Roman" charset="0"/>
                <a:cs typeface="Times New Roman" charset="0"/>
              </a:rPr>
              <a:t>response</a:t>
            </a:r>
          </a:p>
          <a:p>
            <a:pPr marL="285750" indent="-285750">
              <a:buFont typeface="Wingdings" charset="2"/>
              <a:buChar char="§"/>
            </a:pPr>
            <a:r>
              <a:rPr lang="en-US" sz="1400" b="1">
                <a:latin typeface="Times New Roman" charset="0"/>
                <a:ea typeface="Times New Roman" charset="0"/>
                <a:cs typeface="Times New Roman" charset="0"/>
              </a:rPr>
              <a:t>P(K</a:t>
            </a:r>
            <a:r>
              <a:rPr lang="en-US" sz="1400" b="1" baseline="-25000">
                <a:latin typeface="Times New Roman" charset="0"/>
                <a:ea typeface="Times New Roman" charset="0"/>
                <a:cs typeface="Times New Roman" charset="0"/>
              </a:rPr>
              <a:t>c</a:t>
            </a:r>
            <a:r>
              <a:rPr lang="ar-SA" sz="1400" b="1" smtClean="0">
                <a:latin typeface="Times New Roman" charset="0"/>
                <a:ea typeface="Times New Roman" charset="0"/>
                <a:cs typeface="Times New Roman" charset="0"/>
              </a:rPr>
              <a:t>|</a:t>
            </a:r>
            <a:r>
              <a:rPr lang="en-US" sz="1400" b="1" smtClean="0">
                <a:latin typeface="Times New Roman" charset="0"/>
                <a:ea typeface="Times New Roman" charset="0"/>
                <a:cs typeface="Times New Roman" charset="0"/>
              </a:rPr>
              <a:t>OQ,DQ) </a:t>
            </a:r>
            <a:r>
              <a:rPr lang="en-US" sz="1400" b="1">
                <a:latin typeface="Times New Roman" charset="0"/>
                <a:ea typeface="Times New Roman" charset="0"/>
                <a:cs typeface="Times New Roman" charset="0"/>
              </a:rPr>
              <a:t>by </a:t>
            </a:r>
            <a:r>
              <a:rPr lang="en-US" sz="1400" b="1" smtClean="0">
                <a:latin typeface="Times New Roman" charset="0"/>
                <a:ea typeface="Times New Roman" charset="0"/>
                <a:cs typeface="Times New Roman" charset="0"/>
              </a:rPr>
              <a:t>the computation: </a:t>
            </a:r>
            <a:r>
              <a:rPr lang="en-US" sz="1400" smtClean="0">
                <a:latin typeface="Times New Roman" charset="0"/>
                <a:ea typeface="Times New Roman" charset="0"/>
                <a:cs typeface="Times New Roman" charset="0"/>
              </a:rPr>
              <a:t>is the probability of knowing the concept mathematically calculated based on many observation (the two responses)</a:t>
            </a:r>
            <a:endParaRPr lang="en-US" sz="1400" b="1">
              <a:latin typeface="Times New Roman" charset="0"/>
              <a:ea typeface="Times New Roman" charset="0"/>
              <a:cs typeface="Times New Roman" charset="0"/>
            </a:endParaRPr>
          </a:p>
        </p:txBody>
      </p:sp>
      <p:sp>
        <p:nvSpPr>
          <p:cNvPr id="10" name="Rectangle 9"/>
          <p:cNvSpPr/>
          <p:nvPr/>
        </p:nvSpPr>
        <p:spPr>
          <a:xfrm>
            <a:off x="4690753" y="3599764"/>
            <a:ext cx="4453247" cy="3323987"/>
          </a:xfrm>
          <a:prstGeom prst="rect">
            <a:avLst/>
          </a:prstGeom>
        </p:spPr>
        <p:txBody>
          <a:bodyPr wrap="square">
            <a:spAutoFit/>
          </a:bodyPr>
          <a:lstStyle/>
          <a:p>
            <a:pPr marL="285750" indent="-285750">
              <a:buFont typeface="Wingdings" charset="2"/>
              <a:buChar char="§"/>
            </a:pPr>
            <a:r>
              <a:rPr lang="en-US" sz="1400" b="1" smtClean="0">
                <a:latin typeface="Times New Roman" charset="0"/>
                <a:ea typeface="Times New Roman" charset="0"/>
                <a:cs typeface="Times New Roman" charset="0"/>
              </a:rPr>
              <a:t>P(K</a:t>
            </a:r>
            <a:r>
              <a:rPr lang="en-US" sz="1400" b="1" baseline="-25000" smtClean="0">
                <a:latin typeface="Times New Roman" charset="0"/>
                <a:ea typeface="Times New Roman" charset="0"/>
                <a:cs typeface="Times New Roman" charset="0"/>
              </a:rPr>
              <a:t>c</a:t>
            </a:r>
            <a:r>
              <a:rPr lang="ar-SA" sz="1400" b="1" smtClean="0">
                <a:latin typeface="Times New Roman" charset="0"/>
                <a:ea typeface="Times New Roman" charset="0"/>
                <a:cs typeface="Times New Roman" charset="0"/>
              </a:rPr>
              <a:t>|</a:t>
            </a:r>
            <a:r>
              <a:rPr lang="en-US" sz="1400" b="1" smtClean="0">
                <a:latin typeface="Times New Roman" charset="0"/>
                <a:ea typeface="Times New Roman" charset="0"/>
                <a:cs typeface="Times New Roman" charset="0"/>
              </a:rPr>
              <a:t>DQ) </a:t>
            </a:r>
            <a:r>
              <a:rPr lang="en-US" sz="1400" b="1">
                <a:latin typeface="Times New Roman" charset="0"/>
                <a:ea typeface="Times New Roman" charset="0"/>
                <a:cs typeface="Times New Roman" charset="0"/>
              </a:rPr>
              <a:t>by </a:t>
            </a:r>
            <a:r>
              <a:rPr lang="en-US" sz="1400" b="1" smtClean="0">
                <a:latin typeface="Times New Roman" charset="0"/>
                <a:ea typeface="Times New Roman" charset="0"/>
                <a:cs typeface="Times New Roman" charset="0"/>
              </a:rPr>
              <a:t>Direct response:</a:t>
            </a:r>
            <a:r>
              <a:rPr lang="en-US" sz="1400"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is the probability  of knowing the concept estimated by </a:t>
            </a:r>
            <a:r>
              <a:rPr lang="en-US" sz="1400" b="1" smtClean="0">
                <a:latin typeface="Times New Roman" charset="0"/>
                <a:ea typeface="Times New Roman" charset="0"/>
                <a:cs typeface="Times New Roman" charset="0"/>
              </a:rPr>
              <a:t>direct </a:t>
            </a:r>
            <a:r>
              <a:rPr lang="en-US" sz="1400" b="1">
                <a:latin typeface="Times New Roman" charset="0"/>
                <a:ea typeface="Times New Roman" charset="0"/>
                <a:cs typeface="Times New Roman" charset="0"/>
              </a:rPr>
              <a:t>response</a:t>
            </a:r>
            <a:endParaRPr lang="en-US" sz="1400">
              <a:latin typeface="Times New Roman" charset="0"/>
              <a:ea typeface="Times New Roman" charset="0"/>
              <a:cs typeface="Times New Roman" charset="0"/>
            </a:endParaRPr>
          </a:p>
          <a:p>
            <a:pPr marL="285750" indent="-285750">
              <a:buFont typeface="Wingdings" charset="2"/>
              <a:buChar char="§"/>
            </a:pPr>
            <a:r>
              <a:rPr lang="en-US" sz="1400" b="1">
                <a:latin typeface="Times New Roman" charset="0"/>
                <a:ea typeface="Times New Roman" charset="0"/>
                <a:cs typeface="Times New Roman" charset="0"/>
              </a:rPr>
              <a:t>P(K</a:t>
            </a:r>
            <a:r>
              <a:rPr lang="en-US" sz="1400" b="1" baseline="-25000">
                <a:latin typeface="Times New Roman" charset="0"/>
                <a:ea typeface="Times New Roman" charset="0"/>
                <a:cs typeface="Times New Roman" charset="0"/>
              </a:rPr>
              <a:t>c</a:t>
            </a:r>
            <a:r>
              <a:rPr lang="ar-SA" sz="1400" b="1" smtClean="0">
                <a:latin typeface="Times New Roman" charset="0"/>
                <a:ea typeface="Times New Roman" charset="0"/>
                <a:cs typeface="Times New Roman" charset="0"/>
              </a:rPr>
              <a:t>|</a:t>
            </a:r>
            <a:r>
              <a:rPr lang="en-US" sz="1400" b="1" smtClean="0">
                <a:latin typeface="Times New Roman" charset="0"/>
                <a:ea typeface="Times New Roman" charset="0"/>
                <a:cs typeface="Times New Roman" charset="0"/>
              </a:rPr>
              <a:t>OQ</a:t>
            </a:r>
            <a:r>
              <a:rPr lang="en-US" sz="1400" b="1">
                <a:latin typeface="Times New Roman" charset="0"/>
                <a:ea typeface="Times New Roman" charset="0"/>
                <a:cs typeface="Times New Roman" charset="0"/>
              </a:rPr>
              <a:t>) by </a:t>
            </a:r>
            <a:r>
              <a:rPr lang="en-US" sz="1400" b="1" smtClean="0">
                <a:latin typeface="Times New Roman" charset="0"/>
                <a:ea typeface="Times New Roman" charset="0"/>
                <a:cs typeface="Times New Roman" charset="0"/>
              </a:rPr>
              <a:t>DS method:</a:t>
            </a:r>
            <a:r>
              <a:rPr lang="en-US" sz="1400" smtClean="0">
                <a:latin typeface="Times New Roman" charset="0"/>
                <a:ea typeface="Times New Roman" charset="0"/>
                <a:cs typeface="Times New Roman" charset="0"/>
              </a:rPr>
              <a:t> is the probability  of knowing the concept estimated by </a:t>
            </a:r>
            <a:r>
              <a:rPr lang="en-US" sz="1400" b="1" smtClean="0">
                <a:latin typeface="Times New Roman" charset="0"/>
                <a:ea typeface="Times New Roman" charset="0"/>
                <a:cs typeface="Times New Roman" charset="0"/>
              </a:rPr>
              <a:t>indirect response</a:t>
            </a:r>
            <a:endParaRPr lang="en-US" sz="1400">
              <a:latin typeface="Times New Roman" charset="0"/>
              <a:ea typeface="Times New Roman" charset="0"/>
              <a:cs typeface="Times New Roman" charset="0"/>
            </a:endParaRPr>
          </a:p>
          <a:p>
            <a:pPr marL="285750" indent="-285750">
              <a:buFont typeface="Wingdings" charset="2"/>
              <a:buChar char="§"/>
            </a:pPr>
            <a:r>
              <a:rPr lang="en-US" sz="1400" b="1" smtClean="0">
                <a:latin typeface="Times New Roman" charset="0"/>
                <a:ea typeface="Times New Roman" charset="0"/>
                <a:cs typeface="Times New Roman" charset="0"/>
              </a:rPr>
              <a:t>Indirect response </a:t>
            </a:r>
            <a:r>
              <a:rPr lang="en-US" sz="1400" smtClean="0">
                <a:latin typeface="Times New Roman" charset="0"/>
                <a:ea typeface="Times New Roman" charset="0"/>
                <a:cs typeface="Times New Roman" charset="0"/>
              </a:rPr>
              <a:t>is a response to the question infers to the concept. It would be a question asked about the supported concept </a:t>
            </a:r>
          </a:p>
          <a:p>
            <a:pPr marL="285750" indent="-285750">
              <a:buFont typeface="Wingdings" charset="2"/>
              <a:buChar char="§"/>
            </a:pPr>
            <a:r>
              <a:rPr lang="en-US" sz="1400" smtClean="0">
                <a:latin typeface="Times New Roman" charset="0"/>
                <a:ea typeface="Times New Roman" charset="0"/>
                <a:cs typeface="Times New Roman" charset="0"/>
              </a:rPr>
              <a:t>The estimation probability of knowing the concept based on indirect response is given 0.8 to the correct response and 0.2 to incorrect response</a:t>
            </a:r>
          </a:p>
          <a:p>
            <a:pPr marL="285750" indent="-285750">
              <a:buFont typeface="Wingdings" charset="2"/>
              <a:buChar char="§"/>
            </a:pPr>
            <a:r>
              <a:rPr lang="en-US" sz="1400" smtClean="0">
                <a:latin typeface="Times New Roman" charset="0"/>
                <a:ea typeface="Times New Roman" charset="0"/>
                <a:cs typeface="Times New Roman" charset="0"/>
              </a:rPr>
              <a:t>If the type of question is a kind of multiple-choice, then an additional value of errors = 0.03 will be considered</a:t>
            </a:r>
          </a:p>
          <a:p>
            <a:pPr marL="285750" indent="-285750">
              <a:buFont typeface="Wingdings" charset="2"/>
              <a:buChar char="§"/>
            </a:pPr>
            <a:r>
              <a:rPr lang="en-US" sz="1400" smtClean="0">
                <a:latin typeface="Times New Roman" charset="0"/>
                <a:ea typeface="Times New Roman" charset="0"/>
                <a:cs typeface="Times New Roman" charset="0"/>
              </a:rPr>
              <a:t>Thus, the estimation probability of knowing the concept based on direct response is given 0.77 to the correct response and 0.23 to incorrect response</a:t>
            </a:r>
            <a:endParaRPr lang="en-US" sz="1400">
              <a:latin typeface="Times New Roman" charset="0"/>
              <a:ea typeface="Times New Roman" charset="0"/>
              <a:cs typeface="Times New Roman"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233"/>
          <a:stretch/>
        </p:blipFill>
        <p:spPr>
          <a:xfrm>
            <a:off x="0" y="1187043"/>
            <a:ext cx="9144000" cy="2412721"/>
          </a:xfrm>
          <a:prstGeom prst="rect">
            <a:avLst/>
          </a:prstGeom>
        </p:spPr>
      </p:pic>
    </p:spTree>
    <p:extLst>
      <p:ext uri="{BB962C8B-B14F-4D97-AF65-F5344CB8AC3E}">
        <p14:creationId xmlns:p14="http://schemas.microsoft.com/office/powerpoint/2010/main" val="17512120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38F3DF5-46B4-354D-BEB6-FC8B3F9E8E19}" type="slidenum">
              <a:rPr lang="en-US" smtClean="0"/>
              <a:t>112</a:t>
            </a:fld>
            <a:endParaRPr lang="en-US"/>
          </a:p>
        </p:txBody>
      </p:sp>
      <p:sp>
        <p:nvSpPr>
          <p:cNvPr id="12" name="Title 1"/>
          <p:cNvSpPr txBox="1">
            <a:spLocks/>
          </p:cNvSpPr>
          <p:nvPr/>
        </p:nvSpPr>
        <p:spPr>
          <a:xfrm>
            <a:off x="118753" y="-23526"/>
            <a:ext cx="8568047" cy="114300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Accuracy of the Estimation of Knowing the Concepts in DS Based on the Answer of Randomly </a:t>
            </a:r>
            <a:r>
              <a:rPr lang="en-US" sz="3200" b="1">
                <a:latin typeface="Times New Roman" charset="0"/>
                <a:ea typeface="Times New Roman" charset="0"/>
                <a:cs typeface="Times New Roman" charset="0"/>
              </a:rPr>
              <a:t>Selected </a:t>
            </a:r>
          </a:p>
          <a:p>
            <a:r>
              <a:rPr lang="en-US" sz="3200" b="1" smtClean="0">
                <a:latin typeface="Times New Roman" charset="0"/>
                <a:ea typeface="Times New Roman" charset="0"/>
                <a:cs typeface="Times New Roman" charset="0"/>
              </a:rPr>
              <a:t>Student </a:t>
            </a:r>
          </a:p>
          <a:p>
            <a:r>
              <a:rPr lang="en-US" sz="3200" b="1" smtClean="0">
                <a:latin typeface="Times New Roman" charset="0"/>
                <a:ea typeface="Times New Roman" charset="0"/>
                <a:cs typeface="Times New Roman" charset="0"/>
              </a:rPr>
              <a:t>Comparison Between the Probability  of Knowing the Concept Based on the DS Method &amp; Real Directly Response </a:t>
            </a:r>
            <a:endParaRPr lang="en-US" sz="3200" b="1">
              <a:latin typeface="Times New Roman" charset="0"/>
              <a:ea typeface="Times New Roman" charset="0"/>
              <a:cs typeface="Times New Roman" charset="0"/>
            </a:endParaRPr>
          </a:p>
        </p:txBody>
      </p:sp>
      <p:sp>
        <p:nvSpPr>
          <p:cNvPr id="3" name="TextBox 2"/>
          <p:cNvSpPr txBox="1"/>
          <p:nvPr/>
        </p:nvSpPr>
        <p:spPr>
          <a:xfrm>
            <a:off x="0" y="3599764"/>
            <a:ext cx="3586238" cy="523220"/>
          </a:xfrm>
          <a:prstGeom prst="rect">
            <a:avLst/>
          </a:prstGeom>
          <a:noFill/>
        </p:spPr>
        <p:txBody>
          <a:bodyPr wrap="none" rtlCol="0">
            <a:spAutoFit/>
          </a:bodyPr>
          <a:lstStyle/>
          <a:p>
            <a:pPr marL="285750" indent="-285750" algn="l" defTabSz="457200" rtl="0" eaLnBrk="1" latinLnBrk="0" hangingPunct="1">
              <a:buFont typeface="Wingdings" charset="2"/>
              <a:buChar char="§"/>
            </a:pPr>
            <a:r>
              <a:rPr lang="en-US" sz="1400" b="1" smtClean="0">
                <a:latin typeface="Times New Roman" charset="0"/>
                <a:ea typeface="Times New Roman" charset="0"/>
                <a:cs typeface="Times New Roman" charset="0"/>
              </a:rPr>
              <a:t>Y</a:t>
            </a:r>
            <a:r>
              <a:rPr lang="en-US" sz="1400" smtClean="0">
                <a:latin typeface="Times New Roman" charset="0"/>
                <a:ea typeface="Times New Roman" charset="0"/>
                <a:cs typeface="Times New Roman" charset="0"/>
              </a:rPr>
              <a:t> : The probability of knowing the concept</a:t>
            </a:r>
          </a:p>
          <a:p>
            <a:pPr marL="285750" indent="-285750">
              <a:buFont typeface="Wingdings" charset="2"/>
              <a:buChar char="§"/>
            </a:pPr>
            <a:r>
              <a:rPr lang="en-US" sz="1400" b="1">
                <a:latin typeface="Times New Roman" charset="0"/>
                <a:ea typeface="Times New Roman" charset="0"/>
                <a:cs typeface="Times New Roman" charset="0"/>
              </a:rPr>
              <a:t>X </a:t>
            </a:r>
            <a:r>
              <a:rPr lang="en-US" sz="1400" b="1"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T</a:t>
            </a:r>
            <a:r>
              <a:rPr lang="en-US" sz="1400" smtClean="0">
                <a:latin typeface="Times New Roman" charset="0"/>
                <a:ea typeface="Times New Roman" charset="0"/>
                <a:cs typeface="Times New Roman" charset="0"/>
              </a:rPr>
              <a:t>he </a:t>
            </a:r>
            <a:r>
              <a:rPr lang="en-US" sz="1400">
                <a:latin typeface="Times New Roman" charset="0"/>
                <a:ea typeface="Times New Roman" charset="0"/>
                <a:cs typeface="Times New Roman" charset="0"/>
              </a:rPr>
              <a:t>concept </a:t>
            </a:r>
            <a:r>
              <a:rPr lang="en-US" sz="1400" smtClean="0">
                <a:latin typeface="Times New Roman" charset="0"/>
                <a:ea typeface="Times New Roman" charset="0"/>
                <a:cs typeface="Times New Roman" charset="0"/>
              </a:rPr>
              <a:t>ID</a:t>
            </a:r>
          </a:p>
        </p:txBody>
      </p:sp>
      <p:sp>
        <p:nvSpPr>
          <p:cNvPr id="18" name="Rectangle 17"/>
          <p:cNvSpPr/>
          <p:nvPr/>
        </p:nvSpPr>
        <p:spPr>
          <a:xfrm>
            <a:off x="0" y="4024706"/>
            <a:ext cx="4797631" cy="2893100"/>
          </a:xfrm>
          <a:prstGeom prst="rect">
            <a:avLst/>
          </a:prstGeom>
        </p:spPr>
        <p:txBody>
          <a:bodyPr wrap="square">
            <a:spAutoFit/>
          </a:bodyPr>
          <a:lstStyle/>
          <a:p>
            <a:pPr marL="285750" indent="-285750">
              <a:buFont typeface="Wingdings" charset="2"/>
              <a:buChar char="§"/>
            </a:pPr>
            <a:r>
              <a:rPr lang="en-US" sz="1400" b="1" smtClean="0">
                <a:latin typeface="Times New Roman" charset="0"/>
                <a:ea typeface="Times New Roman" charset="0"/>
                <a:cs typeface="Times New Roman" charset="0"/>
              </a:rPr>
              <a:t>Direct response </a:t>
            </a:r>
            <a:r>
              <a:rPr lang="en-US" sz="1400" smtClean="0">
                <a:latin typeface="Times New Roman" charset="0"/>
                <a:ea typeface="Times New Roman" charset="0"/>
                <a:cs typeface="Times New Roman" charset="0"/>
              </a:rPr>
              <a:t>is a response to the question asked directly about the concept at certain skill level</a:t>
            </a:r>
          </a:p>
          <a:p>
            <a:pPr marL="285750" indent="-285750">
              <a:buFont typeface="Wingdings" charset="2"/>
              <a:buChar char="§"/>
            </a:pPr>
            <a:r>
              <a:rPr lang="en-US" sz="1400" smtClean="0">
                <a:latin typeface="Times New Roman" charset="0"/>
                <a:ea typeface="Times New Roman" charset="0"/>
                <a:cs typeface="Times New Roman" charset="0"/>
              </a:rPr>
              <a:t>The </a:t>
            </a:r>
            <a:r>
              <a:rPr lang="en-US" sz="1400">
                <a:latin typeface="Times New Roman" charset="0"/>
                <a:ea typeface="Times New Roman" charset="0"/>
                <a:cs typeface="Times New Roman" charset="0"/>
              </a:rPr>
              <a:t>estimation probability </a:t>
            </a:r>
            <a:r>
              <a:rPr lang="en-US" sz="1400" smtClean="0">
                <a:latin typeface="Times New Roman" charset="0"/>
                <a:ea typeface="Times New Roman" charset="0"/>
                <a:cs typeface="Times New Roman" charset="0"/>
              </a:rPr>
              <a:t>of knowing the concept based on direct response is given </a:t>
            </a:r>
            <a:r>
              <a:rPr lang="en-US" sz="1400">
                <a:latin typeface="Times New Roman" charset="0"/>
                <a:ea typeface="Times New Roman" charset="0"/>
                <a:cs typeface="Times New Roman" charset="0"/>
              </a:rPr>
              <a:t>0.9 to the correct </a:t>
            </a:r>
            <a:r>
              <a:rPr lang="en-US" sz="1400" smtClean="0">
                <a:latin typeface="Times New Roman" charset="0"/>
                <a:ea typeface="Times New Roman" charset="0"/>
                <a:cs typeface="Times New Roman" charset="0"/>
              </a:rPr>
              <a:t>response and 0.1 </a:t>
            </a:r>
            <a:r>
              <a:rPr lang="en-US" sz="1400">
                <a:latin typeface="Times New Roman" charset="0"/>
                <a:ea typeface="Times New Roman" charset="0"/>
                <a:cs typeface="Times New Roman" charset="0"/>
              </a:rPr>
              <a:t>to incorrect </a:t>
            </a:r>
            <a:r>
              <a:rPr lang="en-US" sz="1400" smtClean="0">
                <a:latin typeface="Times New Roman" charset="0"/>
                <a:ea typeface="Times New Roman" charset="0"/>
                <a:cs typeface="Times New Roman" charset="0"/>
              </a:rPr>
              <a:t>response</a:t>
            </a:r>
          </a:p>
          <a:p>
            <a:pPr marL="285750" indent="-285750">
              <a:buFont typeface="Wingdings" charset="2"/>
              <a:buChar char="§"/>
            </a:pPr>
            <a:r>
              <a:rPr lang="en-US" sz="1400" smtClean="0">
                <a:latin typeface="Times New Roman" charset="0"/>
                <a:ea typeface="Times New Roman" charset="0"/>
                <a:cs typeface="Times New Roman" charset="0"/>
              </a:rPr>
              <a:t>If the type of question is a kind of multiple-choice, then an additional value of errors = 0.03 will be considered</a:t>
            </a:r>
          </a:p>
          <a:p>
            <a:pPr marL="285750" indent="-285750">
              <a:buFont typeface="Wingdings" charset="2"/>
              <a:buChar char="§"/>
            </a:pPr>
            <a:r>
              <a:rPr lang="en-US" sz="1400" smtClean="0">
                <a:latin typeface="Times New Roman" charset="0"/>
                <a:ea typeface="Times New Roman" charset="0"/>
                <a:cs typeface="Times New Roman" charset="0"/>
              </a:rPr>
              <a:t>Thus, the </a:t>
            </a:r>
            <a:r>
              <a:rPr lang="en-US" sz="1400">
                <a:latin typeface="Times New Roman" charset="0"/>
                <a:ea typeface="Times New Roman" charset="0"/>
                <a:cs typeface="Times New Roman" charset="0"/>
              </a:rPr>
              <a:t>estimation </a:t>
            </a:r>
            <a:r>
              <a:rPr lang="en-US" sz="1400" smtClean="0">
                <a:latin typeface="Times New Roman" charset="0"/>
                <a:ea typeface="Times New Roman" charset="0"/>
                <a:cs typeface="Times New Roman" charset="0"/>
              </a:rPr>
              <a:t>probability </a:t>
            </a:r>
            <a:r>
              <a:rPr lang="en-US" sz="1400">
                <a:latin typeface="Times New Roman" charset="0"/>
                <a:ea typeface="Times New Roman" charset="0"/>
                <a:cs typeface="Times New Roman" charset="0"/>
              </a:rPr>
              <a:t>of knowing the concept</a:t>
            </a:r>
            <a:r>
              <a:rPr lang="en-US" sz="1400"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based on direct response is given </a:t>
            </a:r>
            <a:r>
              <a:rPr lang="en-US" sz="1400" smtClean="0">
                <a:latin typeface="Times New Roman" charset="0"/>
                <a:ea typeface="Times New Roman" charset="0"/>
                <a:cs typeface="Times New Roman" charset="0"/>
              </a:rPr>
              <a:t>0.88 </a:t>
            </a:r>
            <a:r>
              <a:rPr lang="en-US" sz="1400">
                <a:latin typeface="Times New Roman" charset="0"/>
                <a:ea typeface="Times New Roman" charset="0"/>
                <a:cs typeface="Times New Roman" charset="0"/>
              </a:rPr>
              <a:t>to the correct response and </a:t>
            </a:r>
            <a:r>
              <a:rPr lang="en-US" sz="1400" smtClean="0">
                <a:latin typeface="Times New Roman" charset="0"/>
                <a:ea typeface="Times New Roman" charset="0"/>
                <a:cs typeface="Times New Roman" charset="0"/>
              </a:rPr>
              <a:t>0.13 </a:t>
            </a:r>
            <a:r>
              <a:rPr lang="en-US" sz="1400">
                <a:latin typeface="Times New Roman" charset="0"/>
                <a:ea typeface="Times New Roman" charset="0"/>
                <a:cs typeface="Times New Roman" charset="0"/>
              </a:rPr>
              <a:t>to incorrect </a:t>
            </a:r>
            <a:r>
              <a:rPr lang="en-US" sz="1400" smtClean="0">
                <a:latin typeface="Times New Roman" charset="0"/>
                <a:ea typeface="Times New Roman" charset="0"/>
                <a:cs typeface="Times New Roman" charset="0"/>
              </a:rPr>
              <a:t>response</a:t>
            </a:r>
          </a:p>
          <a:p>
            <a:pPr marL="285750" indent="-285750">
              <a:buFont typeface="Wingdings" charset="2"/>
              <a:buChar char="§"/>
            </a:pPr>
            <a:r>
              <a:rPr lang="en-US" sz="1400" b="1">
                <a:latin typeface="Times New Roman" charset="0"/>
                <a:ea typeface="Times New Roman" charset="0"/>
                <a:cs typeface="Times New Roman" charset="0"/>
              </a:rPr>
              <a:t>P(K</a:t>
            </a:r>
            <a:r>
              <a:rPr lang="en-US" sz="1400" b="1" baseline="-25000">
                <a:latin typeface="Times New Roman" charset="0"/>
                <a:ea typeface="Times New Roman" charset="0"/>
                <a:cs typeface="Times New Roman" charset="0"/>
              </a:rPr>
              <a:t>c</a:t>
            </a:r>
            <a:r>
              <a:rPr lang="ar-SA" sz="1400" b="1" smtClean="0">
                <a:latin typeface="Times New Roman" charset="0"/>
                <a:ea typeface="Times New Roman" charset="0"/>
                <a:cs typeface="Times New Roman" charset="0"/>
              </a:rPr>
              <a:t>|</a:t>
            </a:r>
            <a:r>
              <a:rPr lang="en-US" sz="1400" b="1" smtClean="0">
                <a:latin typeface="Times New Roman" charset="0"/>
                <a:ea typeface="Times New Roman" charset="0"/>
                <a:cs typeface="Times New Roman" charset="0"/>
              </a:rPr>
              <a:t>OQ,DQ) </a:t>
            </a:r>
            <a:r>
              <a:rPr lang="en-US" sz="1400" b="1">
                <a:latin typeface="Times New Roman" charset="0"/>
                <a:ea typeface="Times New Roman" charset="0"/>
                <a:cs typeface="Times New Roman" charset="0"/>
              </a:rPr>
              <a:t>by </a:t>
            </a:r>
            <a:r>
              <a:rPr lang="en-US" sz="1400" b="1" smtClean="0">
                <a:latin typeface="Times New Roman" charset="0"/>
                <a:ea typeface="Times New Roman" charset="0"/>
                <a:cs typeface="Times New Roman" charset="0"/>
              </a:rPr>
              <a:t>the computation: </a:t>
            </a:r>
            <a:r>
              <a:rPr lang="en-US" sz="1400" smtClean="0">
                <a:latin typeface="Times New Roman" charset="0"/>
                <a:ea typeface="Times New Roman" charset="0"/>
                <a:cs typeface="Times New Roman" charset="0"/>
              </a:rPr>
              <a:t>is the probability of knowing the concept mathematically calculated based on many observation (the two responses)</a:t>
            </a:r>
            <a:endParaRPr lang="en-US" sz="1400" b="1">
              <a:latin typeface="Times New Roman" charset="0"/>
              <a:ea typeface="Times New Roman" charset="0"/>
              <a:cs typeface="Times New Roman" charset="0"/>
            </a:endParaRPr>
          </a:p>
        </p:txBody>
      </p:sp>
      <p:sp>
        <p:nvSpPr>
          <p:cNvPr id="10" name="Rectangle 9"/>
          <p:cNvSpPr/>
          <p:nvPr/>
        </p:nvSpPr>
        <p:spPr>
          <a:xfrm>
            <a:off x="4690753" y="3599764"/>
            <a:ext cx="4453247" cy="3323987"/>
          </a:xfrm>
          <a:prstGeom prst="rect">
            <a:avLst/>
          </a:prstGeom>
        </p:spPr>
        <p:txBody>
          <a:bodyPr wrap="square">
            <a:spAutoFit/>
          </a:bodyPr>
          <a:lstStyle/>
          <a:p>
            <a:pPr marL="285750" indent="-285750">
              <a:buFont typeface="Wingdings" charset="2"/>
              <a:buChar char="§"/>
            </a:pPr>
            <a:r>
              <a:rPr lang="en-US" sz="1400" b="1" smtClean="0">
                <a:latin typeface="Times New Roman" charset="0"/>
                <a:ea typeface="Times New Roman" charset="0"/>
                <a:cs typeface="Times New Roman" charset="0"/>
              </a:rPr>
              <a:t>P(K</a:t>
            </a:r>
            <a:r>
              <a:rPr lang="en-US" sz="1400" b="1" baseline="-25000" smtClean="0">
                <a:latin typeface="Times New Roman" charset="0"/>
                <a:ea typeface="Times New Roman" charset="0"/>
                <a:cs typeface="Times New Roman" charset="0"/>
              </a:rPr>
              <a:t>c</a:t>
            </a:r>
            <a:r>
              <a:rPr lang="ar-SA" sz="1400" b="1" smtClean="0">
                <a:latin typeface="Times New Roman" charset="0"/>
                <a:ea typeface="Times New Roman" charset="0"/>
                <a:cs typeface="Times New Roman" charset="0"/>
              </a:rPr>
              <a:t>|</a:t>
            </a:r>
            <a:r>
              <a:rPr lang="en-US" sz="1400" b="1" smtClean="0">
                <a:latin typeface="Times New Roman" charset="0"/>
                <a:ea typeface="Times New Roman" charset="0"/>
                <a:cs typeface="Times New Roman" charset="0"/>
              </a:rPr>
              <a:t>DQ) </a:t>
            </a:r>
            <a:r>
              <a:rPr lang="en-US" sz="1400" b="1">
                <a:latin typeface="Times New Roman" charset="0"/>
                <a:ea typeface="Times New Roman" charset="0"/>
                <a:cs typeface="Times New Roman" charset="0"/>
              </a:rPr>
              <a:t>by </a:t>
            </a:r>
            <a:r>
              <a:rPr lang="en-US" sz="1400" b="1" smtClean="0">
                <a:latin typeface="Times New Roman" charset="0"/>
                <a:ea typeface="Times New Roman" charset="0"/>
                <a:cs typeface="Times New Roman" charset="0"/>
              </a:rPr>
              <a:t>Direct response:</a:t>
            </a:r>
            <a:r>
              <a:rPr lang="en-US" sz="1400"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is the probability  of knowing the concept estimated by </a:t>
            </a:r>
            <a:r>
              <a:rPr lang="en-US" sz="1400" b="1" smtClean="0">
                <a:latin typeface="Times New Roman" charset="0"/>
                <a:ea typeface="Times New Roman" charset="0"/>
                <a:cs typeface="Times New Roman" charset="0"/>
              </a:rPr>
              <a:t>direct </a:t>
            </a:r>
            <a:r>
              <a:rPr lang="en-US" sz="1400" b="1">
                <a:latin typeface="Times New Roman" charset="0"/>
                <a:ea typeface="Times New Roman" charset="0"/>
                <a:cs typeface="Times New Roman" charset="0"/>
              </a:rPr>
              <a:t>response</a:t>
            </a:r>
            <a:endParaRPr lang="en-US" sz="1400">
              <a:latin typeface="Times New Roman" charset="0"/>
              <a:ea typeface="Times New Roman" charset="0"/>
              <a:cs typeface="Times New Roman" charset="0"/>
            </a:endParaRPr>
          </a:p>
          <a:p>
            <a:pPr marL="285750" indent="-285750">
              <a:buFont typeface="Wingdings" charset="2"/>
              <a:buChar char="§"/>
            </a:pPr>
            <a:r>
              <a:rPr lang="en-US" sz="1400" b="1">
                <a:latin typeface="Times New Roman" charset="0"/>
                <a:ea typeface="Times New Roman" charset="0"/>
                <a:cs typeface="Times New Roman" charset="0"/>
              </a:rPr>
              <a:t>P(K</a:t>
            </a:r>
            <a:r>
              <a:rPr lang="en-US" sz="1400" b="1" baseline="-25000">
                <a:latin typeface="Times New Roman" charset="0"/>
                <a:ea typeface="Times New Roman" charset="0"/>
                <a:cs typeface="Times New Roman" charset="0"/>
              </a:rPr>
              <a:t>c</a:t>
            </a:r>
            <a:r>
              <a:rPr lang="ar-SA" sz="1400" b="1" smtClean="0">
                <a:latin typeface="Times New Roman" charset="0"/>
                <a:ea typeface="Times New Roman" charset="0"/>
                <a:cs typeface="Times New Roman" charset="0"/>
              </a:rPr>
              <a:t>|</a:t>
            </a:r>
            <a:r>
              <a:rPr lang="en-US" sz="1400" b="1" smtClean="0">
                <a:latin typeface="Times New Roman" charset="0"/>
                <a:ea typeface="Times New Roman" charset="0"/>
                <a:cs typeface="Times New Roman" charset="0"/>
              </a:rPr>
              <a:t>OQ</a:t>
            </a:r>
            <a:r>
              <a:rPr lang="en-US" sz="1400" b="1">
                <a:latin typeface="Times New Roman" charset="0"/>
                <a:ea typeface="Times New Roman" charset="0"/>
                <a:cs typeface="Times New Roman" charset="0"/>
              </a:rPr>
              <a:t>) by </a:t>
            </a:r>
            <a:r>
              <a:rPr lang="en-US" sz="1400" b="1" smtClean="0">
                <a:latin typeface="Times New Roman" charset="0"/>
                <a:ea typeface="Times New Roman" charset="0"/>
                <a:cs typeface="Times New Roman" charset="0"/>
              </a:rPr>
              <a:t>DS method:</a:t>
            </a:r>
            <a:r>
              <a:rPr lang="en-US" sz="1400" smtClean="0">
                <a:latin typeface="Times New Roman" charset="0"/>
                <a:ea typeface="Times New Roman" charset="0"/>
                <a:cs typeface="Times New Roman" charset="0"/>
              </a:rPr>
              <a:t> is the probability  of knowing the concept estimated by </a:t>
            </a:r>
            <a:r>
              <a:rPr lang="en-US" sz="1400" b="1" smtClean="0">
                <a:latin typeface="Times New Roman" charset="0"/>
                <a:ea typeface="Times New Roman" charset="0"/>
                <a:cs typeface="Times New Roman" charset="0"/>
              </a:rPr>
              <a:t>indirect response</a:t>
            </a:r>
            <a:endParaRPr lang="en-US" sz="1400">
              <a:latin typeface="Times New Roman" charset="0"/>
              <a:ea typeface="Times New Roman" charset="0"/>
              <a:cs typeface="Times New Roman" charset="0"/>
            </a:endParaRPr>
          </a:p>
          <a:p>
            <a:pPr marL="285750" indent="-285750">
              <a:buFont typeface="Wingdings" charset="2"/>
              <a:buChar char="§"/>
            </a:pPr>
            <a:r>
              <a:rPr lang="en-US" sz="1400" b="1" smtClean="0">
                <a:latin typeface="Times New Roman" charset="0"/>
                <a:ea typeface="Times New Roman" charset="0"/>
                <a:cs typeface="Times New Roman" charset="0"/>
              </a:rPr>
              <a:t>Indirect response </a:t>
            </a:r>
            <a:r>
              <a:rPr lang="en-US" sz="1400" smtClean="0">
                <a:latin typeface="Times New Roman" charset="0"/>
                <a:ea typeface="Times New Roman" charset="0"/>
                <a:cs typeface="Times New Roman" charset="0"/>
              </a:rPr>
              <a:t>is a response to the question infers to the concept. It would be a question asked about the supported concept </a:t>
            </a:r>
          </a:p>
          <a:p>
            <a:pPr marL="285750" indent="-285750">
              <a:buFont typeface="Wingdings" charset="2"/>
              <a:buChar char="§"/>
            </a:pPr>
            <a:r>
              <a:rPr lang="en-US" sz="1400" smtClean="0">
                <a:latin typeface="Times New Roman" charset="0"/>
                <a:ea typeface="Times New Roman" charset="0"/>
                <a:cs typeface="Times New Roman" charset="0"/>
              </a:rPr>
              <a:t>The estimation probability of knowing the concept based on indirect response is given 0.8 to the correct response and 0.2 to incorrect response</a:t>
            </a:r>
          </a:p>
          <a:p>
            <a:pPr marL="285750" indent="-285750">
              <a:buFont typeface="Wingdings" charset="2"/>
              <a:buChar char="§"/>
            </a:pPr>
            <a:r>
              <a:rPr lang="en-US" sz="1400" smtClean="0">
                <a:latin typeface="Times New Roman" charset="0"/>
                <a:ea typeface="Times New Roman" charset="0"/>
                <a:cs typeface="Times New Roman" charset="0"/>
              </a:rPr>
              <a:t>If the type of question is a kind of multiple-choice, then an additional value of errors = 0.03 will be considered</a:t>
            </a:r>
          </a:p>
          <a:p>
            <a:pPr marL="285750" indent="-285750">
              <a:buFont typeface="Wingdings" charset="2"/>
              <a:buChar char="§"/>
            </a:pPr>
            <a:r>
              <a:rPr lang="en-US" sz="1400" smtClean="0">
                <a:latin typeface="Times New Roman" charset="0"/>
                <a:ea typeface="Times New Roman" charset="0"/>
                <a:cs typeface="Times New Roman" charset="0"/>
              </a:rPr>
              <a:t>Thus, the estimation probability of knowing the concept based on direct response is given 0.77 to the correct response and 0.23 to incorrect response</a:t>
            </a:r>
            <a:endParaRPr lang="en-US" sz="1400">
              <a:latin typeface="Times New Roman" charset="0"/>
              <a:ea typeface="Times New Roman" charset="0"/>
              <a:cs typeface="Times New Roman"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669"/>
          <a:stretch/>
        </p:blipFill>
        <p:spPr>
          <a:xfrm>
            <a:off x="0" y="1077807"/>
            <a:ext cx="9144000" cy="2608012"/>
          </a:xfrm>
          <a:prstGeom prst="rect">
            <a:avLst/>
          </a:prstGeom>
        </p:spPr>
      </p:pic>
    </p:spTree>
    <p:extLst>
      <p:ext uri="{BB962C8B-B14F-4D97-AF65-F5344CB8AC3E}">
        <p14:creationId xmlns:p14="http://schemas.microsoft.com/office/powerpoint/2010/main" val="3911481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1512" y="1417638"/>
            <a:ext cx="7800975" cy="400110"/>
          </a:xfrm>
          <a:prstGeom prst="rect">
            <a:avLst/>
          </a:prstGeom>
        </p:spPr>
        <p:txBody>
          <a:bodyPr wrap="square">
            <a:spAutoFit/>
          </a:bodyPr>
          <a:lstStyle/>
          <a:p>
            <a:pPr marL="342900" marR="0" lvl="2" indent="-342900" defTabSz="914400" eaLnBrk="1" fontAlgn="auto" latinLnBrk="0" hangingPunct="1">
              <a:lnSpc>
                <a:spcPct val="100000"/>
              </a:lnSpc>
              <a:spcBef>
                <a:spcPts val="0"/>
              </a:spcBef>
              <a:spcAft>
                <a:spcPts val="0"/>
              </a:spcAft>
              <a:buClrTx/>
              <a:buSzTx/>
              <a:buFont typeface="Wingdings" charset="2"/>
              <a:buNone/>
              <a:tabLst/>
              <a:defRPr/>
            </a:pPr>
            <a:endParaRPr lang="en-US" sz="2000">
              <a:latin typeface="Times New Roman" charset="0"/>
              <a:ea typeface="Times New Roman" charset="0"/>
              <a:cs typeface="Times New Roman" charset="0"/>
            </a:endParaRPr>
          </a:p>
        </p:txBody>
      </p:sp>
      <p:sp>
        <p:nvSpPr>
          <p:cNvPr id="8" name="Slide Number Placeholder 7"/>
          <p:cNvSpPr>
            <a:spLocks noGrp="1"/>
          </p:cNvSpPr>
          <p:nvPr>
            <p:ph type="sldNum" sz="quarter" idx="12"/>
          </p:nvPr>
        </p:nvSpPr>
        <p:spPr/>
        <p:txBody>
          <a:bodyPr/>
          <a:lstStyle/>
          <a:p>
            <a:fld id="{B38F3DF5-46B4-354D-BEB6-FC8B3F9E8E19}" type="slidenum">
              <a:rPr lang="en-US" smtClean="0"/>
              <a:t>113</a:t>
            </a:fld>
            <a:endParaRPr lang="en-US"/>
          </a:p>
        </p:txBody>
      </p:sp>
      <p:sp>
        <p:nvSpPr>
          <p:cNvPr id="9" name="TextBox 8"/>
          <p:cNvSpPr txBox="1"/>
          <p:nvPr/>
        </p:nvSpPr>
        <p:spPr>
          <a:xfrm>
            <a:off x="4813684" y="4711578"/>
            <a:ext cx="4172131" cy="2031325"/>
          </a:xfrm>
          <a:prstGeom prst="rect">
            <a:avLst/>
          </a:prstGeom>
          <a:noFill/>
        </p:spPr>
        <p:txBody>
          <a:bodyPr wrap="square" rtlCol="0">
            <a:spAutoFit/>
          </a:bodyPr>
          <a:lstStyle/>
          <a:p>
            <a:pPr marL="285750" indent="-285750">
              <a:buFont typeface="Wingdings" charset="2"/>
              <a:buChar char="§"/>
            </a:pPr>
            <a:r>
              <a:rPr lang="en-US" sz="1400" b="1">
                <a:latin typeface="Times New Roman" charset="0"/>
                <a:ea typeface="Times New Roman" charset="0"/>
                <a:cs typeface="Times New Roman" charset="0"/>
              </a:rPr>
              <a:t>The estimation </a:t>
            </a:r>
            <a:r>
              <a:rPr lang="en-US" sz="1400" b="1" smtClean="0">
                <a:latin typeface="Times New Roman" charset="0"/>
                <a:ea typeface="Times New Roman" charset="0"/>
                <a:cs typeface="Times New Roman" charset="0"/>
              </a:rPr>
              <a:t>by PS method: </a:t>
            </a:r>
            <a:r>
              <a:rPr lang="en-US" sz="1400" smtClean="0">
                <a:latin typeface="Times New Roman" charset="0"/>
                <a:ea typeface="Times New Roman" charset="0"/>
                <a:cs typeface="Times New Roman" charset="0"/>
              </a:rPr>
              <a:t>is the estimation of knowing the concept based on the related tested concepts. Wherein the related concept is the supported concept by the estimated concept. In other words, the concept in DS is a prerequisite concept to the tested concept</a:t>
            </a:r>
          </a:p>
          <a:p>
            <a:pPr marL="285750" indent="-285750">
              <a:buFont typeface="Wingdings" charset="2"/>
              <a:buChar char="§"/>
            </a:pPr>
            <a:r>
              <a:rPr lang="en-US" sz="1400">
                <a:latin typeface="Times New Roman" charset="0"/>
                <a:ea typeface="Times New Roman" charset="0"/>
                <a:cs typeface="Times New Roman" charset="0"/>
              </a:rPr>
              <a:t>The </a:t>
            </a:r>
            <a:r>
              <a:rPr lang="en-US" sz="1400" smtClean="0">
                <a:latin typeface="Times New Roman" charset="0"/>
                <a:ea typeface="Times New Roman" charset="0"/>
                <a:cs typeface="Times New Roman" charset="0"/>
              </a:rPr>
              <a:t>estimated </a:t>
            </a:r>
            <a:r>
              <a:rPr lang="en-US" sz="1400">
                <a:latin typeface="Times New Roman" charset="0"/>
                <a:ea typeface="Times New Roman" charset="0"/>
                <a:cs typeface="Times New Roman" charset="0"/>
              </a:rPr>
              <a:t>probability given 1 to the correct </a:t>
            </a:r>
            <a:r>
              <a:rPr lang="en-US" sz="1400" smtClean="0">
                <a:latin typeface="Times New Roman" charset="0"/>
                <a:ea typeface="Times New Roman" charset="0"/>
                <a:cs typeface="Times New Roman" charset="0"/>
              </a:rPr>
              <a:t>and 0 to incorrect response for either the direct response on indirect response</a:t>
            </a:r>
            <a:endParaRPr lang="en-US" sz="1400">
              <a:latin typeface="Times New Roman" charset="0"/>
              <a:ea typeface="Times New Roman" charset="0"/>
              <a:cs typeface="Times New Roman" charset="0"/>
            </a:endParaRPr>
          </a:p>
        </p:txBody>
      </p:sp>
      <p:sp>
        <p:nvSpPr>
          <p:cNvPr id="12" name="Title 1"/>
          <p:cNvSpPr txBox="1">
            <a:spLocks/>
          </p:cNvSpPr>
          <p:nvPr/>
        </p:nvSpPr>
        <p:spPr>
          <a:xfrm>
            <a:off x="16053" y="-23526"/>
            <a:ext cx="8969762"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Validation of the Estimation of Knowing the Concepts in PS Based on the Answer </a:t>
            </a:r>
            <a:r>
              <a:rPr lang="en-US" sz="3200" b="1">
                <a:latin typeface="Times New Roman" charset="0"/>
                <a:ea typeface="Times New Roman" charset="0"/>
                <a:cs typeface="Times New Roman" charset="0"/>
              </a:rPr>
              <a:t>of </a:t>
            </a:r>
            <a:r>
              <a:rPr lang="en-US" sz="3200" b="1" smtClean="0">
                <a:latin typeface="Times New Roman" charset="0"/>
                <a:ea typeface="Times New Roman" charset="0"/>
                <a:cs typeface="Times New Roman" charset="0"/>
              </a:rPr>
              <a:t>a Perfect Student</a:t>
            </a:r>
          </a:p>
          <a:p>
            <a:r>
              <a:rPr lang="en-US" sz="3200" b="1" smtClean="0">
                <a:latin typeface="Times New Roman" charset="0"/>
                <a:ea typeface="Times New Roman" charset="0"/>
                <a:cs typeface="Times New Roman" charset="0"/>
              </a:rPr>
              <a:t>Comparison Between the Estimation of Knowing the Concept Based on the PS Method &amp; Real Directly Response</a:t>
            </a:r>
            <a:endParaRPr lang="en-US" sz="3200" b="1">
              <a:latin typeface="Times New Roman" charset="0"/>
              <a:ea typeface="Times New Roman" charset="0"/>
              <a:cs typeface="Times New Roman" charset="0"/>
            </a:endParaRPr>
          </a:p>
        </p:txBody>
      </p:sp>
      <p:sp>
        <p:nvSpPr>
          <p:cNvPr id="18" name="Rectangle 17"/>
          <p:cNvSpPr/>
          <p:nvPr/>
        </p:nvSpPr>
        <p:spPr>
          <a:xfrm>
            <a:off x="16053" y="5252995"/>
            <a:ext cx="4797631" cy="1169551"/>
          </a:xfrm>
          <a:prstGeom prst="rect">
            <a:avLst/>
          </a:prstGeom>
        </p:spPr>
        <p:txBody>
          <a:bodyPr wrap="square">
            <a:spAutoFit/>
          </a:bodyPr>
          <a:lstStyle/>
          <a:p>
            <a:pPr marL="285750" indent="-285750">
              <a:buFont typeface="Wingdings" charset="2"/>
              <a:buChar char="§"/>
            </a:pPr>
            <a:r>
              <a:rPr lang="en-US" sz="1400" b="1" smtClean="0">
                <a:latin typeface="Times New Roman" charset="0"/>
                <a:ea typeface="Times New Roman" charset="0"/>
                <a:cs typeface="Times New Roman" charset="0"/>
              </a:rPr>
              <a:t>Direct response </a:t>
            </a:r>
            <a:r>
              <a:rPr lang="en-US" sz="1400" smtClean="0">
                <a:latin typeface="Times New Roman" charset="0"/>
                <a:ea typeface="Times New Roman" charset="0"/>
                <a:cs typeface="Times New Roman" charset="0"/>
              </a:rPr>
              <a:t>is a response to the question asked directly about the concept at certain skill level</a:t>
            </a:r>
          </a:p>
          <a:p>
            <a:pPr marL="285750" indent="-285750">
              <a:buFont typeface="Wingdings" charset="2"/>
              <a:buChar char="§"/>
            </a:pPr>
            <a:r>
              <a:rPr lang="en-US" sz="1400" b="1" smtClean="0">
                <a:latin typeface="Times New Roman" charset="0"/>
                <a:ea typeface="Times New Roman" charset="0"/>
                <a:cs typeface="Times New Roman" charset="0"/>
              </a:rPr>
              <a:t>Indirect response </a:t>
            </a:r>
            <a:r>
              <a:rPr lang="en-US" sz="1400" smtClean="0">
                <a:latin typeface="Times New Roman" charset="0"/>
                <a:ea typeface="Times New Roman" charset="0"/>
                <a:cs typeface="Times New Roman" charset="0"/>
              </a:rPr>
              <a:t>is a response to the question indirectly asked about the concept but infers to it. It would be a question asked about the supported concept </a:t>
            </a:r>
            <a:endParaRPr lang="en-US" sz="140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74" t="3466"/>
          <a:stretch/>
        </p:blipFill>
        <p:spPr>
          <a:xfrm>
            <a:off x="89012" y="1262358"/>
            <a:ext cx="9054988" cy="2948776"/>
          </a:xfrm>
          <a:prstGeom prst="rect">
            <a:avLst/>
          </a:prstGeom>
        </p:spPr>
      </p:pic>
      <p:sp>
        <p:nvSpPr>
          <p:cNvPr id="10" name="TextBox 9"/>
          <p:cNvSpPr txBox="1"/>
          <p:nvPr/>
        </p:nvSpPr>
        <p:spPr>
          <a:xfrm>
            <a:off x="16053" y="4490941"/>
            <a:ext cx="3586238" cy="523220"/>
          </a:xfrm>
          <a:prstGeom prst="rect">
            <a:avLst/>
          </a:prstGeom>
          <a:noFill/>
        </p:spPr>
        <p:txBody>
          <a:bodyPr wrap="none" rtlCol="0">
            <a:spAutoFit/>
          </a:bodyPr>
          <a:lstStyle/>
          <a:p>
            <a:pPr marL="285750" indent="-285750" algn="l" defTabSz="457200" rtl="0" eaLnBrk="1" latinLnBrk="0" hangingPunct="1">
              <a:buFont typeface="Wingdings" charset="2"/>
              <a:buChar char="§"/>
            </a:pPr>
            <a:r>
              <a:rPr lang="en-US" sz="1400" b="1" smtClean="0">
                <a:latin typeface="Times New Roman" charset="0"/>
                <a:ea typeface="Times New Roman" charset="0"/>
                <a:cs typeface="Times New Roman" charset="0"/>
              </a:rPr>
              <a:t>Y</a:t>
            </a:r>
            <a:r>
              <a:rPr lang="en-US" sz="1400" smtClean="0">
                <a:latin typeface="Times New Roman" charset="0"/>
                <a:ea typeface="Times New Roman" charset="0"/>
                <a:cs typeface="Times New Roman" charset="0"/>
              </a:rPr>
              <a:t> : The probability of knowing the concept</a:t>
            </a:r>
          </a:p>
          <a:p>
            <a:pPr marL="285750" indent="-285750">
              <a:buFont typeface="Wingdings" charset="2"/>
              <a:buChar char="§"/>
            </a:pPr>
            <a:r>
              <a:rPr lang="en-US" sz="1400" b="1">
                <a:latin typeface="Times New Roman" charset="0"/>
                <a:ea typeface="Times New Roman" charset="0"/>
                <a:cs typeface="Times New Roman" charset="0"/>
              </a:rPr>
              <a:t>X </a:t>
            </a:r>
            <a:r>
              <a:rPr lang="en-US" sz="1400" b="1"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T</a:t>
            </a:r>
            <a:r>
              <a:rPr lang="en-US" sz="1400" smtClean="0">
                <a:latin typeface="Times New Roman" charset="0"/>
                <a:ea typeface="Times New Roman" charset="0"/>
                <a:cs typeface="Times New Roman" charset="0"/>
              </a:rPr>
              <a:t>he </a:t>
            </a:r>
            <a:r>
              <a:rPr lang="en-US" sz="1400">
                <a:latin typeface="Times New Roman" charset="0"/>
                <a:ea typeface="Times New Roman" charset="0"/>
                <a:cs typeface="Times New Roman" charset="0"/>
              </a:rPr>
              <a:t>concept </a:t>
            </a:r>
            <a:r>
              <a:rPr lang="en-US" sz="1400" smtClean="0">
                <a:latin typeface="Times New Roman" charset="0"/>
                <a:ea typeface="Times New Roman" charset="0"/>
                <a:cs typeface="Times New Roman" charset="0"/>
              </a:rPr>
              <a:t>ID</a:t>
            </a:r>
          </a:p>
        </p:txBody>
      </p:sp>
    </p:spTree>
    <p:extLst>
      <p:ext uri="{BB962C8B-B14F-4D97-AF65-F5344CB8AC3E}">
        <p14:creationId xmlns:p14="http://schemas.microsoft.com/office/powerpoint/2010/main" val="29100878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38F3DF5-46B4-354D-BEB6-FC8B3F9E8E19}" type="slidenum">
              <a:rPr lang="en-US" smtClean="0"/>
              <a:t>114</a:t>
            </a:fld>
            <a:endParaRPr lang="en-US"/>
          </a:p>
        </p:txBody>
      </p:sp>
      <p:sp>
        <p:nvSpPr>
          <p:cNvPr id="12" name="Title 1"/>
          <p:cNvSpPr txBox="1">
            <a:spLocks/>
          </p:cNvSpPr>
          <p:nvPr/>
        </p:nvSpPr>
        <p:spPr>
          <a:xfrm>
            <a:off x="118753" y="-23526"/>
            <a:ext cx="8568047"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Accuracy of the Estimation of Knowing the Concepts in </a:t>
            </a:r>
            <a:r>
              <a:rPr lang="en-US" sz="3200" b="1">
                <a:latin typeface="Times New Roman" charset="0"/>
                <a:ea typeface="Times New Roman" charset="0"/>
                <a:cs typeface="Times New Roman" charset="0"/>
              </a:rPr>
              <a:t>P</a:t>
            </a:r>
            <a:r>
              <a:rPr lang="en-US" sz="3200" b="1" smtClean="0">
                <a:latin typeface="Times New Roman" charset="0"/>
                <a:ea typeface="Times New Roman" charset="0"/>
                <a:cs typeface="Times New Roman" charset="0"/>
              </a:rPr>
              <a:t>S Based on the Answer of the perfect student</a:t>
            </a:r>
            <a:endParaRPr lang="en-US" sz="3200" b="1">
              <a:latin typeface="Times New Roman" charset="0"/>
              <a:ea typeface="Times New Roman" charset="0"/>
              <a:cs typeface="Times New Roman" charset="0"/>
            </a:endParaRPr>
          </a:p>
          <a:p>
            <a:r>
              <a:rPr lang="en-US" sz="3200" b="1" smtClean="0">
                <a:latin typeface="Times New Roman" charset="0"/>
                <a:ea typeface="Times New Roman" charset="0"/>
                <a:cs typeface="Times New Roman" charset="0"/>
              </a:rPr>
              <a:t>Comparison Between the Probability  of Knowing the Concept Based on the PS </a:t>
            </a:r>
            <a:r>
              <a:rPr lang="en-US" sz="3200" b="1">
                <a:latin typeface="Times New Roman" charset="0"/>
                <a:ea typeface="Times New Roman" charset="0"/>
                <a:cs typeface="Times New Roman" charset="0"/>
              </a:rPr>
              <a:t>Method </a:t>
            </a:r>
            <a:r>
              <a:rPr lang="en-US" sz="3200" b="1" smtClean="0">
                <a:latin typeface="Times New Roman" charset="0"/>
                <a:ea typeface="Times New Roman" charset="0"/>
                <a:cs typeface="Times New Roman" charset="0"/>
              </a:rPr>
              <a:t>&amp; Real Directly Response </a:t>
            </a:r>
            <a:endParaRPr lang="en-US" sz="3200" b="1">
              <a:latin typeface="Times New Roman" charset="0"/>
              <a:ea typeface="Times New Roman" charset="0"/>
              <a:cs typeface="Times New Roman" charset="0"/>
            </a:endParaRPr>
          </a:p>
        </p:txBody>
      </p:sp>
      <p:sp>
        <p:nvSpPr>
          <p:cNvPr id="18" name="Rectangle 17"/>
          <p:cNvSpPr/>
          <p:nvPr/>
        </p:nvSpPr>
        <p:spPr>
          <a:xfrm>
            <a:off x="118753" y="3809263"/>
            <a:ext cx="4797631" cy="3108543"/>
          </a:xfrm>
          <a:prstGeom prst="rect">
            <a:avLst/>
          </a:prstGeom>
        </p:spPr>
        <p:txBody>
          <a:bodyPr wrap="square">
            <a:spAutoFit/>
          </a:bodyPr>
          <a:lstStyle/>
          <a:p>
            <a:pPr marL="285750" indent="-285750">
              <a:buFont typeface="Wingdings" charset="2"/>
              <a:buChar char="§"/>
            </a:pPr>
            <a:r>
              <a:rPr lang="en-US" sz="1400" b="1" smtClean="0">
                <a:latin typeface="Times New Roman" charset="0"/>
                <a:ea typeface="Times New Roman" charset="0"/>
                <a:cs typeface="Times New Roman" charset="0"/>
              </a:rPr>
              <a:t>Direct response </a:t>
            </a:r>
            <a:r>
              <a:rPr lang="en-US" sz="1400" smtClean="0">
                <a:latin typeface="Times New Roman" charset="0"/>
                <a:ea typeface="Times New Roman" charset="0"/>
                <a:cs typeface="Times New Roman" charset="0"/>
              </a:rPr>
              <a:t>is a response to the question asked directly about the concept at certain skill level</a:t>
            </a:r>
          </a:p>
          <a:p>
            <a:pPr marL="285750" indent="-285750">
              <a:buFont typeface="Wingdings" charset="2"/>
              <a:buChar char="§"/>
            </a:pPr>
            <a:r>
              <a:rPr lang="en-US" sz="1400" smtClean="0">
                <a:latin typeface="Times New Roman" charset="0"/>
                <a:ea typeface="Times New Roman" charset="0"/>
                <a:cs typeface="Times New Roman" charset="0"/>
              </a:rPr>
              <a:t>The </a:t>
            </a:r>
            <a:r>
              <a:rPr lang="en-US" sz="1400">
                <a:latin typeface="Times New Roman" charset="0"/>
                <a:ea typeface="Times New Roman" charset="0"/>
                <a:cs typeface="Times New Roman" charset="0"/>
              </a:rPr>
              <a:t>estimation probability </a:t>
            </a:r>
            <a:r>
              <a:rPr lang="en-US" sz="1400" smtClean="0">
                <a:latin typeface="Times New Roman" charset="0"/>
                <a:ea typeface="Times New Roman" charset="0"/>
                <a:cs typeface="Times New Roman" charset="0"/>
              </a:rPr>
              <a:t>of knowing the concept based on direct response is given </a:t>
            </a:r>
            <a:r>
              <a:rPr lang="en-US" sz="1400">
                <a:latin typeface="Times New Roman" charset="0"/>
                <a:ea typeface="Times New Roman" charset="0"/>
                <a:cs typeface="Times New Roman" charset="0"/>
              </a:rPr>
              <a:t>0.9 to the correct </a:t>
            </a:r>
            <a:r>
              <a:rPr lang="en-US" sz="1400" smtClean="0">
                <a:latin typeface="Times New Roman" charset="0"/>
                <a:ea typeface="Times New Roman" charset="0"/>
                <a:cs typeface="Times New Roman" charset="0"/>
              </a:rPr>
              <a:t>response and 0.1 </a:t>
            </a:r>
            <a:r>
              <a:rPr lang="en-US" sz="1400">
                <a:latin typeface="Times New Roman" charset="0"/>
                <a:ea typeface="Times New Roman" charset="0"/>
                <a:cs typeface="Times New Roman" charset="0"/>
              </a:rPr>
              <a:t>to incorrect </a:t>
            </a:r>
            <a:r>
              <a:rPr lang="en-US" sz="1400" smtClean="0">
                <a:latin typeface="Times New Roman" charset="0"/>
                <a:ea typeface="Times New Roman" charset="0"/>
                <a:cs typeface="Times New Roman" charset="0"/>
              </a:rPr>
              <a:t>response</a:t>
            </a:r>
          </a:p>
          <a:p>
            <a:pPr marL="285750" indent="-285750">
              <a:buFont typeface="Wingdings" charset="2"/>
              <a:buChar char="§"/>
            </a:pPr>
            <a:r>
              <a:rPr lang="en-US" sz="1400" smtClean="0">
                <a:latin typeface="Times New Roman" charset="0"/>
                <a:ea typeface="Times New Roman" charset="0"/>
                <a:cs typeface="Times New Roman" charset="0"/>
              </a:rPr>
              <a:t>If the type of question is a kind of multiple-choice, then an additional value of errors = 0.03 will be considered</a:t>
            </a:r>
          </a:p>
          <a:p>
            <a:pPr marL="285750" indent="-285750">
              <a:buFont typeface="Wingdings" charset="2"/>
              <a:buChar char="§"/>
            </a:pPr>
            <a:r>
              <a:rPr lang="en-US" sz="1400" smtClean="0">
                <a:latin typeface="Times New Roman" charset="0"/>
                <a:ea typeface="Times New Roman" charset="0"/>
                <a:cs typeface="Times New Roman" charset="0"/>
              </a:rPr>
              <a:t>Thus, the </a:t>
            </a:r>
            <a:r>
              <a:rPr lang="en-US" sz="1400">
                <a:latin typeface="Times New Roman" charset="0"/>
                <a:ea typeface="Times New Roman" charset="0"/>
                <a:cs typeface="Times New Roman" charset="0"/>
              </a:rPr>
              <a:t>estimation </a:t>
            </a:r>
            <a:r>
              <a:rPr lang="en-US" sz="1400" smtClean="0">
                <a:latin typeface="Times New Roman" charset="0"/>
                <a:ea typeface="Times New Roman" charset="0"/>
                <a:cs typeface="Times New Roman" charset="0"/>
              </a:rPr>
              <a:t>probability </a:t>
            </a:r>
            <a:r>
              <a:rPr lang="en-US" sz="1400">
                <a:latin typeface="Times New Roman" charset="0"/>
                <a:ea typeface="Times New Roman" charset="0"/>
                <a:cs typeface="Times New Roman" charset="0"/>
              </a:rPr>
              <a:t>of knowing the concept</a:t>
            </a:r>
            <a:r>
              <a:rPr lang="en-US" sz="1400"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based on direct response is given </a:t>
            </a:r>
            <a:r>
              <a:rPr lang="en-US" sz="1400" smtClean="0">
                <a:latin typeface="Times New Roman" charset="0"/>
                <a:ea typeface="Times New Roman" charset="0"/>
                <a:cs typeface="Times New Roman" charset="0"/>
              </a:rPr>
              <a:t>0.88 </a:t>
            </a:r>
            <a:r>
              <a:rPr lang="en-US" sz="1400">
                <a:latin typeface="Times New Roman" charset="0"/>
                <a:ea typeface="Times New Roman" charset="0"/>
                <a:cs typeface="Times New Roman" charset="0"/>
              </a:rPr>
              <a:t>to the correct response and </a:t>
            </a:r>
            <a:r>
              <a:rPr lang="en-US" sz="1400" smtClean="0">
                <a:latin typeface="Times New Roman" charset="0"/>
                <a:ea typeface="Times New Roman" charset="0"/>
                <a:cs typeface="Times New Roman" charset="0"/>
              </a:rPr>
              <a:t>0.13 </a:t>
            </a:r>
            <a:r>
              <a:rPr lang="en-US" sz="1400">
                <a:latin typeface="Times New Roman" charset="0"/>
                <a:ea typeface="Times New Roman" charset="0"/>
                <a:cs typeface="Times New Roman" charset="0"/>
              </a:rPr>
              <a:t>to incorrect </a:t>
            </a:r>
            <a:r>
              <a:rPr lang="en-US" sz="1400" smtClean="0">
                <a:latin typeface="Times New Roman" charset="0"/>
                <a:ea typeface="Times New Roman" charset="0"/>
                <a:cs typeface="Times New Roman" charset="0"/>
              </a:rPr>
              <a:t>response</a:t>
            </a:r>
          </a:p>
          <a:p>
            <a:pPr marL="285750" indent="-285750">
              <a:buFont typeface="Wingdings" charset="2"/>
              <a:buChar char="§"/>
            </a:pPr>
            <a:r>
              <a:rPr lang="en-US" sz="1400" b="1" smtClean="0">
                <a:latin typeface="Times New Roman" charset="0"/>
                <a:ea typeface="Times New Roman" charset="0"/>
                <a:cs typeface="Times New Roman" charset="0"/>
              </a:rPr>
              <a:t>P(</a:t>
            </a:r>
            <a:r>
              <a:rPr lang="en-US" sz="1400" b="1" err="1" smtClean="0">
                <a:latin typeface="Times New Roman" charset="0"/>
                <a:ea typeface="Times New Roman" charset="0"/>
                <a:cs typeface="Times New Roman" charset="0"/>
              </a:rPr>
              <a:t>K</a:t>
            </a:r>
            <a:r>
              <a:rPr lang="en-US" sz="1400" b="1" baseline="-25000" err="1" smtClean="0">
                <a:latin typeface="Times New Roman" charset="0"/>
                <a:ea typeface="Times New Roman" charset="0"/>
                <a:cs typeface="Times New Roman" charset="0"/>
              </a:rPr>
              <a:t>c</a:t>
            </a:r>
            <a:r>
              <a:rPr lang="en-US" sz="1400" b="1" err="1" smtClean="0">
                <a:latin typeface="Times New Roman" charset="0"/>
                <a:ea typeface="Times New Roman" charset="0"/>
                <a:cs typeface="Times New Roman" charset="0"/>
              </a:rPr>
              <a:t>|OQ,DQ</a:t>
            </a:r>
            <a:r>
              <a:rPr lang="en-US" sz="1400" b="1" smtClean="0">
                <a:latin typeface="Times New Roman" charset="0"/>
                <a:ea typeface="Times New Roman" charset="0"/>
                <a:cs typeface="Times New Roman" charset="0"/>
              </a:rPr>
              <a:t>) by the computation: </a:t>
            </a:r>
            <a:r>
              <a:rPr lang="en-US" sz="1400" smtClean="0">
                <a:latin typeface="Times New Roman" charset="0"/>
                <a:ea typeface="Times New Roman" charset="0"/>
                <a:cs typeface="Times New Roman" charset="0"/>
              </a:rPr>
              <a:t>is the probability of knowing the concept mathematically calculated based on many observation (the two responses) to direct and indirect response</a:t>
            </a:r>
            <a:endParaRPr lang="en-US" sz="1400" b="1">
              <a:latin typeface="Times New Roman" charset="0"/>
              <a:ea typeface="Times New Roman" charset="0"/>
              <a:cs typeface="Times New Roman" charset="0"/>
            </a:endParaRPr>
          </a:p>
        </p:txBody>
      </p:sp>
      <p:sp>
        <p:nvSpPr>
          <p:cNvPr id="10" name="Rectangle 9"/>
          <p:cNvSpPr/>
          <p:nvPr/>
        </p:nvSpPr>
        <p:spPr>
          <a:xfrm>
            <a:off x="4690753" y="3378376"/>
            <a:ext cx="4453247" cy="3539430"/>
          </a:xfrm>
          <a:prstGeom prst="rect">
            <a:avLst/>
          </a:prstGeom>
        </p:spPr>
        <p:txBody>
          <a:bodyPr wrap="square">
            <a:spAutoFit/>
          </a:bodyPr>
          <a:lstStyle/>
          <a:p>
            <a:pPr marL="285750" indent="-285750">
              <a:buFont typeface="Wingdings" charset="2"/>
              <a:buChar char="§"/>
            </a:pPr>
            <a:r>
              <a:rPr lang="en-US" sz="1400" b="1" smtClean="0">
                <a:latin typeface="Times New Roman" charset="0"/>
                <a:ea typeface="Times New Roman" charset="0"/>
                <a:cs typeface="Times New Roman" charset="0"/>
              </a:rPr>
              <a:t>P(</a:t>
            </a:r>
            <a:r>
              <a:rPr lang="en-US" sz="1400" b="1" err="1" smtClean="0">
                <a:latin typeface="Times New Roman" charset="0"/>
                <a:ea typeface="Times New Roman" charset="0"/>
                <a:cs typeface="Times New Roman" charset="0"/>
              </a:rPr>
              <a:t>K</a:t>
            </a:r>
            <a:r>
              <a:rPr lang="en-US" sz="1400" b="1" baseline="-25000" err="1" smtClean="0">
                <a:latin typeface="Times New Roman" charset="0"/>
                <a:ea typeface="Times New Roman" charset="0"/>
                <a:cs typeface="Times New Roman" charset="0"/>
              </a:rPr>
              <a:t>c</a:t>
            </a:r>
            <a:r>
              <a:rPr lang="en-US" sz="1400" b="1" err="1" smtClean="0">
                <a:latin typeface="Times New Roman" charset="0"/>
                <a:ea typeface="Times New Roman" charset="0"/>
                <a:cs typeface="Times New Roman" charset="0"/>
              </a:rPr>
              <a:t>|DQ</a:t>
            </a:r>
            <a:r>
              <a:rPr lang="en-US" sz="1400" b="1">
                <a:latin typeface="Times New Roman" charset="0"/>
                <a:ea typeface="Times New Roman" charset="0"/>
                <a:cs typeface="Times New Roman" charset="0"/>
              </a:rPr>
              <a:t>) by </a:t>
            </a:r>
            <a:r>
              <a:rPr lang="en-US" sz="1400" b="1" smtClean="0">
                <a:latin typeface="Times New Roman" charset="0"/>
                <a:ea typeface="Times New Roman" charset="0"/>
                <a:cs typeface="Times New Roman" charset="0"/>
              </a:rPr>
              <a:t>Direct response:</a:t>
            </a:r>
            <a:r>
              <a:rPr lang="en-US" sz="1400"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is the probability  of knowing the concept estimated by </a:t>
            </a:r>
            <a:r>
              <a:rPr lang="en-US" sz="1400" b="1" smtClean="0">
                <a:latin typeface="Times New Roman" charset="0"/>
                <a:ea typeface="Times New Roman" charset="0"/>
                <a:cs typeface="Times New Roman" charset="0"/>
              </a:rPr>
              <a:t>direct </a:t>
            </a:r>
            <a:r>
              <a:rPr lang="en-US" sz="1400" b="1">
                <a:latin typeface="Times New Roman" charset="0"/>
                <a:ea typeface="Times New Roman" charset="0"/>
                <a:cs typeface="Times New Roman" charset="0"/>
              </a:rPr>
              <a:t>response</a:t>
            </a:r>
            <a:endParaRPr lang="en-US" sz="1400">
              <a:latin typeface="Times New Roman" charset="0"/>
              <a:ea typeface="Times New Roman" charset="0"/>
              <a:cs typeface="Times New Roman" charset="0"/>
            </a:endParaRPr>
          </a:p>
          <a:p>
            <a:pPr marL="285750" indent="-285750">
              <a:buFont typeface="Wingdings" charset="2"/>
              <a:buChar char="§"/>
            </a:pPr>
            <a:r>
              <a:rPr lang="en-US" sz="1400" b="1" smtClean="0">
                <a:latin typeface="Times New Roman" charset="0"/>
                <a:ea typeface="Times New Roman" charset="0"/>
                <a:cs typeface="Times New Roman" charset="0"/>
              </a:rPr>
              <a:t>P(</a:t>
            </a:r>
            <a:r>
              <a:rPr lang="en-US" sz="1400" b="1" err="1" smtClean="0">
                <a:latin typeface="Times New Roman" charset="0"/>
                <a:ea typeface="Times New Roman" charset="0"/>
                <a:cs typeface="Times New Roman" charset="0"/>
              </a:rPr>
              <a:t>K</a:t>
            </a:r>
            <a:r>
              <a:rPr lang="en-US" sz="1400" b="1" baseline="-25000" err="1" smtClean="0">
                <a:latin typeface="Times New Roman" charset="0"/>
                <a:ea typeface="Times New Roman" charset="0"/>
                <a:cs typeface="Times New Roman" charset="0"/>
              </a:rPr>
              <a:t>c</a:t>
            </a:r>
            <a:r>
              <a:rPr lang="en-US" sz="1400" b="1" err="1" smtClean="0">
                <a:latin typeface="Times New Roman" charset="0"/>
                <a:ea typeface="Times New Roman" charset="0"/>
                <a:cs typeface="Times New Roman" charset="0"/>
              </a:rPr>
              <a:t>|OQ</a:t>
            </a:r>
            <a:r>
              <a:rPr lang="en-US" sz="1400" b="1" smtClean="0">
                <a:latin typeface="Times New Roman" charset="0"/>
                <a:ea typeface="Times New Roman" charset="0"/>
                <a:cs typeface="Times New Roman" charset="0"/>
              </a:rPr>
              <a:t>) by PS method:</a:t>
            </a:r>
            <a:r>
              <a:rPr lang="en-US" sz="1400" smtClean="0">
                <a:latin typeface="Times New Roman" charset="0"/>
                <a:ea typeface="Times New Roman" charset="0"/>
                <a:cs typeface="Times New Roman" charset="0"/>
              </a:rPr>
              <a:t> is the probability  of knowing the concept estimated by </a:t>
            </a:r>
            <a:r>
              <a:rPr lang="en-US" sz="1400">
                <a:latin typeface="Times New Roman" charset="0"/>
                <a:ea typeface="Times New Roman" charset="0"/>
                <a:cs typeface="Times New Roman" charset="0"/>
              </a:rPr>
              <a:t>response </a:t>
            </a:r>
            <a:r>
              <a:rPr lang="en-US" sz="1400" smtClean="0">
                <a:latin typeface="Times New Roman" charset="0"/>
                <a:ea typeface="Times New Roman" charset="0"/>
                <a:cs typeface="Times New Roman" charset="0"/>
              </a:rPr>
              <a:t>to </a:t>
            </a:r>
            <a:r>
              <a:rPr lang="en-US" sz="1400" b="1">
                <a:latin typeface="Times New Roman" charset="0"/>
                <a:ea typeface="Times New Roman" charset="0"/>
                <a:cs typeface="Times New Roman" charset="0"/>
              </a:rPr>
              <a:t>indirect </a:t>
            </a:r>
            <a:r>
              <a:rPr lang="en-US" sz="1400" b="1" smtClean="0">
                <a:latin typeface="Times New Roman" charset="0"/>
                <a:ea typeface="Times New Roman" charset="0"/>
                <a:cs typeface="Times New Roman" charset="0"/>
              </a:rPr>
              <a:t>related question</a:t>
            </a:r>
            <a:endParaRPr lang="en-US" sz="1400">
              <a:latin typeface="Times New Roman" charset="0"/>
              <a:ea typeface="Times New Roman" charset="0"/>
              <a:cs typeface="Times New Roman" charset="0"/>
            </a:endParaRPr>
          </a:p>
          <a:p>
            <a:pPr marL="285750" indent="-285750">
              <a:buFont typeface="Wingdings" charset="2"/>
              <a:buChar char="§"/>
            </a:pPr>
            <a:r>
              <a:rPr lang="en-US" sz="1400" b="1" smtClean="0">
                <a:latin typeface="Times New Roman" charset="0"/>
                <a:ea typeface="Times New Roman" charset="0"/>
                <a:cs typeface="Times New Roman" charset="0"/>
              </a:rPr>
              <a:t>Indirect response </a:t>
            </a:r>
            <a:r>
              <a:rPr lang="en-US" sz="1400" smtClean="0">
                <a:latin typeface="Times New Roman" charset="0"/>
                <a:ea typeface="Times New Roman" charset="0"/>
                <a:cs typeface="Times New Roman" charset="0"/>
              </a:rPr>
              <a:t>is a response to the question infers to the concept. It would be a question asked about the supported concept </a:t>
            </a:r>
          </a:p>
          <a:p>
            <a:pPr marL="285750" indent="-285750">
              <a:buFont typeface="Wingdings" charset="2"/>
              <a:buChar char="§"/>
            </a:pPr>
            <a:r>
              <a:rPr lang="en-US" sz="1400" smtClean="0">
                <a:latin typeface="Times New Roman" charset="0"/>
                <a:ea typeface="Times New Roman" charset="0"/>
                <a:cs typeface="Times New Roman" charset="0"/>
              </a:rPr>
              <a:t>The estimation probability of knowing the concept based on indirect response is given 0.8 to the correct response and 0.2 to incorrect response</a:t>
            </a:r>
          </a:p>
          <a:p>
            <a:pPr marL="285750" indent="-285750">
              <a:buFont typeface="Wingdings" charset="2"/>
              <a:buChar char="§"/>
            </a:pPr>
            <a:r>
              <a:rPr lang="en-US" sz="1400" smtClean="0">
                <a:latin typeface="Times New Roman" charset="0"/>
                <a:ea typeface="Times New Roman" charset="0"/>
                <a:cs typeface="Times New Roman" charset="0"/>
              </a:rPr>
              <a:t>If the type of question is a kind of multiple-choice, then an additional value of errors = 0.03 will be considered</a:t>
            </a:r>
          </a:p>
          <a:p>
            <a:pPr marL="285750" indent="-285750">
              <a:buFont typeface="Wingdings" charset="2"/>
              <a:buChar char="§"/>
            </a:pPr>
            <a:r>
              <a:rPr lang="en-US" sz="1400" smtClean="0">
                <a:latin typeface="Times New Roman" charset="0"/>
                <a:ea typeface="Times New Roman" charset="0"/>
                <a:cs typeface="Times New Roman" charset="0"/>
              </a:rPr>
              <a:t>Thus, the estimation probability of knowing the concept based on direct response is given 0.77 to the correct response and 0.23 to incorrect response</a:t>
            </a:r>
            <a:endParaRPr lang="en-US" sz="1400">
              <a:latin typeface="Times New Roman" charset="0"/>
              <a:ea typeface="Times New Roman" charset="0"/>
              <a:cs typeface="Times New Roman"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031"/>
          <a:stretch/>
        </p:blipFill>
        <p:spPr>
          <a:xfrm>
            <a:off x="0" y="1213805"/>
            <a:ext cx="9144000" cy="2245776"/>
          </a:xfrm>
          <a:prstGeom prst="rect">
            <a:avLst/>
          </a:prstGeom>
        </p:spPr>
      </p:pic>
      <p:sp>
        <p:nvSpPr>
          <p:cNvPr id="9" name="TextBox 8"/>
          <p:cNvSpPr txBox="1"/>
          <p:nvPr/>
        </p:nvSpPr>
        <p:spPr>
          <a:xfrm>
            <a:off x="118753" y="3372812"/>
            <a:ext cx="3586238" cy="523220"/>
          </a:xfrm>
          <a:prstGeom prst="rect">
            <a:avLst/>
          </a:prstGeom>
          <a:noFill/>
        </p:spPr>
        <p:txBody>
          <a:bodyPr wrap="none" rtlCol="0">
            <a:spAutoFit/>
          </a:bodyPr>
          <a:lstStyle/>
          <a:p>
            <a:pPr marL="285750" indent="-285750" algn="l" defTabSz="457200" rtl="0" eaLnBrk="1" latinLnBrk="0" hangingPunct="1">
              <a:buFont typeface="Wingdings" charset="2"/>
              <a:buChar char="§"/>
            </a:pPr>
            <a:r>
              <a:rPr lang="en-US" sz="1400" b="1" smtClean="0">
                <a:latin typeface="Times New Roman" charset="0"/>
                <a:ea typeface="Times New Roman" charset="0"/>
                <a:cs typeface="Times New Roman" charset="0"/>
              </a:rPr>
              <a:t>Y</a:t>
            </a:r>
            <a:r>
              <a:rPr lang="en-US" sz="1400" smtClean="0">
                <a:latin typeface="Times New Roman" charset="0"/>
                <a:ea typeface="Times New Roman" charset="0"/>
                <a:cs typeface="Times New Roman" charset="0"/>
              </a:rPr>
              <a:t> : The probability of knowing the concept</a:t>
            </a:r>
          </a:p>
          <a:p>
            <a:pPr marL="285750" indent="-285750">
              <a:buFont typeface="Wingdings" charset="2"/>
              <a:buChar char="§"/>
            </a:pPr>
            <a:r>
              <a:rPr lang="en-US" sz="1400" b="1">
                <a:latin typeface="Times New Roman" charset="0"/>
                <a:ea typeface="Times New Roman" charset="0"/>
                <a:cs typeface="Times New Roman" charset="0"/>
              </a:rPr>
              <a:t>X </a:t>
            </a:r>
            <a:r>
              <a:rPr lang="en-US" sz="1400" b="1"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T</a:t>
            </a:r>
            <a:r>
              <a:rPr lang="en-US" sz="1400" smtClean="0">
                <a:latin typeface="Times New Roman" charset="0"/>
                <a:ea typeface="Times New Roman" charset="0"/>
                <a:cs typeface="Times New Roman" charset="0"/>
              </a:rPr>
              <a:t>he </a:t>
            </a:r>
            <a:r>
              <a:rPr lang="en-US" sz="1400">
                <a:latin typeface="Times New Roman" charset="0"/>
                <a:ea typeface="Times New Roman" charset="0"/>
                <a:cs typeface="Times New Roman" charset="0"/>
              </a:rPr>
              <a:t>concept </a:t>
            </a:r>
            <a:r>
              <a:rPr lang="en-US" sz="1400" smtClean="0">
                <a:latin typeface="Times New Roman" charset="0"/>
                <a:ea typeface="Times New Roman" charset="0"/>
                <a:cs typeface="Times New Roman" charset="0"/>
              </a:rPr>
              <a:t>ID</a:t>
            </a:r>
          </a:p>
        </p:txBody>
      </p:sp>
    </p:spTree>
    <p:extLst>
      <p:ext uri="{BB962C8B-B14F-4D97-AF65-F5344CB8AC3E}">
        <p14:creationId xmlns:p14="http://schemas.microsoft.com/office/powerpoint/2010/main" val="93475961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38F3DF5-46B4-354D-BEB6-FC8B3F9E8E19}" type="slidenum">
              <a:rPr lang="en-US" smtClean="0"/>
              <a:t>115</a:t>
            </a:fld>
            <a:endParaRPr lang="en-US"/>
          </a:p>
        </p:txBody>
      </p:sp>
      <p:sp>
        <p:nvSpPr>
          <p:cNvPr id="12" name="Title 1"/>
          <p:cNvSpPr txBox="1">
            <a:spLocks/>
          </p:cNvSpPr>
          <p:nvPr/>
        </p:nvSpPr>
        <p:spPr>
          <a:xfrm>
            <a:off x="118753" y="-23526"/>
            <a:ext cx="8568047"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Accurate Probability of Knowing the Domain of Learning Object  of the Perfect Student Based on the </a:t>
            </a:r>
            <a:r>
              <a:rPr lang="en-US" sz="3200" b="1">
                <a:latin typeface="Times New Roman" charset="0"/>
                <a:ea typeface="Times New Roman" charset="0"/>
                <a:cs typeface="Times New Roman" charset="0"/>
              </a:rPr>
              <a:t>Evaluation </a:t>
            </a:r>
            <a:r>
              <a:rPr lang="en-US" sz="3200" b="1" smtClean="0">
                <a:latin typeface="Times New Roman" charset="0"/>
                <a:ea typeface="Times New Roman" charset="0"/>
                <a:cs typeface="Times New Roman" charset="0"/>
              </a:rPr>
              <a:t>Result </a:t>
            </a:r>
            <a:r>
              <a:rPr lang="en-US" sz="3200" b="1">
                <a:latin typeface="Times New Roman" charset="0"/>
                <a:ea typeface="Times New Roman" charset="0"/>
                <a:cs typeface="Times New Roman" charset="0"/>
              </a:rPr>
              <a:t>of the Entire Concepts in </a:t>
            </a:r>
            <a:r>
              <a:rPr lang="en-US" sz="3200" b="1" smtClean="0">
                <a:latin typeface="Times New Roman" charset="0"/>
                <a:ea typeface="Times New Roman" charset="0"/>
                <a:cs typeface="Times New Roman" charset="0"/>
              </a:rPr>
              <a:t>VS</a:t>
            </a:r>
            <a:endParaRPr lang="en-US" sz="3200" b="1">
              <a:latin typeface="Times New Roman" charset="0"/>
              <a:ea typeface="Times New Roman" charset="0"/>
              <a:cs typeface="Times New Roman" charset="0"/>
            </a:endParaRPr>
          </a:p>
        </p:txBody>
      </p:sp>
      <p:sp>
        <p:nvSpPr>
          <p:cNvPr id="10" name="Rectangle 9"/>
          <p:cNvSpPr/>
          <p:nvPr/>
        </p:nvSpPr>
        <p:spPr>
          <a:xfrm>
            <a:off x="4402776" y="3574477"/>
            <a:ext cx="4531540" cy="738664"/>
          </a:xfrm>
          <a:prstGeom prst="rect">
            <a:avLst/>
          </a:prstGeom>
        </p:spPr>
        <p:txBody>
          <a:bodyPr wrap="square">
            <a:spAutoFit/>
          </a:bodyPr>
          <a:lstStyle/>
          <a:p>
            <a:pPr marL="285750" indent="-285750">
              <a:buFont typeface="Wingdings" charset="2"/>
              <a:buChar char="§"/>
            </a:pPr>
            <a:r>
              <a:rPr lang="en-US" sz="1400" smtClean="0">
                <a:latin typeface="Times New Roman" charset="0"/>
                <a:ea typeface="Times New Roman" charset="0"/>
                <a:cs typeface="Times New Roman" charset="0"/>
              </a:rPr>
              <a:t>The equation which used to to calculate the probability of knowing the entire domain in the concept space VS is Bayes Version 2 </a:t>
            </a:r>
            <a:endParaRPr lang="en-US" sz="1400">
              <a:latin typeface="Times New Roman" charset="0"/>
              <a:ea typeface="Times New Roman" charset="0"/>
              <a:cs typeface="Times New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7670"/>
            <a:ext cx="9144000" cy="1480457"/>
          </a:xfrm>
          <a:prstGeom prst="rect">
            <a:avLst/>
          </a:prstGeom>
        </p:spPr>
      </p:pic>
      <p:sp>
        <p:nvSpPr>
          <p:cNvPr id="9" name="Rectangle 8"/>
          <p:cNvSpPr/>
          <p:nvPr/>
        </p:nvSpPr>
        <p:spPr>
          <a:xfrm>
            <a:off x="56644" y="4305037"/>
            <a:ext cx="4531540" cy="1169551"/>
          </a:xfrm>
          <a:prstGeom prst="rect">
            <a:avLst/>
          </a:prstGeom>
        </p:spPr>
        <p:txBody>
          <a:bodyPr wrap="square">
            <a:spAutoFit/>
          </a:bodyPr>
          <a:lstStyle/>
          <a:p>
            <a:pPr marL="285750" indent="-285750">
              <a:buFont typeface="Wingdings" charset="2"/>
              <a:buChar char="§"/>
            </a:pPr>
            <a:r>
              <a:rPr lang="en-US" sz="1400" smtClean="0">
                <a:latin typeface="Times New Roman" charset="0"/>
                <a:ea typeface="Times New Roman" charset="0"/>
                <a:cs typeface="Times New Roman" charset="0"/>
              </a:rPr>
              <a:t>The </a:t>
            </a:r>
            <a:r>
              <a:rPr lang="en-US" sz="1400" smtClean="0">
                <a:solidFill>
                  <a:schemeClr val="tx2"/>
                </a:solidFill>
                <a:latin typeface="Times New Roman" charset="0"/>
                <a:ea typeface="Times New Roman" charset="0"/>
                <a:cs typeface="Times New Roman" charset="0"/>
              </a:rPr>
              <a:t>blue</a:t>
            </a:r>
            <a:r>
              <a:rPr lang="en-US" sz="1400" smtClean="0">
                <a:latin typeface="Times New Roman" charset="0"/>
                <a:ea typeface="Times New Roman" charset="0"/>
                <a:cs typeface="Times New Roman" charset="0"/>
              </a:rPr>
              <a:t> bar indicate the probability of the knowing domain </a:t>
            </a:r>
          </a:p>
          <a:p>
            <a:pPr marL="285750" indent="-285750">
              <a:buFont typeface="Wingdings" charset="2"/>
              <a:buChar char="§"/>
            </a:pPr>
            <a:r>
              <a:rPr lang="en-US" sz="1400">
                <a:latin typeface="Times New Roman" charset="0"/>
                <a:ea typeface="Times New Roman" charset="0"/>
                <a:cs typeface="Times New Roman" charset="0"/>
              </a:rPr>
              <a:t>The </a:t>
            </a:r>
            <a:r>
              <a:rPr lang="en-US" sz="1400" smtClean="0">
                <a:solidFill>
                  <a:srgbClr val="FF0000"/>
                </a:solidFill>
                <a:latin typeface="Times New Roman" charset="0"/>
                <a:ea typeface="Times New Roman" charset="0"/>
                <a:cs typeface="Times New Roman" charset="0"/>
              </a:rPr>
              <a:t>red</a:t>
            </a:r>
            <a:r>
              <a:rPr lang="en-US" sz="1400"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bar indicate the probability of the knowing domain </a:t>
            </a:r>
          </a:p>
          <a:p>
            <a:pPr marL="285750" indent="-285750">
              <a:buFont typeface="Wingdings" charset="2"/>
              <a:buChar char="§"/>
            </a:pPr>
            <a:endParaRPr lang="en-US" sz="1400">
              <a:latin typeface="Times New Roman" charset="0"/>
              <a:ea typeface="Times New Roman" charset="0"/>
              <a:cs typeface="Times New Roman" charset="0"/>
            </a:endParaRPr>
          </a:p>
        </p:txBody>
      </p:sp>
      <p:sp>
        <p:nvSpPr>
          <p:cNvPr id="11" name="TextBox 10"/>
          <p:cNvSpPr txBox="1"/>
          <p:nvPr/>
        </p:nvSpPr>
        <p:spPr>
          <a:xfrm>
            <a:off x="0" y="3599764"/>
            <a:ext cx="3586238" cy="523220"/>
          </a:xfrm>
          <a:prstGeom prst="rect">
            <a:avLst/>
          </a:prstGeom>
          <a:noFill/>
        </p:spPr>
        <p:txBody>
          <a:bodyPr wrap="none" rtlCol="0">
            <a:spAutoFit/>
          </a:bodyPr>
          <a:lstStyle/>
          <a:p>
            <a:pPr marL="285750" indent="-285750" algn="l" defTabSz="457200" rtl="0" eaLnBrk="1" latinLnBrk="0" hangingPunct="1">
              <a:buFont typeface="Wingdings" charset="2"/>
              <a:buChar char="§"/>
            </a:pPr>
            <a:r>
              <a:rPr lang="en-US" sz="1400" b="1" smtClean="0">
                <a:latin typeface="Times New Roman" charset="0"/>
                <a:ea typeface="Times New Roman" charset="0"/>
                <a:cs typeface="Times New Roman" charset="0"/>
              </a:rPr>
              <a:t>Y</a:t>
            </a:r>
            <a:r>
              <a:rPr lang="en-US" sz="1400" smtClean="0">
                <a:latin typeface="Times New Roman" charset="0"/>
                <a:ea typeface="Times New Roman" charset="0"/>
                <a:cs typeface="Times New Roman" charset="0"/>
              </a:rPr>
              <a:t> : The probability of knowing the concept</a:t>
            </a:r>
          </a:p>
          <a:p>
            <a:pPr marL="285750" indent="-285750">
              <a:buFont typeface="Wingdings" charset="2"/>
              <a:buChar char="§"/>
            </a:pPr>
            <a:r>
              <a:rPr lang="en-US" sz="1400" b="1">
                <a:latin typeface="Times New Roman" charset="0"/>
                <a:ea typeface="Times New Roman" charset="0"/>
                <a:cs typeface="Times New Roman" charset="0"/>
              </a:rPr>
              <a:t>X </a:t>
            </a:r>
            <a:r>
              <a:rPr lang="en-US" sz="1400" b="1"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T</a:t>
            </a:r>
            <a:r>
              <a:rPr lang="en-US" sz="1400" smtClean="0">
                <a:latin typeface="Times New Roman" charset="0"/>
                <a:ea typeface="Times New Roman" charset="0"/>
                <a:cs typeface="Times New Roman" charset="0"/>
              </a:rPr>
              <a:t>he </a:t>
            </a:r>
            <a:r>
              <a:rPr lang="en-US" sz="1400">
                <a:latin typeface="Times New Roman" charset="0"/>
                <a:ea typeface="Times New Roman" charset="0"/>
                <a:cs typeface="Times New Roman" charset="0"/>
              </a:rPr>
              <a:t>concept </a:t>
            </a:r>
            <a:r>
              <a:rPr lang="en-US" sz="1400" smtClean="0">
                <a:latin typeface="Times New Roman" charset="0"/>
                <a:ea typeface="Times New Roman" charset="0"/>
                <a:cs typeface="Times New Roman" charset="0"/>
              </a:rPr>
              <a:t>ID</a:t>
            </a:r>
          </a:p>
        </p:txBody>
      </p:sp>
    </p:spTree>
    <p:extLst>
      <p:ext uri="{BB962C8B-B14F-4D97-AF65-F5344CB8AC3E}">
        <p14:creationId xmlns:p14="http://schemas.microsoft.com/office/powerpoint/2010/main" val="5683625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38F3DF5-46B4-354D-BEB6-FC8B3F9E8E19}" type="slidenum">
              <a:rPr lang="en-US" smtClean="0"/>
              <a:t>116</a:t>
            </a:fld>
            <a:endParaRPr lang="en-US"/>
          </a:p>
        </p:txBody>
      </p:sp>
      <p:sp>
        <p:nvSpPr>
          <p:cNvPr id="12" name="Title 1"/>
          <p:cNvSpPr txBox="1">
            <a:spLocks/>
          </p:cNvSpPr>
          <p:nvPr/>
        </p:nvSpPr>
        <p:spPr>
          <a:xfrm>
            <a:off x="118753" y="-23526"/>
            <a:ext cx="8568047"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Accurate Probability of Knowing the Domain of Learning Object Based on the </a:t>
            </a:r>
            <a:r>
              <a:rPr lang="en-US" sz="3200" b="1">
                <a:latin typeface="Times New Roman" charset="0"/>
                <a:ea typeface="Times New Roman" charset="0"/>
                <a:cs typeface="Times New Roman" charset="0"/>
              </a:rPr>
              <a:t>Evaluation </a:t>
            </a:r>
            <a:r>
              <a:rPr lang="en-US" sz="3200" b="1" smtClean="0">
                <a:latin typeface="Times New Roman" charset="0"/>
                <a:ea typeface="Times New Roman" charset="0"/>
                <a:cs typeface="Times New Roman" charset="0"/>
              </a:rPr>
              <a:t>Result </a:t>
            </a:r>
            <a:r>
              <a:rPr lang="en-US" sz="3200" b="1">
                <a:latin typeface="Times New Roman" charset="0"/>
                <a:ea typeface="Times New Roman" charset="0"/>
                <a:cs typeface="Times New Roman" charset="0"/>
              </a:rPr>
              <a:t>of the Entire Concepts in </a:t>
            </a:r>
            <a:r>
              <a:rPr lang="en-US" sz="3200" b="1" smtClean="0">
                <a:latin typeface="Times New Roman" charset="0"/>
                <a:ea typeface="Times New Roman" charset="0"/>
                <a:cs typeface="Times New Roman" charset="0"/>
              </a:rPr>
              <a:t>DS</a:t>
            </a:r>
            <a:endParaRPr lang="en-US" sz="3200" b="1">
              <a:latin typeface="Times New Roman" charset="0"/>
              <a:ea typeface="Times New Roman" charset="0"/>
              <a:cs typeface="Times New Roman" charset="0"/>
            </a:endParaRPr>
          </a:p>
        </p:txBody>
      </p:sp>
      <p:sp>
        <p:nvSpPr>
          <p:cNvPr id="10" name="Rectangle 9"/>
          <p:cNvSpPr/>
          <p:nvPr/>
        </p:nvSpPr>
        <p:spPr>
          <a:xfrm>
            <a:off x="4402776" y="3574477"/>
            <a:ext cx="4531540" cy="738664"/>
          </a:xfrm>
          <a:prstGeom prst="rect">
            <a:avLst/>
          </a:prstGeom>
        </p:spPr>
        <p:txBody>
          <a:bodyPr wrap="square">
            <a:spAutoFit/>
          </a:bodyPr>
          <a:lstStyle/>
          <a:p>
            <a:pPr marL="285750" indent="-285750">
              <a:buFont typeface="Wingdings" charset="2"/>
              <a:buChar char="§"/>
            </a:pPr>
            <a:r>
              <a:rPr lang="en-US" sz="1400" smtClean="0">
                <a:latin typeface="Times New Roman" charset="0"/>
                <a:ea typeface="Times New Roman" charset="0"/>
                <a:cs typeface="Times New Roman" charset="0"/>
              </a:rPr>
              <a:t>The equation which used to to calculate the probability of knowing the entire domain in the concept space DS is Bayes Version 2 </a:t>
            </a:r>
            <a:endParaRPr lang="en-US" sz="1400">
              <a:latin typeface="Times New Roman" charset="0"/>
              <a:ea typeface="Times New Roman" charset="0"/>
              <a:cs typeface="Times New Roman" charset="0"/>
            </a:endParaRPr>
          </a:p>
        </p:txBody>
      </p:sp>
      <p:sp>
        <p:nvSpPr>
          <p:cNvPr id="9" name="Rectangle 8"/>
          <p:cNvSpPr/>
          <p:nvPr/>
        </p:nvSpPr>
        <p:spPr>
          <a:xfrm>
            <a:off x="0" y="4296945"/>
            <a:ext cx="4531540" cy="1169551"/>
          </a:xfrm>
          <a:prstGeom prst="rect">
            <a:avLst/>
          </a:prstGeom>
        </p:spPr>
        <p:txBody>
          <a:bodyPr wrap="square">
            <a:spAutoFit/>
          </a:bodyPr>
          <a:lstStyle/>
          <a:p>
            <a:pPr marL="285750" indent="-285750">
              <a:buFont typeface="Wingdings" charset="2"/>
              <a:buChar char="§"/>
            </a:pPr>
            <a:r>
              <a:rPr lang="en-US" sz="1400" smtClean="0">
                <a:latin typeface="Times New Roman" charset="0"/>
                <a:ea typeface="Times New Roman" charset="0"/>
                <a:cs typeface="Times New Roman" charset="0"/>
              </a:rPr>
              <a:t>The </a:t>
            </a:r>
            <a:r>
              <a:rPr lang="en-US" sz="1400" smtClean="0">
                <a:solidFill>
                  <a:schemeClr val="tx2"/>
                </a:solidFill>
                <a:latin typeface="Times New Roman" charset="0"/>
                <a:ea typeface="Times New Roman" charset="0"/>
                <a:cs typeface="Times New Roman" charset="0"/>
              </a:rPr>
              <a:t>blue</a:t>
            </a:r>
            <a:r>
              <a:rPr lang="en-US" sz="1400" smtClean="0">
                <a:latin typeface="Times New Roman" charset="0"/>
                <a:ea typeface="Times New Roman" charset="0"/>
                <a:cs typeface="Times New Roman" charset="0"/>
              </a:rPr>
              <a:t> bar indicate the probability of the knowing domain </a:t>
            </a:r>
          </a:p>
          <a:p>
            <a:pPr marL="285750" indent="-285750">
              <a:buFont typeface="Wingdings" charset="2"/>
              <a:buChar char="§"/>
            </a:pPr>
            <a:r>
              <a:rPr lang="en-US" sz="1400">
                <a:latin typeface="Times New Roman" charset="0"/>
                <a:ea typeface="Times New Roman" charset="0"/>
                <a:cs typeface="Times New Roman" charset="0"/>
              </a:rPr>
              <a:t>The </a:t>
            </a:r>
            <a:r>
              <a:rPr lang="en-US" sz="1400" smtClean="0">
                <a:solidFill>
                  <a:srgbClr val="FF0000"/>
                </a:solidFill>
                <a:latin typeface="Times New Roman" charset="0"/>
                <a:ea typeface="Times New Roman" charset="0"/>
                <a:cs typeface="Times New Roman" charset="0"/>
              </a:rPr>
              <a:t>red</a:t>
            </a:r>
            <a:r>
              <a:rPr lang="en-US" sz="1400"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bar indicate the probability of the knowing domain </a:t>
            </a:r>
          </a:p>
          <a:p>
            <a:pPr marL="285750" indent="-285750">
              <a:buFont typeface="Wingdings" charset="2"/>
              <a:buChar char="§"/>
            </a:pPr>
            <a:endParaRPr lang="en-US" sz="1400">
              <a:latin typeface="Times New Roman" charset="0"/>
              <a:ea typeface="Times New Roman" charset="0"/>
              <a:cs typeface="Times New Roman"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011" b="1"/>
          <a:stretch/>
        </p:blipFill>
        <p:spPr>
          <a:xfrm>
            <a:off x="0" y="1448474"/>
            <a:ext cx="9144000" cy="1409300"/>
          </a:xfrm>
          <a:prstGeom prst="rect">
            <a:avLst/>
          </a:prstGeom>
        </p:spPr>
      </p:pic>
      <p:sp>
        <p:nvSpPr>
          <p:cNvPr id="11" name="TextBox 10"/>
          <p:cNvSpPr txBox="1"/>
          <p:nvPr/>
        </p:nvSpPr>
        <p:spPr>
          <a:xfrm>
            <a:off x="0" y="3599764"/>
            <a:ext cx="3586238" cy="523220"/>
          </a:xfrm>
          <a:prstGeom prst="rect">
            <a:avLst/>
          </a:prstGeom>
          <a:noFill/>
        </p:spPr>
        <p:txBody>
          <a:bodyPr wrap="none" rtlCol="0">
            <a:spAutoFit/>
          </a:bodyPr>
          <a:lstStyle/>
          <a:p>
            <a:pPr marL="285750" indent="-285750" algn="l" defTabSz="457200" rtl="0" eaLnBrk="1" latinLnBrk="0" hangingPunct="1">
              <a:buFont typeface="Wingdings" charset="2"/>
              <a:buChar char="§"/>
            </a:pPr>
            <a:r>
              <a:rPr lang="en-US" sz="1400" b="1" smtClean="0">
                <a:latin typeface="Times New Roman" charset="0"/>
                <a:ea typeface="Times New Roman" charset="0"/>
                <a:cs typeface="Times New Roman" charset="0"/>
              </a:rPr>
              <a:t>Y</a:t>
            </a:r>
            <a:r>
              <a:rPr lang="en-US" sz="1400" smtClean="0">
                <a:latin typeface="Times New Roman" charset="0"/>
                <a:ea typeface="Times New Roman" charset="0"/>
                <a:cs typeface="Times New Roman" charset="0"/>
              </a:rPr>
              <a:t> : The probability of knowing the concept</a:t>
            </a:r>
          </a:p>
          <a:p>
            <a:pPr marL="285750" indent="-285750">
              <a:buFont typeface="Wingdings" charset="2"/>
              <a:buChar char="§"/>
            </a:pPr>
            <a:r>
              <a:rPr lang="en-US" sz="1400" b="1">
                <a:latin typeface="Times New Roman" charset="0"/>
                <a:ea typeface="Times New Roman" charset="0"/>
                <a:cs typeface="Times New Roman" charset="0"/>
              </a:rPr>
              <a:t>X </a:t>
            </a:r>
            <a:r>
              <a:rPr lang="en-US" sz="1400" b="1"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T</a:t>
            </a:r>
            <a:r>
              <a:rPr lang="en-US" sz="1400" smtClean="0">
                <a:latin typeface="Times New Roman" charset="0"/>
                <a:ea typeface="Times New Roman" charset="0"/>
                <a:cs typeface="Times New Roman" charset="0"/>
              </a:rPr>
              <a:t>he </a:t>
            </a:r>
            <a:r>
              <a:rPr lang="en-US" sz="1400">
                <a:latin typeface="Times New Roman" charset="0"/>
                <a:ea typeface="Times New Roman" charset="0"/>
                <a:cs typeface="Times New Roman" charset="0"/>
              </a:rPr>
              <a:t>concept </a:t>
            </a:r>
            <a:r>
              <a:rPr lang="en-US" sz="1400" smtClean="0">
                <a:latin typeface="Times New Roman" charset="0"/>
                <a:ea typeface="Times New Roman" charset="0"/>
                <a:cs typeface="Times New Roman" charset="0"/>
              </a:rPr>
              <a:t>ID</a:t>
            </a:r>
          </a:p>
        </p:txBody>
      </p:sp>
    </p:spTree>
    <p:extLst>
      <p:ext uri="{BB962C8B-B14F-4D97-AF65-F5344CB8AC3E}">
        <p14:creationId xmlns:p14="http://schemas.microsoft.com/office/powerpoint/2010/main" val="8450552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38F3DF5-46B4-354D-BEB6-FC8B3F9E8E19}" type="slidenum">
              <a:rPr lang="en-US" smtClean="0"/>
              <a:t>117</a:t>
            </a:fld>
            <a:endParaRPr lang="en-US"/>
          </a:p>
        </p:txBody>
      </p:sp>
      <p:sp>
        <p:nvSpPr>
          <p:cNvPr id="12" name="Title 1"/>
          <p:cNvSpPr txBox="1">
            <a:spLocks/>
          </p:cNvSpPr>
          <p:nvPr/>
        </p:nvSpPr>
        <p:spPr>
          <a:xfrm>
            <a:off x="118753" y="-23526"/>
            <a:ext cx="8568047"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Accurate Probability of Knowing the Domain of Learning Object Based on the </a:t>
            </a:r>
            <a:r>
              <a:rPr lang="en-US" sz="3200" b="1">
                <a:latin typeface="Times New Roman" charset="0"/>
                <a:ea typeface="Times New Roman" charset="0"/>
                <a:cs typeface="Times New Roman" charset="0"/>
              </a:rPr>
              <a:t>Evaluation </a:t>
            </a:r>
            <a:r>
              <a:rPr lang="en-US" sz="3200" b="1" smtClean="0">
                <a:latin typeface="Times New Roman" charset="0"/>
                <a:ea typeface="Times New Roman" charset="0"/>
                <a:cs typeface="Times New Roman" charset="0"/>
              </a:rPr>
              <a:t>Result </a:t>
            </a:r>
            <a:r>
              <a:rPr lang="en-US" sz="3200" b="1">
                <a:latin typeface="Times New Roman" charset="0"/>
                <a:ea typeface="Times New Roman" charset="0"/>
                <a:cs typeface="Times New Roman" charset="0"/>
              </a:rPr>
              <a:t>of the Entire Concepts in </a:t>
            </a:r>
            <a:r>
              <a:rPr lang="en-US" sz="3200" b="1" smtClean="0">
                <a:latin typeface="Times New Roman" charset="0"/>
                <a:ea typeface="Times New Roman" charset="0"/>
                <a:cs typeface="Times New Roman" charset="0"/>
              </a:rPr>
              <a:t>PS</a:t>
            </a:r>
            <a:endParaRPr lang="en-US" sz="3200" b="1">
              <a:latin typeface="Times New Roman" charset="0"/>
              <a:ea typeface="Times New Roman" charset="0"/>
              <a:cs typeface="Times New Roman" charset="0"/>
            </a:endParaRPr>
          </a:p>
        </p:txBody>
      </p:sp>
      <p:sp>
        <p:nvSpPr>
          <p:cNvPr id="10" name="Rectangle 9"/>
          <p:cNvSpPr/>
          <p:nvPr/>
        </p:nvSpPr>
        <p:spPr>
          <a:xfrm>
            <a:off x="4402776" y="3574477"/>
            <a:ext cx="4531540" cy="738664"/>
          </a:xfrm>
          <a:prstGeom prst="rect">
            <a:avLst/>
          </a:prstGeom>
        </p:spPr>
        <p:txBody>
          <a:bodyPr wrap="square">
            <a:spAutoFit/>
          </a:bodyPr>
          <a:lstStyle/>
          <a:p>
            <a:pPr marL="285750" indent="-285750">
              <a:buFont typeface="Wingdings" charset="2"/>
              <a:buChar char="§"/>
            </a:pPr>
            <a:r>
              <a:rPr lang="en-US" sz="1400" smtClean="0">
                <a:latin typeface="Times New Roman" charset="0"/>
                <a:ea typeface="Times New Roman" charset="0"/>
                <a:cs typeface="Times New Roman" charset="0"/>
              </a:rPr>
              <a:t>The equation which used to to calculate the probability of knowing the entire domain in the concept space PS is Bayes version 2</a:t>
            </a:r>
            <a:endParaRPr lang="en-US" sz="1400">
              <a:latin typeface="Times New Roman" charset="0"/>
              <a:ea typeface="Times New Roman" charset="0"/>
              <a:cs typeface="Times New Roman" charset="0"/>
            </a:endParaRPr>
          </a:p>
        </p:txBody>
      </p:sp>
      <p:sp>
        <p:nvSpPr>
          <p:cNvPr id="9" name="Rectangle 8"/>
          <p:cNvSpPr/>
          <p:nvPr/>
        </p:nvSpPr>
        <p:spPr>
          <a:xfrm>
            <a:off x="0" y="4296945"/>
            <a:ext cx="4531540" cy="1169551"/>
          </a:xfrm>
          <a:prstGeom prst="rect">
            <a:avLst/>
          </a:prstGeom>
        </p:spPr>
        <p:txBody>
          <a:bodyPr wrap="square">
            <a:spAutoFit/>
          </a:bodyPr>
          <a:lstStyle/>
          <a:p>
            <a:pPr marL="285750" indent="-285750">
              <a:buFont typeface="Wingdings" charset="2"/>
              <a:buChar char="§"/>
            </a:pPr>
            <a:r>
              <a:rPr lang="en-US" sz="1400" smtClean="0">
                <a:latin typeface="Times New Roman" charset="0"/>
                <a:ea typeface="Times New Roman" charset="0"/>
                <a:cs typeface="Times New Roman" charset="0"/>
              </a:rPr>
              <a:t>The </a:t>
            </a:r>
            <a:r>
              <a:rPr lang="en-US" sz="1400" smtClean="0">
                <a:solidFill>
                  <a:schemeClr val="tx2"/>
                </a:solidFill>
                <a:latin typeface="Times New Roman" charset="0"/>
                <a:ea typeface="Times New Roman" charset="0"/>
                <a:cs typeface="Times New Roman" charset="0"/>
              </a:rPr>
              <a:t>blue</a:t>
            </a:r>
            <a:r>
              <a:rPr lang="en-US" sz="1400" smtClean="0">
                <a:latin typeface="Times New Roman" charset="0"/>
                <a:ea typeface="Times New Roman" charset="0"/>
                <a:cs typeface="Times New Roman" charset="0"/>
              </a:rPr>
              <a:t> bar indicate the probability of the knowing domain </a:t>
            </a:r>
          </a:p>
          <a:p>
            <a:pPr marL="285750" indent="-285750">
              <a:buFont typeface="Wingdings" charset="2"/>
              <a:buChar char="§"/>
            </a:pPr>
            <a:r>
              <a:rPr lang="en-US" sz="1400">
                <a:latin typeface="Times New Roman" charset="0"/>
                <a:ea typeface="Times New Roman" charset="0"/>
                <a:cs typeface="Times New Roman" charset="0"/>
              </a:rPr>
              <a:t>The </a:t>
            </a:r>
            <a:r>
              <a:rPr lang="en-US" sz="1400" smtClean="0">
                <a:solidFill>
                  <a:srgbClr val="FF0000"/>
                </a:solidFill>
                <a:latin typeface="Times New Roman" charset="0"/>
                <a:ea typeface="Times New Roman" charset="0"/>
                <a:cs typeface="Times New Roman" charset="0"/>
              </a:rPr>
              <a:t>red</a:t>
            </a:r>
            <a:r>
              <a:rPr lang="en-US" sz="1400"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bar indicate the probability of the knowing domain </a:t>
            </a:r>
          </a:p>
          <a:p>
            <a:pPr marL="285750" indent="-285750">
              <a:buFont typeface="Wingdings" charset="2"/>
              <a:buChar char="§"/>
            </a:pPr>
            <a:endParaRPr lang="en-US" sz="1400">
              <a:latin typeface="Times New Roman" charset="0"/>
              <a:ea typeface="Times New Roman" charset="0"/>
              <a:cs typeface="Times New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1157"/>
            <a:ext cx="9144000" cy="1531636"/>
          </a:xfrm>
          <a:prstGeom prst="rect">
            <a:avLst/>
          </a:prstGeom>
        </p:spPr>
      </p:pic>
      <p:sp>
        <p:nvSpPr>
          <p:cNvPr id="11" name="TextBox 10"/>
          <p:cNvSpPr txBox="1"/>
          <p:nvPr/>
        </p:nvSpPr>
        <p:spPr>
          <a:xfrm>
            <a:off x="0" y="3599764"/>
            <a:ext cx="3586238" cy="523220"/>
          </a:xfrm>
          <a:prstGeom prst="rect">
            <a:avLst/>
          </a:prstGeom>
          <a:noFill/>
        </p:spPr>
        <p:txBody>
          <a:bodyPr wrap="none" rtlCol="0">
            <a:spAutoFit/>
          </a:bodyPr>
          <a:lstStyle/>
          <a:p>
            <a:pPr marL="285750" indent="-285750" algn="l" defTabSz="457200" rtl="0" eaLnBrk="1" latinLnBrk="0" hangingPunct="1">
              <a:buFont typeface="Wingdings" charset="2"/>
              <a:buChar char="§"/>
            </a:pPr>
            <a:r>
              <a:rPr lang="en-US" sz="1400" b="1" smtClean="0">
                <a:latin typeface="Times New Roman" charset="0"/>
                <a:ea typeface="Times New Roman" charset="0"/>
                <a:cs typeface="Times New Roman" charset="0"/>
              </a:rPr>
              <a:t>Y</a:t>
            </a:r>
            <a:r>
              <a:rPr lang="en-US" sz="1400" smtClean="0">
                <a:latin typeface="Times New Roman" charset="0"/>
                <a:ea typeface="Times New Roman" charset="0"/>
                <a:cs typeface="Times New Roman" charset="0"/>
              </a:rPr>
              <a:t> : The probability of knowing the concept</a:t>
            </a:r>
          </a:p>
          <a:p>
            <a:pPr marL="285750" indent="-285750">
              <a:buFont typeface="Wingdings" charset="2"/>
              <a:buChar char="§"/>
            </a:pPr>
            <a:r>
              <a:rPr lang="en-US" sz="1400" b="1">
                <a:latin typeface="Times New Roman" charset="0"/>
                <a:ea typeface="Times New Roman" charset="0"/>
                <a:cs typeface="Times New Roman" charset="0"/>
              </a:rPr>
              <a:t>X </a:t>
            </a:r>
            <a:r>
              <a:rPr lang="en-US" sz="1400" b="1" smtClean="0">
                <a:latin typeface="Times New Roman" charset="0"/>
                <a:ea typeface="Times New Roman" charset="0"/>
                <a:cs typeface="Times New Roman" charset="0"/>
              </a:rPr>
              <a:t>: </a:t>
            </a:r>
            <a:r>
              <a:rPr lang="en-US" sz="1400">
                <a:latin typeface="Times New Roman" charset="0"/>
                <a:ea typeface="Times New Roman" charset="0"/>
                <a:cs typeface="Times New Roman" charset="0"/>
              </a:rPr>
              <a:t>T</a:t>
            </a:r>
            <a:r>
              <a:rPr lang="en-US" sz="1400" smtClean="0">
                <a:latin typeface="Times New Roman" charset="0"/>
                <a:ea typeface="Times New Roman" charset="0"/>
                <a:cs typeface="Times New Roman" charset="0"/>
              </a:rPr>
              <a:t>he </a:t>
            </a:r>
            <a:r>
              <a:rPr lang="en-US" sz="1400">
                <a:latin typeface="Times New Roman" charset="0"/>
                <a:ea typeface="Times New Roman" charset="0"/>
                <a:cs typeface="Times New Roman" charset="0"/>
              </a:rPr>
              <a:t>concept </a:t>
            </a:r>
            <a:r>
              <a:rPr lang="en-US" sz="1400" smtClean="0">
                <a:latin typeface="Times New Roman" charset="0"/>
                <a:ea typeface="Times New Roman" charset="0"/>
                <a:cs typeface="Times New Roman" charset="0"/>
              </a:rPr>
              <a:t>ID</a:t>
            </a:r>
          </a:p>
        </p:txBody>
      </p:sp>
    </p:spTree>
    <p:extLst>
      <p:ext uri="{BB962C8B-B14F-4D97-AF65-F5344CB8AC3E}">
        <p14:creationId xmlns:p14="http://schemas.microsoft.com/office/powerpoint/2010/main" val="6071304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Size of footprint</a:t>
            </a:r>
            <a:endParaRPr lang="en-US" sz="3200" b="1">
              <a:latin typeface="Times New Roman" charset="0"/>
              <a:ea typeface="Times New Roman" charset="0"/>
              <a:cs typeface="Times New Roman" charset="0"/>
            </a:endParaRPr>
          </a:p>
        </p:txBody>
      </p:sp>
      <p:sp>
        <p:nvSpPr>
          <p:cNvPr id="4" name="Rectangle 3"/>
          <p:cNvSpPr/>
          <p:nvPr/>
        </p:nvSpPr>
        <p:spPr>
          <a:xfrm>
            <a:off x="671512" y="1417638"/>
            <a:ext cx="7800975" cy="400110"/>
          </a:xfrm>
          <a:prstGeom prst="rect">
            <a:avLst/>
          </a:prstGeom>
        </p:spPr>
        <p:txBody>
          <a:bodyPr wrap="square">
            <a:spAutoFit/>
          </a:bodyPr>
          <a:lstStyle/>
          <a:p>
            <a:pPr marL="342900" marR="0" lvl="2" indent="-342900" defTabSz="914400" eaLnBrk="1" fontAlgn="auto" latinLnBrk="0" hangingPunct="1">
              <a:lnSpc>
                <a:spcPct val="100000"/>
              </a:lnSpc>
              <a:spcBef>
                <a:spcPts val="0"/>
              </a:spcBef>
              <a:spcAft>
                <a:spcPts val="0"/>
              </a:spcAft>
              <a:buClrTx/>
              <a:buSzTx/>
              <a:buFont typeface="Wingdings" charset="2"/>
              <a:buNone/>
              <a:tabLst/>
              <a:defRPr/>
            </a:pPr>
            <a:endParaRPr lang="en-US" sz="2000">
              <a:latin typeface="Times New Roman" charset="0"/>
              <a:ea typeface="Times New Roman" charset="0"/>
              <a:cs typeface="Times New Roman"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95009645"/>
              </p:ext>
            </p:extLst>
          </p:nvPr>
        </p:nvGraphicFramePr>
        <p:xfrm>
          <a:off x="2679064" y="1217613"/>
          <a:ext cx="3785870" cy="1645920"/>
        </p:xfrm>
        <a:graphic>
          <a:graphicData uri="http://schemas.openxmlformats.org/drawingml/2006/table">
            <a:tbl>
              <a:tblPr firstRow="1" firstCol="1" bandRow="1">
                <a:tableStyleId>{5C22544A-7EE6-4342-B048-85BDC9FD1C3A}</a:tableStyleId>
              </a:tblPr>
              <a:tblGrid>
                <a:gridCol w="1671320">
                  <a:extLst>
                    <a:ext uri="{9D8B030D-6E8A-4147-A177-3AD203B41FA5}">
                      <a16:colId xmlns:a16="http://schemas.microsoft.com/office/drawing/2014/main" val="20000"/>
                    </a:ext>
                  </a:extLst>
                </a:gridCol>
                <a:gridCol w="720090">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740410">
                  <a:extLst>
                    <a:ext uri="{9D8B030D-6E8A-4147-A177-3AD203B41FA5}">
                      <a16:colId xmlns:a16="http://schemas.microsoft.com/office/drawing/2014/main" val="20003"/>
                    </a:ext>
                  </a:extLst>
                </a:gridCol>
              </a:tblGrid>
              <a:tr h="356235">
                <a:tc>
                  <a:txBody>
                    <a:bodyPr/>
                    <a:lstStyle/>
                    <a:p>
                      <a:pPr marL="0" marR="0">
                        <a:lnSpc>
                          <a:spcPct val="200000"/>
                        </a:lnSpc>
                        <a:spcBef>
                          <a:spcPts val="0"/>
                        </a:spcBef>
                        <a:spcAft>
                          <a:spcPts val="0"/>
                        </a:spcAft>
                      </a:pPr>
                      <a:r>
                        <a:rPr lang="en-US" sz="1200">
                          <a:effectLst/>
                        </a:rPr>
                        <a:t>Skill Level parameter</a:t>
                      </a:r>
                      <a:endParaRPr lang="en-US" sz="1200">
                        <a:effectLst/>
                        <a:latin typeface="Times New Roman" charset="0"/>
                        <a:ea typeface="Times New Roman" charset="0"/>
                      </a:endParaRPr>
                    </a:p>
                  </a:txBody>
                  <a:tcPr marL="68580" marR="68580" marT="0" marB="0"/>
                </a:tc>
                <a:tc>
                  <a:txBody>
                    <a:bodyPr/>
                    <a:lstStyle/>
                    <a:p>
                      <a:pPr marL="0" marR="0">
                        <a:lnSpc>
                          <a:spcPct val="200000"/>
                        </a:lnSpc>
                        <a:spcBef>
                          <a:spcPts val="0"/>
                        </a:spcBef>
                        <a:spcAft>
                          <a:spcPts val="0"/>
                        </a:spcAft>
                      </a:pPr>
                      <a:r>
                        <a:rPr lang="en-US" sz="1200">
                          <a:effectLst/>
                        </a:rPr>
                        <a:t>Verified</a:t>
                      </a:r>
                      <a:endParaRPr lang="en-US" sz="1200">
                        <a:effectLst/>
                        <a:latin typeface="Times New Roman" charset="0"/>
                        <a:ea typeface="Times New Roman" charset="0"/>
                      </a:endParaRPr>
                    </a:p>
                  </a:txBody>
                  <a:tcPr marL="68580" marR="68580" marT="0" marB="0"/>
                </a:tc>
                <a:tc>
                  <a:txBody>
                    <a:bodyPr/>
                    <a:lstStyle/>
                    <a:p>
                      <a:pPr marL="0" marR="0">
                        <a:lnSpc>
                          <a:spcPct val="200000"/>
                        </a:lnSpc>
                        <a:spcBef>
                          <a:spcPts val="0"/>
                        </a:spcBef>
                        <a:spcAft>
                          <a:spcPts val="0"/>
                        </a:spcAft>
                      </a:pPr>
                      <a:r>
                        <a:rPr lang="en-US" sz="1200">
                          <a:effectLst/>
                        </a:rPr>
                        <a:t>Derived</a:t>
                      </a:r>
                      <a:endParaRPr lang="en-US" sz="1200">
                        <a:effectLst/>
                        <a:latin typeface="Times New Roman" charset="0"/>
                        <a:ea typeface="Times New Roman" charset="0"/>
                      </a:endParaRPr>
                    </a:p>
                  </a:txBody>
                  <a:tcPr marL="68580" marR="68580" marT="0" marB="0"/>
                </a:tc>
                <a:tc>
                  <a:txBody>
                    <a:bodyPr/>
                    <a:lstStyle/>
                    <a:p>
                      <a:pPr marL="0" marR="0">
                        <a:lnSpc>
                          <a:spcPct val="200000"/>
                        </a:lnSpc>
                        <a:spcBef>
                          <a:spcPts val="0"/>
                        </a:spcBef>
                        <a:spcAft>
                          <a:spcPts val="0"/>
                        </a:spcAft>
                      </a:pPr>
                      <a:r>
                        <a:rPr lang="en-US" sz="1200">
                          <a:effectLst/>
                        </a:rPr>
                        <a:t>Potential</a:t>
                      </a:r>
                      <a:endParaRPr lang="en-US" sz="1200">
                        <a:effectLst/>
                        <a:latin typeface="Times New Roman" charset="0"/>
                        <a:ea typeface="Times New Roman" charset="0"/>
                      </a:endParaRPr>
                    </a:p>
                  </a:txBody>
                  <a:tcPr marL="68580" marR="68580" marT="0" marB="0"/>
                </a:tc>
                <a:extLst>
                  <a:ext uri="{0D108BD9-81ED-4DB2-BD59-A6C34878D82A}">
                    <a16:rowId xmlns:a16="http://schemas.microsoft.com/office/drawing/2014/main" val="10000"/>
                  </a:ext>
                </a:extLst>
              </a:tr>
              <a:tr h="77470">
                <a:tc>
                  <a:txBody>
                    <a:bodyPr/>
                    <a:lstStyle/>
                    <a:p>
                      <a:pPr marL="0" marR="0">
                        <a:spcBef>
                          <a:spcPts val="0"/>
                        </a:spcBef>
                        <a:spcAft>
                          <a:spcPts val="0"/>
                        </a:spcAft>
                      </a:pPr>
                      <a:r>
                        <a:rPr lang="en-US" sz="1200">
                          <a:effectLst/>
                        </a:rPr>
                        <a:t>L2</a:t>
                      </a:r>
                      <a:endParaRPr lang="en-US" sz="8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7</a:t>
                      </a:r>
                      <a:endParaRPr lang="en-US" sz="14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12</a:t>
                      </a:r>
                      <a:endParaRPr lang="en-US" sz="14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13</a:t>
                      </a:r>
                      <a:endParaRPr lang="en-US" sz="1400">
                        <a:effectLst/>
                        <a:latin typeface="Times New Roman" charset="0"/>
                        <a:ea typeface="Times New Roman" charset="0"/>
                      </a:endParaRPr>
                    </a:p>
                  </a:txBody>
                  <a:tcPr marL="68580" marR="68580" marT="0" marB="0"/>
                </a:tc>
                <a:extLst>
                  <a:ext uri="{0D108BD9-81ED-4DB2-BD59-A6C34878D82A}">
                    <a16:rowId xmlns:a16="http://schemas.microsoft.com/office/drawing/2014/main" val="10001"/>
                  </a:ext>
                </a:extLst>
              </a:tr>
              <a:tr h="196215">
                <a:tc>
                  <a:txBody>
                    <a:bodyPr/>
                    <a:lstStyle/>
                    <a:p>
                      <a:pPr marL="0" marR="0">
                        <a:spcBef>
                          <a:spcPts val="0"/>
                        </a:spcBef>
                        <a:spcAft>
                          <a:spcPts val="0"/>
                        </a:spcAft>
                      </a:pPr>
                      <a:r>
                        <a:rPr lang="en-US" sz="1200">
                          <a:effectLst/>
                        </a:rPr>
                        <a:t>L3</a:t>
                      </a:r>
                      <a:endParaRPr lang="en-US" sz="8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4</a:t>
                      </a:r>
                      <a:endParaRPr lang="en-US" sz="14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11</a:t>
                      </a:r>
                      <a:endParaRPr lang="en-US" sz="14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11</a:t>
                      </a:r>
                      <a:endParaRPr lang="en-US" sz="1400">
                        <a:effectLst/>
                        <a:latin typeface="Times New Roman" charset="0"/>
                        <a:ea typeface="Times New Roman" charset="0"/>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200">
                          <a:effectLst/>
                        </a:rPr>
                        <a:t>L4</a:t>
                      </a:r>
                      <a:endParaRPr lang="en-US" sz="8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2</a:t>
                      </a:r>
                      <a:endParaRPr lang="en-US" sz="14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3</a:t>
                      </a:r>
                      <a:endParaRPr lang="en-US" sz="14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2</a:t>
                      </a:r>
                      <a:endParaRPr lang="en-US" sz="1400">
                        <a:effectLst/>
                        <a:latin typeface="Times New Roman" charset="0"/>
                        <a:ea typeface="Times New Roman" charset="0"/>
                      </a:endParaRPr>
                    </a:p>
                  </a:txBody>
                  <a:tcPr marL="68580" marR="68580" marT="0" marB="0"/>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200">
                          <a:effectLst/>
                        </a:rPr>
                        <a:t>L5</a:t>
                      </a:r>
                      <a:endParaRPr lang="en-US" sz="8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1</a:t>
                      </a:r>
                      <a:endParaRPr lang="en-US" sz="14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2</a:t>
                      </a:r>
                      <a:endParaRPr lang="en-US" sz="14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2</a:t>
                      </a:r>
                      <a:endParaRPr lang="en-US" sz="1400">
                        <a:effectLst/>
                        <a:latin typeface="Times New Roman" charset="0"/>
                        <a:ea typeface="Times New Roman" charset="0"/>
                      </a:endParaRPr>
                    </a:p>
                  </a:txBody>
                  <a:tcPr marL="68580" marR="68580" marT="0" marB="0"/>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200">
                          <a:effectLst/>
                        </a:rPr>
                        <a:t>L6</a:t>
                      </a:r>
                      <a:endParaRPr lang="en-US" sz="8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4</a:t>
                      </a:r>
                      <a:endParaRPr lang="en-US" sz="14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3</a:t>
                      </a:r>
                      <a:endParaRPr lang="en-US" sz="14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3</a:t>
                      </a:r>
                      <a:endParaRPr lang="en-US" sz="1400">
                        <a:effectLst/>
                        <a:latin typeface="Times New Roman" charset="0"/>
                        <a:ea typeface="Times New Roman" charset="0"/>
                      </a:endParaRPr>
                    </a:p>
                  </a:txBody>
                  <a:tcPr marL="68580" marR="68580" marT="0" marB="0"/>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200">
                          <a:effectLst/>
                        </a:rPr>
                        <a:t>Sum</a:t>
                      </a:r>
                      <a:endParaRPr lang="en-US" sz="8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18</a:t>
                      </a:r>
                      <a:endParaRPr lang="en-US" sz="14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31</a:t>
                      </a:r>
                      <a:endParaRPr lang="en-US" sz="14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400">
                          <a:effectLst/>
                        </a:rPr>
                        <a:t>31</a:t>
                      </a:r>
                      <a:endParaRPr lang="en-US" sz="1400">
                        <a:effectLst/>
                        <a:latin typeface="Times New Roman" charset="0"/>
                        <a:ea typeface="Times New Roman" charset="0"/>
                      </a:endParaRPr>
                    </a:p>
                  </a:txBody>
                  <a:tcPr marL="68580" marR="68580" marT="0" marB="0"/>
                </a:tc>
                <a:extLst>
                  <a:ext uri="{0D108BD9-81ED-4DB2-BD59-A6C34878D82A}">
                    <a16:rowId xmlns:a16="http://schemas.microsoft.com/office/drawing/2014/main" val="10006"/>
                  </a:ext>
                </a:extLst>
              </a:tr>
            </a:tbl>
          </a:graphicData>
        </a:graphic>
      </p:graphicFrame>
      <p:grpSp>
        <p:nvGrpSpPr>
          <p:cNvPr id="5" name="Group 4"/>
          <p:cNvGrpSpPr/>
          <p:nvPr/>
        </p:nvGrpSpPr>
        <p:grpSpPr>
          <a:xfrm>
            <a:off x="1885950" y="3063558"/>
            <a:ext cx="5872163" cy="3256658"/>
            <a:chOff x="-719840" y="1190391"/>
            <a:chExt cx="5301588" cy="3202305"/>
          </a:xfrm>
        </p:grpSpPr>
        <p:sp>
          <p:nvSpPr>
            <p:cNvPr id="6" name="Rectangle 5"/>
            <p:cNvSpPr/>
            <p:nvPr/>
          </p:nvSpPr>
          <p:spPr>
            <a:xfrm>
              <a:off x="-719840" y="1190391"/>
              <a:ext cx="5301588" cy="3202305"/>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7" name="Chart 6"/>
            <p:cNvGraphicFramePr/>
            <p:nvPr>
              <p:extLst>
                <p:ext uri="{D42A27DB-BD31-4B8C-83A1-F6EECF244321}">
                  <p14:modId xmlns:p14="http://schemas.microsoft.com/office/powerpoint/2010/main" val="820570942"/>
                </p:ext>
              </p:extLst>
            </p:nvPr>
          </p:nvGraphicFramePr>
          <p:xfrm>
            <a:off x="-74707" y="1190391"/>
            <a:ext cx="4656455" cy="3048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Slide Number Placeholder 2"/>
          <p:cNvSpPr>
            <a:spLocks noGrp="1"/>
          </p:cNvSpPr>
          <p:nvPr>
            <p:ph type="sldNum" sz="quarter" idx="12"/>
          </p:nvPr>
        </p:nvSpPr>
        <p:spPr/>
        <p:txBody>
          <a:bodyPr/>
          <a:lstStyle/>
          <a:p>
            <a:fld id="{B38F3DF5-46B4-354D-BEB6-FC8B3F9E8E19}" type="slidenum">
              <a:rPr lang="en-US" smtClean="0"/>
              <a:t>118</a:t>
            </a:fld>
            <a:endParaRPr lang="en-US"/>
          </a:p>
        </p:txBody>
      </p:sp>
    </p:spTree>
    <p:extLst>
      <p:ext uri="{BB962C8B-B14F-4D97-AF65-F5344CB8AC3E}">
        <p14:creationId xmlns:p14="http://schemas.microsoft.com/office/powerpoint/2010/main" val="11330560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9162"/>
          </a:xfrm>
        </p:spPr>
        <p:txBody>
          <a:bodyPr>
            <a:normAutofit/>
          </a:bodyPr>
          <a:lstStyle/>
          <a:p>
            <a:r>
              <a:rPr lang="en-US" sz="3600" b="1" smtClean="0">
                <a:solidFill>
                  <a:srgbClr val="FF0000"/>
                </a:solidFill>
                <a:latin typeface="Times New Roman"/>
              </a:rPr>
              <a:t>The Probability</a:t>
            </a:r>
            <a:endParaRPr lang="en-US" sz="3600" b="1">
              <a:solidFill>
                <a:srgbClr val="FF0000"/>
              </a:solidFill>
              <a:latin typeface="Times New Roman"/>
            </a:endParaRPr>
          </a:p>
        </p:txBody>
      </p:sp>
      <p:sp>
        <p:nvSpPr>
          <p:cNvPr id="45" name="Rectangle 44"/>
          <p:cNvSpPr/>
          <p:nvPr/>
        </p:nvSpPr>
        <p:spPr>
          <a:xfrm>
            <a:off x="643170" y="1108087"/>
            <a:ext cx="7754961" cy="1200329"/>
          </a:xfrm>
          <a:prstGeom prst="rect">
            <a:avLst/>
          </a:prstGeom>
        </p:spPr>
        <p:txBody>
          <a:bodyPr wrap="square">
            <a:spAutoFit/>
          </a:bodyPr>
          <a:lstStyle/>
          <a:p>
            <a:endParaRPr lang="en-US" smtClean="0"/>
          </a:p>
          <a:p>
            <a:r>
              <a:rPr lang="en-US" smtClean="0"/>
              <a:t> </a:t>
            </a:r>
          </a:p>
          <a:p>
            <a:endParaRPr lang="en-US" smtClean="0"/>
          </a:p>
          <a:p>
            <a:r>
              <a:rPr lang="en-US" smtClean="0">
                <a:latin typeface="Times New Roman"/>
                <a:cs typeface="Times New Roman"/>
              </a:rPr>
              <a:t> </a:t>
            </a:r>
            <a:endParaRPr lang="en-US">
              <a:latin typeface="Times New Roman"/>
              <a:cs typeface="Times New Roman"/>
            </a:endParaRPr>
          </a:p>
        </p:txBody>
      </p:sp>
      <p:sp>
        <p:nvSpPr>
          <p:cNvPr id="3" name="Rectangle 2"/>
          <p:cNvSpPr/>
          <p:nvPr/>
        </p:nvSpPr>
        <p:spPr>
          <a:xfrm>
            <a:off x="816383" y="1401083"/>
            <a:ext cx="7468397" cy="4985981"/>
          </a:xfrm>
          <a:prstGeom prst="rect">
            <a:avLst/>
          </a:prstGeom>
        </p:spPr>
        <p:txBody>
          <a:bodyPr wrap="square">
            <a:spAutoFit/>
          </a:bodyPr>
          <a:lstStyle/>
          <a:p>
            <a:r>
              <a:rPr lang="en-US" smtClean="0">
                <a:sym typeface="Wingdings"/>
              </a:rPr>
              <a:t>The different in our method that we test exactly the concept knowledge particularly in the attained skill. We use the same formula but we change the knowledge state as the basic elements in the original assessment theory (</a:t>
            </a:r>
            <a:r>
              <a:rPr lang="en-US" err="1">
                <a:cs typeface="Times New Roman"/>
              </a:rPr>
              <a:t>Falmagne</a:t>
            </a:r>
            <a:r>
              <a:rPr lang="en-US" smtClean="0">
                <a:sym typeface="Wingdings"/>
              </a:rPr>
              <a:t>) to be VS. and replace </a:t>
            </a:r>
            <a:r>
              <a:rPr lang="en-US">
                <a:sym typeface="Wingdings"/>
              </a:rPr>
              <a:t>the </a:t>
            </a:r>
            <a:r>
              <a:rPr lang="en-US" smtClean="0">
                <a:sym typeface="Wingdings"/>
              </a:rPr>
              <a:t>question with concept. We give each concept in the assessment domain the value 1. Which means at the beginning of the assessment the Probability of any concept is 1/</a:t>
            </a:r>
            <a:r>
              <a:rPr lang="en-US" err="1"/>
              <a:t>Σ</a:t>
            </a:r>
            <a:r>
              <a:rPr lang="en-US"/>
              <a:t> </a:t>
            </a:r>
            <a:r>
              <a:rPr lang="en-US" err="1" smtClean="0">
                <a:sym typeface="Wingdings"/>
              </a:rPr>
              <a:t>C</a:t>
            </a:r>
            <a:r>
              <a:rPr lang="en-US" baseline="-25000" err="1" smtClean="0">
                <a:sym typeface="Wingdings"/>
              </a:rPr>
              <a:t>i</a:t>
            </a:r>
            <a:endParaRPr lang="en-US" baseline="-25000" smtClean="0">
              <a:sym typeface="Wingdings"/>
            </a:endParaRPr>
          </a:p>
          <a:p>
            <a:r>
              <a:rPr lang="en-US" smtClean="0">
                <a:latin typeface="Times New Roman"/>
                <a:cs typeface="Times New Roman"/>
                <a:sym typeface="Wingdings"/>
              </a:rPr>
              <a:t>The</a:t>
            </a:r>
            <a:r>
              <a:rPr lang="en-US" smtClean="0">
                <a:sym typeface="Wingdings"/>
              </a:rPr>
              <a:t> formula will be updated to be:</a:t>
            </a:r>
          </a:p>
          <a:p>
            <a:endParaRPr lang="en-US">
              <a:sym typeface="Wingdings"/>
            </a:endParaRPr>
          </a:p>
          <a:p>
            <a:endParaRPr lang="en-US" baseline="-25000" smtClean="0">
              <a:sym typeface="Wingdings"/>
            </a:endParaRPr>
          </a:p>
          <a:p>
            <a:r>
              <a:rPr lang="en-US" smtClean="0">
                <a:sym typeface="Wingdings"/>
              </a:rPr>
              <a:t>For BS and </a:t>
            </a:r>
            <a:r>
              <a:rPr lang="en-US" smtClean="0">
                <a:latin typeface="Times New Roman"/>
                <a:cs typeface="Times New Roman"/>
              </a:rPr>
              <a:t>PS</a:t>
            </a:r>
            <a:r>
              <a:rPr lang="en-US" smtClean="0">
                <a:sym typeface="Wingdings"/>
              </a:rPr>
              <a:t> that they have never been tested and the concept state of the student doesn’t include them the same formula will be used but with adding the skill level with each concept probability computation.</a:t>
            </a:r>
            <a:r>
              <a:rPr lang="en-US" smtClean="0"/>
              <a:t>  </a:t>
            </a:r>
          </a:p>
          <a:p>
            <a:r>
              <a:rPr lang="en-US" smtClean="0"/>
              <a:t>Also, for </a:t>
            </a:r>
            <a:r>
              <a:rPr lang="en-US">
                <a:latin typeface="Times New Roman"/>
                <a:cs typeface="Times New Roman"/>
              </a:rPr>
              <a:t>~</a:t>
            </a:r>
            <a:r>
              <a:rPr lang="en-US"/>
              <a:t>VS, </a:t>
            </a:r>
            <a:r>
              <a:rPr lang="en-US">
                <a:latin typeface="Times New Roman"/>
                <a:cs typeface="Times New Roman"/>
              </a:rPr>
              <a:t>~</a:t>
            </a:r>
            <a:r>
              <a:rPr lang="en-US" smtClean="0">
                <a:latin typeface="Times New Roman"/>
                <a:cs typeface="Times New Roman"/>
              </a:rPr>
              <a:t>DS we will use the same formula with proper updating.</a:t>
            </a:r>
          </a:p>
          <a:p>
            <a:r>
              <a:rPr lang="en-US" smtClean="0">
                <a:latin typeface="Times New Roman"/>
                <a:cs typeface="Times New Roman"/>
              </a:rPr>
              <a:t>Also, For VS and DS.</a:t>
            </a:r>
            <a:endParaRPr lang="en-US" smtClean="0"/>
          </a:p>
          <a:p>
            <a:endParaRPr lang="en-US"/>
          </a:p>
          <a:p>
            <a:endParaRPr lang="en-US" smtClean="0"/>
          </a:p>
          <a:p>
            <a:endParaRPr lang="en-US"/>
          </a:p>
          <a:p>
            <a:endParaRPr lang="en-US"/>
          </a:p>
        </p:txBody>
      </p:sp>
      <p:sp>
        <p:nvSpPr>
          <p:cNvPr id="4" name="Slide Number Placeholder 3"/>
          <p:cNvSpPr>
            <a:spLocks noGrp="1"/>
          </p:cNvSpPr>
          <p:nvPr>
            <p:ph type="sldNum" sz="quarter" idx="12"/>
          </p:nvPr>
        </p:nvSpPr>
        <p:spPr/>
        <p:txBody>
          <a:bodyPr/>
          <a:lstStyle/>
          <a:p>
            <a:fld id="{B38F3DF5-46B4-354D-BEB6-FC8B3F9E8E19}" type="slidenum">
              <a:rPr lang="en-US" smtClean="0"/>
              <a:t>119</a:t>
            </a:fld>
            <a:endParaRPr lang="en-US"/>
          </a:p>
        </p:txBody>
      </p:sp>
    </p:spTree>
    <p:extLst>
      <p:ext uri="{BB962C8B-B14F-4D97-AF65-F5344CB8AC3E}">
        <p14:creationId xmlns:p14="http://schemas.microsoft.com/office/powerpoint/2010/main" val="4210229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b="1" smtClean="0">
                <a:latin typeface="Times New Roman" charset="0"/>
                <a:ea typeface="Times New Roman" charset="0"/>
                <a:cs typeface="Times New Roman" charset="0"/>
              </a:rPr>
              <a:t>Concept Mapped Testing &amp;</a:t>
            </a:r>
            <a:br>
              <a:rPr lang="en-US" sz="3200" b="1" smtClean="0">
                <a:latin typeface="Times New Roman" charset="0"/>
                <a:ea typeface="Times New Roman" charset="0"/>
                <a:cs typeface="Times New Roman" charset="0"/>
              </a:rPr>
            </a:br>
            <a:r>
              <a:rPr lang="en-US" sz="3200" b="1" smtClean="0">
                <a:latin typeface="Times New Roman" charset="0"/>
                <a:ea typeface="Times New Roman" charset="0"/>
                <a:cs typeface="Times New Roman" charset="0"/>
              </a:rPr>
              <a:t> Evaluation Method </a:t>
            </a:r>
            <a:endParaRPr lang="en-US" sz="3200">
              <a:latin typeface="Times New Roman" charset="0"/>
              <a:ea typeface="Times New Roman" charset="0"/>
              <a:cs typeface="Times New Roman" charset="0"/>
            </a:endParaRPr>
          </a:p>
        </p:txBody>
      </p:sp>
      <p:sp>
        <p:nvSpPr>
          <p:cNvPr id="3" name="Content Placeholder 2"/>
          <p:cNvSpPr>
            <a:spLocks noGrp="1"/>
          </p:cNvSpPr>
          <p:nvPr>
            <p:ph idx="1"/>
          </p:nvPr>
        </p:nvSpPr>
        <p:spPr>
          <a:xfrm>
            <a:off x="457200" y="1600200"/>
            <a:ext cx="8229600" cy="4131527"/>
          </a:xfrm>
        </p:spPr>
        <p:txBody>
          <a:bodyPr>
            <a:normAutofit fontScale="85000" lnSpcReduction="20000"/>
          </a:bodyPr>
          <a:lstStyle/>
          <a:p>
            <a:r>
              <a:rPr lang="en-US" sz="2400">
                <a:latin typeface="Times New Roman" charset="0"/>
                <a:ea typeface="Times New Roman" charset="0"/>
                <a:cs typeface="Times New Roman" charset="0"/>
              </a:rPr>
              <a:t>In order to measure the student learning we </a:t>
            </a:r>
            <a:r>
              <a:rPr lang="en-US" sz="2400" smtClean="0">
                <a:latin typeface="Times New Roman" charset="0"/>
                <a:ea typeface="Times New Roman" charset="0"/>
                <a:cs typeface="Times New Roman" charset="0"/>
              </a:rPr>
              <a:t>set up </a:t>
            </a:r>
            <a:r>
              <a:rPr lang="en-US" sz="2400">
                <a:latin typeface="Times New Roman" charset="0"/>
                <a:ea typeface="Times New Roman" charset="0"/>
                <a:cs typeface="Times New Roman" charset="0"/>
              </a:rPr>
              <a:t>a </a:t>
            </a:r>
            <a:r>
              <a:rPr lang="en-US" sz="2400" i="1">
                <a:latin typeface="Times New Roman" charset="0"/>
                <a:ea typeface="Times New Roman" charset="0"/>
                <a:cs typeface="Times New Roman" charset="0"/>
              </a:rPr>
              <a:t>concept </a:t>
            </a:r>
            <a:r>
              <a:rPr lang="en-US" sz="2400" i="1" smtClean="0">
                <a:latin typeface="Times New Roman" charset="0"/>
                <a:ea typeface="Times New Roman" charset="0"/>
                <a:cs typeface="Times New Roman" charset="0"/>
              </a:rPr>
              <a:t>mapped </a:t>
            </a:r>
            <a:r>
              <a:rPr lang="en-US" sz="2400" i="1">
                <a:latin typeface="Times New Roman" charset="0"/>
                <a:ea typeface="Times New Roman" charset="0"/>
                <a:cs typeface="Times New Roman" charset="0"/>
              </a:rPr>
              <a:t>testing and evaluation</a:t>
            </a:r>
            <a:r>
              <a:rPr lang="en-US" sz="2400">
                <a:latin typeface="Times New Roman" charset="0"/>
                <a:ea typeface="Times New Roman" charset="0"/>
                <a:cs typeface="Times New Roman" charset="0"/>
              </a:rPr>
              <a:t> </a:t>
            </a:r>
            <a:r>
              <a:rPr lang="en-US" sz="2400" smtClean="0">
                <a:latin typeface="Times New Roman" charset="0"/>
                <a:ea typeface="Times New Roman" charset="0"/>
                <a:cs typeface="Times New Roman" charset="0"/>
              </a:rPr>
              <a:t>method.</a:t>
            </a:r>
          </a:p>
          <a:p>
            <a:endParaRPr lang="en-US" sz="2400" smtClean="0">
              <a:latin typeface="Times New Roman" charset="0"/>
              <a:ea typeface="Times New Roman" charset="0"/>
              <a:cs typeface="Times New Roman" charset="0"/>
            </a:endParaRPr>
          </a:p>
          <a:p>
            <a:r>
              <a:rPr lang="en-US" sz="2400" smtClean="0">
                <a:latin typeface="Times New Roman" charset="0"/>
                <a:ea typeface="Times New Roman" charset="0"/>
                <a:cs typeface="Times New Roman" charset="0"/>
              </a:rPr>
              <a:t>A test is a set of </a:t>
            </a:r>
            <a:r>
              <a:rPr lang="en-US" sz="2400" smtClean="0">
                <a:solidFill>
                  <a:srgbClr val="FF0000"/>
                </a:solidFill>
                <a:latin typeface="Times New Roman" charset="0"/>
                <a:ea typeface="Times New Roman" charset="0"/>
                <a:cs typeface="Times New Roman" charset="0"/>
              </a:rPr>
              <a:t>questions</a:t>
            </a:r>
            <a:r>
              <a:rPr lang="en-US" sz="2400" smtClean="0">
                <a:latin typeface="Times New Roman" charset="0"/>
                <a:ea typeface="Times New Roman" charset="0"/>
                <a:cs typeface="Times New Roman" charset="0"/>
              </a:rPr>
              <a:t>. Students are required to </a:t>
            </a:r>
            <a:r>
              <a:rPr lang="en-US" sz="2400" smtClean="0">
                <a:solidFill>
                  <a:srgbClr val="FF0000"/>
                </a:solidFill>
                <a:latin typeface="Times New Roman" charset="0"/>
                <a:ea typeface="Times New Roman" charset="0"/>
                <a:cs typeface="Times New Roman" charset="0"/>
              </a:rPr>
              <a:t>answer </a:t>
            </a:r>
            <a:r>
              <a:rPr lang="en-US" sz="2400" smtClean="0">
                <a:latin typeface="Times New Roman" charset="0"/>
                <a:ea typeface="Times New Roman" charset="0"/>
                <a:cs typeface="Times New Roman" charset="0"/>
              </a:rPr>
              <a:t>them based on their knowledge. Grader evaluates the student knowledge based on the answers and grades. </a:t>
            </a:r>
          </a:p>
          <a:p>
            <a:endParaRPr lang="en-US" sz="2400" smtClean="0">
              <a:latin typeface="Times New Roman" charset="0"/>
              <a:ea typeface="Times New Roman" charset="0"/>
              <a:cs typeface="Times New Roman" charset="0"/>
            </a:endParaRPr>
          </a:p>
          <a:p>
            <a:r>
              <a:rPr lang="en-US" sz="2400" smtClean="0">
                <a:latin typeface="Times New Roman" charset="0"/>
                <a:ea typeface="Times New Roman" charset="0"/>
                <a:cs typeface="Times New Roman" charset="0"/>
              </a:rPr>
              <a:t>In </a:t>
            </a:r>
            <a:r>
              <a:rPr lang="en-US" sz="2400">
                <a:latin typeface="Times New Roman" charset="0"/>
                <a:ea typeface="Times New Roman" charset="0"/>
                <a:cs typeface="Times New Roman" charset="0"/>
              </a:rPr>
              <a:t>conventional </a:t>
            </a:r>
            <a:r>
              <a:rPr lang="en-US" sz="2400" smtClean="0">
                <a:latin typeface="Times New Roman" charset="0"/>
                <a:ea typeface="Times New Roman" charset="0"/>
                <a:cs typeface="Times New Roman" charset="0"/>
              </a:rPr>
              <a:t>evaluation a </a:t>
            </a:r>
            <a:r>
              <a:rPr lang="en-US" sz="2400">
                <a:latin typeface="Times New Roman" charset="0"/>
                <a:ea typeface="Times New Roman" charset="0"/>
                <a:cs typeface="Times New Roman" charset="0"/>
              </a:rPr>
              <a:t>grader will </a:t>
            </a:r>
            <a:r>
              <a:rPr lang="en-US" sz="2400" smtClean="0">
                <a:solidFill>
                  <a:srgbClr val="FF0000"/>
                </a:solidFill>
                <a:latin typeface="Times New Roman" charset="0"/>
                <a:ea typeface="Times New Roman" charset="0"/>
                <a:cs typeface="Times New Roman" charset="0"/>
              </a:rPr>
              <a:t>grade</a:t>
            </a:r>
            <a:r>
              <a:rPr lang="en-US" sz="2400" smtClean="0">
                <a:latin typeface="Times New Roman" charset="0"/>
                <a:ea typeface="Times New Roman" charset="0"/>
                <a:cs typeface="Times New Roman" charset="0"/>
              </a:rPr>
              <a:t> </a:t>
            </a:r>
            <a:r>
              <a:rPr lang="en-US" sz="2400">
                <a:latin typeface="Times New Roman" charset="0"/>
                <a:ea typeface="Times New Roman" charset="0"/>
                <a:cs typeface="Times New Roman" charset="0"/>
              </a:rPr>
              <a:t>the answers and assign a quantitative score for the </a:t>
            </a:r>
            <a:r>
              <a:rPr lang="en-US" sz="2400" smtClean="0">
                <a:latin typeface="Times New Roman" charset="0"/>
                <a:ea typeface="Times New Roman" charset="0"/>
                <a:cs typeface="Times New Roman" charset="0"/>
              </a:rPr>
              <a:t>student.</a:t>
            </a:r>
          </a:p>
          <a:p>
            <a:endParaRPr lang="en-US" sz="2400" smtClean="0">
              <a:latin typeface="Times New Roman" charset="0"/>
              <a:ea typeface="Times New Roman" charset="0"/>
              <a:cs typeface="Times New Roman" charset="0"/>
            </a:endParaRPr>
          </a:p>
          <a:p>
            <a:r>
              <a:rPr lang="en-US" sz="2400" smtClean="0">
                <a:latin typeface="Times New Roman" charset="0"/>
                <a:ea typeface="Times New Roman" charset="0"/>
                <a:cs typeface="Times New Roman" charset="0"/>
              </a:rPr>
              <a:t>We </a:t>
            </a:r>
            <a:r>
              <a:rPr lang="en-US" sz="2400">
                <a:latin typeface="Times New Roman" charset="0"/>
                <a:ea typeface="Times New Roman" charset="0"/>
                <a:cs typeface="Times New Roman" charset="0"/>
              </a:rPr>
              <a:t>slightly modify the evaluation method where the grader instead of a numerical score, is asked to evaluate if </a:t>
            </a:r>
            <a:r>
              <a:rPr lang="en-US" sz="2400">
                <a:solidFill>
                  <a:srgbClr val="FF0000"/>
                </a:solidFill>
                <a:latin typeface="Times New Roman" charset="0"/>
                <a:ea typeface="Times New Roman" charset="0"/>
                <a:cs typeface="Times New Roman" charset="0"/>
              </a:rPr>
              <a:t>there is evidence in the answer that the student has succeed or failed to attain </a:t>
            </a:r>
            <a:r>
              <a:rPr lang="en-US" sz="2400" smtClean="0">
                <a:solidFill>
                  <a:srgbClr val="FF0000"/>
                </a:solidFill>
                <a:latin typeface="Times New Roman" charset="0"/>
                <a:ea typeface="Times New Roman" charset="0"/>
                <a:cs typeface="Times New Roman" charset="0"/>
              </a:rPr>
              <a:t>learn a concept at a certain </a:t>
            </a:r>
            <a:r>
              <a:rPr lang="en-US" sz="2400">
                <a:solidFill>
                  <a:srgbClr val="FF0000"/>
                </a:solidFill>
                <a:latin typeface="Times New Roman" charset="0"/>
                <a:ea typeface="Times New Roman" charset="0"/>
                <a:cs typeface="Times New Roman" charset="0"/>
              </a:rPr>
              <a:t>cognitive </a:t>
            </a:r>
            <a:r>
              <a:rPr lang="en-US" sz="2400" smtClean="0">
                <a:solidFill>
                  <a:srgbClr val="FF0000"/>
                </a:solidFill>
                <a:latin typeface="Times New Roman" charset="0"/>
                <a:ea typeface="Times New Roman" charset="0"/>
                <a:cs typeface="Times New Roman" charset="0"/>
              </a:rPr>
              <a:t>skill level</a:t>
            </a:r>
            <a:r>
              <a:rPr lang="en-US" sz="2400">
                <a:latin typeface="Times New Roman" charset="0"/>
                <a:ea typeface="Times New Roman" charset="0"/>
                <a:cs typeface="Times New Roman" charset="0"/>
              </a:rPr>
              <a:t>. </a:t>
            </a:r>
            <a:r>
              <a:rPr lang="en-US" sz="2400" smtClean="0">
                <a:latin typeface="Times New Roman" charset="0"/>
                <a:ea typeface="Times New Roman" charset="0"/>
                <a:cs typeface="Times New Roman" charset="0"/>
              </a:rPr>
              <a:t>We called </a:t>
            </a:r>
            <a:r>
              <a:rPr lang="en-US" sz="2400">
                <a:latin typeface="Times New Roman" charset="0"/>
                <a:ea typeface="Times New Roman" charset="0"/>
                <a:cs typeface="Times New Roman" charset="0"/>
              </a:rPr>
              <a:t>it </a:t>
            </a:r>
            <a:r>
              <a:rPr lang="en-US" sz="2400" i="1">
                <a:latin typeface="Times New Roman" charset="0"/>
                <a:ea typeface="Times New Roman" charset="0"/>
                <a:cs typeface="Times New Roman" charset="0"/>
              </a:rPr>
              <a:t>concept mapped evaluation </a:t>
            </a:r>
            <a:r>
              <a:rPr lang="en-US" sz="2400">
                <a:latin typeface="Times New Roman" charset="0"/>
                <a:ea typeface="Times New Roman" charset="0"/>
                <a:cs typeface="Times New Roman" charset="0"/>
              </a:rPr>
              <a:t>or </a:t>
            </a:r>
            <a:r>
              <a:rPr lang="en-US" sz="2400" smtClean="0">
                <a:latin typeface="Times New Roman" charset="0"/>
                <a:ea typeface="Times New Roman" charset="0"/>
                <a:cs typeface="Times New Roman" charset="0"/>
              </a:rPr>
              <a:t>grading</a:t>
            </a:r>
            <a:r>
              <a:rPr lang="en-US" sz="2400" i="1" smtClean="0">
                <a:latin typeface="Times New Roman" charset="0"/>
                <a:ea typeface="Times New Roman" charset="0"/>
                <a:cs typeface="Times New Roman" charset="0"/>
              </a:rPr>
              <a:t>. </a:t>
            </a:r>
            <a:endParaRPr lang="en-US" sz="2400" i="1">
              <a:latin typeface="Times New Roman" charset="0"/>
              <a:ea typeface="Times New Roman" charset="0"/>
              <a:cs typeface="Times New Roman" charset="0"/>
            </a:endParaRPr>
          </a:p>
          <a:p>
            <a:endParaRPr lang="en-US"/>
          </a:p>
        </p:txBody>
      </p:sp>
      <p:sp>
        <p:nvSpPr>
          <p:cNvPr id="4" name="Slide Number Placeholder 3"/>
          <p:cNvSpPr>
            <a:spLocks noGrp="1"/>
          </p:cNvSpPr>
          <p:nvPr>
            <p:ph type="sldNum" sz="quarter" idx="12"/>
          </p:nvPr>
        </p:nvSpPr>
        <p:spPr/>
        <p:txBody>
          <a:bodyPr/>
          <a:lstStyle/>
          <a:p>
            <a:fld id="{B38F3DF5-46B4-354D-BEB6-FC8B3F9E8E19}" type="slidenum">
              <a:rPr lang="en-US" smtClean="0"/>
              <a:t>12</a:t>
            </a:fld>
            <a:endParaRPr lang="en-US"/>
          </a:p>
        </p:txBody>
      </p:sp>
    </p:spTree>
    <p:extLst>
      <p:ext uri="{BB962C8B-B14F-4D97-AF65-F5344CB8AC3E}">
        <p14:creationId xmlns:p14="http://schemas.microsoft.com/office/powerpoint/2010/main" val="174437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511" y="952516"/>
            <a:ext cx="8180405" cy="1107996"/>
          </a:xfrm>
          <a:prstGeom prst="rect">
            <a:avLst/>
          </a:prstGeom>
          <a:noFill/>
        </p:spPr>
        <p:txBody>
          <a:bodyPr wrap="square" rtlCol="0">
            <a:spAutoFit/>
          </a:bodyPr>
          <a:lstStyle/>
          <a:p>
            <a:r>
              <a:rPr lang="en-US" sz="1100" err="1">
                <a:latin typeface="Times New Roman"/>
                <a:cs typeface="Times New Roman"/>
              </a:rPr>
              <a:t>Degreef</a:t>
            </a:r>
            <a:r>
              <a:rPr lang="en-US" sz="1100">
                <a:latin typeface="Times New Roman"/>
                <a:cs typeface="Times New Roman"/>
              </a:rPr>
              <a:t>, E., </a:t>
            </a:r>
            <a:r>
              <a:rPr lang="en-US" sz="1100" err="1">
                <a:latin typeface="Times New Roman"/>
                <a:cs typeface="Times New Roman"/>
              </a:rPr>
              <a:t>Doignon</a:t>
            </a:r>
            <a:r>
              <a:rPr lang="en-US" sz="1100">
                <a:latin typeface="Times New Roman"/>
                <a:cs typeface="Times New Roman"/>
              </a:rPr>
              <a:t> J.-P., </a:t>
            </a:r>
            <a:r>
              <a:rPr lang="en-US" sz="1100" err="1">
                <a:latin typeface="Times New Roman"/>
                <a:cs typeface="Times New Roman"/>
              </a:rPr>
              <a:t>Ducamp</a:t>
            </a:r>
            <a:r>
              <a:rPr lang="en-US" sz="1100">
                <a:latin typeface="Times New Roman"/>
                <a:cs typeface="Times New Roman"/>
              </a:rPr>
              <a:t> A., &amp; </a:t>
            </a:r>
            <a:r>
              <a:rPr lang="en-US" sz="1100" err="1">
                <a:latin typeface="Times New Roman"/>
                <a:cs typeface="Times New Roman"/>
              </a:rPr>
              <a:t>Falmagne</a:t>
            </a:r>
            <a:r>
              <a:rPr lang="en-US" sz="1100">
                <a:latin typeface="Times New Roman"/>
                <a:cs typeface="Times New Roman"/>
              </a:rPr>
              <a:t> J.-C. (1986). Languages for the assessment of knowledge. </a:t>
            </a:r>
            <a:endParaRPr lang="x-none" sz="1100" smtClean="0">
              <a:latin typeface="Times New Roman"/>
              <a:cs typeface="Times New Roman"/>
            </a:endParaRPr>
          </a:p>
          <a:p>
            <a:r>
              <a:rPr lang="en-US" sz="1100" smtClean="0">
                <a:latin typeface="Times New Roman"/>
                <a:cs typeface="Times New Roman"/>
              </a:rPr>
              <a:t>Journal </a:t>
            </a:r>
            <a:r>
              <a:rPr lang="en-US" sz="1100">
                <a:latin typeface="Times New Roman"/>
                <a:cs typeface="Times New Roman"/>
              </a:rPr>
              <a:t>of Mathematical Psychology, 30, 243-</a:t>
            </a:r>
            <a:r>
              <a:rPr lang="en-US" sz="1100" smtClean="0">
                <a:latin typeface="Times New Roman"/>
                <a:cs typeface="Times New Roman"/>
              </a:rPr>
              <a:t>256</a:t>
            </a:r>
            <a:endParaRPr lang="x-none" sz="1100" smtClean="0">
              <a:latin typeface="Times New Roman"/>
              <a:cs typeface="Times New Roman"/>
            </a:endParaRPr>
          </a:p>
          <a:p>
            <a:r>
              <a:rPr lang="en-US" sz="1100" err="1"/>
              <a:t>Falmagne</a:t>
            </a:r>
            <a:r>
              <a:rPr lang="en-US" sz="1100"/>
              <a:t>, J.-Cl. and </a:t>
            </a:r>
            <a:r>
              <a:rPr lang="en-US" sz="1100" err="1"/>
              <a:t>Doignon</a:t>
            </a:r>
            <a:r>
              <a:rPr lang="en-US" sz="1100"/>
              <a:t>, J.-P. (1988), A class of stochastic procedures for the assessment of knowledge. British Journal of Mathematical and Statistical Psychology, 41: 1–23. </a:t>
            </a:r>
            <a:r>
              <a:rPr lang="en-US" sz="1100" err="1"/>
              <a:t>doi</a:t>
            </a:r>
            <a:r>
              <a:rPr lang="en-US" sz="1100"/>
              <a:t>: </a:t>
            </a:r>
            <a:r>
              <a:rPr lang="en-US" sz="1100" smtClean="0"/>
              <a:t>10.1111/j.2044-8317.1988.tb00884.x</a:t>
            </a:r>
            <a:endParaRPr lang="ar-SA" sz="1100" smtClean="0"/>
          </a:p>
          <a:p>
            <a:r>
              <a:rPr lang="en-US" sz="1100" err="1"/>
              <a:t>Zwillinger</a:t>
            </a:r>
            <a:r>
              <a:rPr lang="en-US" sz="1100"/>
              <a:t>, D., &amp; </a:t>
            </a:r>
            <a:r>
              <a:rPr lang="en-US" sz="1100" err="1"/>
              <a:t>Kokoska</a:t>
            </a:r>
            <a:r>
              <a:rPr lang="en-US" sz="1100"/>
              <a:t>, S. (2000). </a:t>
            </a:r>
            <a:r>
              <a:rPr lang="en-US" sz="1100" i="1"/>
              <a:t>standard probability and Statistics tables </a:t>
            </a:r>
            <a:r>
              <a:rPr lang="en-US" sz="1100" i="1" err="1"/>
              <a:t>andformulae</a:t>
            </a:r>
            <a:r>
              <a:rPr lang="en-US" sz="1100" i="1"/>
              <a:t>.</a:t>
            </a:r>
            <a:r>
              <a:rPr lang="en-US" sz="1100"/>
              <a:t> CRC Press.</a:t>
            </a:r>
          </a:p>
          <a:p>
            <a:endParaRPr lang="en-US" sz="1100">
              <a:latin typeface="Times New Roman"/>
              <a:cs typeface="Times New Roman"/>
            </a:endParaRPr>
          </a:p>
        </p:txBody>
      </p:sp>
      <p:sp>
        <p:nvSpPr>
          <p:cNvPr id="3" name="Slide Number Placeholder 2"/>
          <p:cNvSpPr>
            <a:spLocks noGrp="1"/>
          </p:cNvSpPr>
          <p:nvPr>
            <p:ph type="sldNum" sz="quarter" idx="12"/>
          </p:nvPr>
        </p:nvSpPr>
        <p:spPr/>
        <p:txBody>
          <a:bodyPr/>
          <a:lstStyle/>
          <a:p>
            <a:fld id="{B38F3DF5-46B4-354D-BEB6-FC8B3F9E8E19}" type="slidenum">
              <a:rPr lang="en-US" smtClean="0"/>
              <a:t>120</a:t>
            </a:fld>
            <a:endParaRPr lang="en-US"/>
          </a:p>
        </p:txBody>
      </p:sp>
    </p:spTree>
    <p:extLst>
      <p:ext uri="{BB962C8B-B14F-4D97-AF65-F5344CB8AC3E}">
        <p14:creationId xmlns:p14="http://schemas.microsoft.com/office/powerpoint/2010/main" val="200623013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8F3DF5-46B4-354D-BEB6-FC8B3F9E8E19}" type="slidenum">
              <a:rPr lang="en-US" smtClean="0"/>
              <a:t>121</a:t>
            </a:fld>
            <a:endParaRPr lang="en-US"/>
          </a:p>
        </p:txBody>
      </p:sp>
      <mc:AlternateContent xmlns:mc="http://schemas.openxmlformats.org/markup-compatibility/2006" xmlns:a14="http://schemas.microsoft.com/office/drawing/2010/main">
        <mc:Choice Requires="a14">
          <p:sp>
            <p:nvSpPr>
              <p:cNvPr id="35" name="Rectangle 34"/>
              <p:cNvSpPr/>
              <p:nvPr/>
            </p:nvSpPr>
            <p:spPr>
              <a:xfrm>
                <a:off x="228256" y="608465"/>
                <a:ext cx="8806240" cy="6260304"/>
              </a:xfrm>
              <a:prstGeom prst="rect">
                <a:avLst/>
              </a:prstGeom>
            </p:spPr>
            <p:txBody>
              <a:bodyPr wrap="square">
                <a:spAutoFit/>
              </a:bodyPr>
              <a:lstStyle/>
              <a:p>
                <a:pPr rtl="1"/>
                <a:r>
                  <a:rPr lang="en-US" sz="1600" smtClean="0">
                    <a:latin typeface="Times New Roman" charset="0"/>
                    <a:ea typeface="Times New Roman" charset="0"/>
                    <a:cs typeface="Times New Roman" charset="0"/>
                  </a:rPr>
                  <a:t>The estimated </a:t>
                </a:r>
                <a:r>
                  <a:rPr lang="en-US" sz="1600" smtClean="0">
                    <a:solidFill>
                      <a:srgbClr val="FF0000"/>
                    </a:solidFill>
                    <a:latin typeface="Times New Roman" charset="0"/>
                    <a:ea typeface="Times New Roman" charset="0"/>
                    <a:cs typeface="Times New Roman" charset="0"/>
                  </a:rPr>
                  <a:t>probability of knowing the concept c</a:t>
                </a:r>
                <a:r>
                  <a:rPr lang="en-US" sz="1600" baseline="-25000" smtClean="0">
                    <a:solidFill>
                      <a:srgbClr val="FF0000"/>
                    </a:solidFill>
                    <a:latin typeface="Times New Roman" charset="0"/>
                    <a:ea typeface="Times New Roman" charset="0"/>
                    <a:cs typeface="Times New Roman" charset="0"/>
                  </a:rPr>
                  <a:t>1</a:t>
                </a:r>
                <a:r>
                  <a:rPr lang="en-US" sz="1600" smtClean="0">
                    <a:solidFill>
                      <a:srgbClr val="FF0000"/>
                    </a:solidFill>
                    <a:latin typeface="Times New Roman" charset="0"/>
                    <a:ea typeface="Times New Roman" charset="0"/>
                    <a:cs typeface="Times New Roman" charset="0"/>
                  </a:rPr>
                  <a:t> </a:t>
                </a:r>
                <a:r>
                  <a:rPr lang="en-US" sz="1600" smtClean="0">
                    <a:latin typeface="Times New Roman" charset="0"/>
                    <a:ea typeface="Times New Roman" charset="0"/>
                    <a:cs typeface="Times New Roman" charset="0"/>
                  </a:rPr>
                  <a:t>by two tests (OQ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DQ1))</a:t>
                </a:r>
              </a:p>
              <a:p>
                <a:r>
                  <a:rPr lang="en-US" sz="1600" smtClean="0">
                    <a:latin typeface="Times New Roman" charset="0"/>
                    <a:ea typeface="Times New Roman" charset="0"/>
                    <a:cs typeface="Times New Roman" charset="0"/>
                  </a:rPr>
                  <a:t>In </a:t>
                </a:r>
                <a:r>
                  <a:rPr lang="en-US" sz="1600">
                    <a:latin typeface="Times New Roman" charset="0"/>
                    <a:ea typeface="Times New Roman" charset="0"/>
                    <a:cs typeface="Times New Roman" charset="0"/>
                  </a:rPr>
                  <a:t>t</a:t>
                </a:r>
                <a:r>
                  <a:rPr lang="en-US" sz="1600" smtClean="0">
                    <a:latin typeface="Times New Roman" charset="0"/>
                    <a:ea typeface="Times New Roman" charset="0"/>
                    <a:cs typeface="Times New Roman" charset="0"/>
                  </a:rPr>
                  <a:t>he case of the concept c</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which is in the concept state VS and tested one questions: OQ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&amp; DQ</a:t>
                </a:r>
                <a:r>
                  <a:rPr lang="en-US" sz="1600" baseline="-25000" smtClean="0">
                    <a:latin typeface="Times New Roman" charset="0"/>
                    <a:ea typeface="Times New Roman" charset="0"/>
                    <a:cs typeface="Times New Roman" charset="0"/>
                  </a:rPr>
                  <a:t>2</a:t>
                </a:r>
              </a:p>
              <a:p>
                <a:endParaRPr lang="en-US" sz="1600" baseline="-25000" smtClean="0">
                  <a:latin typeface="Times New Roman" charset="0"/>
                  <a:ea typeface="Times New Roman" charset="0"/>
                  <a:cs typeface="Times New Roman" charset="0"/>
                </a:endParaRPr>
              </a:p>
              <a:p>
                <a:pPr marL="285750" indent="-285750">
                  <a:buFont typeface="Wingdings" charset="2"/>
                  <a:buChar char="§"/>
                </a:pPr>
                <a:r>
                  <a:rPr lang="en-US" sz="1600" smtClean="0">
                    <a:latin typeface="Times New Roman" charset="0"/>
                    <a:ea typeface="Times New Roman" charset="0"/>
                    <a:cs typeface="Times New Roman" charset="0"/>
                  </a:rPr>
                  <a:t>r</a:t>
                </a:r>
                <a:r>
                  <a:rPr lang="en-US" sz="1600" baseline="-25000" smtClean="0">
                    <a:latin typeface="Times New Roman" charset="0"/>
                    <a:ea typeface="Times New Roman" charset="0"/>
                    <a:cs typeface="Times New Roman" charset="0"/>
                  </a:rPr>
                  <a:t>OQ1</a:t>
                </a:r>
                <a:r>
                  <a:rPr lang="en-US" sz="1600" smtClean="0">
                    <a:latin typeface="Times New Roman" charset="0"/>
                    <a:ea typeface="Times New Roman" charset="0"/>
                    <a:cs typeface="Times New Roman" charset="0"/>
                  </a:rPr>
                  <a:t> is a correct response to the open question OQ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a:t>
                </a:r>
              </a:p>
              <a:p>
                <a:pPr marL="285750" indent="-285750">
                  <a:buFont typeface="Wingdings" charset="2"/>
                  <a:buChar char="§"/>
                </a:pPr>
                <a:r>
                  <a:rPr lang="en-US" sz="1600" smtClean="0">
                    <a:latin typeface="Times New Roman" charset="0"/>
                    <a:ea typeface="Times New Roman" charset="0"/>
                    <a:cs typeface="Times New Roman" charset="0"/>
                  </a:rPr>
                  <a:t>r</a:t>
                </a:r>
                <a:r>
                  <a:rPr lang="en-US" sz="1600" baseline="-25000" smtClean="0">
                    <a:latin typeface="Times New Roman" charset="0"/>
                    <a:ea typeface="Times New Roman" charset="0"/>
                    <a:cs typeface="Times New Roman" charset="0"/>
                  </a:rPr>
                  <a:t>DQ2</a:t>
                </a:r>
                <a:r>
                  <a:rPr lang="en-US" sz="1600" smtClean="0">
                    <a:latin typeface="Times New Roman" charset="0"/>
                    <a:ea typeface="Times New Roman" charset="0"/>
                    <a:cs typeface="Times New Roman" charset="0"/>
                  </a:rPr>
                  <a:t> </a:t>
                </a:r>
                <a:r>
                  <a:rPr lang="en-US" sz="1600">
                    <a:latin typeface="Times New Roman" charset="0"/>
                    <a:ea typeface="Times New Roman" charset="0"/>
                    <a:cs typeface="Times New Roman" charset="0"/>
                  </a:rPr>
                  <a:t>is a correct response to the </a:t>
                </a:r>
                <a:r>
                  <a:rPr lang="en-US" sz="1600" smtClean="0">
                    <a:latin typeface="Times New Roman" charset="0"/>
                    <a:ea typeface="Times New Roman" charset="0"/>
                    <a:cs typeface="Times New Roman" charset="0"/>
                  </a:rPr>
                  <a:t>direct </a:t>
                </a:r>
                <a:r>
                  <a:rPr lang="en-US" sz="1600">
                    <a:latin typeface="Times New Roman" charset="0"/>
                    <a:ea typeface="Times New Roman" charset="0"/>
                    <a:cs typeface="Times New Roman" charset="0"/>
                  </a:rPr>
                  <a:t>question </a:t>
                </a:r>
                <a:r>
                  <a:rPr lang="en-US" sz="1600" smtClean="0">
                    <a:latin typeface="Times New Roman" charset="0"/>
                    <a:ea typeface="Times New Roman" charset="0"/>
                    <a:cs typeface="Times New Roman" charset="0"/>
                  </a:rPr>
                  <a:t>DQ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a:t>
                </a:r>
              </a:p>
              <a:p>
                <a:pPr marL="285750" indent="-285750">
                  <a:buFont typeface="Wingdings" charset="2"/>
                  <a:buChar char="§"/>
                </a:pPr>
                <a:r>
                  <a:rPr lang="en-US" sz="1600" smtClean="0">
                    <a:latin typeface="Times New Roman" charset="0"/>
                    <a:ea typeface="Times New Roman" charset="0"/>
                    <a:cs typeface="Times New Roman" charset="0"/>
                  </a:rPr>
                  <a:t>P(r</a:t>
                </a:r>
                <a:r>
                  <a:rPr lang="en-US" sz="1600" baseline="-25000" smtClean="0">
                    <a:latin typeface="Times New Roman" charset="0"/>
                    <a:ea typeface="Times New Roman" charset="0"/>
                    <a:cs typeface="Times New Roman" charset="0"/>
                  </a:rPr>
                  <a:t>OQ1</a:t>
                </a:r>
                <a:r>
                  <a:rPr lang="en-US" sz="1600" smtClean="0">
                    <a:latin typeface="Times New Roman" charset="0"/>
                    <a:ea typeface="Times New Roman" charset="0"/>
                    <a:cs typeface="Times New Roman" charset="0"/>
                  </a:rPr>
                  <a:t>) = 1-</a:t>
                </a:r>
                <a14:m>
                  <m:oMath xmlns:m="http://schemas.openxmlformats.org/officeDocument/2006/math">
                    <m:r>
                      <a:rPr lang="en-US" sz="1600" i="1">
                        <a:latin typeface="Cambria Math" charset="0"/>
                        <a:ea typeface="Times New Roman" charset="0"/>
                        <a:cs typeface="Times New Roman" charset="0"/>
                      </a:rPr>
                      <m:t>𝑔</m:t>
                    </m:r>
                  </m:oMath>
                </a14:m>
                <a:r>
                  <a:rPr lang="en-US" sz="1600">
                    <a:latin typeface="Times New Roman" charset="0"/>
                    <a:ea typeface="Times New Roman" charset="0"/>
                    <a:cs typeface="Times New Roman" charset="0"/>
                  </a:rPr>
                  <a:t> = 1-0.1= </a:t>
                </a:r>
                <a:r>
                  <a:rPr lang="en-US" sz="1600" smtClean="0">
                    <a:latin typeface="Times New Roman" charset="0"/>
                    <a:ea typeface="Times New Roman" charset="0"/>
                    <a:cs typeface="Times New Roman" charset="0"/>
                  </a:rPr>
                  <a:t>0.9</a:t>
                </a:r>
              </a:p>
              <a:p>
                <a:pPr marL="285750" indent="-285750">
                  <a:buFont typeface="Wingdings" charset="2"/>
                  <a:buChar char="§"/>
                </a:pPr>
                <a:r>
                  <a:rPr lang="en-US" sz="1600" smtClean="0">
                    <a:latin typeface="Times New Roman" charset="0"/>
                    <a:ea typeface="Times New Roman" charset="0"/>
                    <a:cs typeface="Times New Roman" charset="0"/>
                  </a:rPr>
                  <a:t>P(r</a:t>
                </a:r>
                <a:r>
                  <a:rPr lang="en-US" sz="1600" baseline="-25000" smtClean="0">
                    <a:latin typeface="Times New Roman" charset="0"/>
                    <a:ea typeface="Times New Roman" charset="0"/>
                    <a:cs typeface="Times New Roman" charset="0"/>
                  </a:rPr>
                  <a:t>DQ1</a:t>
                </a:r>
                <a:r>
                  <a:rPr lang="en-US" sz="1600">
                    <a:latin typeface="Times New Roman" charset="0"/>
                    <a:ea typeface="Times New Roman" charset="0"/>
                    <a:cs typeface="Times New Roman" charset="0"/>
                  </a:rPr>
                  <a:t>) = </a:t>
                </a:r>
                <a:r>
                  <a:rPr lang="en-US" sz="1600" smtClean="0">
                    <a:latin typeface="Times New Roman" charset="0"/>
                    <a:ea typeface="Times New Roman" charset="0"/>
                    <a:cs typeface="Times New Roman" charset="0"/>
                  </a:rPr>
                  <a:t>1-</a:t>
                </a:r>
                <a14:m>
                  <m:oMath xmlns:m="http://schemas.openxmlformats.org/officeDocument/2006/math">
                    <m:r>
                      <a:rPr lang="en-US" sz="1600" i="1">
                        <a:latin typeface="Cambria Math" charset="0"/>
                        <a:ea typeface="Times New Roman" charset="0"/>
                        <a:cs typeface="Times New Roman" charset="0"/>
                      </a:rPr>
                      <m:t>𝑔</m:t>
                    </m:r>
                  </m:oMath>
                </a14:m>
                <a:r>
                  <a:rPr lang="en-US" sz="1600">
                    <a:latin typeface="Times New Roman" charset="0"/>
                    <a:ea typeface="Times New Roman" charset="0"/>
                    <a:cs typeface="Times New Roman" charset="0"/>
                  </a:rPr>
                  <a:t> = 1-0.1= </a:t>
                </a:r>
                <a:r>
                  <a:rPr lang="en-US" sz="1600" smtClean="0">
                    <a:latin typeface="Times New Roman" charset="0"/>
                    <a:ea typeface="Times New Roman" charset="0"/>
                    <a:cs typeface="Times New Roman" charset="0"/>
                  </a:rPr>
                  <a:t>0.9</a:t>
                </a:r>
              </a:p>
              <a:p>
                <a:pPr marL="285750" indent="-285750">
                  <a:buFont typeface="Wingdings" charset="2"/>
                  <a:buChar char="§"/>
                </a:pPr>
                <a:r>
                  <a:rPr lang="en-US" sz="1600" smtClean="0"/>
                  <a:t>P(</a:t>
                </a:r>
                <a:r>
                  <a:rPr lang="en-US" sz="1600">
                    <a:latin typeface="Times New Roman" charset="0"/>
                    <a:ea typeface="Times New Roman" charset="0"/>
                    <a:cs typeface="Times New Roman" charset="0"/>
                  </a:rPr>
                  <a:t>r</a:t>
                </a:r>
                <a:r>
                  <a:rPr lang="en-US" sz="1600" baseline="-25000">
                    <a:latin typeface="Times New Roman" charset="0"/>
                    <a:ea typeface="Times New Roman" charset="0"/>
                    <a:cs typeface="Times New Roman" charset="0"/>
                  </a:rPr>
                  <a:t>OQ1</a:t>
                </a:r>
                <a:r>
                  <a:rPr lang="en-US" sz="1600" smtClean="0"/>
                  <a:t>|K</a:t>
                </a:r>
                <a:r>
                  <a:rPr lang="en-US" sz="1600" baseline="-25000" smtClean="0"/>
                  <a:t>c1</a:t>
                </a:r>
                <a:r>
                  <a:rPr lang="en-US" sz="1600" smtClean="0"/>
                  <a:t>) </a:t>
                </a:r>
                <a:r>
                  <a:rPr lang="en-US" sz="1600" smtClean="0">
                    <a:latin typeface="Times New Roman" charset="0"/>
                    <a:ea typeface="Times New Roman" charset="0"/>
                    <a:cs typeface="Times New Roman" charset="0"/>
                  </a:rPr>
                  <a:t>= </a:t>
                </a:r>
                <a:r>
                  <a:rPr lang="en-US" sz="1600">
                    <a:latin typeface="Times New Roman" charset="0"/>
                    <a:ea typeface="Times New Roman" charset="0"/>
                    <a:cs typeface="Times New Roman" charset="0"/>
                  </a:rPr>
                  <a:t>P(r</a:t>
                </a:r>
                <a:r>
                  <a:rPr lang="en-US" sz="1600" baseline="-25000">
                    <a:latin typeface="Times New Roman" charset="0"/>
                    <a:ea typeface="Times New Roman" charset="0"/>
                    <a:cs typeface="Times New Roman" charset="0"/>
                  </a:rPr>
                  <a:t>OQ1</a:t>
                </a:r>
                <a:r>
                  <a:rPr lang="en-US" sz="1600" smtClean="0">
                    <a:latin typeface="Times New Roman" charset="0"/>
                    <a:ea typeface="Times New Roman" charset="0"/>
                    <a:cs typeface="Times New Roman" charset="0"/>
                  </a:rPr>
                  <a:t>) = 0.9</a:t>
                </a:r>
              </a:p>
              <a:p>
                <a:pPr marL="285750" indent="-285750">
                  <a:buFont typeface="Wingdings" charset="2"/>
                  <a:buChar char="§"/>
                </a:pPr>
                <a:r>
                  <a:rPr lang="en-US" sz="1600" smtClean="0"/>
                  <a:t>P(</a:t>
                </a:r>
                <a:r>
                  <a:rPr lang="en-US" sz="1600" smtClean="0">
                    <a:latin typeface="Times New Roman" charset="0"/>
                    <a:ea typeface="Times New Roman" charset="0"/>
                    <a:cs typeface="Times New Roman" charset="0"/>
                  </a:rPr>
                  <a:t>r</a:t>
                </a:r>
                <a:r>
                  <a:rPr lang="en-US" sz="1600" baseline="-25000" smtClean="0">
                    <a:latin typeface="Times New Roman" charset="0"/>
                    <a:ea typeface="Times New Roman" charset="0"/>
                    <a:cs typeface="Times New Roman" charset="0"/>
                  </a:rPr>
                  <a:t>DQ1</a:t>
                </a:r>
                <a:r>
                  <a:rPr lang="en-US" sz="1600" smtClean="0"/>
                  <a:t>|K</a:t>
                </a:r>
                <a:r>
                  <a:rPr lang="en-US" sz="1600" baseline="-25000" smtClean="0"/>
                  <a:t>c1</a:t>
                </a:r>
                <a:r>
                  <a:rPr lang="en-US" sz="1600"/>
                  <a:t>) </a:t>
                </a:r>
                <a:r>
                  <a:rPr lang="en-US" sz="1600">
                    <a:latin typeface="Times New Roman" charset="0"/>
                    <a:ea typeface="Times New Roman" charset="0"/>
                    <a:cs typeface="Times New Roman" charset="0"/>
                  </a:rPr>
                  <a:t>= </a:t>
                </a:r>
                <a:r>
                  <a:rPr lang="en-US" sz="1600" smtClean="0">
                    <a:latin typeface="Times New Roman" charset="0"/>
                    <a:ea typeface="Times New Roman" charset="0"/>
                    <a:cs typeface="Times New Roman" charset="0"/>
                  </a:rPr>
                  <a:t>P(r</a:t>
                </a:r>
                <a:r>
                  <a:rPr lang="en-US" sz="1600" baseline="-25000" smtClean="0">
                    <a:latin typeface="Times New Roman" charset="0"/>
                    <a:ea typeface="Times New Roman" charset="0"/>
                    <a:cs typeface="Times New Roman" charset="0"/>
                  </a:rPr>
                  <a:t>DQ1</a:t>
                </a:r>
                <a:r>
                  <a:rPr lang="en-US" sz="1600">
                    <a:latin typeface="Times New Roman" charset="0"/>
                    <a:ea typeface="Times New Roman" charset="0"/>
                    <a:cs typeface="Times New Roman" charset="0"/>
                  </a:rPr>
                  <a:t>) = </a:t>
                </a:r>
                <a:r>
                  <a:rPr lang="en-US" sz="1600" smtClean="0">
                    <a:latin typeface="Times New Roman" charset="0"/>
                    <a:ea typeface="Times New Roman" charset="0"/>
                    <a:cs typeface="Times New Roman" charset="0"/>
                  </a:rPr>
                  <a:t>0.9</a:t>
                </a:r>
              </a:p>
              <a:p>
                <a:pPr marL="285750" indent="-285750">
                  <a:buFont typeface="Wingdings" charset="2"/>
                  <a:buChar char="§"/>
                </a:pPr>
                <a:r>
                  <a:rPr lang="en-US" sz="1600" smtClean="0"/>
                  <a:t>P(</a:t>
                </a:r>
                <a:r>
                  <a:rPr lang="en-US" sz="1600" smtClean="0">
                    <a:latin typeface="Times New Roman" charset="0"/>
                    <a:ea typeface="Times New Roman" charset="0"/>
                    <a:cs typeface="Times New Roman" charset="0"/>
                  </a:rPr>
                  <a:t>r</a:t>
                </a:r>
                <a:r>
                  <a:rPr lang="en-US" sz="1600" baseline="-25000" smtClean="0">
                    <a:latin typeface="Times New Roman" charset="0"/>
                    <a:ea typeface="Times New Roman" charset="0"/>
                    <a:cs typeface="Times New Roman" charset="0"/>
                  </a:rPr>
                  <a:t>OQ1</a:t>
                </a:r>
                <a:r>
                  <a:rPr lang="en-US" sz="1600" smtClean="0"/>
                  <a:t>|NK</a:t>
                </a:r>
                <a:r>
                  <a:rPr lang="en-US" sz="1600" baseline="-25000" smtClean="0"/>
                  <a:t>c1</a:t>
                </a:r>
                <a:r>
                  <a:rPr lang="en-US" sz="1600"/>
                  <a:t>) </a:t>
                </a:r>
                <a:r>
                  <a:rPr lang="en-US" sz="1600">
                    <a:latin typeface="Times New Roman" charset="0"/>
                    <a:ea typeface="Times New Roman" charset="0"/>
                    <a:cs typeface="Times New Roman" charset="0"/>
                  </a:rPr>
                  <a:t>= </a:t>
                </a:r>
                <a:r>
                  <a:rPr lang="en-US" sz="1600" smtClean="0">
                    <a:latin typeface="Times New Roman" charset="0"/>
                    <a:ea typeface="Times New Roman" charset="0"/>
                    <a:cs typeface="Times New Roman" charset="0"/>
                  </a:rPr>
                  <a:t>1-P(r</a:t>
                </a:r>
                <a:r>
                  <a:rPr lang="en-US" sz="1600" baseline="-25000" smtClean="0">
                    <a:latin typeface="Times New Roman" charset="0"/>
                    <a:ea typeface="Times New Roman" charset="0"/>
                    <a:cs typeface="Times New Roman" charset="0"/>
                  </a:rPr>
                  <a:t>OQ1</a:t>
                </a:r>
                <a:r>
                  <a:rPr lang="en-US" sz="1600" smtClean="0">
                    <a:latin typeface="Times New Roman" charset="0"/>
                    <a:ea typeface="Times New Roman" charset="0"/>
                    <a:cs typeface="Times New Roman" charset="0"/>
                  </a:rPr>
                  <a:t>)  </a:t>
                </a:r>
                <a:r>
                  <a:rPr lang="en-US" sz="1600">
                    <a:latin typeface="Times New Roman" charset="0"/>
                    <a:ea typeface="Times New Roman" charset="0"/>
                    <a:cs typeface="Times New Roman" charset="0"/>
                  </a:rPr>
                  <a:t>= </a:t>
                </a:r>
                <a:r>
                  <a:rPr lang="en-US" sz="1600" smtClean="0">
                    <a:latin typeface="Times New Roman" charset="0"/>
                    <a:ea typeface="Times New Roman" charset="0"/>
                    <a:cs typeface="Times New Roman" charset="0"/>
                  </a:rPr>
                  <a:t>1-0.9 = 0.1</a:t>
                </a:r>
                <a:endParaRPr lang="en-US" sz="1600">
                  <a:latin typeface="Times New Roman" charset="0"/>
                  <a:ea typeface="Times New Roman" charset="0"/>
                  <a:cs typeface="Times New Roman" charset="0"/>
                </a:endParaRPr>
              </a:p>
              <a:p>
                <a:pPr marL="285750" indent="-285750">
                  <a:buFont typeface="Wingdings" charset="2"/>
                  <a:buChar char="§"/>
                </a:pPr>
                <a:r>
                  <a:rPr lang="en-US" sz="1600" smtClean="0"/>
                  <a:t>P(</a:t>
                </a:r>
                <a:r>
                  <a:rPr lang="en-US" sz="1600" smtClean="0">
                    <a:latin typeface="Times New Roman" charset="0"/>
                    <a:ea typeface="Times New Roman" charset="0"/>
                    <a:cs typeface="Times New Roman" charset="0"/>
                  </a:rPr>
                  <a:t>r</a:t>
                </a:r>
                <a:r>
                  <a:rPr lang="en-US" sz="1600" baseline="-25000" smtClean="0">
                    <a:latin typeface="Times New Roman" charset="0"/>
                    <a:ea typeface="Times New Roman" charset="0"/>
                    <a:cs typeface="Times New Roman" charset="0"/>
                  </a:rPr>
                  <a:t>DQ1</a:t>
                </a:r>
                <a:r>
                  <a:rPr lang="en-US" sz="1600" smtClean="0"/>
                  <a:t>|NK</a:t>
                </a:r>
                <a:r>
                  <a:rPr lang="en-US" sz="1600" baseline="-25000" smtClean="0"/>
                  <a:t>c1</a:t>
                </a:r>
                <a:r>
                  <a:rPr lang="en-US" sz="1600"/>
                  <a:t>) </a:t>
                </a:r>
                <a:r>
                  <a:rPr lang="en-US" sz="1600">
                    <a:latin typeface="Times New Roman" charset="0"/>
                    <a:ea typeface="Times New Roman" charset="0"/>
                    <a:cs typeface="Times New Roman" charset="0"/>
                  </a:rPr>
                  <a:t>= </a:t>
                </a:r>
                <a:r>
                  <a:rPr lang="en-US" sz="1600" smtClean="0">
                    <a:latin typeface="Times New Roman" charset="0"/>
                    <a:ea typeface="Times New Roman" charset="0"/>
                    <a:cs typeface="Times New Roman" charset="0"/>
                  </a:rPr>
                  <a:t>1-P(r</a:t>
                </a:r>
                <a:r>
                  <a:rPr lang="en-US" sz="1600" baseline="-25000" smtClean="0">
                    <a:latin typeface="Times New Roman" charset="0"/>
                    <a:ea typeface="Times New Roman" charset="0"/>
                    <a:cs typeface="Times New Roman" charset="0"/>
                  </a:rPr>
                  <a:t>DQ1</a:t>
                </a:r>
                <a:r>
                  <a:rPr lang="en-US" sz="1600">
                    <a:latin typeface="Times New Roman" charset="0"/>
                    <a:ea typeface="Times New Roman" charset="0"/>
                    <a:cs typeface="Times New Roman" charset="0"/>
                  </a:rPr>
                  <a:t>) = 1-0.9 = 0.1</a:t>
                </a:r>
              </a:p>
              <a:p>
                <a:pPr marL="285750" indent="-285750">
                  <a:buFont typeface="Wingdings" charset="2"/>
                  <a:buChar char="§"/>
                </a:pPr>
                <a14:m>
                  <m:oMath xmlns:m="http://schemas.openxmlformats.org/officeDocument/2006/math">
                    <m:r>
                      <a:rPr lang="en-US" sz="1600" b="1">
                        <a:latin typeface="Cambria Math" charset="0"/>
                        <a:ea typeface="Times New Roman" charset="0"/>
                        <a:cs typeface="Times New Roman" charset="0"/>
                      </a:rPr>
                      <m:t>𝐑</m:t>
                    </m:r>
                  </m:oMath>
                </a14:m>
                <a:r>
                  <a:rPr lang="en-US" sz="1600" smtClean="0">
                    <a:latin typeface="Times New Roman" charset="0"/>
                    <a:ea typeface="Times New Roman" charset="0"/>
                    <a:cs typeface="Times New Roman" charset="0"/>
                  </a:rPr>
                  <a:t> = {r</a:t>
                </a:r>
                <a:r>
                  <a:rPr lang="en-US" sz="1600" baseline="-25000" smtClean="0">
                    <a:latin typeface="Times New Roman" charset="0"/>
                    <a:ea typeface="Times New Roman" charset="0"/>
                    <a:cs typeface="Times New Roman" charset="0"/>
                  </a:rPr>
                  <a:t>OQ1,</a:t>
                </a:r>
                <a:r>
                  <a:rPr lang="en-US" sz="1600" smtClean="0">
                    <a:latin typeface="Times New Roman" charset="0"/>
                    <a:ea typeface="Times New Roman" charset="0"/>
                    <a:cs typeface="Times New Roman" charset="0"/>
                  </a:rPr>
                  <a:t>r</a:t>
                </a:r>
                <a:r>
                  <a:rPr lang="en-US" sz="1600" baseline="-25000" smtClean="0">
                    <a:latin typeface="Times New Roman" charset="0"/>
                    <a:ea typeface="Times New Roman" charset="0"/>
                    <a:cs typeface="Times New Roman" charset="0"/>
                  </a:rPr>
                  <a:t>DQ1</a:t>
                </a:r>
                <a:r>
                  <a:rPr lang="en-US" sz="1600" smtClean="0">
                    <a:latin typeface="Times New Roman" charset="0"/>
                    <a:ea typeface="Times New Roman" charset="0"/>
                    <a:cs typeface="Times New Roman" charset="0"/>
                  </a:rPr>
                  <a:t>}</a:t>
                </a:r>
              </a:p>
              <a:p>
                <a:pPr marL="285750" indent="-285750">
                  <a:buFont typeface="Wingdings" charset="2"/>
                  <a:buChar char="§"/>
                </a:pPr>
                <a:r>
                  <a:rPr lang="en-US" sz="1600" smtClean="0"/>
                  <a:t>P(</a:t>
                </a:r>
                <a:r>
                  <a:rPr lang="en-US" sz="1600" smtClean="0">
                    <a:latin typeface="Times New Roman" charset="0"/>
                    <a:ea typeface="Times New Roman" charset="0"/>
                    <a:cs typeface="Times New Roman" charset="0"/>
                  </a:rPr>
                  <a:t>R</a:t>
                </a:r>
                <a:r>
                  <a:rPr lang="en-US" sz="1600" smtClean="0"/>
                  <a:t>|K</a:t>
                </a:r>
                <a:r>
                  <a:rPr lang="en-US" sz="1600" baseline="-25000" smtClean="0"/>
                  <a:t>c1</a:t>
                </a:r>
                <a:r>
                  <a:rPr lang="en-US" sz="1600"/>
                  <a:t>) </a:t>
                </a:r>
                <a:r>
                  <a:rPr lang="en-US" sz="1600">
                    <a:latin typeface="Times New Roman" charset="0"/>
                    <a:ea typeface="Times New Roman" charset="0"/>
                    <a:cs typeface="Times New Roman" charset="0"/>
                  </a:rPr>
                  <a:t>= </a:t>
                </a:r>
                <a:r>
                  <a:rPr lang="en-US" sz="1600"/>
                  <a:t>P(</a:t>
                </a:r>
                <a:r>
                  <a:rPr lang="en-US" sz="1600">
                    <a:latin typeface="Times New Roman" charset="0"/>
                    <a:ea typeface="Times New Roman" charset="0"/>
                    <a:cs typeface="Times New Roman" charset="0"/>
                  </a:rPr>
                  <a:t>r</a:t>
                </a:r>
                <a:r>
                  <a:rPr lang="en-US" sz="1600" baseline="-25000">
                    <a:latin typeface="Times New Roman" charset="0"/>
                    <a:ea typeface="Times New Roman" charset="0"/>
                    <a:cs typeface="Times New Roman" charset="0"/>
                  </a:rPr>
                  <a:t>OQ1</a:t>
                </a:r>
                <a:r>
                  <a:rPr lang="en-US" sz="1600"/>
                  <a:t>|K</a:t>
                </a:r>
                <a:r>
                  <a:rPr lang="en-US" sz="1600" baseline="-25000"/>
                  <a:t>c1</a:t>
                </a:r>
                <a:r>
                  <a:rPr lang="en-US" sz="1600"/>
                  <a:t>)</a:t>
                </a:r>
                <a:r>
                  <a:rPr lang="en-US" sz="1600" b="1">
                    <a:solidFill>
                      <a:srgbClr val="000000"/>
                    </a:solidFill>
                    <a:ea typeface="Times New Roman" charset="0"/>
                    <a:cs typeface="Times New Roman" charset="0"/>
                  </a:rPr>
                  <a:t> </a:t>
                </a:r>
                <a14:m>
                  <m:oMath xmlns:m="http://schemas.openxmlformats.org/officeDocument/2006/math">
                    <m:r>
                      <a:rPr lang="en-US" sz="1600" b="1">
                        <a:solidFill>
                          <a:srgbClr val="000000"/>
                        </a:solidFill>
                        <a:latin typeface="Cambria Math" charset="0"/>
                        <a:ea typeface="Times New Roman" charset="0"/>
                        <a:cs typeface="Times New Roman" charset="0"/>
                      </a:rPr>
                      <m:t>∗</m:t>
                    </m:r>
                    <m:r>
                      <m:rPr>
                        <m:nor/>
                      </m:rPr>
                      <a:rPr lang="en-US" sz="1600"/>
                      <m:t>P</m:t>
                    </m:r>
                    <m:r>
                      <m:rPr>
                        <m:nor/>
                      </m:rPr>
                      <a:rPr lang="en-US" sz="1600"/>
                      <m:t>(</m:t>
                    </m:r>
                    <m:r>
                      <m:rPr>
                        <m:nor/>
                      </m:rPr>
                      <a:rPr lang="en-US" sz="1600">
                        <a:latin typeface="Times New Roman" charset="0"/>
                        <a:ea typeface="Times New Roman" charset="0"/>
                        <a:cs typeface="Times New Roman" charset="0"/>
                      </a:rPr>
                      <m:t>r</m:t>
                    </m:r>
                    <m:r>
                      <m:rPr>
                        <m:nor/>
                      </m:rPr>
                      <a:rPr lang="en-US" sz="1600" baseline="-25000">
                        <a:latin typeface="Times New Roman" charset="0"/>
                        <a:ea typeface="Times New Roman" charset="0"/>
                        <a:cs typeface="Times New Roman" charset="0"/>
                      </a:rPr>
                      <m:t>DQ</m:t>
                    </m:r>
                    <m:r>
                      <m:rPr>
                        <m:nor/>
                      </m:rPr>
                      <a:rPr lang="en-US" sz="1600" baseline="-25000">
                        <a:latin typeface="Times New Roman" charset="0"/>
                        <a:ea typeface="Times New Roman" charset="0"/>
                        <a:cs typeface="Times New Roman" charset="0"/>
                      </a:rPr>
                      <m:t>1</m:t>
                    </m:r>
                    <m:r>
                      <m:rPr>
                        <m:nor/>
                      </m:rPr>
                      <a:rPr lang="en-US" sz="1600"/>
                      <m:t>|</m:t>
                    </m:r>
                    <m:r>
                      <m:rPr>
                        <m:nor/>
                      </m:rPr>
                      <a:rPr lang="en-US" sz="1600"/>
                      <m:t>Kc</m:t>
                    </m:r>
                    <m:r>
                      <m:rPr>
                        <m:nor/>
                      </m:rPr>
                      <a:rPr lang="en-US" sz="1600" baseline="-25000"/>
                      <m:t>1</m:t>
                    </m:r>
                    <m:r>
                      <m:rPr>
                        <m:nor/>
                      </m:rPr>
                      <a:rPr lang="en-US" sz="1600" baseline="-25000"/>
                      <m:t>)</m:t>
                    </m:r>
                  </m:oMath>
                </a14:m>
                <a:r>
                  <a:rPr lang="en-US" sz="1600" smtClean="0">
                    <a:latin typeface="Times New Roman" charset="0"/>
                    <a:ea typeface="Times New Roman" charset="0"/>
                    <a:cs typeface="Times New Roman" charset="0"/>
                  </a:rPr>
                  <a:t> = P(r</a:t>
                </a:r>
                <a:r>
                  <a:rPr lang="en-US" sz="1600" baseline="-25000" smtClean="0">
                    <a:latin typeface="Times New Roman" charset="0"/>
                    <a:ea typeface="Times New Roman" charset="0"/>
                    <a:cs typeface="Times New Roman" charset="0"/>
                  </a:rPr>
                  <a:t>OQ1</a:t>
                </a:r>
                <a:r>
                  <a:rPr lang="en-US" sz="1600">
                    <a:latin typeface="Times New Roman" charset="0"/>
                    <a:ea typeface="Times New Roman" charset="0"/>
                    <a:cs typeface="Times New Roman" charset="0"/>
                  </a:rPr>
                  <a:t>) </a:t>
                </a:r>
                <a14:m>
                  <m:oMath xmlns:m="http://schemas.openxmlformats.org/officeDocument/2006/math">
                    <m:r>
                      <a:rPr lang="en-US" sz="1600" b="1">
                        <a:solidFill>
                          <a:srgbClr val="000000"/>
                        </a:solidFill>
                        <a:latin typeface="Cambria Math" charset="0"/>
                        <a:ea typeface="Times New Roman" charset="0"/>
                        <a:cs typeface="Times New Roman" charset="0"/>
                      </a:rPr>
                      <m:t>∗</m:t>
                    </m:r>
                  </m:oMath>
                </a14:m>
                <a:r>
                  <a:rPr lang="en-US" sz="1600" smtClean="0">
                    <a:latin typeface="Times New Roman" charset="0"/>
                    <a:ea typeface="Times New Roman" charset="0"/>
                    <a:cs typeface="Times New Roman" charset="0"/>
                  </a:rPr>
                  <a:t> P(r</a:t>
                </a:r>
                <a:r>
                  <a:rPr lang="en-US" sz="1600" baseline="-25000" smtClean="0">
                    <a:latin typeface="Times New Roman" charset="0"/>
                    <a:ea typeface="Times New Roman" charset="0"/>
                    <a:cs typeface="Times New Roman" charset="0"/>
                  </a:rPr>
                  <a:t>DQ1</a:t>
                </a:r>
                <a:r>
                  <a:rPr lang="en-US" sz="1600">
                    <a:latin typeface="Times New Roman" charset="0"/>
                    <a:ea typeface="Times New Roman" charset="0"/>
                    <a:cs typeface="Times New Roman" charset="0"/>
                  </a:rPr>
                  <a:t>) = </a:t>
                </a:r>
                <a:r>
                  <a:rPr lang="en-US" sz="1600" smtClean="0">
                    <a:latin typeface="Times New Roman" charset="0"/>
                    <a:ea typeface="Times New Roman" charset="0"/>
                    <a:cs typeface="Times New Roman" charset="0"/>
                  </a:rPr>
                  <a:t>0.9</a:t>
                </a:r>
                <a:r>
                  <a:rPr lang="en-US" sz="1600" smtClean="0"/>
                  <a:t> </a:t>
                </a:r>
                <a14:m>
                  <m:oMath xmlns:m="http://schemas.openxmlformats.org/officeDocument/2006/math">
                    <m:r>
                      <a:rPr lang="en-US" sz="1600" b="1">
                        <a:solidFill>
                          <a:srgbClr val="000000"/>
                        </a:solidFill>
                        <a:latin typeface="Cambria Math" charset="0"/>
                        <a:ea typeface="Times New Roman" charset="0"/>
                        <a:cs typeface="Times New Roman" charset="0"/>
                      </a:rPr>
                      <m:t>∗</m:t>
                    </m:r>
                  </m:oMath>
                </a14:m>
                <a:r>
                  <a:rPr lang="en-US" sz="1600" b="1" smtClean="0">
                    <a:solidFill>
                      <a:srgbClr val="000000"/>
                    </a:solidFill>
                    <a:latin typeface="Cambria Math" charset="0"/>
                    <a:ea typeface="Times New Roman" charset="0"/>
                    <a:cs typeface="Times New Roman" charset="0"/>
                  </a:rPr>
                  <a:t> </a:t>
                </a:r>
                <a:r>
                  <a:rPr lang="en-US" sz="1600" smtClean="0">
                    <a:latin typeface="Times New Roman" charset="0"/>
                    <a:ea typeface="Times New Roman" charset="0"/>
                    <a:cs typeface="Times New Roman" charset="0"/>
                  </a:rPr>
                  <a:t>0.9 = 0.81</a:t>
                </a:r>
              </a:p>
              <a:p>
                <a:pPr marL="285750" indent="-285750">
                  <a:buFont typeface="Wingdings" charset="2"/>
                  <a:buChar char="§"/>
                </a:pPr>
                <a:r>
                  <a:rPr lang="en-US" sz="1600" smtClean="0"/>
                  <a:t>P(</a:t>
                </a:r>
                <a:r>
                  <a:rPr lang="en-US" sz="1600" smtClean="0">
                    <a:latin typeface="Times New Roman" charset="0"/>
                    <a:ea typeface="Times New Roman" charset="0"/>
                    <a:cs typeface="Times New Roman" charset="0"/>
                  </a:rPr>
                  <a:t>R</a:t>
                </a:r>
                <a:r>
                  <a:rPr lang="en-US" sz="1600" smtClean="0"/>
                  <a:t>|NK</a:t>
                </a:r>
                <a:r>
                  <a:rPr lang="en-US" sz="1600" baseline="-25000" smtClean="0"/>
                  <a:t>c1</a:t>
                </a:r>
                <a:r>
                  <a:rPr lang="en-US" sz="1600"/>
                  <a:t>) </a:t>
                </a:r>
                <a:r>
                  <a:rPr lang="en-US" sz="1600">
                    <a:latin typeface="Times New Roman" charset="0"/>
                    <a:ea typeface="Times New Roman" charset="0"/>
                    <a:cs typeface="Times New Roman" charset="0"/>
                  </a:rPr>
                  <a:t>= </a:t>
                </a:r>
                <a:r>
                  <a:rPr lang="en-US" sz="1600" smtClean="0"/>
                  <a:t>P(</a:t>
                </a:r>
                <a:r>
                  <a:rPr lang="en-US" sz="1600" smtClean="0">
                    <a:latin typeface="Times New Roman" charset="0"/>
                    <a:ea typeface="Times New Roman" charset="0"/>
                    <a:cs typeface="Times New Roman" charset="0"/>
                  </a:rPr>
                  <a:t>r</a:t>
                </a:r>
                <a:r>
                  <a:rPr lang="en-US" sz="1600" baseline="-25000" smtClean="0">
                    <a:latin typeface="Times New Roman" charset="0"/>
                    <a:ea typeface="Times New Roman" charset="0"/>
                    <a:cs typeface="Times New Roman" charset="0"/>
                  </a:rPr>
                  <a:t>OQ1</a:t>
                </a:r>
                <a:r>
                  <a:rPr lang="en-US" sz="1600" smtClean="0"/>
                  <a:t>|NK</a:t>
                </a:r>
                <a:r>
                  <a:rPr lang="en-US" sz="1600" baseline="-25000" smtClean="0"/>
                  <a:t>c1</a:t>
                </a:r>
                <a:r>
                  <a:rPr lang="en-US" sz="1600"/>
                  <a:t>)</a:t>
                </a:r>
                <a:r>
                  <a:rPr lang="en-US" sz="1600">
                    <a:solidFill>
                      <a:srgbClr val="000000"/>
                    </a:solidFill>
                    <a:ea typeface="Times New Roman" charset="0"/>
                    <a:cs typeface="Times New Roman" charset="0"/>
                  </a:rPr>
                  <a:t> </a:t>
                </a:r>
                <a14:m>
                  <m:oMath xmlns:m="http://schemas.openxmlformats.org/officeDocument/2006/math">
                    <m:r>
                      <a:rPr lang="en-US" sz="1600" b="0">
                        <a:solidFill>
                          <a:srgbClr val="000000"/>
                        </a:solidFill>
                        <a:latin typeface="Cambria Math" charset="0"/>
                        <a:ea typeface="Times New Roman" charset="0"/>
                        <a:cs typeface="Times New Roman" charset="0"/>
                      </a:rPr>
                      <m:t>∗</m:t>
                    </m:r>
                    <m:r>
                      <m:rPr>
                        <m:nor/>
                      </m:rPr>
                      <a:rPr lang="en-US" sz="1600"/>
                      <m:t>P</m:t>
                    </m:r>
                    <m:r>
                      <m:rPr>
                        <m:nor/>
                      </m:rPr>
                      <a:rPr lang="en-US" sz="1600"/>
                      <m:t>(</m:t>
                    </m:r>
                    <m:r>
                      <m:rPr>
                        <m:nor/>
                      </m:rPr>
                      <a:rPr lang="en-US" sz="1600">
                        <a:latin typeface="Times New Roman" charset="0"/>
                        <a:ea typeface="Times New Roman" charset="0"/>
                        <a:cs typeface="Times New Roman" charset="0"/>
                      </a:rPr>
                      <m:t>r</m:t>
                    </m:r>
                    <m:r>
                      <m:rPr>
                        <m:nor/>
                      </m:rPr>
                      <a:rPr lang="en-US" sz="1600" baseline="-25000">
                        <a:latin typeface="Times New Roman" charset="0"/>
                        <a:ea typeface="Times New Roman" charset="0"/>
                        <a:cs typeface="Times New Roman" charset="0"/>
                      </a:rPr>
                      <m:t>DQ</m:t>
                    </m:r>
                    <m:r>
                      <m:rPr>
                        <m:nor/>
                      </m:rPr>
                      <a:rPr lang="en-US" sz="1600" baseline="-25000">
                        <a:latin typeface="Times New Roman" charset="0"/>
                        <a:ea typeface="Times New Roman" charset="0"/>
                        <a:cs typeface="Times New Roman" charset="0"/>
                      </a:rPr>
                      <m:t>1</m:t>
                    </m:r>
                    <m:r>
                      <m:rPr>
                        <m:nor/>
                      </m:rPr>
                      <a:rPr lang="en-US" sz="1600"/>
                      <m:t>|</m:t>
                    </m:r>
                    <m:r>
                      <m:rPr>
                        <m:nor/>
                      </m:rPr>
                      <a:rPr lang="en-US" sz="1600" i="0" smtClean="0"/>
                      <m:t>N</m:t>
                    </m:r>
                    <m:r>
                      <m:rPr>
                        <m:nor/>
                      </m:rPr>
                      <a:rPr lang="en-US" sz="1600"/>
                      <m:t>K</m:t>
                    </m:r>
                    <m:r>
                      <m:rPr>
                        <m:nor/>
                      </m:rPr>
                      <a:rPr lang="en-US" sz="1600" baseline="-25000"/>
                      <m:t>c</m:t>
                    </m:r>
                    <m:r>
                      <m:rPr>
                        <m:nor/>
                      </m:rPr>
                      <a:rPr lang="en-US" sz="1600" baseline="-25000"/>
                      <m:t>1</m:t>
                    </m:r>
                    <m:r>
                      <m:rPr>
                        <m:nor/>
                      </m:rPr>
                      <a:rPr lang="en-US" sz="1600" baseline="-25000"/>
                      <m:t>)</m:t>
                    </m:r>
                  </m:oMath>
                </a14:m>
                <a:r>
                  <a:rPr lang="en-US" sz="1600">
                    <a:latin typeface="Times New Roman" charset="0"/>
                    <a:ea typeface="Times New Roman" charset="0"/>
                    <a:cs typeface="Times New Roman" charset="0"/>
                  </a:rPr>
                  <a:t> </a:t>
                </a:r>
                <a:r>
                  <a:rPr lang="en-US" sz="1600" smtClean="0">
                    <a:latin typeface="Times New Roman" charset="0"/>
                    <a:ea typeface="Times New Roman" charset="0"/>
                    <a:cs typeface="Times New Roman" charset="0"/>
                  </a:rPr>
                  <a:t>= 0.1</a:t>
                </a:r>
                <a:r>
                  <a:rPr lang="en-US" sz="1600" smtClean="0"/>
                  <a:t> </a:t>
                </a:r>
                <a14:m>
                  <m:oMath xmlns:m="http://schemas.openxmlformats.org/officeDocument/2006/math">
                    <m:r>
                      <a:rPr lang="en-US" sz="1600" b="0">
                        <a:solidFill>
                          <a:srgbClr val="000000"/>
                        </a:solidFill>
                        <a:latin typeface="Cambria Math" charset="0"/>
                        <a:ea typeface="Times New Roman" charset="0"/>
                        <a:cs typeface="Times New Roman" charset="0"/>
                      </a:rPr>
                      <m:t>∗</m:t>
                    </m:r>
                  </m:oMath>
                </a14:m>
                <a:r>
                  <a:rPr lang="en-US" sz="1600">
                    <a:solidFill>
                      <a:srgbClr val="000000"/>
                    </a:solidFill>
                    <a:latin typeface="Cambria Math" charset="0"/>
                    <a:ea typeface="Times New Roman" charset="0"/>
                    <a:cs typeface="Times New Roman" charset="0"/>
                  </a:rPr>
                  <a:t> </a:t>
                </a:r>
                <a:r>
                  <a:rPr lang="en-US" sz="1600" smtClean="0">
                    <a:latin typeface="Times New Roman" charset="0"/>
                    <a:ea typeface="Times New Roman" charset="0"/>
                    <a:cs typeface="Times New Roman" charset="0"/>
                  </a:rPr>
                  <a:t>0.1 </a:t>
                </a:r>
                <a:r>
                  <a:rPr lang="en-US" sz="1600">
                    <a:latin typeface="Times New Roman" charset="0"/>
                    <a:ea typeface="Times New Roman" charset="0"/>
                    <a:cs typeface="Times New Roman" charset="0"/>
                  </a:rPr>
                  <a:t>= </a:t>
                </a:r>
                <a:r>
                  <a:rPr lang="en-US" sz="1600" smtClean="0">
                    <a:latin typeface="Times New Roman" charset="0"/>
                    <a:ea typeface="Times New Roman" charset="0"/>
                    <a:cs typeface="Times New Roman" charset="0"/>
                  </a:rPr>
                  <a:t>0.01</a:t>
                </a:r>
                <a:endParaRPr lang="en-US" sz="1600" smtClean="0">
                  <a:solidFill>
                    <a:srgbClr val="000000"/>
                  </a:solidFill>
                  <a:latin typeface="Cambria Math" charset="0"/>
                  <a:ea typeface="Times New Roman" charset="0"/>
                  <a:cs typeface="Times New Roman" charset="0"/>
                </a:endParaRPr>
              </a:p>
              <a:p>
                <a:pPr marL="285750" indent="-285750">
                  <a:buFont typeface="Wingdings" charset="2"/>
                  <a:buChar char="§"/>
                </a:pPr>
                <a14:m>
                  <m:oMath xmlns:m="http://schemas.openxmlformats.org/officeDocument/2006/math">
                    <m:r>
                      <m:rPr>
                        <m:sty m:val="p"/>
                      </m:rPr>
                      <a:rPr lang="en-US" sz="1600" b="0" i="1" smtClean="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1">
                                <a:solidFill>
                                  <a:srgbClr val="000000"/>
                                </a:solidFill>
                                <a:latin typeface="Cambria Math" charset="0"/>
                                <a:ea typeface="Times New Roman" charset="0"/>
                                <a:cs typeface="Times New Roman" charset="0"/>
                              </a:rPr>
                              <m:t>K</m:t>
                            </m:r>
                          </m:e>
                          <m:sub>
                            <m:r>
                              <m:rPr>
                                <m:sty m:val="p"/>
                              </m:rPr>
                              <a:rPr lang="en-US" sz="1600" b="0" i="1">
                                <a:solidFill>
                                  <a:srgbClr val="000000"/>
                                </a:solidFill>
                                <a:latin typeface="Cambria Math" charset="0"/>
                                <a:ea typeface="Times New Roman" charset="0"/>
                                <a:cs typeface="Times New Roman" charset="0"/>
                              </a:rPr>
                              <m:t>c</m:t>
                            </m:r>
                            <m:r>
                              <a:rPr lang="en-US" sz="1600" b="0" i="1">
                                <a:solidFill>
                                  <a:srgbClr val="000000"/>
                                </a:solidFill>
                                <a:latin typeface="Cambria Math" charset="0"/>
                                <a:ea typeface="Times New Roman" charset="0"/>
                                <a:cs typeface="Times New Roman" charset="0"/>
                              </a:rPr>
                              <m:t>1</m:t>
                            </m:r>
                          </m:sub>
                        </m:sSub>
                      </m:e>
                    </m:d>
                  </m:oMath>
                </a14:m>
                <a:r>
                  <a:rPr lang="en-US" sz="1600" smtClean="0">
                    <a:latin typeface="Times New Roman" charset="0"/>
                    <a:ea typeface="Times New Roman" charset="0"/>
                    <a:cs typeface="Times New Roman" charset="0"/>
                  </a:rPr>
                  <a:t> </a:t>
                </a:r>
                <a:r>
                  <a:rPr lang="en-US" sz="1600">
                    <a:latin typeface="Times New Roman" charset="0"/>
                    <a:ea typeface="Times New Roman" charset="0"/>
                  </a:rPr>
                  <a:t>is the unconditional probability of the directly tested concept </a:t>
                </a:r>
                <a:r>
                  <a:rPr lang="en-US" sz="1600" smtClean="0">
                    <a:latin typeface="Times New Roman" charset="0"/>
                    <a:ea typeface="Times New Roman" charset="0"/>
                  </a:rPr>
                  <a:t>c</a:t>
                </a:r>
                <a:r>
                  <a:rPr lang="en-US" sz="1600" baseline="-25000" smtClean="0">
                    <a:latin typeface="Times New Roman" charset="0"/>
                    <a:ea typeface="Times New Roman" charset="0"/>
                  </a:rPr>
                  <a:t>1</a:t>
                </a:r>
                <a:endParaRPr lang="en-US" sz="1600">
                  <a:latin typeface="Times New Roman" charset="0"/>
                  <a:ea typeface="Times New Roman" charset="0"/>
                </a:endParaRPr>
              </a:p>
              <a:p>
                <a:pPr marL="285750" indent="-285750">
                  <a:buFont typeface="Wingdings" charset="2"/>
                  <a:buChar char="§"/>
                </a:pPr>
                <a:r>
                  <a:rPr lang="en-US" sz="1600" smtClean="0">
                    <a:latin typeface="Times New Roman" charset="0"/>
                    <a:ea typeface="Times New Roman" charset="0"/>
                  </a:rPr>
                  <a:t>P(K</a:t>
                </a:r>
                <a:r>
                  <a:rPr lang="en-US" sz="1600" baseline="-25000" smtClean="0">
                    <a:latin typeface="Times New Roman" charset="0"/>
                    <a:ea typeface="Times New Roman" charset="0"/>
                  </a:rPr>
                  <a:t>c1</a:t>
                </a:r>
                <a:r>
                  <a:rPr lang="en-US" sz="1600" smtClean="0">
                    <a:latin typeface="Times New Roman" charset="0"/>
                    <a:ea typeface="Times New Roman" charset="0"/>
                  </a:rPr>
                  <a:t>) </a:t>
                </a:r>
                <a:r>
                  <a:rPr lang="en-US" sz="1600">
                    <a:latin typeface="Times New Roman" charset="0"/>
                    <a:ea typeface="Times New Roman" charset="0"/>
                  </a:rPr>
                  <a:t>=  </a:t>
                </a:r>
                <a14:m>
                  <m:oMath xmlns:m="http://schemas.openxmlformats.org/officeDocument/2006/math">
                    <m:f>
                      <m:fPr>
                        <m:ctrlPr>
                          <a:rPr lang="en-US" sz="1600" i="1">
                            <a:latin typeface="Cambria Math" panose="02040503050406030204" pitchFamily="18" charset="0"/>
                          </a:rPr>
                        </m:ctrlPr>
                      </m:fPr>
                      <m:num>
                        <m:r>
                          <a:rPr lang="en-US" sz="1600" b="0">
                            <a:latin typeface="Cambria Math" charset="0"/>
                          </a:rPr>
                          <m:t> </m:t>
                        </m:r>
                        <m:r>
                          <m:rPr>
                            <m:sty m:val="p"/>
                          </m:rPr>
                          <a:rPr lang="en-US" sz="1600" b="0" i="1">
                            <a:latin typeface="Cambria Math" charset="0"/>
                          </a:rPr>
                          <m:t>Total</m:t>
                        </m:r>
                        <m:r>
                          <a:rPr lang="en-US" sz="1600" b="0">
                            <a:latin typeface="Cambria Math" charset="0"/>
                          </a:rPr>
                          <m:t> </m:t>
                        </m:r>
                        <m:r>
                          <m:rPr>
                            <m:sty m:val="p"/>
                          </m:rPr>
                          <a:rPr lang="en-US" sz="1600" b="0" i="1">
                            <a:latin typeface="Cambria Math" charset="0"/>
                          </a:rPr>
                          <m:t>Number</m:t>
                        </m:r>
                        <m:r>
                          <a:rPr lang="en-US" sz="1600" b="0">
                            <a:latin typeface="Cambria Math" charset="0"/>
                          </a:rPr>
                          <m:t> </m:t>
                        </m:r>
                        <m:r>
                          <m:rPr>
                            <m:sty m:val="p"/>
                          </m:rPr>
                          <a:rPr lang="en-US" sz="1600" b="0" i="1">
                            <a:latin typeface="Cambria Math" charset="0"/>
                          </a:rPr>
                          <m:t>of</m:t>
                        </m:r>
                        <m:r>
                          <a:rPr lang="en-US" sz="1600" b="0">
                            <a:latin typeface="Cambria Math" charset="0"/>
                          </a:rPr>
                          <m:t> </m:t>
                        </m:r>
                        <m:r>
                          <m:rPr>
                            <m:sty m:val="p"/>
                          </m:rPr>
                          <a:rPr lang="en-US" sz="1600" b="0" i="1">
                            <a:latin typeface="Cambria Math" charset="0"/>
                          </a:rPr>
                          <m:t>correct</m:t>
                        </m:r>
                        <m:r>
                          <a:rPr lang="en-US" sz="1600" b="0">
                            <a:latin typeface="Cambria Math" charset="0"/>
                          </a:rPr>
                          <m:t> </m:t>
                        </m:r>
                        <m:r>
                          <m:rPr>
                            <m:sty m:val="p"/>
                          </m:rPr>
                          <a:rPr lang="en-US" sz="1600" b="0" i="1">
                            <a:latin typeface="Cambria Math" charset="0"/>
                          </a:rPr>
                          <m:t>response</m:t>
                        </m:r>
                        <m:r>
                          <a:rPr lang="en-US" sz="1600" b="0">
                            <a:latin typeface="Cambria Math" charset="0"/>
                          </a:rPr>
                          <m:t> </m:t>
                        </m:r>
                        <m:r>
                          <m:rPr>
                            <m:sty m:val="p"/>
                          </m:rPr>
                          <a:rPr lang="en-US" sz="1600" b="0" i="1">
                            <a:latin typeface="Cambria Math" charset="0"/>
                          </a:rPr>
                          <m:t>to</m:t>
                        </m:r>
                        <m:r>
                          <a:rPr lang="en-US" sz="1600" b="0">
                            <a:latin typeface="Cambria Math" charset="0"/>
                          </a:rPr>
                          <m:t> </m:t>
                        </m:r>
                        <m:r>
                          <m:rPr>
                            <m:sty m:val="p"/>
                          </m:rPr>
                          <a:rPr lang="en-US" sz="1600" b="0" i="1">
                            <a:latin typeface="Cambria Math" charset="0"/>
                          </a:rPr>
                          <m:t>the</m:t>
                        </m:r>
                        <m:r>
                          <a:rPr lang="en-US" sz="1600" b="0">
                            <a:latin typeface="Cambria Math" charset="0"/>
                          </a:rPr>
                          <m:t> </m:t>
                        </m:r>
                        <m:r>
                          <m:rPr>
                            <m:sty m:val="p"/>
                          </m:rPr>
                          <a:rPr lang="en-US" sz="1600" b="0" i="1">
                            <a:latin typeface="Cambria Math" charset="0"/>
                          </a:rPr>
                          <m:t>questions</m:t>
                        </m:r>
                        <m:r>
                          <a:rPr lang="en-US" sz="1600" b="0">
                            <a:latin typeface="Cambria Math" charset="0"/>
                          </a:rPr>
                          <m:t> </m:t>
                        </m:r>
                        <m:r>
                          <m:rPr>
                            <m:sty m:val="p"/>
                          </m:rPr>
                          <a:rPr lang="en-US" sz="1600" b="0" i="1">
                            <a:latin typeface="Cambria Math" charset="0"/>
                          </a:rPr>
                          <m:t>asked</m:t>
                        </m:r>
                        <m:r>
                          <a:rPr lang="en-US" sz="1600" b="0">
                            <a:latin typeface="Cambria Math" charset="0"/>
                          </a:rPr>
                          <m:t> </m:t>
                        </m:r>
                        <m:r>
                          <m:rPr>
                            <m:sty m:val="p"/>
                          </m:rPr>
                          <a:rPr lang="en-US" sz="1600" b="0" i="1">
                            <a:latin typeface="Cambria Math" charset="0"/>
                          </a:rPr>
                          <m:t>about</m:t>
                        </m:r>
                        <m:r>
                          <a:rPr lang="en-US" sz="1600" b="0">
                            <a:latin typeface="Cambria Math" charset="0"/>
                          </a:rPr>
                          <m:t> </m:t>
                        </m:r>
                        <m:r>
                          <m:rPr>
                            <m:sty m:val="p"/>
                          </m:rPr>
                          <a:rPr lang="en-US" sz="1600" b="0" i="1">
                            <a:latin typeface="Cambria Math" charset="0"/>
                          </a:rPr>
                          <m:t>the</m:t>
                        </m:r>
                        <m:r>
                          <a:rPr lang="en-US" sz="1600" b="0">
                            <a:latin typeface="Cambria Math" charset="0"/>
                          </a:rPr>
                          <m:t> </m:t>
                        </m:r>
                        <m:r>
                          <m:rPr>
                            <m:sty m:val="p"/>
                          </m:rPr>
                          <a:rPr lang="en-US" sz="1600" b="0" i="1">
                            <a:latin typeface="Cambria Math" charset="0"/>
                          </a:rPr>
                          <m:t>concept</m:t>
                        </m:r>
                        <m:r>
                          <a:rPr lang="en-US" sz="1600" b="0">
                            <a:latin typeface="Cambria Math" charset="0"/>
                          </a:rPr>
                          <m:t> </m:t>
                        </m:r>
                        <m:r>
                          <m:rPr>
                            <m:sty m:val="p"/>
                          </m:rPr>
                          <a:rPr lang="en-US" sz="1600" b="0" i="1">
                            <a:latin typeface="Cambria Math" charset="0"/>
                          </a:rPr>
                          <m:t>c</m:t>
                        </m:r>
                        <m:r>
                          <a:rPr lang="en-US" sz="1600" b="0" i="0" smtClean="0">
                            <a:latin typeface="Cambria Math" charset="0"/>
                          </a:rPr>
                          <m:t>1</m:t>
                        </m:r>
                      </m:num>
                      <m:den>
                        <m:r>
                          <a:rPr lang="en-US" sz="1600" b="0">
                            <a:latin typeface="Cambria Math" charset="0"/>
                          </a:rPr>
                          <m:t> </m:t>
                        </m:r>
                        <m:r>
                          <m:rPr>
                            <m:sty m:val="p"/>
                          </m:rPr>
                          <a:rPr lang="en-US" sz="1600" b="0" i="1">
                            <a:latin typeface="Cambria Math" charset="0"/>
                          </a:rPr>
                          <m:t>Total</m:t>
                        </m:r>
                        <m:r>
                          <a:rPr lang="en-US" sz="1600" b="0">
                            <a:latin typeface="Cambria Math" charset="0"/>
                          </a:rPr>
                          <m:t> </m:t>
                        </m:r>
                        <m:r>
                          <m:rPr>
                            <m:sty m:val="p"/>
                          </m:rPr>
                          <a:rPr lang="en-US" sz="1600" b="0" i="1">
                            <a:latin typeface="Cambria Math" charset="0"/>
                          </a:rPr>
                          <m:t>number</m:t>
                        </m:r>
                        <m:r>
                          <a:rPr lang="en-US" sz="1600" b="0">
                            <a:latin typeface="Cambria Math" charset="0"/>
                          </a:rPr>
                          <m:t> </m:t>
                        </m:r>
                        <m:r>
                          <m:rPr>
                            <m:sty m:val="p"/>
                          </m:rPr>
                          <a:rPr lang="en-US" sz="1600" b="0" i="1">
                            <a:latin typeface="Cambria Math" charset="0"/>
                          </a:rPr>
                          <m:t>of</m:t>
                        </m:r>
                        <m:r>
                          <a:rPr lang="en-US" sz="1600" b="0">
                            <a:latin typeface="Cambria Math" charset="0"/>
                          </a:rPr>
                          <m:t> </m:t>
                        </m:r>
                        <m:r>
                          <m:rPr>
                            <m:sty m:val="p"/>
                          </m:rPr>
                          <a:rPr lang="en-US" sz="1600" b="0" i="1">
                            <a:latin typeface="Cambria Math" charset="0"/>
                          </a:rPr>
                          <m:t>the</m:t>
                        </m:r>
                        <m:r>
                          <a:rPr lang="en-US" sz="1600" b="0">
                            <a:latin typeface="Cambria Math" charset="0"/>
                          </a:rPr>
                          <m:t> </m:t>
                        </m:r>
                        <m:r>
                          <m:rPr>
                            <m:sty m:val="p"/>
                          </m:rPr>
                          <a:rPr lang="en-US" sz="1600" b="0" i="1">
                            <a:latin typeface="Cambria Math" charset="0"/>
                          </a:rPr>
                          <m:t>questions</m:t>
                        </m:r>
                        <m:r>
                          <a:rPr lang="en-US" sz="1600" b="0">
                            <a:latin typeface="Cambria Math" charset="0"/>
                          </a:rPr>
                          <m:t> </m:t>
                        </m:r>
                        <m:r>
                          <m:rPr>
                            <m:sty m:val="p"/>
                          </m:rPr>
                          <a:rPr lang="en-US" sz="1600" b="0" i="1">
                            <a:latin typeface="Cambria Math" charset="0"/>
                          </a:rPr>
                          <m:t>asked</m:t>
                        </m:r>
                        <m:r>
                          <a:rPr lang="en-US" sz="1600" b="0">
                            <a:latin typeface="Cambria Math" charset="0"/>
                          </a:rPr>
                          <m:t> </m:t>
                        </m:r>
                        <m:r>
                          <m:rPr>
                            <m:sty m:val="p"/>
                          </m:rPr>
                          <a:rPr lang="en-US" sz="1600" b="0" i="1">
                            <a:latin typeface="Cambria Math" charset="0"/>
                          </a:rPr>
                          <m:t>about</m:t>
                        </m:r>
                        <m:r>
                          <a:rPr lang="en-US" sz="1600" b="0">
                            <a:latin typeface="Cambria Math" charset="0"/>
                          </a:rPr>
                          <m:t> </m:t>
                        </m:r>
                        <m:r>
                          <m:rPr>
                            <m:sty m:val="p"/>
                          </m:rPr>
                          <a:rPr lang="en-US" sz="1600" b="0" i="1">
                            <a:latin typeface="Cambria Math" charset="0"/>
                          </a:rPr>
                          <m:t>the</m:t>
                        </m:r>
                        <m:r>
                          <a:rPr lang="en-US" sz="1600" b="0">
                            <a:latin typeface="Cambria Math" charset="0"/>
                          </a:rPr>
                          <m:t> </m:t>
                        </m:r>
                        <m:r>
                          <m:rPr>
                            <m:sty m:val="p"/>
                          </m:rPr>
                          <a:rPr lang="en-US" sz="1600" b="0" i="1">
                            <a:latin typeface="Cambria Math" charset="0"/>
                          </a:rPr>
                          <m:t>tested</m:t>
                        </m:r>
                        <m:r>
                          <a:rPr lang="en-US" sz="1600" b="0">
                            <a:latin typeface="Cambria Math" charset="0"/>
                          </a:rPr>
                          <m:t> </m:t>
                        </m:r>
                        <m:r>
                          <m:rPr>
                            <m:sty m:val="p"/>
                          </m:rPr>
                          <a:rPr lang="en-US" sz="1600" b="0" i="1">
                            <a:latin typeface="Cambria Math" charset="0"/>
                          </a:rPr>
                          <m:t>concept</m:t>
                        </m:r>
                        <m:r>
                          <a:rPr lang="en-US" sz="1600" b="0">
                            <a:latin typeface="Cambria Math" charset="0"/>
                          </a:rPr>
                          <m:t> </m:t>
                        </m:r>
                        <m:r>
                          <m:rPr>
                            <m:sty m:val="p"/>
                          </m:rPr>
                          <a:rPr lang="en-US" sz="1600" b="0" i="1">
                            <a:latin typeface="Cambria Math" charset="0"/>
                          </a:rPr>
                          <m:t>c</m:t>
                        </m:r>
                        <m:r>
                          <a:rPr lang="en-US" sz="1600" b="0" i="0" smtClean="0">
                            <a:latin typeface="Cambria Math" charset="0"/>
                          </a:rPr>
                          <m:t>1</m:t>
                        </m:r>
                      </m:den>
                    </m:f>
                    <m:r>
                      <a:rPr lang="en-US" sz="1600" b="0">
                        <a:latin typeface="Cambria Math" charset="0"/>
                      </a:rPr>
                      <m:t>= </m:t>
                    </m:r>
                    <m:f>
                      <m:fPr>
                        <m:ctrlPr>
                          <a:rPr lang="en-US" sz="1600" i="1">
                            <a:latin typeface="Cambria Math" panose="02040503050406030204" pitchFamily="18" charset="0"/>
                          </a:rPr>
                        </m:ctrlPr>
                      </m:fPr>
                      <m:num>
                        <m:r>
                          <a:rPr lang="en-US" sz="1600" b="0">
                            <a:latin typeface="Cambria Math" charset="0"/>
                          </a:rPr>
                          <m:t> </m:t>
                        </m:r>
                        <m:r>
                          <a:rPr lang="en-US" sz="1600" b="0" i="0" smtClean="0">
                            <a:latin typeface="Cambria Math" charset="0"/>
                          </a:rPr>
                          <m:t>2</m:t>
                        </m:r>
                      </m:num>
                      <m:den>
                        <m:r>
                          <a:rPr lang="en-US" sz="1600" b="0" i="1">
                            <a:latin typeface="Cambria Math" charset="0"/>
                          </a:rPr>
                          <m:t>2</m:t>
                        </m:r>
                      </m:den>
                    </m:f>
                  </m:oMath>
                </a14:m>
                <a:r>
                  <a:rPr lang="en-US" sz="1600" smtClean="0">
                    <a:latin typeface="Times New Roman" charset="0"/>
                    <a:ea typeface="Times New Roman" charset="0"/>
                    <a:cs typeface="Times New Roman" charset="0"/>
                  </a:rPr>
                  <a:t> = 1</a:t>
                </a:r>
              </a:p>
              <a:p>
                <a:pPr marL="285750" indent="-285750">
                  <a:buFont typeface="Wingdings" charset="2"/>
                  <a:buChar char="§"/>
                </a:pPr>
                <a:r>
                  <a:rPr lang="en-US" sz="1600" smtClean="0">
                    <a:latin typeface="Times New Roman" charset="0"/>
                    <a:ea typeface="Times New Roman" charset="0"/>
                  </a:rPr>
                  <a:t>P(NK</a:t>
                </a:r>
                <a:r>
                  <a:rPr lang="en-US" sz="1600" baseline="-25000" smtClean="0">
                    <a:latin typeface="Times New Roman" charset="0"/>
                    <a:ea typeface="Times New Roman" charset="0"/>
                  </a:rPr>
                  <a:t>c1</a:t>
                </a:r>
                <a:r>
                  <a:rPr lang="en-US" sz="1600">
                    <a:latin typeface="Times New Roman" charset="0"/>
                    <a:ea typeface="Times New Roman" charset="0"/>
                  </a:rPr>
                  <a:t>) =  </a:t>
                </a:r>
                <a14:m>
                  <m:oMath xmlns:m="http://schemas.openxmlformats.org/officeDocument/2006/math">
                    <m:f>
                      <m:fPr>
                        <m:ctrlPr>
                          <a:rPr lang="en-US" sz="1600" i="1">
                            <a:latin typeface="Cambria Math" panose="02040503050406030204" pitchFamily="18" charset="0"/>
                          </a:rPr>
                        </m:ctrlPr>
                      </m:fPr>
                      <m:num>
                        <m:r>
                          <a:rPr lang="en-US" sz="1600">
                            <a:latin typeface="Cambria Math" charset="0"/>
                          </a:rPr>
                          <m:t> </m:t>
                        </m:r>
                        <m:r>
                          <m:rPr>
                            <m:sty m:val="p"/>
                          </m:rPr>
                          <a:rPr lang="en-US" sz="1600" i="1">
                            <a:latin typeface="Cambria Math" charset="0"/>
                          </a:rPr>
                          <m:t>Total</m:t>
                        </m:r>
                        <m:r>
                          <a:rPr lang="en-US" sz="1600">
                            <a:latin typeface="Cambria Math" charset="0"/>
                          </a:rPr>
                          <m:t> </m:t>
                        </m:r>
                        <m:r>
                          <m:rPr>
                            <m:sty m:val="p"/>
                          </m:rPr>
                          <a:rPr lang="en-US" sz="1600" i="1">
                            <a:latin typeface="Cambria Math" charset="0"/>
                          </a:rPr>
                          <m:t>Number</m:t>
                        </m:r>
                        <m:r>
                          <a:rPr lang="en-US" sz="1600">
                            <a:latin typeface="Cambria Math" charset="0"/>
                          </a:rPr>
                          <m:t> </m:t>
                        </m:r>
                        <m:r>
                          <m:rPr>
                            <m:sty m:val="p"/>
                          </m:rPr>
                          <a:rPr lang="en-US" sz="1600" i="0">
                            <a:latin typeface="Cambria Math" charset="0"/>
                          </a:rPr>
                          <m:t>of</m:t>
                        </m:r>
                        <m:r>
                          <a:rPr lang="en-US" sz="1600" i="0">
                            <a:latin typeface="Cambria Math" charset="0"/>
                          </a:rPr>
                          <m:t> </m:t>
                        </m:r>
                        <m:r>
                          <m:rPr>
                            <m:sty m:val="p"/>
                          </m:rPr>
                          <a:rPr lang="en-US" sz="1600" b="0" i="0" smtClean="0">
                            <a:latin typeface="Cambria Math" charset="0"/>
                          </a:rPr>
                          <m:t>in</m:t>
                        </m:r>
                        <m:r>
                          <m:rPr>
                            <m:sty m:val="p"/>
                          </m:rPr>
                          <a:rPr lang="en-US" sz="1600" i="0">
                            <a:latin typeface="Cambria Math" charset="0"/>
                          </a:rPr>
                          <m:t>correct</m:t>
                        </m:r>
                        <m:r>
                          <a:rPr lang="en-US" sz="1600" i="0">
                            <a:latin typeface="Cambria Math" charset="0"/>
                          </a:rPr>
                          <m:t> </m:t>
                        </m:r>
                        <m:r>
                          <m:rPr>
                            <m:sty m:val="p"/>
                          </m:rPr>
                          <a:rPr lang="en-US" sz="1600" i="1">
                            <a:latin typeface="Cambria Math" charset="0"/>
                          </a:rPr>
                          <m:t>response</m:t>
                        </m:r>
                        <m:r>
                          <a:rPr lang="en-US" sz="1600">
                            <a:latin typeface="Cambria Math" charset="0"/>
                          </a:rPr>
                          <m:t> </m:t>
                        </m:r>
                        <m:r>
                          <m:rPr>
                            <m:sty m:val="p"/>
                          </m:rPr>
                          <a:rPr lang="en-US" sz="1600" i="1">
                            <a:latin typeface="Cambria Math" charset="0"/>
                          </a:rPr>
                          <m:t>to</m:t>
                        </m:r>
                        <m:r>
                          <a:rPr lang="en-US" sz="1600">
                            <a:latin typeface="Cambria Math" charset="0"/>
                          </a:rPr>
                          <m:t> </m:t>
                        </m:r>
                        <m:r>
                          <m:rPr>
                            <m:sty m:val="p"/>
                          </m:rPr>
                          <a:rPr lang="en-US" sz="1600" i="1">
                            <a:latin typeface="Cambria Math" charset="0"/>
                          </a:rPr>
                          <m:t>the</m:t>
                        </m:r>
                        <m:r>
                          <a:rPr lang="en-US" sz="1600">
                            <a:latin typeface="Cambria Math" charset="0"/>
                          </a:rPr>
                          <m:t> </m:t>
                        </m:r>
                        <m:r>
                          <m:rPr>
                            <m:sty m:val="p"/>
                          </m:rPr>
                          <a:rPr lang="en-US" sz="1600" i="1">
                            <a:latin typeface="Cambria Math" charset="0"/>
                          </a:rPr>
                          <m:t>questions</m:t>
                        </m:r>
                        <m:r>
                          <a:rPr lang="en-US" sz="1600">
                            <a:latin typeface="Cambria Math" charset="0"/>
                          </a:rPr>
                          <m:t> </m:t>
                        </m:r>
                        <m:r>
                          <m:rPr>
                            <m:sty m:val="p"/>
                          </m:rPr>
                          <a:rPr lang="en-US" sz="1600" i="1">
                            <a:latin typeface="Cambria Math" charset="0"/>
                          </a:rPr>
                          <m:t>asked</m:t>
                        </m:r>
                        <m:r>
                          <a:rPr lang="en-US" sz="1600">
                            <a:latin typeface="Cambria Math" charset="0"/>
                          </a:rPr>
                          <m:t> </m:t>
                        </m:r>
                        <m:r>
                          <m:rPr>
                            <m:sty m:val="p"/>
                          </m:rPr>
                          <a:rPr lang="en-US" sz="1600" i="1">
                            <a:latin typeface="Cambria Math" charset="0"/>
                          </a:rPr>
                          <m:t>about</m:t>
                        </m:r>
                        <m:r>
                          <a:rPr lang="en-US" sz="1600">
                            <a:latin typeface="Cambria Math" charset="0"/>
                          </a:rPr>
                          <m:t> </m:t>
                        </m:r>
                        <m:r>
                          <m:rPr>
                            <m:sty m:val="p"/>
                          </m:rPr>
                          <a:rPr lang="en-US" sz="1600" i="1">
                            <a:latin typeface="Cambria Math" charset="0"/>
                          </a:rPr>
                          <m:t>the</m:t>
                        </m:r>
                        <m:r>
                          <a:rPr lang="en-US" sz="1600">
                            <a:latin typeface="Cambria Math" charset="0"/>
                          </a:rPr>
                          <m:t> </m:t>
                        </m:r>
                        <m:r>
                          <m:rPr>
                            <m:sty m:val="p"/>
                          </m:rPr>
                          <a:rPr lang="en-US" sz="1600" i="1">
                            <a:latin typeface="Cambria Math" charset="0"/>
                          </a:rPr>
                          <m:t>concept</m:t>
                        </m:r>
                        <m:r>
                          <a:rPr lang="en-US" sz="1600">
                            <a:latin typeface="Cambria Math" charset="0"/>
                          </a:rPr>
                          <m:t> </m:t>
                        </m:r>
                        <m:r>
                          <m:rPr>
                            <m:sty m:val="p"/>
                          </m:rPr>
                          <a:rPr lang="en-US" sz="1600" i="1">
                            <a:latin typeface="Cambria Math" charset="0"/>
                          </a:rPr>
                          <m:t>c</m:t>
                        </m:r>
                        <m:r>
                          <a:rPr lang="en-US" sz="1600">
                            <a:latin typeface="Cambria Math" charset="0"/>
                          </a:rPr>
                          <m:t>1</m:t>
                        </m:r>
                      </m:num>
                      <m:den>
                        <m:r>
                          <a:rPr lang="en-US" sz="1600">
                            <a:latin typeface="Cambria Math" charset="0"/>
                          </a:rPr>
                          <m:t> </m:t>
                        </m:r>
                        <m:r>
                          <m:rPr>
                            <m:sty m:val="p"/>
                          </m:rPr>
                          <a:rPr lang="en-US" sz="1600" i="1">
                            <a:latin typeface="Cambria Math" charset="0"/>
                          </a:rPr>
                          <m:t>Total</m:t>
                        </m:r>
                        <m:r>
                          <a:rPr lang="en-US" sz="1600">
                            <a:latin typeface="Cambria Math" charset="0"/>
                          </a:rPr>
                          <m:t> </m:t>
                        </m:r>
                        <m:r>
                          <m:rPr>
                            <m:sty m:val="p"/>
                          </m:rPr>
                          <a:rPr lang="en-US" sz="1600" i="1">
                            <a:latin typeface="Cambria Math" charset="0"/>
                          </a:rPr>
                          <m:t>number</m:t>
                        </m:r>
                        <m:r>
                          <a:rPr lang="en-US" sz="1600">
                            <a:latin typeface="Cambria Math" charset="0"/>
                          </a:rPr>
                          <m:t> </m:t>
                        </m:r>
                        <m:r>
                          <m:rPr>
                            <m:sty m:val="p"/>
                          </m:rPr>
                          <a:rPr lang="en-US" sz="1600" i="1">
                            <a:latin typeface="Cambria Math" charset="0"/>
                          </a:rPr>
                          <m:t>of</m:t>
                        </m:r>
                        <m:r>
                          <a:rPr lang="en-US" sz="1600">
                            <a:latin typeface="Cambria Math" charset="0"/>
                          </a:rPr>
                          <m:t> </m:t>
                        </m:r>
                        <m:r>
                          <m:rPr>
                            <m:sty m:val="p"/>
                          </m:rPr>
                          <a:rPr lang="en-US" sz="1600" i="1">
                            <a:latin typeface="Cambria Math" charset="0"/>
                          </a:rPr>
                          <m:t>the</m:t>
                        </m:r>
                        <m:r>
                          <a:rPr lang="en-US" sz="1600">
                            <a:latin typeface="Cambria Math" charset="0"/>
                          </a:rPr>
                          <m:t> </m:t>
                        </m:r>
                        <m:r>
                          <m:rPr>
                            <m:sty m:val="p"/>
                          </m:rPr>
                          <a:rPr lang="en-US" sz="1600" i="1">
                            <a:latin typeface="Cambria Math" charset="0"/>
                          </a:rPr>
                          <m:t>questions</m:t>
                        </m:r>
                        <m:r>
                          <a:rPr lang="en-US" sz="1600">
                            <a:latin typeface="Cambria Math" charset="0"/>
                          </a:rPr>
                          <m:t> </m:t>
                        </m:r>
                        <m:r>
                          <m:rPr>
                            <m:sty m:val="p"/>
                          </m:rPr>
                          <a:rPr lang="en-US" sz="1600" i="1">
                            <a:latin typeface="Cambria Math" charset="0"/>
                          </a:rPr>
                          <m:t>asked</m:t>
                        </m:r>
                        <m:r>
                          <a:rPr lang="en-US" sz="1600">
                            <a:latin typeface="Cambria Math" charset="0"/>
                          </a:rPr>
                          <m:t> </m:t>
                        </m:r>
                        <m:r>
                          <m:rPr>
                            <m:sty m:val="p"/>
                          </m:rPr>
                          <a:rPr lang="en-US" sz="1600" i="1">
                            <a:latin typeface="Cambria Math" charset="0"/>
                          </a:rPr>
                          <m:t>about</m:t>
                        </m:r>
                        <m:r>
                          <a:rPr lang="en-US" sz="1600">
                            <a:latin typeface="Cambria Math" charset="0"/>
                          </a:rPr>
                          <m:t> </m:t>
                        </m:r>
                        <m:r>
                          <m:rPr>
                            <m:sty m:val="p"/>
                          </m:rPr>
                          <a:rPr lang="en-US" sz="1600" i="1">
                            <a:latin typeface="Cambria Math" charset="0"/>
                          </a:rPr>
                          <m:t>the</m:t>
                        </m:r>
                        <m:r>
                          <a:rPr lang="en-US" sz="1600">
                            <a:latin typeface="Cambria Math" charset="0"/>
                          </a:rPr>
                          <m:t> </m:t>
                        </m:r>
                        <m:r>
                          <m:rPr>
                            <m:sty m:val="p"/>
                          </m:rPr>
                          <a:rPr lang="en-US" sz="1600" i="1">
                            <a:latin typeface="Cambria Math" charset="0"/>
                          </a:rPr>
                          <m:t>tested</m:t>
                        </m:r>
                        <m:r>
                          <a:rPr lang="en-US" sz="1600">
                            <a:latin typeface="Cambria Math" charset="0"/>
                          </a:rPr>
                          <m:t> </m:t>
                        </m:r>
                        <m:r>
                          <m:rPr>
                            <m:sty m:val="p"/>
                          </m:rPr>
                          <a:rPr lang="en-US" sz="1600" i="1">
                            <a:latin typeface="Cambria Math" charset="0"/>
                          </a:rPr>
                          <m:t>concept</m:t>
                        </m:r>
                        <m:r>
                          <a:rPr lang="en-US" sz="1600">
                            <a:latin typeface="Cambria Math" charset="0"/>
                          </a:rPr>
                          <m:t> </m:t>
                        </m:r>
                        <m:r>
                          <m:rPr>
                            <m:sty m:val="p"/>
                          </m:rPr>
                          <a:rPr lang="en-US" sz="1600" i="1">
                            <a:latin typeface="Cambria Math" charset="0"/>
                          </a:rPr>
                          <m:t>c</m:t>
                        </m:r>
                        <m:r>
                          <a:rPr lang="en-US" sz="1600">
                            <a:latin typeface="Cambria Math" charset="0"/>
                          </a:rPr>
                          <m:t>1</m:t>
                        </m:r>
                      </m:den>
                    </m:f>
                    <m:r>
                      <a:rPr lang="en-US" sz="1600">
                        <a:latin typeface="Cambria Math" charset="0"/>
                      </a:rPr>
                      <m:t>= </m:t>
                    </m:r>
                    <m:f>
                      <m:fPr>
                        <m:ctrlPr>
                          <a:rPr lang="en-US" sz="1600" i="1">
                            <a:latin typeface="Cambria Math" panose="02040503050406030204" pitchFamily="18" charset="0"/>
                          </a:rPr>
                        </m:ctrlPr>
                      </m:fPr>
                      <m:num>
                        <m:r>
                          <a:rPr lang="en-US" sz="1600" b="0" i="0" smtClean="0">
                            <a:latin typeface="Cambria Math" charset="0"/>
                          </a:rPr>
                          <m:t>0</m:t>
                        </m:r>
                      </m:num>
                      <m:den>
                        <m:r>
                          <a:rPr lang="en-US" sz="1600" i="1">
                            <a:latin typeface="Cambria Math" charset="0"/>
                          </a:rPr>
                          <m:t>2</m:t>
                        </m:r>
                      </m:den>
                    </m:f>
                  </m:oMath>
                </a14:m>
                <a:r>
                  <a:rPr lang="en-US" sz="1600">
                    <a:latin typeface="Times New Roman" charset="0"/>
                    <a:ea typeface="Times New Roman" charset="0"/>
                    <a:cs typeface="Times New Roman" charset="0"/>
                  </a:rPr>
                  <a:t> = </a:t>
                </a:r>
                <a:r>
                  <a:rPr lang="en-US" sz="1600" smtClean="0">
                    <a:latin typeface="Times New Roman" charset="0"/>
                    <a:ea typeface="Times New Roman" charset="0"/>
                    <a:cs typeface="Times New Roman" charset="0"/>
                  </a:rPr>
                  <a:t>0</a:t>
                </a:r>
                <a:endParaRPr lang="en-US" sz="1600">
                  <a:latin typeface="Times New Roman" charset="0"/>
                  <a:ea typeface="Times New Roman" charset="0"/>
                  <a:cs typeface="Times New Roman" charset="0"/>
                </a:endParaRPr>
              </a:p>
              <a:p>
                <a:pPr marL="285750" indent="-285750">
                  <a:buFont typeface="Wingdings" charset="2"/>
                  <a:buChar char="§"/>
                </a:pPr>
                <a:endParaRPr lang="en-US" sz="1600">
                  <a:latin typeface="Times New Roman" charset="0"/>
                  <a:ea typeface="Times New Roman" charset="0"/>
                  <a:cs typeface="Times New Roman" charset="0"/>
                </a:endParaRPr>
              </a:p>
              <a:p>
                <a14:m>
                  <m:oMath xmlns:m="http://schemas.openxmlformats.org/officeDocument/2006/math">
                    <m:r>
                      <m:rPr>
                        <m:sty m:val="p"/>
                      </m:rPr>
                      <a:rPr lang="en-US" sz="1600" b="0" i="1">
                        <a:latin typeface="Cambria Math" charset="0"/>
                        <a:ea typeface="Times New Roman" charset="0"/>
                        <a:cs typeface="Times New Roman" charset="0"/>
                      </a:rPr>
                      <m:t>P</m:t>
                    </m:r>
                    <m:d>
                      <m:dPr>
                        <m:ctrlPr>
                          <a:rPr lang="en-US" sz="1600" i="1" smtClean="0">
                            <a:latin typeface="Cambria Math" panose="02040503050406030204" pitchFamily="18" charset="0"/>
                            <a:ea typeface="Times New Roman" charset="0"/>
                            <a:cs typeface="Times New Roman" charset="0"/>
                          </a:rPr>
                        </m:ctrlPr>
                      </m:dPr>
                      <m:e>
                        <m:r>
                          <m:rPr>
                            <m:nor/>
                          </m:rPr>
                          <a:rPr lang="en-US" sz="1600" i="0" smtClean="0">
                            <a:latin typeface="Times New Roman" charset="0"/>
                            <a:ea typeface="Times New Roman" charset="0"/>
                            <a:cs typeface="Times New Roman" charset="0"/>
                          </a:rPr>
                          <m:t>K</m:t>
                        </m:r>
                        <m:r>
                          <m:rPr>
                            <m:nor/>
                          </m:rPr>
                          <a:rPr lang="en-US" sz="1600" i="0" baseline="-25000" smtClean="0">
                            <a:latin typeface="Times New Roman" charset="0"/>
                            <a:ea typeface="Times New Roman" charset="0"/>
                            <a:cs typeface="Times New Roman" charset="0"/>
                          </a:rPr>
                          <m:t>c</m:t>
                        </m:r>
                        <m:r>
                          <m:rPr>
                            <m:nor/>
                          </m:rPr>
                          <a:rPr lang="en-US" sz="1600" baseline="-25000">
                            <a:latin typeface="Times New Roman" charset="0"/>
                            <a:ea typeface="Times New Roman" charset="0"/>
                            <a:cs typeface="Times New Roman" charset="0"/>
                          </a:rPr>
                          <m:t>1</m:t>
                        </m:r>
                      </m:e>
                      <m:e>
                        <m:r>
                          <a:rPr lang="en-US" sz="1600" b="0">
                            <a:latin typeface="Cambria Math" charset="0"/>
                            <a:ea typeface="Times New Roman" charset="0"/>
                            <a:cs typeface="Times New Roman" charset="0"/>
                          </a:rPr>
                          <m:t> </m:t>
                        </m:r>
                        <m:sSub>
                          <m:sSubPr>
                            <m:ctrlPr>
                              <a:rPr lang="en-US" sz="1600" i="1">
                                <a:latin typeface="Cambria Math" panose="02040503050406030204" pitchFamily="18" charset="0"/>
                                <a:ea typeface="Times New Roman" charset="0"/>
                                <a:cs typeface="Times New Roman" charset="0"/>
                              </a:rPr>
                            </m:ctrlPr>
                          </m:sSubPr>
                          <m:e>
                            <m:r>
                              <m:rPr>
                                <m:sty m:val="p"/>
                              </m:rPr>
                              <a:rPr lang="en-US" sz="1600" b="0" i="0" smtClean="0">
                                <a:latin typeface="Cambria Math" charset="0"/>
                                <a:ea typeface="Times New Roman" charset="0"/>
                                <a:cs typeface="Times New Roman" charset="0"/>
                              </a:rPr>
                              <m:t>r</m:t>
                            </m:r>
                          </m:e>
                          <m:sub>
                            <m:r>
                              <m:rPr>
                                <m:sty m:val="p"/>
                              </m:rPr>
                              <a:rPr lang="en-US" sz="1600" b="0" i="0" smtClean="0">
                                <a:latin typeface="Cambria Math" charset="0"/>
                                <a:ea typeface="Times New Roman" charset="0"/>
                                <a:cs typeface="Times New Roman" charset="0"/>
                              </a:rPr>
                              <m:t>OQ</m:t>
                            </m:r>
                            <m:r>
                              <a:rPr lang="en-US" sz="1600" b="0" i="1">
                                <a:latin typeface="Cambria Math" charset="0"/>
                                <a:ea typeface="Times New Roman" charset="0"/>
                                <a:cs typeface="Times New Roman" charset="0"/>
                              </a:rPr>
                              <m:t>1</m:t>
                            </m:r>
                            <m:r>
                              <a:rPr lang="en-US" sz="1600" b="0" i="1" smtClean="0">
                                <a:latin typeface="Cambria Math" charset="0"/>
                                <a:ea typeface="Times New Roman" charset="0"/>
                                <a:cs typeface="Times New Roman" charset="0"/>
                              </a:rPr>
                              <m:t> ,</m:t>
                            </m:r>
                          </m:sub>
                        </m:sSub>
                        <m:sSub>
                          <m:sSubPr>
                            <m:ctrlPr>
                              <a:rPr lang="en-US" sz="1600" i="1" smtClean="0">
                                <a:latin typeface="Cambria Math" panose="02040503050406030204" pitchFamily="18" charset="0"/>
                                <a:ea typeface="Times New Roman" charset="0"/>
                                <a:cs typeface="Times New Roman" charset="0"/>
                              </a:rPr>
                            </m:ctrlPr>
                          </m:sSubPr>
                          <m:e>
                            <m:r>
                              <m:rPr>
                                <m:sty m:val="p"/>
                              </m:rPr>
                              <a:rPr lang="en-US" sz="1600" b="0" i="1">
                                <a:latin typeface="Cambria Math" charset="0"/>
                                <a:ea typeface="Times New Roman" charset="0"/>
                                <a:cs typeface="Times New Roman" charset="0"/>
                              </a:rPr>
                              <m:t>r</m:t>
                            </m:r>
                          </m:e>
                          <m:sub>
                            <m:r>
                              <m:rPr>
                                <m:sty m:val="p"/>
                              </m:rPr>
                              <a:rPr lang="en-US" sz="1600" b="0" i="0" smtClean="0">
                                <a:latin typeface="Cambria Math" charset="0"/>
                                <a:ea typeface="Times New Roman" charset="0"/>
                                <a:cs typeface="Times New Roman" charset="0"/>
                              </a:rPr>
                              <m:t>D</m:t>
                            </m:r>
                            <m:r>
                              <m:rPr>
                                <m:sty m:val="p"/>
                              </m:rPr>
                              <a:rPr lang="en-US" sz="1600" b="0" i="1">
                                <a:latin typeface="Cambria Math" charset="0"/>
                                <a:ea typeface="Times New Roman" charset="0"/>
                                <a:cs typeface="Times New Roman" charset="0"/>
                              </a:rPr>
                              <m:t>Q</m:t>
                            </m:r>
                            <m:r>
                              <a:rPr lang="en-US" sz="1600" b="0" i="1">
                                <a:latin typeface="Cambria Math" charset="0"/>
                                <a:ea typeface="Times New Roman" charset="0"/>
                                <a:cs typeface="Times New Roman" charset="0"/>
                              </a:rPr>
                              <m:t>1</m:t>
                            </m:r>
                            <m:r>
                              <a:rPr lang="en-US" sz="1600" b="0" i="1">
                                <a:latin typeface="Cambria Math" charset="0"/>
                                <a:ea typeface="Times New Roman" charset="0"/>
                                <a:cs typeface="Times New Roman" charset="0"/>
                              </a:rPr>
                              <m:t> </m:t>
                            </m:r>
                          </m:sub>
                        </m:sSub>
                      </m:e>
                    </m:d>
                    <m:r>
                      <a:rPr lang="en-US" sz="1600" b="0" i="0" smtClean="0">
                        <a:latin typeface="Cambria Math" charset="0"/>
                        <a:ea typeface="Times New Roman" charset="0"/>
                        <a:cs typeface="Times New Roman" charset="0"/>
                      </a:rPr>
                      <m:t>=</m:t>
                    </m:r>
                    <m:r>
                      <m:rPr>
                        <m:sty m:val="p"/>
                      </m:rPr>
                      <a:rPr lang="en-US" sz="1600" b="0" i="1" smtClean="0">
                        <a:latin typeface="Cambria Math" charset="0"/>
                        <a:ea typeface="Times New Roman" charset="0"/>
                        <a:cs typeface="Times New Roman" charset="0"/>
                      </a:rPr>
                      <m:t>P</m:t>
                    </m:r>
                    <m:d>
                      <m:dPr>
                        <m:ctrlPr>
                          <a:rPr lang="en-US" sz="1600" i="1">
                            <a:latin typeface="Cambria Math" panose="02040503050406030204" pitchFamily="18" charset="0"/>
                            <a:ea typeface="Times New Roman" charset="0"/>
                            <a:cs typeface="Times New Roman" charset="0"/>
                          </a:rPr>
                        </m:ctrlPr>
                      </m:dPr>
                      <m:e>
                        <m:sSub>
                          <m:sSubPr>
                            <m:ctrlPr>
                              <a:rPr lang="en-US" sz="1600" i="1">
                                <a:latin typeface="Cambria Math" panose="02040503050406030204" pitchFamily="18" charset="0"/>
                                <a:ea typeface="Times New Roman" charset="0"/>
                                <a:cs typeface="Times New Roman" charset="0"/>
                              </a:rPr>
                            </m:ctrlPr>
                          </m:sSubPr>
                          <m:e>
                            <m:r>
                              <m:rPr>
                                <m:sty m:val="p"/>
                              </m:rPr>
                              <a:rPr lang="en-US" sz="1600" b="0" i="1">
                                <a:latin typeface="Cambria Math" charset="0"/>
                                <a:ea typeface="Times New Roman" charset="0"/>
                                <a:cs typeface="Times New Roman" charset="0"/>
                              </a:rPr>
                              <m:t>K</m:t>
                            </m:r>
                          </m:e>
                          <m:sub>
                            <m:r>
                              <m:rPr>
                                <m:sty m:val="p"/>
                              </m:rPr>
                              <a:rPr lang="en-US" sz="1600" b="0" i="1">
                                <a:latin typeface="Cambria Math" charset="0"/>
                                <a:ea typeface="Times New Roman" charset="0"/>
                                <a:cs typeface="Times New Roman" charset="0"/>
                              </a:rPr>
                              <m:t>c</m:t>
                            </m:r>
                            <m:r>
                              <a:rPr lang="en-US" sz="1600" b="0" i="1">
                                <a:latin typeface="Cambria Math" charset="0"/>
                                <a:ea typeface="Times New Roman" charset="0"/>
                                <a:cs typeface="Times New Roman" charset="0"/>
                              </a:rPr>
                              <m:t>1</m:t>
                            </m:r>
                          </m:sub>
                        </m:sSub>
                      </m:e>
                      <m:e>
                        <m:r>
                          <a:rPr lang="en-US" sz="1600" b="0">
                            <a:latin typeface="Cambria Math" charset="0"/>
                            <a:ea typeface="Times New Roman" charset="0"/>
                            <a:cs typeface="Times New Roman" charset="0"/>
                          </a:rPr>
                          <m:t> </m:t>
                        </m:r>
                        <m:r>
                          <m:rPr>
                            <m:sty m:val="p"/>
                          </m:rPr>
                          <a:rPr lang="en-US" sz="1600" b="0" i="0" smtClean="0">
                            <a:latin typeface="Cambria Math" charset="0"/>
                            <a:ea typeface="Times New Roman" charset="0"/>
                            <a:cs typeface="Times New Roman" charset="0"/>
                          </a:rPr>
                          <m:t>R</m:t>
                        </m:r>
                      </m:e>
                    </m:d>
                  </m:oMath>
                </a14:m>
                <a:r>
                  <a:rPr lang="en-US" sz="1600" smtClean="0">
                    <a:latin typeface="Times New Roman" charset="0"/>
                    <a:ea typeface="Times New Roman" charset="0"/>
                    <a:cs typeface="Times New Roman" charset="0"/>
                  </a:rPr>
                  <a:t>   </a:t>
                </a:r>
                <a:endParaRPr lang="en-US" sz="1600">
                  <a:latin typeface="Times New Roman" charset="0"/>
                  <a:ea typeface="Times New Roman" charset="0"/>
                  <a:cs typeface="Times New Roman" charset="0"/>
                </a:endParaRPr>
              </a:p>
              <a:p>
                <a:endParaRPr lang="en-US" sz="1600" smtClean="0">
                  <a:latin typeface="Times New Roman" charset="0"/>
                  <a:ea typeface="Times New Roman" charset="0"/>
                  <a:cs typeface="Times New Roman" charset="0"/>
                </a:endParaRPr>
              </a:p>
              <a:p>
                <a:r>
                  <a:rPr lang="en-US" sz="1600" smtClean="0">
                    <a:latin typeface="Times New Roman" charset="0"/>
                    <a:ea typeface="Times New Roman" charset="0"/>
                    <a:cs typeface="Times New Roman" charset="0"/>
                  </a:rPr>
                  <a:t>                                </a:t>
                </a:r>
                <a:r>
                  <a:rPr lang="en-US" sz="1600">
                    <a:latin typeface="Times New Roman" charset="0"/>
                    <a:ea typeface="Times New Roman" charset="0"/>
                    <a:cs typeface="Times New Roman" charset="0"/>
                  </a:rPr>
                  <a:t>=</a:t>
                </a:r>
                <a14:m>
                  <m:oMath xmlns:m="http://schemas.openxmlformats.org/officeDocument/2006/math">
                    <m:r>
                      <a:rPr lang="en-US" sz="1600" b="0">
                        <a:latin typeface="Cambria Math" charset="0"/>
                        <a:ea typeface="Times New Roman" charset="0"/>
                        <a:cs typeface="Times New Roman" charset="0"/>
                      </a:rPr>
                      <m:t> </m:t>
                    </m:r>
                    <m:f>
                      <m:fPr>
                        <m:ctrlPr>
                          <a:rPr lang="en-US" sz="1600" i="1">
                            <a:latin typeface="Cambria Math" panose="02040503050406030204" pitchFamily="18" charset="0"/>
                            <a:ea typeface="Times New Roman" charset="0"/>
                            <a:cs typeface="Times New Roman" charset="0"/>
                          </a:rPr>
                        </m:ctrlPr>
                      </m:fPr>
                      <m:num>
                        <m:r>
                          <m:rPr>
                            <m:sty m:val="p"/>
                          </m:rPr>
                          <a:rPr lang="en-US" sz="1600" b="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b="0" i="1">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1">
                                    <a:solidFill>
                                      <a:srgbClr val="000000"/>
                                    </a:solidFill>
                                    <a:latin typeface="Cambria Math" charset="0"/>
                                    <a:ea typeface="Times New Roman" charset="0"/>
                                    <a:cs typeface="Times New Roman" charset="0"/>
                                  </a:rPr>
                                  <m:t>K</m:t>
                                </m:r>
                              </m:e>
                              <m:sub>
                                <m:r>
                                  <m:rPr>
                                    <m:sty m:val="p"/>
                                  </m:rPr>
                                  <a:rPr lang="en-US" sz="1600" b="0" i="1">
                                    <a:solidFill>
                                      <a:srgbClr val="000000"/>
                                    </a:solidFill>
                                    <a:latin typeface="Cambria Math" charset="0"/>
                                    <a:ea typeface="Times New Roman" charset="0"/>
                                    <a:cs typeface="Times New Roman" charset="0"/>
                                  </a:rPr>
                                  <m:t>c</m:t>
                                </m:r>
                                <m:r>
                                  <a:rPr lang="en-US" sz="1600" b="0" i="0" smtClean="0">
                                    <a:solidFill>
                                      <a:srgbClr val="000000"/>
                                    </a:solidFill>
                                    <a:latin typeface="Cambria Math" charset="0"/>
                                    <a:ea typeface="Times New Roman" charset="0"/>
                                    <a:cs typeface="Times New Roman" charset="0"/>
                                  </a:rPr>
                                  <m:t>1</m:t>
                                </m:r>
                              </m:sub>
                            </m:sSub>
                          </m:e>
                        </m:d>
                        <m:r>
                          <a:rPr lang="en-US" sz="1600" b="0">
                            <a:solidFill>
                              <a:srgbClr val="000000"/>
                            </a:solidFill>
                            <a:latin typeface="Cambria Math" charset="0"/>
                            <a:ea typeface="Times New Roman" charset="0"/>
                            <a:cs typeface="Times New Roman" charset="0"/>
                          </a:rPr>
                          <m:t>∗ </m:t>
                        </m:r>
                        <m:r>
                          <m:rPr>
                            <m:sty m:val="p"/>
                          </m:rPr>
                          <a:rPr lang="en-US" sz="1600" b="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1">
                                    <a:solidFill>
                                      <a:srgbClr val="000000"/>
                                    </a:solidFill>
                                    <a:latin typeface="Cambria Math" charset="0"/>
                                    <a:ea typeface="Times New Roman" charset="0"/>
                                    <a:cs typeface="Times New Roman" charset="0"/>
                                  </a:rPr>
                                  <m:t>K</m:t>
                                </m:r>
                              </m:e>
                              <m:sub>
                                <m:r>
                                  <m:rPr>
                                    <m:sty m:val="p"/>
                                  </m:rPr>
                                  <a:rPr lang="en-US" sz="1600" b="0" i="1">
                                    <a:solidFill>
                                      <a:srgbClr val="000000"/>
                                    </a:solidFill>
                                    <a:latin typeface="Cambria Math" charset="0"/>
                                    <a:ea typeface="Times New Roman" charset="0"/>
                                    <a:cs typeface="Times New Roman" charset="0"/>
                                  </a:rPr>
                                  <m:t>c</m:t>
                                </m:r>
                                <m:r>
                                  <a:rPr lang="en-US" sz="1600" b="0" i="0" smtClean="0">
                                    <a:solidFill>
                                      <a:srgbClr val="000000"/>
                                    </a:solidFill>
                                    <a:latin typeface="Cambria Math" charset="0"/>
                                    <a:ea typeface="Times New Roman" charset="0"/>
                                    <a:cs typeface="Times New Roman" charset="0"/>
                                  </a:rPr>
                                  <m:t>1</m:t>
                                </m:r>
                              </m:sub>
                            </m:sSub>
                          </m:e>
                        </m:d>
                      </m:num>
                      <m:den>
                        <m:r>
                          <m:rPr>
                            <m:sty m:val="p"/>
                          </m:rPr>
                          <a:rPr lang="en-US" sz="1600" b="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b="0" i="1">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1">
                                    <a:solidFill>
                                      <a:srgbClr val="000000"/>
                                    </a:solidFill>
                                    <a:latin typeface="Cambria Math" charset="0"/>
                                    <a:ea typeface="Times New Roman" charset="0"/>
                                    <a:cs typeface="Times New Roman" charset="0"/>
                                  </a:rPr>
                                  <m:t>K</m:t>
                                </m:r>
                              </m:e>
                              <m:sub>
                                <m:r>
                                  <m:rPr>
                                    <m:sty m:val="p"/>
                                  </m:rPr>
                                  <a:rPr lang="en-US" sz="1600" b="0" i="1">
                                    <a:solidFill>
                                      <a:srgbClr val="000000"/>
                                    </a:solidFill>
                                    <a:latin typeface="Cambria Math" charset="0"/>
                                    <a:ea typeface="Times New Roman" charset="0"/>
                                    <a:cs typeface="Times New Roman" charset="0"/>
                                  </a:rPr>
                                  <m:t>c</m:t>
                                </m:r>
                                <m:r>
                                  <a:rPr lang="en-US" sz="1600" b="0" i="0" smtClean="0">
                                    <a:solidFill>
                                      <a:srgbClr val="000000"/>
                                    </a:solidFill>
                                    <a:latin typeface="Cambria Math" charset="0"/>
                                    <a:ea typeface="Times New Roman" charset="0"/>
                                    <a:cs typeface="Times New Roman" charset="0"/>
                                  </a:rPr>
                                  <m:t>1</m:t>
                                </m:r>
                              </m:sub>
                            </m:sSub>
                          </m:e>
                        </m:d>
                        <m:r>
                          <a:rPr lang="en-US" sz="1600" b="0">
                            <a:solidFill>
                              <a:srgbClr val="000000"/>
                            </a:solidFill>
                            <a:latin typeface="Cambria Math" charset="0"/>
                            <a:ea typeface="Times New Roman" charset="0"/>
                            <a:cs typeface="Times New Roman" charset="0"/>
                          </a:rPr>
                          <m:t>∗ </m:t>
                        </m:r>
                        <m:r>
                          <m:rPr>
                            <m:sty m:val="p"/>
                          </m:rPr>
                          <a:rPr lang="en-US" sz="1600" b="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1">
                                    <a:solidFill>
                                      <a:srgbClr val="000000"/>
                                    </a:solidFill>
                                    <a:latin typeface="Cambria Math" charset="0"/>
                                    <a:ea typeface="Times New Roman" charset="0"/>
                                    <a:cs typeface="Times New Roman" charset="0"/>
                                  </a:rPr>
                                  <m:t>K</m:t>
                                </m:r>
                              </m:e>
                              <m:sub>
                                <m:r>
                                  <m:rPr>
                                    <m:sty m:val="p"/>
                                  </m:rPr>
                                  <a:rPr lang="en-US" sz="1600" b="0" i="1">
                                    <a:solidFill>
                                      <a:srgbClr val="000000"/>
                                    </a:solidFill>
                                    <a:latin typeface="Cambria Math" charset="0"/>
                                    <a:ea typeface="Times New Roman" charset="0"/>
                                    <a:cs typeface="Times New Roman" charset="0"/>
                                  </a:rPr>
                                  <m:t>c</m:t>
                                </m:r>
                                <m:r>
                                  <a:rPr lang="en-US" sz="1600" b="0" i="0" smtClean="0">
                                    <a:solidFill>
                                      <a:srgbClr val="000000"/>
                                    </a:solidFill>
                                    <a:latin typeface="Cambria Math" charset="0"/>
                                    <a:ea typeface="Times New Roman" charset="0"/>
                                    <a:cs typeface="Times New Roman" charset="0"/>
                                  </a:rPr>
                                  <m:t>1</m:t>
                                </m:r>
                              </m:sub>
                            </m:sSub>
                          </m:e>
                        </m:d>
                        <m:r>
                          <a:rPr lang="en-US" sz="1600" b="0">
                            <a:solidFill>
                              <a:srgbClr val="000000"/>
                            </a:solidFill>
                            <a:latin typeface="Cambria Math" charset="0"/>
                            <a:ea typeface="Times New Roman" charset="0"/>
                            <a:cs typeface="Times New Roman" charset="0"/>
                          </a:rPr>
                          <m:t>+</m:t>
                        </m:r>
                        <m:r>
                          <m:rPr>
                            <m:sty m:val="p"/>
                          </m:rPr>
                          <a:rPr lang="en-US" sz="1600" b="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b="0" i="1">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1">
                                    <a:solidFill>
                                      <a:srgbClr val="000000"/>
                                    </a:solidFill>
                                    <a:latin typeface="Cambria Math" charset="0"/>
                                    <a:ea typeface="Times New Roman" charset="0"/>
                                    <a:cs typeface="Times New Roman" charset="0"/>
                                  </a:rPr>
                                  <m:t>NK</m:t>
                                </m:r>
                              </m:e>
                              <m:sub>
                                <m:r>
                                  <m:rPr>
                                    <m:sty m:val="p"/>
                                  </m:rPr>
                                  <a:rPr lang="en-US" sz="1600" b="0" i="1">
                                    <a:solidFill>
                                      <a:srgbClr val="000000"/>
                                    </a:solidFill>
                                    <a:latin typeface="Cambria Math" charset="0"/>
                                    <a:ea typeface="Times New Roman" charset="0"/>
                                    <a:cs typeface="Times New Roman" charset="0"/>
                                  </a:rPr>
                                  <m:t>c</m:t>
                                </m:r>
                                <m:r>
                                  <a:rPr lang="en-US" sz="1600" b="0" i="0" smtClean="0">
                                    <a:solidFill>
                                      <a:srgbClr val="000000"/>
                                    </a:solidFill>
                                    <a:latin typeface="Cambria Math" charset="0"/>
                                    <a:ea typeface="Times New Roman" charset="0"/>
                                    <a:cs typeface="Times New Roman" charset="0"/>
                                  </a:rPr>
                                  <m:t>1</m:t>
                                </m:r>
                              </m:sub>
                            </m:sSub>
                          </m:e>
                        </m:d>
                        <m:r>
                          <a:rPr lang="en-US" sz="1600" b="0">
                            <a:solidFill>
                              <a:srgbClr val="000000"/>
                            </a:solidFill>
                            <a:latin typeface="Cambria Math" charset="0"/>
                            <a:ea typeface="Times New Roman" charset="0"/>
                            <a:cs typeface="Times New Roman" charset="0"/>
                          </a:rPr>
                          <m:t>∗ </m:t>
                        </m:r>
                        <m:r>
                          <m:rPr>
                            <m:sty m:val="p"/>
                          </m:rPr>
                          <a:rPr lang="en-US" sz="1600" b="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1">
                                    <a:solidFill>
                                      <a:srgbClr val="000000"/>
                                    </a:solidFill>
                                    <a:latin typeface="Cambria Math" charset="0"/>
                                    <a:ea typeface="Times New Roman" charset="0"/>
                                    <a:cs typeface="Times New Roman" charset="0"/>
                                  </a:rPr>
                                  <m:t>NK</m:t>
                                </m:r>
                              </m:e>
                              <m:sub>
                                <m:r>
                                  <m:rPr>
                                    <m:sty m:val="p"/>
                                  </m:rPr>
                                  <a:rPr lang="en-US" sz="1600" b="0" i="1">
                                    <a:solidFill>
                                      <a:srgbClr val="000000"/>
                                    </a:solidFill>
                                    <a:latin typeface="Cambria Math" charset="0"/>
                                    <a:ea typeface="Times New Roman" charset="0"/>
                                    <a:cs typeface="Times New Roman" charset="0"/>
                                  </a:rPr>
                                  <m:t>c</m:t>
                                </m:r>
                                <m:r>
                                  <a:rPr lang="en-US" sz="1600" b="0" i="0" smtClean="0">
                                    <a:solidFill>
                                      <a:srgbClr val="000000"/>
                                    </a:solidFill>
                                    <a:latin typeface="Cambria Math" charset="0"/>
                                    <a:ea typeface="Times New Roman" charset="0"/>
                                    <a:cs typeface="Times New Roman" charset="0"/>
                                  </a:rPr>
                                  <m:t>1</m:t>
                                </m:r>
                              </m:sub>
                            </m:sSub>
                          </m:e>
                        </m:d>
                      </m:den>
                    </m:f>
                  </m:oMath>
                </a14:m>
                <a:r>
                  <a:rPr lang="en-US" sz="1600" smtClean="0">
                    <a:solidFill>
                      <a:srgbClr val="000000"/>
                    </a:solidFill>
                    <a:latin typeface="Times New Roman" charset="0"/>
                    <a:ea typeface="Times New Roman" charset="0"/>
                    <a:cs typeface="Times New Roman" charset="0"/>
                  </a:rPr>
                  <a:t> = </a:t>
                </a:r>
                <a14:m>
                  <m:oMath xmlns:m="http://schemas.openxmlformats.org/officeDocument/2006/math">
                    <m:f>
                      <m:fPr>
                        <m:ctrlPr>
                          <a:rPr lang="en-US" sz="1600" i="1">
                            <a:latin typeface="Cambria Math" panose="02040503050406030204" pitchFamily="18" charset="0"/>
                            <a:ea typeface="Times New Roman" charset="0"/>
                            <a:cs typeface="Times New Roman" charset="0"/>
                          </a:rPr>
                        </m:ctrlPr>
                      </m:fPr>
                      <m:num>
                        <m:r>
                          <a:rPr lang="en-US" sz="1600" b="0" i="1" smtClean="0">
                            <a:solidFill>
                              <a:srgbClr val="000000"/>
                            </a:solidFill>
                            <a:latin typeface="Cambria Math" charset="0"/>
                            <a:ea typeface="Times New Roman" charset="0"/>
                            <a:cs typeface="Times New Roman" charset="0"/>
                          </a:rPr>
                          <m:t>0</m:t>
                        </m:r>
                        <m:r>
                          <a:rPr lang="en-US" sz="1600" b="0" i="1" smtClean="0">
                            <a:solidFill>
                              <a:srgbClr val="000000"/>
                            </a:solidFill>
                            <a:latin typeface="Cambria Math" charset="0"/>
                            <a:ea typeface="Times New Roman" charset="0"/>
                            <a:cs typeface="Times New Roman" charset="0"/>
                          </a:rPr>
                          <m:t>.</m:t>
                        </m:r>
                        <m:r>
                          <a:rPr lang="en-US" sz="1600" b="0" i="1" smtClean="0">
                            <a:solidFill>
                              <a:srgbClr val="000000"/>
                            </a:solidFill>
                            <a:latin typeface="Cambria Math" charset="0"/>
                            <a:ea typeface="Times New Roman" charset="0"/>
                            <a:cs typeface="Times New Roman" charset="0"/>
                          </a:rPr>
                          <m:t>81</m:t>
                        </m:r>
                      </m:num>
                      <m:den>
                        <m:r>
                          <a:rPr lang="en-US" sz="1600" b="0" i="1" smtClean="0">
                            <a:solidFill>
                              <a:srgbClr val="000000"/>
                            </a:solidFill>
                            <a:latin typeface="Cambria Math" charset="0"/>
                            <a:ea typeface="Times New Roman" charset="0"/>
                            <a:cs typeface="Times New Roman" charset="0"/>
                          </a:rPr>
                          <m:t>081</m:t>
                        </m:r>
                        <m:r>
                          <a:rPr lang="en-US" sz="1600" b="0">
                            <a:solidFill>
                              <a:srgbClr val="000000"/>
                            </a:solidFill>
                            <a:latin typeface="Cambria Math" charset="0"/>
                            <a:ea typeface="Times New Roman" charset="0"/>
                            <a:cs typeface="Times New Roman" charset="0"/>
                          </a:rPr>
                          <m:t>+</m:t>
                        </m:r>
                        <m:r>
                          <a:rPr lang="en-US" sz="1600" b="0" i="1" smtClean="0">
                            <a:solidFill>
                              <a:srgbClr val="000000"/>
                            </a:solidFill>
                            <a:latin typeface="Cambria Math" charset="0"/>
                            <a:ea typeface="Times New Roman" charset="0"/>
                            <a:cs typeface="Times New Roman" charset="0"/>
                          </a:rPr>
                          <m:t>0</m:t>
                        </m:r>
                        <m:r>
                          <a:rPr lang="en-US" sz="1600" b="0" i="1" smtClean="0">
                            <a:solidFill>
                              <a:srgbClr val="000000"/>
                            </a:solidFill>
                            <a:latin typeface="Cambria Math" charset="0"/>
                            <a:ea typeface="Times New Roman" charset="0"/>
                            <a:cs typeface="Times New Roman" charset="0"/>
                          </a:rPr>
                          <m:t>.</m:t>
                        </m:r>
                        <m:r>
                          <a:rPr lang="en-US" sz="1600" b="0" i="1" smtClean="0">
                            <a:solidFill>
                              <a:srgbClr val="000000"/>
                            </a:solidFill>
                            <a:latin typeface="Cambria Math" charset="0"/>
                            <a:ea typeface="Times New Roman" charset="0"/>
                            <a:cs typeface="Times New Roman" charset="0"/>
                          </a:rPr>
                          <m:t>01</m:t>
                        </m:r>
                      </m:den>
                    </m:f>
                  </m:oMath>
                </a14:m>
                <a:r>
                  <a:rPr lang="en-US" sz="1600" smtClean="0">
                    <a:solidFill>
                      <a:srgbClr val="000000"/>
                    </a:solidFill>
                    <a:latin typeface="Times New Roman" charset="0"/>
                    <a:ea typeface="Times New Roman" charset="0"/>
                    <a:cs typeface="Times New Roman" charset="0"/>
                  </a:rPr>
                  <a:t> = </a:t>
                </a:r>
                <a14:m>
                  <m:oMath xmlns:m="http://schemas.openxmlformats.org/officeDocument/2006/math">
                    <m:f>
                      <m:fPr>
                        <m:ctrlPr>
                          <a:rPr lang="en-US" sz="1600" i="1">
                            <a:latin typeface="Cambria Math" panose="02040503050406030204" pitchFamily="18" charset="0"/>
                            <a:ea typeface="Times New Roman" charset="0"/>
                            <a:cs typeface="Times New Roman" charset="0"/>
                          </a:rPr>
                        </m:ctrlPr>
                      </m:fPr>
                      <m:num>
                        <m:r>
                          <a:rPr lang="en-US" sz="1600" b="0" i="1">
                            <a:solidFill>
                              <a:srgbClr val="000000"/>
                            </a:solidFill>
                            <a:latin typeface="Cambria Math" charset="0"/>
                            <a:ea typeface="Times New Roman" charset="0"/>
                            <a:cs typeface="Times New Roman" charset="0"/>
                          </a:rPr>
                          <m:t>0</m:t>
                        </m:r>
                        <m:r>
                          <a:rPr lang="en-US" sz="1600" b="0" i="1">
                            <a:solidFill>
                              <a:srgbClr val="000000"/>
                            </a:solidFill>
                            <a:latin typeface="Cambria Math" charset="0"/>
                            <a:ea typeface="Times New Roman" charset="0"/>
                            <a:cs typeface="Times New Roman" charset="0"/>
                          </a:rPr>
                          <m:t>.</m:t>
                        </m:r>
                        <m:r>
                          <a:rPr lang="en-US" sz="1600" b="0" i="1">
                            <a:solidFill>
                              <a:srgbClr val="000000"/>
                            </a:solidFill>
                            <a:latin typeface="Cambria Math" charset="0"/>
                            <a:ea typeface="Times New Roman" charset="0"/>
                            <a:cs typeface="Times New Roman" charset="0"/>
                          </a:rPr>
                          <m:t>81</m:t>
                        </m:r>
                      </m:num>
                      <m:den>
                        <m:r>
                          <a:rPr lang="en-US" sz="1600" b="0" i="1" smtClean="0">
                            <a:solidFill>
                              <a:srgbClr val="000000"/>
                            </a:solidFill>
                            <a:latin typeface="Cambria Math" charset="0"/>
                            <a:ea typeface="Times New Roman" charset="0"/>
                            <a:cs typeface="Times New Roman" charset="0"/>
                          </a:rPr>
                          <m:t>0</m:t>
                        </m:r>
                        <m:r>
                          <a:rPr lang="en-US" sz="1600" b="0" i="1" smtClean="0">
                            <a:solidFill>
                              <a:srgbClr val="000000"/>
                            </a:solidFill>
                            <a:latin typeface="Cambria Math" charset="0"/>
                            <a:ea typeface="Times New Roman" charset="0"/>
                            <a:cs typeface="Times New Roman" charset="0"/>
                          </a:rPr>
                          <m:t>.</m:t>
                        </m:r>
                        <m:r>
                          <a:rPr lang="en-US" sz="1600" b="0" i="1" smtClean="0">
                            <a:solidFill>
                              <a:srgbClr val="000000"/>
                            </a:solidFill>
                            <a:latin typeface="Cambria Math" charset="0"/>
                            <a:ea typeface="Times New Roman" charset="0"/>
                            <a:cs typeface="Times New Roman" charset="0"/>
                          </a:rPr>
                          <m:t>82</m:t>
                        </m:r>
                      </m:den>
                    </m:f>
                  </m:oMath>
                </a14:m>
                <a:r>
                  <a:rPr lang="en-US" sz="1600" smtClean="0">
                    <a:solidFill>
                      <a:srgbClr val="000000"/>
                    </a:solidFill>
                    <a:latin typeface="Times New Roman" charset="0"/>
                    <a:ea typeface="Times New Roman" charset="0"/>
                    <a:cs typeface="Times New Roman" charset="0"/>
                  </a:rPr>
                  <a:t> = 0.99</a:t>
                </a:r>
              </a:p>
              <a:p>
                <a:endParaRPr lang="en-US" smtClean="0">
                  <a:latin typeface="Times New Roman" charset="0"/>
                  <a:ea typeface="Times New Roman" charset="0"/>
                  <a:cs typeface="Times New Roman" charset="0"/>
                </a:endParaRPr>
              </a:p>
              <a:p>
                <a:endParaRPr lang="en-US">
                  <a:latin typeface="Times New Roman" charset="0"/>
                  <a:ea typeface="Times New Roman" charset="0"/>
                  <a:cs typeface="Times New Roman"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8256" y="608465"/>
                <a:ext cx="8806240" cy="6260304"/>
              </a:xfrm>
              <a:prstGeom prst="rect">
                <a:avLst/>
              </a:prstGeom>
              <a:blipFill rotWithShape="0">
                <a:blip r:embed="rId3"/>
                <a:stretch>
                  <a:fillRect l="-346" t="-292"/>
                </a:stretch>
              </a:blipFill>
            </p:spPr>
            <p:txBody>
              <a:bodyPr/>
              <a:lstStyle/>
              <a:p>
                <a:r>
                  <a:rPr lang="en-US">
                    <a:noFill/>
                  </a:rPr>
                  <a:t> </a:t>
                </a:r>
              </a:p>
            </p:txBody>
          </p:sp>
        </mc:Fallback>
      </mc:AlternateContent>
      <p:sp>
        <p:nvSpPr>
          <p:cNvPr id="36" name="Title 1"/>
          <p:cNvSpPr txBox="1">
            <a:spLocks/>
          </p:cNvSpPr>
          <p:nvPr/>
        </p:nvSpPr>
        <p:spPr>
          <a:xfrm>
            <a:off x="118753" y="0"/>
            <a:ext cx="9025247" cy="6084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smtClean="0">
                <a:latin typeface="Times New Roman" charset="0"/>
                <a:ea typeface="Times New Roman" charset="0"/>
                <a:cs typeface="Times New Roman" charset="0"/>
              </a:rPr>
              <a:t>The probability of knowing the concept c</a:t>
            </a:r>
            <a:r>
              <a:rPr lang="en-US" sz="2400" b="1" baseline="-25000" smtClean="0">
                <a:latin typeface="Times New Roman" charset="0"/>
                <a:ea typeface="Times New Roman" charset="0"/>
                <a:cs typeface="Times New Roman" charset="0"/>
              </a:rPr>
              <a:t>1</a:t>
            </a:r>
            <a:r>
              <a:rPr lang="en-US" sz="2400" b="1" smtClean="0">
                <a:latin typeface="Times New Roman" charset="0"/>
                <a:ea typeface="Times New Roman" charset="0"/>
                <a:cs typeface="Times New Roman" charset="0"/>
              </a:rPr>
              <a:t> by OQ &amp; DQ</a:t>
            </a:r>
            <a:endParaRPr lang="en-US" sz="2400" b="1">
              <a:latin typeface="Times New Roman" charset="0"/>
              <a:ea typeface="Times New Roman" charset="0"/>
              <a:cs typeface="Times New Roman" charset="0"/>
            </a:endParaRPr>
          </a:p>
        </p:txBody>
      </p:sp>
    </p:spTree>
    <p:extLst>
      <p:ext uri="{BB962C8B-B14F-4D97-AF65-F5344CB8AC3E}">
        <p14:creationId xmlns:p14="http://schemas.microsoft.com/office/powerpoint/2010/main" val="82010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994" y="298559"/>
            <a:ext cx="7973705" cy="830997"/>
          </a:xfrm>
          <a:prstGeom prst="rect">
            <a:avLst/>
          </a:prstGeom>
        </p:spPr>
        <p:txBody>
          <a:bodyPr wrap="square">
            <a:spAutoFit/>
          </a:bodyPr>
          <a:lstStyle/>
          <a:p>
            <a:pPr marL="742950" lvl="1" indent="-285750">
              <a:buFont typeface="Wingdings" charset="2"/>
              <a:buChar char="Ø"/>
            </a:pPr>
            <a:r>
              <a:rPr lang="en-US" sz="1600" i="1" smtClean="0">
                <a:latin typeface="Times New Roman" panose="02020603050405020304" pitchFamily="18" charset="0"/>
                <a:cs typeface="Times New Roman" panose="02020603050405020304" pitchFamily="18" charset="0"/>
              </a:rPr>
              <a:t>Question Example</a:t>
            </a:r>
          </a:p>
          <a:p>
            <a:pPr lvl="1"/>
            <a:r>
              <a:rPr lang="en-US" sz="1600" i="1" smtClean="0">
                <a:solidFill>
                  <a:srgbClr val="FF0000"/>
                </a:solidFill>
                <a:latin typeface="Times New Roman" panose="02020603050405020304" pitchFamily="18" charset="0"/>
                <a:cs typeface="Times New Roman" panose="02020603050405020304" pitchFamily="18" charset="0"/>
              </a:rPr>
              <a:t>Show </a:t>
            </a:r>
            <a:r>
              <a:rPr lang="en-US" sz="1600" i="1">
                <a:solidFill>
                  <a:srgbClr val="FF0000"/>
                </a:solidFill>
                <a:latin typeface="Times New Roman" panose="02020603050405020304" pitchFamily="18" charset="0"/>
                <a:cs typeface="Times New Roman" panose="02020603050405020304" pitchFamily="18" charset="0"/>
              </a:rPr>
              <a:t>the </a:t>
            </a:r>
            <a:r>
              <a:rPr lang="en-US" sz="1600" b="1" i="1">
                <a:solidFill>
                  <a:srgbClr val="FF0000"/>
                </a:solidFill>
                <a:latin typeface="Times New Roman" panose="02020603050405020304" pitchFamily="18" charset="0"/>
                <a:cs typeface="Times New Roman" panose="02020603050405020304" pitchFamily="18" charset="0"/>
              </a:rPr>
              <a:t>order</a:t>
            </a:r>
            <a:r>
              <a:rPr lang="en-US" sz="1600" i="1">
                <a:solidFill>
                  <a:srgbClr val="FF0000"/>
                </a:solidFill>
                <a:latin typeface="Times New Roman" panose="02020603050405020304" pitchFamily="18" charset="0"/>
                <a:cs typeface="Times New Roman" panose="02020603050405020304" pitchFamily="18" charset="0"/>
              </a:rPr>
              <a:t> of elements in the [given] </a:t>
            </a:r>
            <a:r>
              <a:rPr lang="en-US" sz="1600" b="1" i="1">
                <a:solidFill>
                  <a:srgbClr val="FF0000"/>
                </a:solidFill>
                <a:latin typeface="Times New Roman" panose="02020603050405020304" pitchFamily="18" charset="0"/>
                <a:cs typeface="Times New Roman" panose="02020603050405020304" pitchFamily="18" charset="0"/>
              </a:rPr>
              <a:t>array</a:t>
            </a:r>
            <a:r>
              <a:rPr lang="en-US" sz="1600" i="1">
                <a:solidFill>
                  <a:srgbClr val="FF0000"/>
                </a:solidFill>
                <a:latin typeface="Times New Roman" panose="02020603050405020304" pitchFamily="18" charset="0"/>
                <a:cs typeface="Times New Roman" panose="02020603050405020304" pitchFamily="18" charset="0"/>
              </a:rPr>
              <a:t> after each </a:t>
            </a:r>
            <a:r>
              <a:rPr lang="en-US" sz="1600" b="1" i="1">
                <a:solidFill>
                  <a:srgbClr val="FF0000"/>
                </a:solidFill>
                <a:latin typeface="Times New Roman" panose="02020603050405020304" pitchFamily="18" charset="0"/>
                <a:cs typeface="Times New Roman" panose="02020603050405020304" pitchFamily="18" charset="0"/>
              </a:rPr>
              <a:t>pass</a:t>
            </a:r>
            <a:r>
              <a:rPr lang="en-US" sz="1600" i="1">
                <a:solidFill>
                  <a:srgbClr val="FF0000"/>
                </a:solidFill>
                <a:latin typeface="Times New Roman" panose="02020603050405020304" pitchFamily="18" charset="0"/>
                <a:cs typeface="Times New Roman" panose="02020603050405020304" pitchFamily="18" charset="0"/>
              </a:rPr>
              <a:t> of the </a:t>
            </a:r>
            <a:r>
              <a:rPr lang="en-US" sz="1600" b="1" i="1">
                <a:solidFill>
                  <a:srgbClr val="FF0000"/>
                </a:solidFill>
                <a:latin typeface="Times New Roman" panose="02020603050405020304" pitchFamily="18" charset="0"/>
                <a:cs typeface="Times New Roman" panose="02020603050405020304" pitchFamily="18" charset="0"/>
              </a:rPr>
              <a:t>Selection Sort Algorithm</a:t>
            </a:r>
            <a:r>
              <a:rPr lang="en-US" sz="1600" i="1">
                <a:solidFill>
                  <a:srgbClr val="FF0000"/>
                </a:solidFill>
                <a:latin typeface="Times New Roman" panose="02020603050405020304" pitchFamily="18" charset="0"/>
                <a:cs typeface="Times New Roman" panose="02020603050405020304" pitchFamily="18" charset="0"/>
              </a:rPr>
              <a:t>. </a:t>
            </a:r>
            <a:r>
              <a:rPr lang="en-US" sz="1600" i="1" err="1">
                <a:solidFill>
                  <a:srgbClr val="FF0000"/>
                </a:solidFill>
                <a:latin typeface="Times New Roman" panose="02020603050405020304" pitchFamily="18" charset="0"/>
                <a:cs typeface="Times New Roman" panose="02020603050405020304" pitchFamily="18" charset="0"/>
              </a:rPr>
              <a:t>int</a:t>
            </a:r>
            <a:r>
              <a:rPr lang="en-US" sz="1600" i="1">
                <a:solidFill>
                  <a:srgbClr val="FF0000"/>
                </a:solidFill>
                <a:latin typeface="Times New Roman" panose="02020603050405020304" pitchFamily="18" charset="0"/>
                <a:cs typeface="Times New Roman" panose="02020603050405020304" pitchFamily="18" charset="0"/>
              </a:rPr>
              <a:t> </a:t>
            </a:r>
            <a:r>
              <a:rPr lang="en-US" sz="1600" i="1" err="1">
                <a:solidFill>
                  <a:srgbClr val="FF0000"/>
                </a:solidFill>
                <a:latin typeface="Times New Roman" panose="02020603050405020304" pitchFamily="18" charset="0"/>
                <a:cs typeface="Times New Roman" panose="02020603050405020304" pitchFamily="18" charset="0"/>
              </a:rPr>
              <a:t>arr</a:t>
            </a:r>
            <a:r>
              <a:rPr lang="en-US" sz="1600" i="1">
                <a:solidFill>
                  <a:srgbClr val="FF0000"/>
                </a:solidFill>
                <a:latin typeface="Times New Roman" panose="02020603050405020304" pitchFamily="18" charset="0"/>
                <a:cs typeface="Times New Roman" panose="02020603050405020304" pitchFamily="18" charset="0"/>
              </a:rPr>
              <a:t>[6] = {5, 1, 8, 2, 7, </a:t>
            </a:r>
            <a:r>
              <a:rPr lang="en-US" sz="1600" i="1" smtClean="0">
                <a:solidFill>
                  <a:srgbClr val="FF0000"/>
                </a:solidFill>
                <a:latin typeface="Times New Roman" panose="02020603050405020304" pitchFamily="18" charset="0"/>
                <a:cs typeface="Times New Roman" panose="02020603050405020304" pitchFamily="18" charset="0"/>
              </a:rPr>
              <a:t>9}   [write the final result in the array] </a:t>
            </a:r>
            <a:endParaRPr lang="en-US" sz="1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6082" y="1512080"/>
            <a:ext cx="8402618" cy="1631216"/>
          </a:xfrm>
          <a:prstGeom prst="rect">
            <a:avLst/>
          </a:prstGeom>
        </p:spPr>
        <p:txBody>
          <a:bodyPr wrap="square">
            <a:spAutoFit/>
          </a:bodyPr>
          <a:lstStyle/>
          <a:p>
            <a:pPr marL="285750" indent="-285750">
              <a:buFont typeface="Arial" panose="020B0604020202020204" pitchFamily="34" charset="0"/>
              <a:buChar char="•"/>
            </a:pPr>
            <a:r>
              <a:rPr lang="en-US" sz="2000" b="1">
                <a:solidFill>
                  <a:srgbClr val="953735"/>
                </a:solidFill>
                <a:latin typeface="Times New Roman" panose="02020603050405020304" pitchFamily="18" charset="0"/>
                <a:cs typeface="Times New Roman" panose="02020603050405020304" pitchFamily="18" charset="0"/>
              </a:rPr>
              <a:t>Grader’s Evaluation</a:t>
            </a:r>
            <a:r>
              <a:rPr lang="en-US" sz="2000" b="1" smtClean="0">
                <a:solidFill>
                  <a:srgbClr val="953735"/>
                </a:solidFill>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000" smtClean="0">
                <a:latin typeface="Times New Roman" panose="02020603050405020304" pitchFamily="18" charset="0"/>
                <a:cs typeface="Times New Roman" panose="02020603050405020304" pitchFamily="18" charset="0"/>
              </a:rPr>
              <a:t>Grader 1</a:t>
            </a:r>
          </a:p>
          <a:p>
            <a:pPr marL="1200150" lvl="2" indent="-285750">
              <a:buFont typeface="Lucida Grande"/>
              <a:buChar char="-"/>
            </a:pPr>
            <a:r>
              <a:rPr lang="en-US" sz="2000" smtClean="0">
                <a:latin typeface="Times New Roman" panose="02020603050405020304" pitchFamily="18" charset="0"/>
                <a:cs typeface="Times New Roman" panose="02020603050405020304" pitchFamily="18" charset="0"/>
              </a:rPr>
              <a:t>Selection </a:t>
            </a:r>
            <a:r>
              <a:rPr lang="en-US" sz="2000">
                <a:latin typeface="Times New Roman" panose="02020603050405020304" pitchFamily="18" charset="0"/>
                <a:cs typeface="Times New Roman" panose="02020603050405020304" pitchFamily="18" charset="0"/>
              </a:rPr>
              <a:t>Sort Algorithm </a:t>
            </a:r>
            <a:r>
              <a:rPr lang="en-US" sz="2000" smtClean="0">
                <a:latin typeface="Times New Roman" panose="02020603050405020304" pitchFamily="18" charset="0"/>
                <a:cs typeface="Times New Roman" panose="02020603050405020304" pitchFamily="18" charset="0"/>
              </a:rPr>
              <a:t> [OK], </a:t>
            </a:r>
            <a:r>
              <a:rPr lang="en-US" sz="2000">
                <a:solidFill>
                  <a:srgbClr val="000000"/>
                </a:solidFill>
                <a:latin typeface="Times New Roman" panose="02020603050405020304" pitchFamily="18" charset="0"/>
                <a:ea typeface="ＭＳ 明朝"/>
                <a:cs typeface="Times New Roman" panose="02020603050405020304" pitchFamily="18" charset="0"/>
              </a:rPr>
              <a:t>The Passes of selection sort algorithm</a:t>
            </a:r>
            <a:r>
              <a:rPr lang="en-US" sz="2000" smtClean="0">
                <a:latin typeface="Times New Roman" panose="02020603050405020304" pitchFamily="18" charset="0"/>
                <a:cs typeface="Times New Roman" panose="02020603050405020304" pitchFamily="18" charset="0"/>
              </a:rPr>
              <a:t> [OK], </a:t>
            </a:r>
            <a:r>
              <a:rPr lang="en-US" sz="2000">
                <a:latin typeface="Times New Roman" panose="02020603050405020304" pitchFamily="18" charset="0"/>
                <a:cs typeface="Times New Roman" panose="02020603050405020304" pitchFamily="18" charset="0"/>
              </a:rPr>
              <a:t>array</a:t>
            </a:r>
            <a:r>
              <a:rPr lang="en-US" sz="2000" smtClean="0">
                <a:latin typeface="Times New Roman" panose="02020603050405020304" pitchFamily="18" charset="0"/>
                <a:cs typeface="Times New Roman" panose="02020603050405020304" pitchFamily="18" charset="0"/>
              </a:rPr>
              <a:t>[OK], </a:t>
            </a:r>
            <a:r>
              <a:rPr lang="en-US" sz="2000">
                <a:latin typeface="Times New Roman" panose="02020603050405020304" pitchFamily="18" charset="0"/>
                <a:cs typeface="Times New Roman" panose="02020603050405020304" pitchFamily="18" charset="0"/>
              </a:rPr>
              <a:t>The Order of the element in the </a:t>
            </a:r>
            <a:r>
              <a:rPr lang="en-US" sz="2000" smtClean="0">
                <a:latin typeface="Times New Roman" panose="02020603050405020304" pitchFamily="18" charset="0"/>
                <a:cs typeface="Times New Roman" panose="02020603050405020304" pitchFamily="18" charset="0"/>
              </a:rPr>
              <a:t>array</a:t>
            </a:r>
            <a:r>
              <a:rPr lang="en-US" sz="2000">
                <a:latin typeface="Times New Roman" panose="02020603050405020304" pitchFamily="18" charset="0"/>
                <a:cs typeface="Times New Roman" panose="02020603050405020304" pitchFamily="18" charset="0"/>
              </a:rPr>
              <a:t>[OK</a:t>
            </a:r>
            <a:r>
              <a:rPr lang="en-US" sz="2000" smtClean="0">
                <a:latin typeface="Times New Roman" panose="02020603050405020304" pitchFamily="18" charset="0"/>
                <a:cs typeface="Times New Roman" panose="02020603050405020304" pitchFamily="18" charset="0"/>
              </a:rPr>
              <a:t>], Order </a:t>
            </a:r>
            <a:r>
              <a:rPr lang="en-US" sz="2000">
                <a:latin typeface="Times New Roman" panose="02020603050405020304" pitchFamily="18" charset="0"/>
                <a:cs typeface="Times New Roman" panose="02020603050405020304" pitchFamily="18" charset="0"/>
              </a:rPr>
              <a:t>[OK</a:t>
            </a:r>
            <a:r>
              <a:rPr lang="en-US" sz="2000" smtClean="0">
                <a:latin typeface="Times New Roman" panose="02020603050405020304" pitchFamily="18" charset="0"/>
                <a:cs typeface="Times New Roman" panose="02020603050405020304" pitchFamily="18" charset="0"/>
              </a:rPr>
              <a:t>], Sort </a:t>
            </a:r>
            <a:r>
              <a:rPr lang="en-US" sz="2000">
                <a:latin typeface="Times New Roman" panose="02020603050405020304" pitchFamily="18" charset="0"/>
                <a:cs typeface="Times New Roman" panose="02020603050405020304" pitchFamily="18" charset="0"/>
              </a:rPr>
              <a:t>[OK</a:t>
            </a:r>
            <a:r>
              <a:rPr lang="en-US" sz="2000" smtClean="0">
                <a:latin typeface="Times New Roman" panose="02020603050405020304" pitchFamily="18" charset="0"/>
                <a:cs typeface="Times New Roman" panose="02020603050405020304" pitchFamily="18" charset="0"/>
              </a:rPr>
              <a:t>].</a:t>
            </a:r>
          </a:p>
        </p:txBody>
      </p:sp>
      <p:sp>
        <p:nvSpPr>
          <p:cNvPr id="7" name="Rectangle 6"/>
          <p:cNvSpPr/>
          <p:nvPr/>
        </p:nvSpPr>
        <p:spPr>
          <a:xfrm>
            <a:off x="377492" y="1202084"/>
            <a:ext cx="8271208" cy="369332"/>
          </a:xfrm>
          <a:prstGeom prst="rect">
            <a:avLst/>
          </a:prstGeom>
        </p:spPr>
        <p:txBody>
          <a:bodyPr wrap="square">
            <a:spAutoFit/>
          </a:bodyPr>
          <a:lstStyle/>
          <a:p>
            <a:r>
              <a:rPr lang="en-US" smtClean="0"/>
              <a:t>In conventional, a grader </a:t>
            </a:r>
            <a:r>
              <a:rPr lang="en-US"/>
              <a:t>will evaluate the answers and assign a quantitative </a:t>
            </a:r>
            <a:r>
              <a:rPr lang="en-US" smtClean="0"/>
              <a:t>score.</a:t>
            </a:r>
            <a:endParaRPr lang="en-US"/>
          </a:p>
        </p:txBody>
      </p:sp>
      <p:sp>
        <p:nvSpPr>
          <p:cNvPr id="10" name="Rectangle 9"/>
          <p:cNvSpPr/>
          <p:nvPr/>
        </p:nvSpPr>
        <p:spPr>
          <a:xfrm>
            <a:off x="377492" y="3177943"/>
            <a:ext cx="7835900" cy="2246769"/>
          </a:xfrm>
          <a:prstGeom prst="rect">
            <a:avLst/>
          </a:prstGeom>
        </p:spPr>
        <p:txBody>
          <a:bodyPr wrap="square">
            <a:spAutoFit/>
          </a:bodyPr>
          <a:lstStyle/>
          <a:p>
            <a:pPr marL="285750" indent="-285750">
              <a:buFont typeface="Arial" panose="020B0604020202020204" pitchFamily="34" charset="0"/>
              <a:buChar char="•"/>
            </a:pPr>
            <a:r>
              <a:rPr lang="en-US" sz="2000" b="1" smtClean="0">
                <a:solidFill>
                  <a:srgbClr val="953735"/>
                </a:solidFill>
                <a:latin typeface="Times New Roman" panose="02020603050405020304" pitchFamily="18" charset="0"/>
                <a:cs typeface="Times New Roman" panose="02020603050405020304" pitchFamily="18" charset="0"/>
              </a:rPr>
              <a:t>Cognitive </a:t>
            </a:r>
            <a:r>
              <a:rPr lang="en-US" sz="2000" b="1">
                <a:solidFill>
                  <a:srgbClr val="953735"/>
                </a:solidFill>
                <a:latin typeface="Times New Roman" panose="02020603050405020304" pitchFamily="18" charset="0"/>
                <a:cs typeface="Times New Roman" panose="02020603050405020304" pitchFamily="18" charset="0"/>
              </a:rPr>
              <a:t>Analysis:</a:t>
            </a:r>
          </a:p>
          <a:p>
            <a:pPr marL="742950" lvl="1" indent="-285750">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To answer question #1 correctly the concepts “Sort” and “The Order”  need to understood, The concept “array” need to be applied, the concept “The Order” of the element in “ the array” needs to be applied ,</a:t>
            </a:r>
            <a:r>
              <a:rPr lang="en-US" sz="2000">
                <a:solidFill>
                  <a:srgbClr val="000000"/>
                </a:solidFill>
                <a:latin typeface="Times New Roman" panose="02020603050405020304" pitchFamily="18" charset="0"/>
                <a:ea typeface="ＭＳ 明朝"/>
                <a:cs typeface="Times New Roman" panose="02020603050405020304" pitchFamily="18" charset="0"/>
              </a:rPr>
              <a:t>“The Passes” of “selection sort algorithm” needs to be evaluated and applied and  the concept “selection sort algorithm” needs to be </a:t>
            </a:r>
            <a:r>
              <a:rPr lang="en-US" sz="2000" smtClean="0">
                <a:solidFill>
                  <a:srgbClr val="000000"/>
                </a:solidFill>
                <a:latin typeface="Times New Roman" panose="02020603050405020304" pitchFamily="18" charset="0"/>
                <a:ea typeface="ＭＳ 明朝"/>
                <a:cs typeface="Times New Roman" panose="02020603050405020304" pitchFamily="18" charset="0"/>
              </a:rPr>
              <a:t>applied</a:t>
            </a:r>
            <a:endParaRPr lang="en-US" sz="2000">
              <a:solidFill>
                <a:srgbClr val="000000"/>
              </a:solidFill>
              <a:latin typeface="Times New Roman" panose="02020603050405020304" pitchFamily="18" charset="0"/>
              <a:ea typeface="ＭＳ 明朝"/>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38F3DF5-46B4-354D-BEB6-FC8B3F9E8E19}" type="slidenum">
              <a:rPr lang="en-US" smtClean="0"/>
              <a:t>13</a:t>
            </a:fld>
            <a:endParaRPr lang="en-US"/>
          </a:p>
        </p:txBody>
      </p:sp>
    </p:spTree>
    <p:extLst>
      <p:ext uri="{BB962C8B-B14F-4D97-AF65-F5344CB8AC3E}">
        <p14:creationId xmlns:p14="http://schemas.microsoft.com/office/powerpoint/2010/main" val="239942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2044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Concept States of the Theory</a:t>
            </a:r>
            <a:endParaRPr lang="en-US" sz="3200">
              <a:latin typeface="Times New Roman" charset="0"/>
              <a:ea typeface="Times New Roman" charset="0"/>
              <a:cs typeface="Times New Roman" charset="0"/>
            </a:endParaRPr>
          </a:p>
        </p:txBody>
      </p:sp>
      <p:sp>
        <p:nvSpPr>
          <p:cNvPr id="3" name="Rectangle 2"/>
          <p:cNvSpPr/>
          <p:nvPr/>
        </p:nvSpPr>
        <p:spPr>
          <a:xfrm>
            <a:off x="457200" y="1223682"/>
            <a:ext cx="8229600" cy="4524315"/>
          </a:xfrm>
          <a:prstGeom prst="rect">
            <a:avLst/>
          </a:prstGeom>
        </p:spPr>
        <p:txBody>
          <a:bodyPr wrap="square">
            <a:spAutoFit/>
          </a:bodyPr>
          <a:lstStyle/>
          <a:p>
            <a:pPr marL="342900" indent="-342900">
              <a:buFont typeface="Wingdings" charset="2"/>
              <a:buChar char="Ø"/>
            </a:pPr>
            <a:r>
              <a:rPr lang="en-US" sz="2000" smtClean="0">
                <a:latin typeface="Times New Roman" charset="0"/>
                <a:ea typeface="Times New Roman" charset="0"/>
                <a:cs typeface="Times New Roman" charset="0"/>
              </a:rPr>
              <a:t>The </a:t>
            </a:r>
            <a:r>
              <a:rPr lang="en-US" sz="2000">
                <a:latin typeface="Times New Roman" charset="0"/>
                <a:ea typeface="Times New Roman" charset="0"/>
                <a:cs typeface="Times New Roman" charset="0"/>
              </a:rPr>
              <a:t>three basic sets of </a:t>
            </a:r>
            <a:r>
              <a:rPr lang="en-US" sz="2000" smtClean="0">
                <a:latin typeface="Times New Roman" charset="0"/>
                <a:ea typeface="Times New Roman" charset="0"/>
                <a:cs typeface="Times New Roman" charset="0"/>
              </a:rPr>
              <a:t>the concept </a:t>
            </a:r>
            <a:r>
              <a:rPr lang="en-US" sz="2000">
                <a:latin typeface="Times New Roman" charset="0"/>
                <a:ea typeface="Times New Roman" charset="0"/>
                <a:cs typeface="Times New Roman" charset="0"/>
              </a:rPr>
              <a:t>states: </a:t>
            </a:r>
            <a:endParaRPr lang="en-US" sz="2000" smtClean="0">
              <a:latin typeface="Times New Roman" charset="0"/>
              <a:ea typeface="Times New Roman" charset="0"/>
              <a:cs typeface="Times New Roman" charset="0"/>
            </a:endParaRPr>
          </a:p>
          <a:p>
            <a:pPr marL="514350" indent="-514350">
              <a:buFont typeface="+mj-lt"/>
              <a:buAutoNum type="arabicPeriod"/>
            </a:pPr>
            <a:r>
              <a:rPr lang="en-US" sz="2000" smtClean="0">
                <a:latin typeface="Times New Roman" charset="0"/>
                <a:ea typeface="Times New Roman" charset="0"/>
                <a:cs typeface="Times New Roman" charset="0"/>
              </a:rPr>
              <a:t>Verified </a:t>
            </a:r>
            <a:r>
              <a:rPr lang="en-US" sz="2000">
                <a:latin typeface="Times New Roman" charset="0"/>
                <a:ea typeface="Times New Roman" charset="0"/>
                <a:cs typeface="Times New Roman" charset="0"/>
              </a:rPr>
              <a:t>Skills (VS</a:t>
            </a:r>
            <a:r>
              <a:rPr lang="en-US" sz="2000" smtClean="0">
                <a:latin typeface="Times New Roman" charset="0"/>
                <a:ea typeface="Times New Roman" charset="0"/>
                <a:cs typeface="Times New Roman" charset="0"/>
              </a:rPr>
              <a:t>)</a:t>
            </a:r>
          </a:p>
          <a:p>
            <a:pPr marL="514350" indent="-514350">
              <a:buFont typeface="+mj-lt"/>
              <a:buAutoNum type="arabicPeriod"/>
            </a:pPr>
            <a:r>
              <a:rPr lang="en-US" sz="2000" smtClean="0">
                <a:latin typeface="Times New Roman" charset="0"/>
                <a:ea typeface="Times New Roman" charset="0"/>
                <a:cs typeface="Times New Roman" charset="0"/>
              </a:rPr>
              <a:t>Derived </a:t>
            </a:r>
            <a:r>
              <a:rPr lang="en-US" sz="2000">
                <a:latin typeface="Times New Roman" charset="0"/>
                <a:ea typeface="Times New Roman" charset="0"/>
                <a:cs typeface="Times New Roman" charset="0"/>
              </a:rPr>
              <a:t>Skills (DS</a:t>
            </a:r>
            <a:r>
              <a:rPr lang="en-US" sz="2000" smtClean="0">
                <a:latin typeface="Times New Roman" charset="0"/>
                <a:ea typeface="Times New Roman" charset="0"/>
                <a:cs typeface="Times New Roman" charset="0"/>
              </a:rPr>
              <a:t>)</a:t>
            </a:r>
          </a:p>
          <a:p>
            <a:pPr marL="514350" indent="-514350">
              <a:buFont typeface="+mj-lt"/>
              <a:buAutoNum type="arabicPeriod"/>
            </a:pPr>
            <a:r>
              <a:rPr lang="en-US" sz="2000" smtClean="0">
                <a:latin typeface="Times New Roman" charset="0"/>
                <a:ea typeface="Times New Roman" charset="0"/>
                <a:cs typeface="Times New Roman" charset="0"/>
              </a:rPr>
              <a:t>Potential </a:t>
            </a:r>
            <a:r>
              <a:rPr lang="en-US" sz="2000">
                <a:latin typeface="Times New Roman" charset="0"/>
                <a:ea typeface="Times New Roman" charset="0"/>
                <a:cs typeface="Times New Roman" charset="0"/>
              </a:rPr>
              <a:t>Skill (PS</a:t>
            </a:r>
            <a:r>
              <a:rPr lang="en-US" sz="2000" smtClean="0">
                <a:latin typeface="Times New Roman" charset="0"/>
                <a:ea typeface="Times New Roman" charset="0"/>
                <a:cs typeface="Times New Roman" charset="0"/>
              </a:rPr>
              <a:t>)</a:t>
            </a:r>
          </a:p>
          <a:p>
            <a:pPr marL="514350" indent="-514350">
              <a:buFont typeface="+mj-lt"/>
              <a:buAutoNum type="arabicPeriod"/>
            </a:pPr>
            <a:endParaRPr lang="en-US" sz="2000" smtClean="0">
              <a:latin typeface="Times New Roman" charset="0"/>
              <a:ea typeface="Times New Roman" charset="0"/>
              <a:cs typeface="Times New Roman" charset="0"/>
            </a:endParaRPr>
          </a:p>
          <a:p>
            <a:pPr marL="342900" indent="-342900">
              <a:buFont typeface="Wingdings" charset="2"/>
              <a:buChar char="Ø"/>
            </a:pPr>
            <a:r>
              <a:rPr lang="en-US" sz="2000" smtClean="0">
                <a:latin typeface="Times New Roman" charset="0"/>
                <a:ea typeface="Times New Roman" charset="0"/>
                <a:cs typeface="Times New Roman" charset="0"/>
              </a:rPr>
              <a:t> After the assessed individual complete the assessment, his result will be in six concept states</a:t>
            </a:r>
          </a:p>
          <a:p>
            <a:pPr marL="514350" indent="-514350">
              <a:buFont typeface="+mj-lt"/>
              <a:buAutoNum type="arabicPeriod"/>
            </a:pPr>
            <a:r>
              <a:rPr lang="en-US" sz="2000" smtClean="0">
                <a:latin typeface="Times New Roman" charset="0"/>
                <a:ea typeface="Times New Roman" charset="0"/>
                <a:cs typeface="Times New Roman" charset="0"/>
              </a:rPr>
              <a:t>Verified </a:t>
            </a:r>
            <a:r>
              <a:rPr lang="en-US" sz="2000">
                <a:latin typeface="Times New Roman" charset="0"/>
                <a:ea typeface="Times New Roman" charset="0"/>
                <a:cs typeface="Times New Roman" charset="0"/>
              </a:rPr>
              <a:t>Known Skills (VKS</a:t>
            </a:r>
            <a:r>
              <a:rPr lang="en-US" sz="2000" smtClean="0">
                <a:latin typeface="Times New Roman" charset="0"/>
                <a:ea typeface="Times New Roman" charset="0"/>
                <a:cs typeface="Times New Roman" charset="0"/>
              </a:rPr>
              <a:t>)</a:t>
            </a:r>
          </a:p>
          <a:p>
            <a:pPr marL="514350" indent="-514350">
              <a:buFont typeface="+mj-lt"/>
              <a:buAutoNum type="arabicPeriod"/>
            </a:pPr>
            <a:r>
              <a:rPr lang="en-US" sz="2000" smtClean="0">
                <a:latin typeface="Times New Roman" charset="0"/>
                <a:ea typeface="Times New Roman" charset="0"/>
                <a:cs typeface="Times New Roman" charset="0"/>
              </a:rPr>
              <a:t>Derived </a:t>
            </a:r>
            <a:r>
              <a:rPr lang="en-US" sz="2000">
                <a:latin typeface="Times New Roman" charset="0"/>
                <a:ea typeface="Times New Roman" charset="0"/>
                <a:cs typeface="Times New Roman" charset="0"/>
              </a:rPr>
              <a:t>Known Skills (DKS</a:t>
            </a:r>
            <a:r>
              <a:rPr lang="en-US" sz="2000" smtClean="0">
                <a:latin typeface="Times New Roman" charset="0"/>
                <a:ea typeface="Times New Roman" charset="0"/>
                <a:cs typeface="Times New Roman" charset="0"/>
              </a:rPr>
              <a:t>)</a:t>
            </a:r>
          </a:p>
          <a:p>
            <a:pPr marL="514350" indent="-514350">
              <a:buFont typeface="+mj-lt"/>
              <a:buAutoNum type="arabicPeriod"/>
            </a:pPr>
            <a:r>
              <a:rPr lang="en-US" sz="2000" smtClean="0">
                <a:latin typeface="Times New Roman" charset="0"/>
                <a:ea typeface="Times New Roman" charset="0"/>
                <a:cs typeface="Times New Roman" charset="0"/>
              </a:rPr>
              <a:t>Potential </a:t>
            </a:r>
            <a:r>
              <a:rPr lang="en-US" sz="2000">
                <a:latin typeface="Times New Roman" charset="0"/>
                <a:ea typeface="Times New Roman" charset="0"/>
                <a:cs typeface="Times New Roman" charset="0"/>
              </a:rPr>
              <a:t>known skill (PKS</a:t>
            </a:r>
            <a:r>
              <a:rPr lang="en-US" sz="2000" smtClean="0">
                <a:latin typeface="Times New Roman" charset="0"/>
                <a:ea typeface="Times New Roman" charset="0"/>
                <a:cs typeface="Times New Roman" charset="0"/>
              </a:rPr>
              <a:t>)</a:t>
            </a:r>
          </a:p>
          <a:p>
            <a:pPr marL="514350" indent="-514350">
              <a:buFont typeface="+mj-lt"/>
              <a:buAutoNum type="arabicPeriod"/>
            </a:pPr>
            <a:r>
              <a:rPr lang="en-US" sz="2000" smtClean="0">
                <a:latin typeface="Times New Roman" charset="0"/>
                <a:ea typeface="Times New Roman" charset="0"/>
                <a:cs typeface="Times New Roman" charset="0"/>
              </a:rPr>
              <a:t>Verified </a:t>
            </a:r>
            <a:r>
              <a:rPr lang="en-US" sz="2000">
                <a:latin typeface="Times New Roman" charset="0"/>
                <a:ea typeface="Times New Roman" charset="0"/>
                <a:cs typeface="Times New Roman" charset="0"/>
              </a:rPr>
              <a:t>Not knowing Skills (VNS</a:t>
            </a:r>
            <a:r>
              <a:rPr lang="en-US" sz="2000" smtClean="0">
                <a:latin typeface="Times New Roman" charset="0"/>
                <a:ea typeface="Times New Roman" charset="0"/>
                <a:cs typeface="Times New Roman" charset="0"/>
              </a:rPr>
              <a:t>)</a:t>
            </a:r>
          </a:p>
          <a:p>
            <a:pPr marL="514350" indent="-514350">
              <a:buFont typeface="+mj-lt"/>
              <a:buAutoNum type="arabicPeriod"/>
            </a:pPr>
            <a:r>
              <a:rPr lang="en-US" sz="2000" smtClean="0">
                <a:latin typeface="Times New Roman" charset="0"/>
                <a:ea typeface="Times New Roman" charset="0"/>
                <a:cs typeface="Times New Roman" charset="0"/>
              </a:rPr>
              <a:t>Derived </a:t>
            </a:r>
            <a:r>
              <a:rPr lang="en-US" sz="2000">
                <a:latin typeface="Times New Roman" charset="0"/>
                <a:ea typeface="Times New Roman" charset="0"/>
                <a:cs typeface="Times New Roman" charset="0"/>
              </a:rPr>
              <a:t>Not knowing Skills (DNS</a:t>
            </a:r>
            <a:r>
              <a:rPr lang="en-US" sz="2000" smtClean="0">
                <a:latin typeface="Times New Roman" charset="0"/>
                <a:ea typeface="Times New Roman" charset="0"/>
                <a:cs typeface="Times New Roman" charset="0"/>
              </a:rPr>
              <a:t>)</a:t>
            </a:r>
          </a:p>
          <a:p>
            <a:pPr marL="514350" indent="-514350">
              <a:buFont typeface="+mj-lt"/>
              <a:buAutoNum type="arabicPeriod"/>
            </a:pPr>
            <a:r>
              <a:rPr lang="en-US" sz="2000" smtClean="0">
                <a:latin typeface="Times New Roman" charset="0"/>
                <a:ea typeface="Times New Roman" charset="0"/>
                <a:cs typeface="Times New Roman" charset="0"/>
              </a:rPr>
              <a:t>Potential Not </a:t>
            </a:r>
            <a:r>
              <a:rPr lang="en-US" sz="2000">
                <a:latin typeface="Times New Roman" charset="0"/>
                <a:ea typeface="Times New Roman" charset="0"/>
                <a:cs typeface="Times New Roman" charset="0"/>
              </a:rPr>
              <a:t>knowing skill (PNS</a:t>
            </a:r>
            <a:r>
              <a:rPr lang="en-US" sz="2000" smtClean="0">
                <a:latin typeface="Times New Roman" charset="0"/>
                <a:ea typeface="Times New Roman" charset="0"/>
                <a:cs typeface="Times New Roman" charset="0"/>
              </a:rPr>
              <a:t>)</a:t>
            </a:r>
          </a:p>
          <a:p>
            <a:r>
              <a:rPr lang="en-US" sz="2800" smtClean="0">
                <a:latin typeface="Times New Roman" charset="0"/>
                <a:ea typeface="Times New Roman" charset="0"/>
                <a:cs typeface="Times New Roman" charset="0"/>
              </a:rPr>
              <a:t> </a:t>
            </a:r>
            <a:endParaRPr lang="en-US" sz="280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B38F3DF5-46B4-354D-BEB6-FC8B3F9E8E19}" type="slidenum">
              <a:rPr lang="en-US" smtClean="0"/>
              <a:t>14</a:t>
            </a:fld>
            <a:endParaRPr lang="en-US"/>
          </a:p>
        </p:txBody>
      </p:sp>
    </p:spTree>
    <p:extLst>
      <p:ext uri="{BB962C8B-B14F-4D97-AF65-F5344CB8AC3E}">
        <p14:creationId xmlns:p14="http://schemas.microsoft.com/office/powerpoint/2010/main" val="1894993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200" b="1" smtClean="0">
                <a:latin typeface="Times New Roman" charset="0"/>
                <a:ea typeface="Times New Roman" charset="0"/>
                <a:cs typeface="Times New Roman" charset="0"/>
              </a:rPr>
              <a:t>Verified Skills set VS(k)</a:t>
            </a:r>
            <a:endParaRPr lang="en-US" sz="3200">
              <a:latin typeface="Times New Roman" charset="0"/>
              <a:ea typeface="Times New Roman" charset="0"/>
              <a:cs typeface="Times New Roman" charset="0"/>
            </a:endParaRPr>
          </a:p>
        </p:txBody>
      </p:sp>
      <p:sp>
        <p:nvSpPr>
          <p:cNvPr id="3" name="Content Placeholder 2"/>
          <p:cNvSpPr>
            <a:spLocks noGrp="1"/>
          </p:cNvSpPr>
          <p:nvPr>
            <p:ph idx="1"/>
          </p:nvPr>
        </p:nvSpPr>
        <p:spPr>
          <a:xfrm>
            <a:off x="224366" y="1554828"/>
            <a:ext cx="8229600" cy="4837505"/>
          </a:xfrm>
        </p:spPr>
        <p:txBody>
          <a:bodyPr>
            <a:normAutofit/>
          </a:bodyPr>
          <a:lstStyle/>
          <a:p>
            <a:pPr marL="0" indent="0">
              <a:buNone/>
            </a:pPr>
            <a:r>
              <a:rPr lang="en-US" sz="2000" dirty="0" smtClean="0">
                <a:latin typeface="Times New Roman" charset="0"/>
                <a:ea typeface="Times New Roman" charset="0"/>
                <a:cs typeface="Times New Roman" charset="0"/>
              </a:rPr>
              <a:t>If (</a:t>
            </a:r>
            <a:r>
              <a:rPr lang="en-US" sz="2000" dirty="0" err="1" smtClean="0">
                <a:latin typeface="Times New Roman" charset="0"/>
                <a:ea typeface="Times New Roman" charset="0"/>
                <a:cs typeface="Times New Roman" charset="0"/>
              </a:rPr>
              <a:t>Q</a:t>
            </a:r>
            <a:r>
              <a:rPr lang="en-US" sz="2000" baseline="-25000" dirty="0" err="1" smtClean="0">
                <a:latin typeface="Times New Roman" charset="0"/>
                <a:ea typeface="Times New Roman" charset="0"/>
                <a:cs typeface="Times New Roman" charset="0"/>
              </a:rPr>
              <a:t>i</a:t>
            </a:r>
            <a:r>
              <a:rPr lang="en-US" sz="2000" dirty="0" err="1" smtClean="0">
                <a:latin typeface="Times New Roman" charset="0"/>
                <a:ea typeface="Times New Roman" charset="0"/>
                <a:cs typeface="Times New Roman" charset="0"/>
              </a:rPr>
              <a:t>,C</a:t>
            </a:r>
            <a:r>
              <a:rPr lang="en-US" sz="2000" baseline="-25000" dirty="0" err="1" smtClean="0">
                <a:latin typeface="Times New Roman" charset="0"/>
                <a:ea typeface="Times New Roman" charset="0"/>
                <a:cs typeface="Times New Roman" charset="0"/>
              </a:rPr>
              <a:t>x</a:t>
            </a:r>
            <a:r>
              <a:rPr lang="en-US" sz="2000" dirty="0" smtClean="0">
                <a:latin typeface="Times New Roman" charset="0"/>
                <a:ea typeface="Times New Roman" charset="0"/>
                <a:cs typeface="Times New Roman" charset="0"/>
              </a:rPr>
              <a:t>)L</a:t>
            </a:r>
            <a:r>
              <a:rPr lang="en-US" sz="2000" baseline="-25000" dirty="0" smtClean="0">
                <a:latin typeface="Times New Roman" charset="0"/>
                <a:ea typeface="Times New Roman" charset="0"/>
                <a:cs typeface="Times New Roman" charset="0"/>
              </a:rPr>
              <a:t>k</a:t>
            </a:r>
            <a:r>
              <a:rPr lang="en-US" sz="2000" dirty="0" smtClean="0">
                <a:latin typeface="Times New Roman" charset="0"/>
                <a:ea typeface="Times New Roman" charset="0"/>
                <a:cs typeface="Times New Roman" charset="0"/>
              </a:rPr>
              <a:t> &amp; </a:t>
            </a:r>
            <a:r>
              <a:rPr lang="en-US" sz="2000" dirty="0" err="1" smtClean="0">
                <a:latin typeface="Times New Roman" charset="0"/>
                <a:ea typeface="Times New Roman" charset="0"/>
                <a:cs typeface="Times New Roman" charset="0"/>
              </a:rPr>
              <a:t>C</a:t>
            </a:r>
            <a:r>
              <a:rPr lang="en-US" sz="2000" baseline="-25000" dirty="0" err="1" smtClean="0">
                <a:latin typeface="Times New Roman" charset="0"/>
                <a:ea typeface="Times New Roman" charset="0"/>
                <a:cs typeface="Times New Roman" charset="0"/>
              </a:rPr>
              <a:t>x</a:t>
            </a:r>
            <a:r>
              <a:rPr lang="en-US" sz="2000" baseline="-25000" dirty="0" smtClean="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is correct answer </a:t>
            </a:r>
            <a:r>
              <a:rPr lang="en-US" sz="2000" dirty="0" smtClean="0">
                <a:latin typeface="Times New Roman" charset="0"/>
                <a:ea typeface="Times New Roman" charset="0"/>
                <a:cs typeface="Times New Roman" charset="0"/>
                <a:sym typeface="Wingdings"/>
              </a:rPr>
              <a:t></a:t>
            </a:r>
            <a:r>
              <a:rPr lang="en-US" sz="2000" dirty="0" err="1" smtClean="0">
                <a:latin typeface="Times New Roman" charset="0"/>
                <a:ea typeface="Times New Roman" charset="0"/>
                <a:cs typeface="Times New Roman" charset="0"/>
              </a:rPr>
              <a:t>C</a:t>
            </a:r>
            <a:r>
              <a:rPr lang="en-US" sz="2000" baseline="-25000" dirty="0" err="1" smtClean="0">
                <a:latin typeface="Times New Roman" charset="0"/>
                <a:ea typeface="Times New Roman" charset="0"/>
                <a:cs typeface="Times New Roman" charset="0"/>
              </a:rPr>
              <a:t>x</a:t>
            </a:r>
            <a:r>
              <a:rPr lang="en-US" sz="2000" dirty="0" smtClean="0">
                <a:latin typeface="Times New Roman" charset="0"/>
                <a:ea typeface="Times New Roman" charset="0"/>
                <a:cs typeface="Times New Roman" charset="0"/>
                <a:sym typeface="Wingdings"/>
              </a:rPr>
              <a:t> </a:t>
            </a:r>
            <a:r>
              <a:rPr lang="en-US" sz="2000" dirty="0">
                <a:latin typeface="Times New Roman" charset="0"/>
                <a:ea typeface="Times New Roman" charset="0"/>
                <a:cs typeface="Times New Roman" charset="0"/>
              </a:rPr>
              <a:t>∈ Verified </a:t>
            </a:r>
            <a:r>
              <a:rPr lang="en-US" sz="2000" dirty="0" smtClean="0">
                <a:latin typeface="Times New Roman" charset="0"/>
                <a:ea typeface="Times New Roman" charset="0"/>
                <a:cs typeface="Times New Roman" charset="0"/>
              </a:rPr>
              <a:t>skills at level k VS(k) </a:t>
            </a:r>
            <a:r>
              <a:rPr lang="en-US" sz="2000" dirty="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C</a:t>
            </a:r>
            <a:r>
              <a:rPr lang="en-US" sz="2000" baseline="-25000" dirty="0" err="1" smtClean="0">
                <a:latin typeface="Times New Roman" charset="0"/>
                <a:ea typeface="Times New Roman" charset="0"/>
                <a:cs typeface="Times New Roman" charset="0"/>
              </a:rPr>
              <a:t>x</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tested concepts.</a:t>
            </a:r>
          </a:p>
          <a:p>
            <a:pPr marL="0" indent="0">
              <a:buNone/>
            </a:pPr>
            <a:r>
              <a:rPr lang="en-US" sz="2000" dirty="0" smtClean="0">
                <a:latin typeface="Times New Roman" charset="0"/>
                <a:ea typeface="Times New Roman" charset="0"/>
                <a:cs typeface="Times New Roman" charset="0"/>
              </a:rPr>
              <a:t>Where,</a:t>
            </a:r>
          </a:p>
          <a:p>
            <a:pPr marL="0" indent="0">
              <a:buNone/>
            </a:pPr>
            <a:endParaRPr lang="en-US" sz="2000" dirty="0">
              <a:latin typeface="Times New Roman" charset="0"/>
              <a:ea typeface="Times New Roman" charset="0"/>
              <a:cs typeface="Times New Roman" charset="0"/>
            </a:endParaRPr>
          </a:p>
          <a:p>
            <a:pPr marL="0" indent="0">
              <a:buNone/>
            </a:pPr>
            <a:endParaRPr lang="en-US" sz="2000" dirty="0" smtClean="0">
              <a:latin typeface="Times New Roman" charset="0"/>
              <a:ea typeface="Times New Roman" charset="0"/>
              <a:cs typeface="Times New Roman" charset="0"/>
            </a:endParaRPr>
          </a:p>
          <a:p>
            <a:pPr marL="0" indent="0">
              <a:buNone/>
            </a:pPr>
            <a:endParaRPr lang="en-US" sz="2000" dirty="0">
              <a:latin typeface="Times New Roman" charset="0"/>
              <a:ea typeface="Times New Roman" charset="0"/>
              <a:cs typeface="Times New Roman" charset="0"/>
            </a:endParaRPr>
          </a:p>
          <a:p>
            <a:pPr marL="0" indent="0">
              <a:buNone/>
            </a:pPr>
            <a:endParaRPr lang="en-US" sz="2000" dirty="0" smtClean="0">
              <a:latin typeface="Times New Roman" charset="0"/>
              <a:ea typeface="Times New Roman" charset="0"/>
              <a:cs typeface="Times New Roman" charset="0"/>
            </a:endParaRPr>
          </a:p>
          <a:p>
            <a:pPr marL="0" indent="0">
              <a:buNone/>
            </a:pPr>
            <a:endParaRPr lang="en-US" sz="2000" dirty="0" smtClean="0">
              <a:latin typeface="Times New Roman" charset="0"/>
              <a:ea typeface="Times New Roman" charset="0"/>
              <a:cs typeface="Times New Roman" charset="0"/>
            </a:endParaRPr>
          </a:p>
          <a:p>
            <a:pPr marL="0" indent="0">
              <a:buNone/>
            </a:pPr>
            <a:r>
              <a:rPr lang="en-US" sz="2000" dirty="0" smtClean="0">
                <a:latin typeface="Times New Roman" charset="0"/>
                <a:ea typeface="Times New Roman" charset="0"/>
                <a:cs typeface="Times New Roman" charset="0"/>
              </a:rPr>
              <a:t>Q</a:t>
            </a:r>
            <a:r>
              <a:rPr lang="en-US" sz="2000" baseline="-25000" dirty="0" smtClean="0">
                <a:latin typeface="Times New Roman" charset="0"/>
                <a:ea typeface="Times New Roman" charset="0"/>
                <a:cs typeface="Times New Roman" charset="0"/>
              </a:rPr>
              <a:t>i</a:t>
            </a:r>
            <a:r>
              <a:rPr lang="en-US" sz="2000" dirty="0" smtClean="0">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∈Test </a:t>
            </a:r>
            <a:r>
              <a:rPr lang="en-US" sz="2000" dirty="0" smtClean="0">
                <a:latin typeface="Times New Roman" charset="0"/>
                <a:ea typeface="Times New Roman" charset="0"/>
                <a:cs typeface="Times New Roman" charset="0"/>
              </a:rPr>
              <a:t>questions.</a:t>
            </a:r>
          </a:p>
          <a:p>
            <a:pPr marL="0" indent="0">
              <a:buNone/>
            </a:pPr>
            <a:r>
              <a:rPr lang="en-US" sz="2000" dirty="0" err="1">
                <a:latin typeface="Times New Roman" charset="0"/>
                <a:ea typeface="Times New Roman" charset="0"/>
                <a:cs typeface="Times New Roman" charset="0"/>
              </a:rPr>
              <a:t>C</a:t>
            </a:r>
            <a:r>
              <a:rPr lang="en-US" sz="2000" baseline="-25000" dirty="0" err="1">
                <a:latin typeface="Times New Roman" charset="0"/>
                <a:ea typeface="Times New Roman" charset="0"/>
                <a:cs typeface="Times New Roman" charset="0"/>
              </a:rPr>
              <a:t>x</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Tested concepts.</a:t>
            </a:r>
          </a:p>
          <a:p>
            <a:pPr marL="0" indent="0">
              <a:buNone/>
            </a:pPr>
            <a:r>
              <a:rPr lang="en-US" sz="2000" dirty="0" smtClean="0">
                <a:latin typeface="Times New Roman" charset="0"/>
                <a:ea typeface="Times New Roman" charset="0"/>
                <a:cs typeface="Times New Roman" charset="0"/>
              </a:rPr>
              <a:t>L</a:t>
            </a:r>
            <a:r>
              <a:rPr lang="en-US" sz="2000" baseline="-25000" dirty="0" smtClean="0">
                <a:latin typeface="Times New Roman" charset="0"/>
                <a:ea typeface="Times New Roman" charset="0"/>
                <a:cs typeface="Times New Roman" charset="0"/>
              </a:rPr>
              <a:t>k </a:t>
            </a:r>
            <a:r>
              <a:rPr lang="en-US" sz="2000" dirty="0" smtClean="0">
                <a:latin typeface="Times New Roman" charset="0"/>
                <a:ea typeface="Times New Roman" charset="0"/>
                <a:cs typeface="Times New Roman" charset="0"/>
              </a:rPr>
              <a:t>∈Bloom link of level k.</a:t>
            </a:r>
          </a:p>
          <a:p>
            <a:pPr marL="0" indent="0">
              <a:buNone/>
            </a:pPr>
            <a:r>
              <a:rPr lang="en-US" sz="2000" dirty="0" smtClean="0">
                <a:latin typeface="Times New Roman" charset="0"/>
                <a:ea typeface="Times New Roman" charset="0"/>
                <a:cs typeface="Times New Roman" charset="0"/>
              </a:rPr>
              <a:t>VS</a:t>
            </a:r>
            <a:r>
              <a:rPr lang="en-US" sz="2000" dirty="0">
                <a:latin typeface="Times New Roman" charset="0"/>
                <a:ea typeface="Times New Roman" charset="0"/>
                <a:cs typeface="Times New Roman" charset="0"/>
              </a:rPr>
              <a:t>(k</a:t>
            </a:r>
            <a:r>
              <a:rPr lang="en-US" sz="2000" dirty="0" smtClean="0">
                <a:latin typeface="Times New Roman" charset="0"/>
                <a:ea typeface="Times New Roman" charset="0"/>
                <a:cs typeface="Times New Roman" charset="0"/>
              </a:rPr>
              <a:t>)</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 Verified skills at level K</a:t>
            </a:r>
            <a:endParaRPr lang="en-US" sz="2000" dirty="0">
              <a:latin typeface="Times New Roman" charset="0"/>
              <a:ea typeface="Times New Roman" charset="0"/>
              <a:cs typeface="Times New Roman" charset="0"/>
            </a:endParaRPr>
          </a:p>
          <a:p>
            <a:pPr marL="0" indent="0">
              <a:buNone/>
            </a:pPr>
            <a:endParaRPr lang="en-US" sz="3600" dirty="0"/>
          </a:p>
          <a:p>
            <a:pPr marL="0" indent="0">
              <a:buNone/>
            </a:pPr>
            <a:endParaRPr lang="en-US" sz="3600" dirty="0" smtClean="0"/>
          </a:p>
          <a:p>
            <a:pPr marL="0" indent="0">
              <a:buNone/>
            </a:pPr>
            <a:endParaRPr lang="en-US" sz="3600" dirty="0" smtClean="0"/>
          </a:p>
          <a:p>
            <a:pPr marL="0" indent="0">
              <a:buNone/>
            </a:pPr>
            <a:endParaRPr lang="en-US" sz="3600" dirty="0" smtClean="0"/>
          </a:p>
        </p:txBody>
      </p:sp>
      <p:grpSp>
        <p:nvGrpSpPr>
          <p:cNvPr id="6" name="Group 5"/>
          <p:cNvGrpSpPr/>
          <p:nvPr/>
        </p:nvGrpSpPr>
        <p:grpSpPr>
          <a:xfrm>
            <a:off x="4257143" y="3459146"/>
            <a:ext cx="1721223" cy="514434"/>
            <a:chOff x="5216147" y="3888747"/>
            <a:chExt cx="1721223" cy="514434"/>
          </a:xfrm>
        </p:grpSpPr>
        <p:sp>
          <p:nvSpPr>
            <p:cNvPr id="10" name="Rectangle 9"/>
            <p:cNvSpPr/>
            <p:nvPr/>
          </p:nvSpPr>
          <p:spPr>
            <a:xfrm>
              <a:off x="6563887" y="4032596"/>
              <a:ext cx="373483" cy="370585"/>
            </a:xfrm>
            <a:prstGeom prst="rect">
              <a:avLst/>
            </a:prstGeom>
            <a:solidFill>
              <a:schemeClr val="accent2"/>
            </a:solidFill>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900" i="1" smtClean="0">
                  <a:effectLst/>
                  <a:ea typeface="ＭＳ 明朝"/>
                  <a:cs typeface="Times"/>
                </a:rPr>
                <a:t>Q</a:t>
              </a:r>
              <a:r>
                <a:rPr lang="en-US" sz="900" baseline="-25000" smtClean="0"/>
                <a:t>i</a:t>
              </a:r>
              <a:r>
                <a:rPr lang="en-US" sz="1200" i="1" baseline="-25000">
                  <a:effectLst/>
                  <a:latin typeface="Cambria Math"/>
                  <a:ea typeface="ＭＳ 明朝"/>
                  <a:cs typeface="Times"/>
                </a:rPr>
                <a:t> </a:t>
              </a:r>
            </a:p>
          </p:txBody>
        </p:sp>
        <p:cxnSp>
          <p:nvCxnSpPr>
            <p:cNvPr id="11" name="Straight Arrow Connector 10"/>
            <p:cNvCxnSpPr>
              <a:stCxn id="10" idx="1"/>
            </p:cNvCxnSpPr>
            <p:nvPr/>
          </p:nvCxnSpPr>
          <p:spPr>
            <a:xfrm flipH="1">
              <a:off x="5562215" y="4217889"/>
              <a:ext cx="1001672" cy="11796"/>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Flowchart: Terminator 71681"/>
            <p:cNvSpPr/>
            <p:nvPr/>
          </p:nvSpPr>
          <p:spPr>
            <a:xfrm>
              <a:off x="5216147" y="4076731"/>
              <a:ext cx="372540" cy="326450"/>
            </a:xfrm>
            <a:prstGeom prst="flowChartTerminator">
              <a:avLst/>
            </a:prstGeom>
            <a:solidFill>
              <a:schemeClr val="bg2"/>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900" smtClean="0">
                  <a:solidFill>
                    <a:srgbClr val="000000"/>
                  </a:solidFill>
                  <a:effectLst/>
                  <a:latin typeface="Cambria Math"/>
                  <a:ea typeface="ＭＳ 明朝"/>
                  <a:cs typeface="Times"/>
                </a:rPr>
                <a:t>C</a:t>
              </a:r>
              <a:r>
                <a:rPr lang="en-US" sz="900">
                  <a:solidFill>
                    <a:srgbClr val="000000"/>
                  </a:solidFill>
                  <a:effectLst/>
                  <a:latin typeface="Cambria Math"/>
                  <a:ea typeface="ＭＳ 明朝"/>
                  <a:cs typeface="Times"/>
                </a:rPr>
                <a:t> </a:t>
              </a:r>
              <a:r>
                <a:rPr lang="en-US" sz="900" i="1" baseline="-25000" smtClean="0">
                  <a:solidFill>
                    <a:srgbClr val="000000"/>
                  </a:solidFill>
                  <a:effectLst/>
                  <a:latin typeface="Cambria Math"/>
                  <a:ea typeface="ＭＳ 明朝"/>
                  <a:cs typeface="Times"/>
                </a:rPr>
                <a:t>x</a:t>
              </a:r>
              <a:endParaRPr lang="en-US" sz="900" i="1" baseline="-25000">
                <a:effectLst/>
                <a:latin typeface="Cambria Math"/>
                <a:ea typeface="ＭＳ 明朝"/>
                <a:cs typeface="Times"/>
              </a:endParaRPr>
            </a:p>
          </p:txBody>
        </p:sp>
        <p:sp>
          <p:nvSpPr>
            <p:cNvPr id="13" name="Text Box 74803"/>
            <p:cNvSpPr txBox="1"/>
            <p:nvPr/>
          </p:nvSpPr>
          <p:spPr>
            <a:xfrm>
              <a:off x="5958284" y="3888747"/>
              <a:ext cx="372769" cy="300144"/>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smtClean="0">
                  <a:effectLst/>
                  <a:latin typeface="Cambria Math"/>
                  <a:ea typeface="ＭＳ 明朝"/>
                  <a:cs typeface="Times"/>
                </a:rPr>
                <a:t>L</a:t>
              </a:r>
              <a:r>
                <a:rPr lang="en-US" sz="900" b="1" baseline="-25000" smtClean="0">
                  <a:effectLst/>
                  <a:latin typeface="Cambria Math"/>
                  <a:ea typeface="ＭＳ 明朝"/>
                  <a:cs typeface="Times"/>
                </a:rPr>
                <a:t>k</a:t>
              </a:r>
              <a:endParaRPr lang="en-US" sz="900" baseline="-25000">
                <a:latin typeface="Cambria Math"/>
                <a:ea typeface="ＭＳ 明朝"/>
                <a:cs typeface="Times"/>
              </a:endParaRPr>
            </a:p>
            <a:p>
              <a:pPr>
                <a:spcAft>
                  <a:spcPts val="0"/>
                </a:spcAft>
              </a:pPr>
              <a:endParaRPr lang="en-US" sz="1200" i="1">
                <a:effectLst/>
                <a:latin typeface="Cambria Math"/>
                <a:ea typeface="ＭＳ 明朝"/>
                <a:cs typeface="Times"/>
              </a:endParaRPr>
            </a:p>
          </p:txBody>
        </p:sp>
      </p:grpSp>
      <p:sp>
        <p:nvSpPr>
          <p:cNvPr id="20" name="Slide Number Placeholder 19"/>
          <p:cNvSpPr>
            <a:spLocks noGrp="1"/>
          </p:cNvSpPr>
          <p:nvPr>
            <p:ph type="sldNum" sz="quarter" idx="12"/>
          </p:nvPr>
        </p:nvSpPr>
        <p:spPr/>
        <p:txBody>
          <a:bodyPr/>
          <a:lstStyle/>
          <a:p>
            <a:fld id="{E3910267-CFA6-AA43-9800-5C95479F6708}" type="slidenum">
              <a:rPr lang="en-US" smtClean="0"/>
              <a:t>15</a:t>
            </a:fld>
            <a:endParaRPr lang="en-US"/>
          </a:p>
        </p:txBody>
      </p:sp>
    </p:spTree>
    <p:extLst>
      <p:ext uri="{BB962C8B-B14F-4D97-AF65-F5344CB8AC3E}">
        <p14:creationId xmlns:p14="http://schemas.microsoft.com/office/powerpoint/2010/main" val="197994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600" b="1" smtClean="0"/>
              <a:t>Verified Known Skills set VKS(k)</a:t>
            </a:r>
            <a:endParaRPr lang="en-US" sz="3600"/>
          </a:p>
        </p:txBody>
      </p:sp>
      <p:sp>
        <p:nvSpPr>
          <p:cNvPr id="3" name="Content Placeholder 2"/>
          <p:cNvSpPr>
            <a:spLocks noGrp="1"/>
          </p:cNvSpPr>
          <p:nvPr>
            <p:ph idx="1"/>
          </p:nvPr>
        </p:nvSpPr>
        <p:spPr>
          <a:xfrm>
            <a:off x="0" y="1554828"/>
            <a:ext cx="8453966" cy="4837505"/>
          </a:xfrm>
        </p:spPr>
        <p:txBody>
          <a:bodyPr>
            <a:normAutofit/>
          </a:bodyPr>
          <a:lstStyle/>
          <a:p>
            <a:pPr marL="0" indent="0">
              <a:buNone/>
            </a:pPr>
            <a:r>
              <a:rPr lang="en-US" sz="2000" smtClean="0">
                <a:latin typeface="Times New Roman" charset="0"/>
                <a:ea typeface="Times New Roman" charset="0"/>
                <a:cs typeface="Times New Roman" charset="0"/>
              </a:rPr>
              <a:t>If (</a:t>
            </a:r>
            <a:r>
              <a:rPr lang="en-US" sz="2000" err="1" smtClean="0">
                <a:latin typeface="Times New Roman" charset="0"/>
                <a:ea typeface="Times New Roman" charset="0"/>
                <a:cs typeface="Times New Roman" charset="0"/>
              </a:rPr>
              <a:t>Q</a:t>
            </a:r>
            <a:r>
              <a:rPr lang="en-US" sz="2000" baseline="-25000" err="1" smtClean="0">
                <a:latin typeface="Times New Roman" charset="0"/>
                <a:ea typeface="Times New Roman" charset="0"/>
                <a:cs typeface="Times New Roman" charset="0"/>
              </a:rPr>
              <a:t>i</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smtClean="0">
                <a:latin typeface="Times New Roman" charset="0"/>
                <a:ea typeface="Times New Roman" charset="0"/>
                <a:cs typeface="Times New Roman" charset="0"/>
              </a:rPr>
              <a:t>)L</a:t>
            </a:r>
            <a:r>
              <a:rPr lang="en-US" sz="2000" baseline="-25000" smtClean="0">
                <a:latin typeface="Times New Roman" charset="0"/>
                <a:ea typeface="Times New Roman" charset="0"/>
                <a:cs typeface="Times New Roman" charset="0"/>
              </a:rPr>
              <a:t>k</a:t>
            </a:r>
            <a:r>
              <a:rPr lang="en-US" sz="2000" smtClean="0">
                <a:latin typeface="Times New Roman" charset="0"/>
                <a:ea typeface="Times New Roman" charset="0"/>
                <a:cs typeface="Times New Roman" charset="0"/>
              </a:rPr>
              <a:t> &amp; </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baseline="-25000" smtClean="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is correct answer </a:t>
            </a:r>
            <a:r>
              <a:rPr lang="en-US" sz="2000" smtClean="0">
                <a:latin typeface="Times New Roman" charset="0"/>
                <a:ea typeface="Times New Roman" charset="0"/>
                <a:cs typeface="Times New Roman" charset="0"/>
                <a:sym typeface="Wingdings"/>
              </a:rPr>
              <a:t></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smtClean="0">
                <a:latin typeface="Times New Roman" charset="0"/>
                <a:ea typeface="Times New Roman" charset="0"/>
                <a:cs typeface="Times New Roman" charset="0"/>
                <a:sym typeface="Wingdings"/>
              </a:rPr>
              <a:t> </a:t>
            </a:r>
            <a:r>
              <a:rPr lang="en-US" sz="2000">
                <a:latin typeface="Times New Roman" charset="0"/>
                <a:ea typeface="Times New Roman" charset="0"/>
                <a:cs typeface="Times New Roman" charset="0"/>
              </a:rPr>
              <a:t>∈ Verified </a:t>
            </a:r>
            <a:r>
              <a:rPr lang="en-US" sz="2000" smtClean="0">
                <a:latin typeface="Times New Roman" charset="0"/>
                <a:ea typeface="Times New Roman" charset="0"/>
                <a:cs typeface="Times New Roman" charset="0"/>
              </a:rPr>
              <a:t>Known Skills at level k VS(k) </a:t>
            </a:r>
            <a:r>
              <a:rPr lang="en-US" sz="2000">
                <a:latin typeface="Times New Roman" charset="0"/>
                <a:ea typeface="Times New Roman" charset="0"/>
                <a:cs typeface="Times New Roman" charset="0"/>
              </a:rPr>
              <a:t>∀ </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completely correct answer concepts.</a:t>
            </a:r>
          </a:p>
          <a:p>
            <a:pPr marL="0" indent="0">
              <a:buNone/>
            </a:pPr>
            <a:r>
              <a:rPr lang="en-US" sz="2000" smtClean="0">
                <a:latin typeface="Times New Roman" charset="0"/>
                <a:ea typeface="Times New Roman" charset="0"/>
                <a:cs typeface="Times New Roman" charset="0"/>
              </a:rPr>
              <a:t>Where,</a:t>
            </a:r>
          </a:p>
          <a:p>
            <a:pPr marL="0" indent="0">
              <a:buNone/>
            </a:pPr>
            <a:r>
              <a:rPr lang="en-US" sz="2000" smtClean="0">
                <a:latin typeface="Times New Roman" charset="0"/>
                <a:ea typeface="Times New Roman" charset="0"/>
                <a:cs typeface="Times New Roman" charset="0"/>
              </a:rPr>
              <a:t>Q</a:t>
            </a:r>
            <a:r>
              <a:rPr lang="en-US" sz="2000" baseline="-25000" smtClean="0">
                <a:latin typeface="Times New Roman" charset="0"/>
                <a:ea typeface="Times New Roman" charset="0"/>
                <a:cs typeface="Times New Roman" charset="0"/>
              </a:rPr>
              <a:t>i</a:t>
            </a:r>
            <a:r>
              <a:rPr lang="en-US" sz="2000" smtClean="0">
                <a:latin typeface="Times New Roman" charset="0"/>
                <a:ea typeface="Times New Roman" charset="0"/>
                <a:cs typeface="Times New Roman" charset="0"/>
              </a:rPr>
              <a:t> ∈</a:t>
            </a:r>
            <a:r>
              <a:rPr lang="en-US" sz="2000">
                <a:latin typeface="Times New Roman" charset="0"/>
                <a:ea typeface="Times New Roman" charset="0"/>
                <a:cs typeface="Times New Roman" charset="0"/>
              </a:rPr>
              <a:t>Test </a:t>
            </a:r>
            <a:r>
              <a:rPr lang="en-US" sz="2000" smtClean="0">
                <a:latin typeface="Times New Roman" charset="0"/>
                <a:ea typeface="Times New Roman" charset="0"/>
                <a:cs typeface="Times New Roman" charset="0"/>
              </a:rPr>
              <a:t>questions.</a:t>
            </a:r>
          </a:p>
          <a:p>
            <a:pPr marL="0" indent="0">
              <a:buNone/>
            </a:pPr>
            <a:r>
              <a:rPr lang="en-US" sz="2000" err="1">
                <a:latin typeface="Times New Roman" charset="0"/>
                <a:ea typeface="Times New Roman" charset="0"/>
                <a:cs typeface="Times New Roman" charset="0"/>
              </a:rPr>
              <a:t>C</a:t>
            </a:r>
            <a:r>
              <a:rPr lang="en-US" sz="2000" baseline="-25000" err="1">
                <a:latin typeface="Times New Roman" charset="0"/>
                <a:ea typeface="Times New Roman" charset="0"/>
                <a:cs typeface="Times New Roman" charset="0"/>
              </a:rPr>
              <a:t>x</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Tested concepts.</a:t>
            </a:r>
          </a:p>
          <a:p>
            <a:pPr marL="0" indent="0">
              <a:buNone/>
            </a:pPr>
            <a:r>
              <a:rPr lang="en-US" sz="2000" smtClean="0">
                <a:latin typeface="Times New Roman" charset="0"/>
                <a:ea typeface="Times New Roman" charset="0"/>
                <a:cs typeface="Times New Roman" charset="0"/>
              </a:rPr>
              <a:t>L</a:t>
            </a:r>
            <a:r>
              <a:rPr lang="en-US" sz="2000" baseline="-25000" smtClean="0">
                <a:latin typeface="Times New Roman" charset="0"/>
                <a:ea typeface="Times New Roman" charset="0"/>
                <a:cs typeface="Times New Roman" charset="0"/>
              </a:rPr>
              <a:t>k </a:t>
            </a:r>
            <a:r>
              <a:rPr lang="en-US" sz="2000" smtClean="0">
                <a:latin typeface="Times New Roman" charset="0"/>
                <a:ea typeface="Times New Roman" charset="0"/>
                <a:cs typeface="Times New Roman" charset="0"/>
              </a:rPr>
              <a:t>∈Bloom link of level k.</a:t>
            </a:r>
          </a:p>
          <a:p>
            <a:pPr marL="0" indent="0">
              <a:buNone/>
            </a:pPr>
            <a:r>
              <a:rPr lang="en-US" sz="2000" smtClean="0">
                <a:latin typeface="Times New Roman" charset="0"/>
                <a:ea typeface="Times New Roman" charset="0"/>
                <a:cs typeface="Times New Roman" charset="0"/>
              </a:rPr>
              <a:t>VKS(k)</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 Verified Known skills at level K</a:t>
            </a:r>
            <a:endParaRPr lang="en-US" sz="2000">
              <a:latin typeface="Times New Roman" charset="0"/>
              <a:ea typeface="Times New Roman" charset="0"/>
              <a:cs typeface="Times New Roman" charset="0"/>
            </a:endParaRPr>
          </a:p>
          <a:p>
            <a:pPr marL="0" indent="0">
              <a:buNone/>
            </a:pPr>
            <a:endParaRPr lang="en-US" sz="3600"/>
          </a:p>
          <a:p>
            <a:pPr marL="0" indent="0">
              <a:buNone/>
            </a:pPr>
            <a:endParaRPr lang="en-US" sz="3600" smtClean="0"/>
          </a:p>
          <a:p>
            <a:pPr marL="0" indent="0">
              <a:buNone/>
            </a:pPr>
            <a:endParaRPr lang="en-US" sz="3600" smtClean="0"/>
          </a:p>
          <a:p>
            <a:pPr marL="0" indent="0">
              <a:buNone/>
            </a:pPr>
            <a:endParaRPr lang="en-US" sz="3600" smtClean="0"/>
          </a:p>
        </p:txBody>
      </p:sp>
      <p:sp>
        <p:nvSpPr>
          <p:cNvPr id="20" name="Slide Number Placeholder 19"/>
          <p:cNvSpPr>
            <a:spLocks noGrp="1"/>
          </p:cNvSpPr>
          <p:nvPr>
            <p:ph type="sldNum" sz="quarter" idx="12"/>
          </p:nvPr>
        </p:nvSpPr>
        <p:spPr/>
        <p:txBody>
          <a:bodyPr/>
          <a:lstStyle/>
          <a:p>
            <a:fld id="{E3910267-CFA6-AA43-9800-5C95479F6708}" type="slidenum">
              <a:rPr lang="en-US" smtClean="0"/>
              <a:t>16</a:t>
            </a:fld>
            <a:endParaRPr lang="en-US"/>
          </a:p>
        </p:txBody>
      </p:sp>
      <p:sp>
        <p:nvSpPr>
          <p:cNvPr id="14" name="TextBox 13"/>
          <p:cNvSpPr txBox="1"/>
          <p:nvPr/>
        </p:nvSpPr>
        <p:spPr>
          <a:xfrm>
            <a:off x="0" y="5609776"/>
            <a:ext cx="9008412" cy="730189"/>
          </a:xfrm>
          <a:prstGeom prst="rect">
            <a:avLst/>
          </a:prstGeom>
          <a:noFill/>
        </p:spPr>
        <p:txBody>
          <a:bodyPr wrap="square" rtlCol="0">
            <a:spAutoFit/>
          </a:bodyPr>
          <a:lstStyle/>
          <a:p>
            <a:r>
              <a:rPr lang="en-US" sz="2000" smtClean="0">
                <a:latin typeface="Times New Roman" charset="0"/>
                <a:ea typeface="Times New Roman" charset="0"/>
                <a:cs typeface="Times New Roman" charset="0"/>
              </a:rPr>
              <a:t>To answer the question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i</a:t>
            </a:r>
            <a:r>
              <a:rPr lang="en-US" sz="2000" smtClean="0">
                <a:latin typeface="Times New Roman" charset="0"/>
                <a:ea typeface="Times New Roman" charset="0"/>
                <a:cs typeface="Times New Roman" charset="0"/>
              </a:rPr>
              <a:t> correctly the Student S</a:t>
            </a:r>
            <a:r>
              <a:rPr lang="en-US" sz="2000" baseline="-25000" smtClean="0">
                <a:latin typeface="Times New Roman" charset="0"/>
                <a:ea typeface="Times New Roman" charset="0"/>
                <a:cs typeface="Times New Roman" charset="0"/>
              </a:rPr>
              <a:t>i</a:t>
            </a:r>
            <a:r>
              <a:rPr lang="en-US" sz="2000" smtClean="0">
                <a:latin typeface="Times New Roman" charset="0"/>
                <a:ea typeface="Times New Roman" charset="0"/>
                <a:cs typeface="Times New Roman" charset="0"/>
              </a:rPr>
              <a:t> should know the concept </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baseline="-25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at level L</a:t>
            </a:r>
            <a:r>
              <a:rPr lang="en-US" sz="2000" baseline="-25000" smtClean="0">
                <a:latin typeface="Times New Roman" charset="0"/>
                <a:ea typeface="Times New Roman" charset="0"/>
                <a:cs typeface="Times New Roman" charset="0"/>
              </a:rPr>
              <a:t>k</a:t>
            </a:r>
            <a:endParaRPr lang="en-US" sz="2000" baseline="-25000">
              <a:latin typeface="Times New Roman" charset="0"/>
              <a:ea typeface="Times New Roman" charset="0"/>
              <a:cs typeface="Times New Roman" charset="0"/>
            </a:endParaRPr>
          </a:p>
        </p:txBody>
      </p:sp>
      <p:grpSp>
        <p:nvGrpSpPr>
          <p:cNvPr id="9" name="Group 8"/>
          <p:cNvGrpSpPr/>
          <p:nvPr/>
        </p:nvGrpSpPr>
        <p:grpSpPr>
          <a:xfrm>
            <a:off x="1954752" y="4493371"/>
            <a:ext cx="4915739" cy="822665"/>
            <a:chOff x="1700467" y="4489351"/>
            <a:chExt cx="4915739" cy="822665"/>
          </a:xfrm>
        </p:grpSpPr>
        <p:grpSp>
          <p:nvGrpSpPr>
            <p:cNvPr id="6" name="Group 5"/>
            <p:cNvGrpSpPr/>
            <p:nvPr/>
          </p:nvGrpSpPr>
          <p:grpSpPr>
            <a:xfrm>
              <a:off x="3709019" y="4672975"/>
              <a:ext cx="2907187" cy="639041"/>
              <a:chOff x="4122367" y="3842287"/>
              <a:chExt cx="2907187" cy="639041"/>
            </a:xfrm>
          </p:grpSpPr>
          <p:sp>
            <p:nvSpPr>
              <p:cNvPr id="10" name="Rectangle 9"/>
              <p:cNvSpPr/>
              <p:nvPr/>
            </p:nvSpPr>
            <p:spPr>
              <a:xfrm>
                <a:off x="6563887" y="3998583"/>
                <a:ext cx="465667" cy="448733"/>
              </a:xfrm>
              <a:prstGeom prst="rect">
                <a:avLst/>
              </a:prstGeom>
              <a:solidFill>
                <a:schemeClr val="accent2"/>
              </a:solidFill>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i="1" smtClean="0">
                    <a:effectLst/>
                    <a:latin typeface="Cambria Math"/>
                    <a:ea typeface="ＭＳ 明朝"/>
                    <a:cs typeface="Times"/>
                  </a:rPr>
                  <a:t>Q</a:t>
                </a:r>
                <a:r>
                  <a:rPr lang="en-US" sz="1200" baseline="-25000" smtClean="0">
                    <a:latin typeface="Times New Roman"/>
                  </a:rPr>
                  <a:t>i</a:t>
                </a:r>
                <a:r>
                  <a:rPr lang="en-US" sz="1200" i="1" baseline="-25000">
                    <a:effectLst/>
                    <a:latin typeface="Cambria Math"/>
                    <a:ea typeface="ＭＳ 明朝"/>
                    <a:cs typeface="Times"/>
                  </a:rPr>
                  <a:t> </a:t>
                </a:r>
              </a:p>
            </p:txBody>
          </p:sp>
          <p:cxnSp>
            <p:nvCxnSpPr>
              <p:cNvPr id="11" name="Straight Arrow Connector 10"/>
              <p:cNvCxnSpPr>
                <a:stCxn id="10" idx="1"/>
                <a:endCxn id="12" idx="3"/>
              </p:cNvCxnSpPr>
              <p:nvPr/>
            </p:nvCxnSpPr>
            <p:spPr>
              <a:xfrm flipH="1">
                <a:off x="4794568" y="4222950"/>
                <a:ext cx="1769319" cy="17006"/>
              </a:xfrm>
              <a:prstGeom prst="straightConnector1">
                <a:avLst/>
              </a:prstGeom>
              <a:ln w="127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2" name="Flowchart: Terminator 71681"/>
              <p:cNvSpPr/>
              <p:nvPr/>
            </p:nvSpPr>
            <p:spPr>
              <a:xfrm>
                <a:off x="4122367" y="3998583"/>
                <a:ext cx="672201" cy="482745"/>
              </a:xfrm>
              <a:prstGeom prst="flowChartTerminator">
                <a:avLst/>
              </a:prstGeom>
              <a:solidFill>
                <a:srgbClr val="008000"/>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i="1" smtClean="0">
                    <a:solidFill>
                      <a:srgbClr val="000000"/>
                    </a:solidFill>
                    <a:effectLst/>
                    <a:latin typeface="Cambria Math"/>
                    <a:ea typeface="ＭＳ 明朝"/>
                    <a:cs typeface="Times"/>
                  </a:rPr>
                  <a:t>C</a:t>
                </a:r>
                <a:r>
                  <a:rPr lang="en-US" sz="1400" i="1">
                    <a:solidFill>
                      <a:srgbClr val="000000"/>
                    </a:solidFill>
                    <a:effectLst/>
                    <a:latin typeface="Cambria Math"/>
                    <a:ea typeface="ＭＳ 明朝"/>
                    <a:cs typeface="Times"/>
                  </a:rPr>
                  <a:t> </a:t>
                </a:r>
                <a:r>
                  <a:rPr lang="en-US" sz="1400" i="1" baseline="-25000" smtClean="0">
                    <a:solidFill>
                      <a:srgbClr val="000000"/>
                    </a:solidFill>
                    <a:effectLst/>
                    <a:latin typeface="Cambria Math"/>
                    <a:ea typeface="ＭＳ 明朝"/>
                    <a:cs typeface="Times"/>
                  </a:rPr>
                  <a:t>x</a:t>
                </a:r>
                <a:endParaRPr lang="en-US" sz="1400" i="1" baseline="-25000">
                  <a:effectLst/>
                  <a:latin typeface="Cambria Math"/>
                  <a:ea typeface="ＭＳ 明朝"/>
                  <a:cs typeface="Times"/>
                </a:endParaRPr>
              </a:p>
            </p:txBody>
          </p:sp>
          <p:sp>
            <p:nvSpPr>
              <p:cNvPr id="13" name="Text Box 74803"/>
              <p:cNvSpPr txBox="1"/>
              <p:nvPr/>
            </p:nvSpPr>
            <p:spPr>
              <a:xfrm>
                <a:off x="5358554" y="3842287"/>
                <a:ext cx="460266" cy="312591"/>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i="1" smtClean="0">
                    <a:effectLst/>
                    <a:latin typeface="Cambria Math"/>
                    <a:ea typeface="ＭＳ 明朝"/>
                    <a:cs typeface="Times"/>
                  </a:rPr>
                  <a:t>L</a:t>
                </a:r>
                <a:r>
                  <a:rPr lang="en-US" sz="800" b="1" i="1" smtClean="0">
                    <a:effectLst/>
                    <a:latin typeface="Cambria Math"/>
                    <a:ea typeface="ＭＳ 明朝"/>
                    <a:cs typeface="Times"/>
                  </a:rPr>
                  <a:t>k</a:t>
                </a:r>
                <a:endParaRPr lang="en-US" sz="800" i="1">
                  <a:latin typeface="Cambria Math"/>
                  <a:ea typeface="ＭＳ 明朝"/>
                  <a:cs typeface="Times"/>
                </a:endParaRPr>
              </a:p>
              <a:p>
                <a:pPr>
                  <a:spcAft>
                    <a:spcPts val="0"/>
                  </a:spcAft>
                </a:pPr>
                <a:endParaRPr lang="en-US" sz="1200" i="1">
                  <a:effectLst/>
                  <a:latin typeface="Cambria Math"/>
                  <a:ea typeface="ＭＳ 明朝"/>
                  <a:cs typeface="Times"/>
                </a:endParaRPr>
              </a:p>
            </p:txBody>
          </p:sp>
        </p:grpSp>
        <p:sp>
          <p:nvSpPr>
            <p:cNvPr id="16" name="TextBox 15"/>
            <p:cNvSpPr txBox="1"/>
            <p:nvPr/>
          </p:nvSpPr>
          <p:spPr>
            <a:xfrm>
              <a:off x="1700467" y="4489351"/>
              <a:ext cx="1775718" cy="369332"/>
            </a:xfrm>
            <a:prstGeom prst="rect">
              <a:avLst/>
            </a:prstGeom>
            <a:noFill/>
          </p:spPr>
          <p:txBody>
            <a:bodyPr wrap="square" rtlCol="0">
              <a:spAutoFit/>
            </a:bodyPr>
            <a:lstStyle/>
            <a:p>
              <a:r>
                <a:rPr lang="en-US" smtClean="0">
                  <a:latin typeface="Times New Roman"/>
                </a:rPr>
                <a:t>Correct answer</a:t>
              </a:r>
              <a:endParaRPr lang="en-US" baseline="-25000">
                <a:latin typeface="Times New Roman"/>
              </a:endParaRPr>
            </a:p>
          </p:txBody>
        </p:sp>
        <p:cxnSp>
          <p:nvCxnSpPr>
            <p:cNvPr id="17" name="Straight Arrow Connector 16"/>
            <p:cNvCxnSpPr/>
            <p:nvPr/>
          </p:nvCxnSpPr>
          <p:spPr>
            <a:xfrm>
              <a:off x="3156882" y="4761206"/>
              <a:ext cx="561553" cy="194954"/>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2388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3600" b="1" smtClean="0"/>
              <a:t>The Negative Theories</a:t>
            </a:r>
            <a:br>
              <a:rPr lang="en-US" sz="3600" b="1" smtClean="0"/>
            </a:br>
            <a:r>
              <a:rPr lang="en-US" sz="3600" b="1" smtClean="0"/>
              <a:t>Verified Not knowing Skills VNS(k)</a:t>
            </a:r>
            <a:endParaRPr lang="en-US" sz="3600"/>
          </a:p>
        </p:txBody>
      </p:sp>
      <p:sp>
        <p:nvSpPr>
          <p:cNvPr id="3" name="Content Placeholder 2"/>
          <p:cNvSpPr>
            <a:spLocks noGrp="1"/>
          </p:cNvSpPr>
          <p:nvPr>
            <p:ph idx="1"/>
          </p:nvPr>
        </p:nvSpPr>
        <p:spPr>
          <a:xfrm>
            <a:off x="1" y="1554828"/>
            <a:ext cx="8987881" cy="5166647"/>
          </a:xfrm>
        </p:spPr>
        <p:txBody>
          <a:bodyPr>
            <a:normAutofit/>
          </a:bodyPr>
          <a:lstStyle/>
          <a:p>
            <a:pPr marL="0" indent="0">
              <a:buNone/>
            </a:pPr>
            <a:r>
              <a:rPr lang="en-US" sz="2000" smtClean="0">
                <a:latin typeface="Times New Roman" charset="0"/>
                <a:ea typeface="Times New Roman" charset="0"/>
                <a:cs typeface="Times New Roman" charset="0"/>
              </a:rPr>
              <a:t>If (</a:t>
            </a:r>
            <a:r>
              <a:rPr lang="en-US" sz="2000" err="1" smtClean="0">
                <a:latin typeface="Times New Roman" charset="0"/>
                <a:ea typeface="Times New Roman" charset="0"/>
                <a:cs typeface="Times New Roman" charset="0"/>
              </a:rPr>
              <a:t>Q</a:t>
            </a:r>
            <a:r>
              <a:rPr lang="en-US" sz="2000" baseline="-25000" err="1" smtClean="0">
                <a:latin typeface="Times New Roman" charset="0"/>
                <a:ea typeface="Times New Roman" charset="0"/>
                <a:cs typeface="Times New Roman" charset="0"/>
              </a:rPr>
              <a:t>i</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smtClean="0">
                <a:latin typeface="Times New Roman" charset="0"/>
                <a:ea typeface="Times New Roman" charset="0"/>
                <a:cs typeface="Times New Roman" charset="0"/>
              </a:rPr>
              <a:t>)L</a:t>
            </a:r>
            <a:r>
              <a:rPr lang="en-US" sz="2000" baseline="-25000" smtClean="0">
                <a:latin typeface="Times New Roman" charset="0"/>
                <a:ea typeface="Times New Roman" charset="0"/>
                <a:cs typeface="Times New Roman" charset="0"/>
              </a:rPr>
              <a:t>k</a:t>
            </a:r>
            <a:r>
              <a:rPr lang="en-US" sz="2000" smtClean="0">
                <a:latin typeface="Times New Roman" charset="0"/>
                <a:ea typeface="Times New Roman" charset="0"/>
                <a:cs typeface="Times New Roman" charset="0"/>
              </a:rPr>
              <a:t> &amp; </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baseline="-25000" smtClean="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is incorrect answer </a:t>
            </a:r>
            <a:r>
              <a:rPr lang="en-US" sz="2000" smtClean="0">
                <a:latin typeface="Times New Roman" charset="0"/>
                <a:ea typeface="Times New Roman" charset="0"/>
                <a:cs typeface="Times New Roman" charset="0"/>
                <a:sym typeface="Wingdings"/>
              </a:rPr>
              <a:t></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smtClean="0">
                <a:latin typeface="Times New Roman" charset="0"/>
                <a:ea typeface="Times New Roman" charset="0"/>
                <a:cs typeface="Times New Roman" charset="0"/>
                <a:sym typeface="Wingdings"/>
              </a:rPr>
              <a:t> </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Verified Unknown skills at level k VNS(k) if </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smtClean="0">
                <a:latin typeface="Times New Roman" charset="0"/>
                <a:ea typeface="Times New Roman" charset="0"/>
                <a:cs typeface="Times New Roman" charset="0"/>
              </a:rPr>
              <a:t>∈ </a:t>
            </a:r>
            <a:r>
              <a:rPr lang="en-US" sz="2000">
                <a:latin typeface="Times New Roman" charset="0"/>
                <a:ea typeface="Times New Roman" charset="0"/>
                <a:cs typeface="Times New Roman" charset="0"/>
              </a:rPr>
              <a:t>Incorrect </a:t>
            </a:r>
            <a:r>
              <a:rPr lang="en-US" sz="2000" smtClean="0">
                <a:latin typeface="Times New Roman" charset="0"/>
                <a:ea typeface="Times New Roman" charset="0"/>
                <a:cs typeface="Times New Roman" charset="0"/>
              </a:rPr>
              <a:t>concepts </a:t>
            </a:r>
            <a:r>
              <a:rPr lang="en-US" sz="2000">
                <a:latin typeface="Times New Roman" charset="0"/>
                <a:ea typeface="Times New Roman" charset="0"/>
                <a:cs typeface="Times New Roman" charset="0"/>
              </a:rPr>
              <a:t>answer </a:t>
            </a:r>
            <a:r>
              <a:rPr lang="en-US" sz="2000" smtClean="0">
                <a:latin typeface="Times New Roman" charset="0"/>
                <a:ea typeface="Times New Roman" charset="0"/>
                <a:cs typeface="Times New Roman" charset="0"/>
              </a:rPr>
              <a:t>then </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 VNS(k</a:t>
            </a:r>
            <a:r>
              <a:rPr lang="en-US" sz="2000">
                <a:latin typeface="Times New Roman" charset="0"/>
                <a:ea typeface="Times New Roman" charset="0"/>
                <a:cs typeface="Times New Roman" charset="0"/>
              </a:rPr>
              <a:t>) </a:t>
            </a:r>
            <a:endParaRPr lang="en-US" sz="2000" smtClean="0">
              <a:latin typeface="Times New Roman" charset="0"/>
              <a:ea typeface="Times New Roman" charset="0"/>
              <a:cs typeface="Times New Roman" charset="0"/>
            </a:endParaRPr>
          </a:p>
          <a:p>
            <a:pPr marL="0" indent="0">
              <a:buNone/>
            </a:pPr>
            <a:r>
              <a:rPr lang="en-US" sz="2000" smtClean="0">
                <a:latin typeface="Times New Roman" charset="0"/>
                <a:ea typeface="Times New Roman" charset="0"/>
                <a:cs typeface="Times New Roman" charset="0"/>
              </a:rPr>
              <a:t>Where,</a:t>
            </a:r>
          </a:p>
          <a:p>
            <a:pPr marL="0" indent="0">
              <a:buNone/>
            </a:pPr>
            <a:r>
              <a:rPr lang="en-US" sz="2000" smtClean="0">
                <a:latin typeface="Times New Roman" charset="0"/>
                <a:ea typeface="Times New Roman" charset="0"/>
                <a:cs typeface="Times New Roman" charset="0"/>
              </a:rPr>
              <a:t>Q</a:t>
            </a:r>
            <a:r>
              <a:rPr lang="en-US" sz="2000" baseline="-25000" smtClean="0">
                <a:latin typeface="Times New Roman" charset="0"/>
                <a:ea typeface="Times New Roman" charset="0"/>
                <a:cs typeface="Times New Roman" charset="0"/>
              </a:rPr>
              <a:t>i</a:t>
            </a:r>
            <a:r>
              <a:rPr lang="en-US" sz="2000" smtClean="0">
                <a:latin typeface="Times New Roman" charset="0"/>
                <a:ea typeface="Times New Roman" charset="0"/>
                <a:cs typeface="Times New Roman" charset="0"/>
              </a:rPr>
              <a:t> </a:t>
            </a:r>
            <a:r>
              <a:rPr lang="en-US" sz="2000">
                <a:latin typeface="Times New Roman" charset="0"/>
                <a:ea typeface="Times New Roman" charset="0"/>
                <a:cs typeface="Times New Roman" charset="0"/>
              </a:rPr>
              <a:t>∈Test </a:t>
            </a:r>
            <a:r>
              <a:rPr lang="en-US" sz="2000" smtClean="0">
                <a:latin typeface="Times New Roman" charset="0"/>
                <a:ea typeface="Times New Roman" charset="0"/>
                <a:cs typeface="Times New Roman" charset="0"/>
              </a:rPr>
              <a:t>questions.</a:t>
            </a:r>
          </a:p>
          <a:p>
            <a:pPr marL="0" indent="0">
              <a:buNone/>
            </a:pPr>
            <a:r>
              <a:rPr lang="en-US" sz="2000" err="1">
                <a:latin typeface="Times New Roman" charset="0"/>
                <a:ea typeface="Times New Roman" charset="0"/>
                <a:cs typeface="Times New Roman" charset="0"/>
              </a:rPr>
              <a:t>C</a:t>
            </a:r>
            <a:r>
              <a:rPr lang="en-US" sz="2000" baseline="-25000" err="1">
                <a:latin typeface="Times New Roman" charset="0"/>
                <a:ea typeface="Times New Roman" charset="0"/>
                <a:cs typeface="Times New Roman" charset="0"/>
              </a:rPr>
              <a:t>x</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Tested concepts.</a:t>
            </a:r>
          </a:p>
          <a:p>
            <a:pPr marL="0" indent="0">
              <a:buNone/>
            </a:pPr>
            <a:r>
              <a:rPr lang="en-US" sz="2000" smtClean="0">
                <a:latin typeface="Times New Roman" charset="0"/>
                <a:ea typeface="Times New Roman" charset="0"/>
                <a:cs typeface="Times New Roman" charset="0"/>
              </a:rPr>
              <a:t>L</a:t>
            </a:r>
            <a:r>
              <a:rPr lang="en-US" sz="2000" baseline="-25000" smtClean="0">
                <a:latin typeface="Times New Roman" charset="0"/>
                <a:ea typeface="Times New Roman" charset="0"/>
                <a:cs typeface="Times New Roman" charset="0"/>
              </a:rPr>
              <a:t>k </a:t>
            </a:r>
            <a:r>
              <a:rPr lang="en-US" sz="2000" smtClean="0">
                <a:latin typeface="Times New Roman" charset="0"/>
                <a:ea typeface="Times New Roman" charset="0"/>
                <a:cs typeface="Times New Roman" charset="0"/>
              </a:rPr>
              <a:t>∈Bloom link of level k.</a:t>
            </a:r>
          </a:p>
          <a:p>
            <a:pPr marL="0" indent="0">
              <a:buNone/>
            </a:pPr>
            <a:r>
              <a:rPr lang="en-US" sz="2000">
                <a:latin typeface="Times New Roman" charset="0"/>
                <a:ea typeface="Times New Roman" charset="0"/>
                <a:cs typeface="Times New Roman" charset="0"/>
              </a:rPr>
              <a:t>VNS(k</a:t>
            </a:r>
            <a:r>
              <a:rPr lang="en-US" sz="2000" smtClean="0">
                <a:latin typeface="Times New Roman" charset="0"/>
                <a:ea typeface="Times New Roman" charset="0"/>
                <a:cs typeface="Times New Roman" charset="0"/>
              </a:rPr>
              <a:t>)</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 Verified unknown skills at level K</a:t>
            </a:r>
            <a:endParaRPr lang="en-US" sz="2000">
              <a:latin typeface="Times New Roman" charset="0"/>
              <a:ea typeface="Times New Roman" charset="0"/>
              <a:cs typeface="Times New Roman" charset="0"/>
            </a:endParaRPr>
          </a:p>
          <a:p>
            <a:pPr marL="0" indent="0">
              <a:buNone/>
            </a:pPr>
            <a:endParaRPr lang="en-US" sz="3600"/>
          </a:p>
          <a:p>
            <a:pPr marL="0" indent="0">
              <a:buNone/>
            </a:pPr>
            <a:endParaRPr lang="en-US" sz="3600" smtClean="0"/>
          </a:p>
          <a:p>
            <a:pPr marL="0" indent="0">
              <a:buNone/>
            </a:pPr>
            <a:endParaRPr lang="en-US" sz="3600" smtClean="0"/>
          </a:p>
          <a:p>
            <a:pPr marL="0" indent="0">
              <a:buNone/>
            </a:pPr>
            <a:endParaRPr lang="en-US" sz="3600" smtClean="0"/>
          </a:p>
        </p:txBody>
      </p:sp>
      <p:sp>
        <p:nvSpPr>
          <p:cNvPr id="20" name="Slide Number Placeholder 19"/>
          <p:cNvSpPr>
            <a:spLocks noGrp="1"/>
          </p:cNvSpPr>
          <p:nvPr>
            <p:ph type="sldNum" sz="quarter" idx="12"/>
          </p:nvPr>
        </p:nvSpPr>
        <p:spPr/>
        <p:txBody>
          <a:bodyPr/>
          <a:lstStyle/>
          <a:p>
            <a:fld id="{E3910267-CFA6-AA43-9800-5C95479F6708}" type="slidenum">
              <a:rPr lang="en-US" smtClean="0"/>
              <a:t>17</a:t>
            </a:fld>
            <a:endParaRPr lang="en-US"/>
          </a:p>
        </p:txBody>
      </p:sp>
      <p:sp>
        <p:nvSpPr>
          <p:cNvPr id="14" name="TextBox 13"/>
          <p:cNvSpPr txBox="1"/>
          <p:nvPr/>
        </p:nvSpPr>
        <p:spPr>
          <a:xfrm>
            <a:off x="1" y="5259842"/>
            <a:ext cx="9144000" cy="1508105"/>
          </a:xfrm>
          <a:prstGeom prst="rect">
            <a:avLst/>
          </a:prstGeom>
          <a:noFill/>
        </p:spPr>
        <p:txBody>
          <a:bodyPr wrap="square" rtlCol="0">
            <a:spAutoFit/>
          </a:bodyPr>
          <a:lstStyle/>
          <a:p>
            <a:r>
              <a:rPr lang="en-US" sz="2000" smtClean="0">
                <a:latin typeface="Times New Roman" charset="0"/>
                <a:ea typeface="Times New Roman" charset="0"/>
                <a:cs typeface="Times New Roman" charset="0"/>
              </a:rPr>
              <a:t>To answer the question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i</a:t>
            </a:r>
            <a:r>
              <a:rPr lang="en-US" sz="2000" smtClean="0">
                <a:latin typeface="Times New Roman" charset="0"/>
                <a:ea typeface="Times New Roman" charset="0"/>
                <a:cs typeface="Times New Roman" charset="0"/>
              </a:rPr>
              <a:t> correctly the Student S</a:t>
            </a:r>
            <a:r>
              <a:rPr lang="en-US" sz="2000" baseline="-25000" smtClean="0">
                <a:latin typeface="Times New Roman" charset="0"/>
                <a:ea typeface="Times New Roman" charset="0"/>
                <a:cs typeface="Times New Roman" charset="0"/>
              </a:rPr>
              <a:t>i</a:t>
            </a:r>
            <a:r>
              <a:rPr lang="en-US" sz="2000" smtClean="0">
                <a:latin typeface="Times New Roman" charset="0"/>
                <a:ea typeface="Times New Roman" charset="0"/>
                <a:cs typeface="Times New Roman" charset="0"/>
              </a:rPr>
              <a:t> should know the concept </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baseline="-25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at level </a:t>
            </a:r>
            <a:r>
              <a:rPr lang="en-US" sz="2000" err="1" smtClean="0">
                <a:latin typeface="Times New Roman" charset="0"/>
                <a:ea typeface="Times New Roman" charset="0"/>
                <a:cs typeface="Times New Roman" charset="0"/>
              </a:rPr>
              <a:t>L</a:t>
            </a:r>
            <a:r>
              <a:rPr lang="en-US" sz="2000" baseline="-25000" err="1" smtClean="0">
                <a:latin typeface="Times New Roman" charset="0"/>
                <a:ea typeface="Times New Roman" charset="0"/>
                <a:cs typeface="Times New Roman" charset="0"/>
              </a:rPr>
              <a:t>k</a:t>
            </a:r>
            <a:endParaRPr lang="en-US" sz="2000" baseline="-25000" smtClean="0">
              <a:latin typeface="Times New Roman" charset="0"/>
              <a:ea typeface="Times New Roman" charset="0"/>
              <a:cs typeface="Times New Roman" charset="0"/>
            </a:endParaRPr>
          </a:p>
          <a:p>
            <a:r>
              <a:rPr lang="en-US" sz="2000">
                <a:latin typeface="Times New Roman" charset="0"/>
                <a:ea typeface="Times New Roman" charset="0"/>
                <a:cs typeface="Times New Roman" charset="0"/>
              </a:rPr>
              <a:t>Thus if the student answer the question incorrect that means he </a:t>
            </a:r>
            <a:r>
              <a:rPr lang="en-US" sz="2000" smtClean="0">
                <a:latin typeface="Times New Roman" charset="0"/>
                <a:ea typeface="Times New Roman" charset="0"/>
                <a:cs typeface="Times New Roman" charset="0"/>
              </a:rPr>
              <a:t>doesn’t </a:t>
            </a:r>
            <a:r>
              <a:rPr lang="en-US" sz="2000">
                <a:latin typeface="Times New Roman" charset="0"/>
                <a:ea typeface="Times New Roman" charset="0"/>
                <a:cs typeface="Times New Roman" charset="0"/>
              </a:rPr>
              <a:t>know the concept at the tested level </a:t>
            </a:r>
          </a:p>
          <a:p>
            <a:endParaRPr lang="en-US" baseline="-25000">
              <a:latin typeface="Times New Roman"/>
            </a:endParaRPr>
          </a:p>
        </p:txBody>
      </p:sp>
      <p:grpSp>
        <p:nvGrpSpPr>
          <p:cNvPr id="4" name="Group 3"/>
          <p:cNvGrpSpPr/>
          <p:nvPr/>
        </p:nvGrpSpPr>
        <p:grpSpPr>
          <a:xfrm>
            <a:off x="2274274" y="4299735"/>
            <a:ext cx="4988888" cy="823707"/>
            <a:chOff x="3391727" y="4107593"/>
            <a:chExt cx="4988888" cy="823707"/>
          </a:xfrm>
        </p:grpSpPr>
        <p:grpSp>
          <p:nvGrpSpPr>
            <p:cNvPr id="6" name="Group 5"/>
            <p:cNvGrpSpPr/>
            <p:nvPr/>
          </p:nvGrpSpPr>
          <p:grpSpPr>
            <a:xfrm>
              <a:off x="5473428" y="4292259"/>
              <a:ext cx="2907187" cy="639041"/>
              <a:chOff x="4122367" y="3842287"/>
              <a:chExt cx="2907187" cy="639041"/>
            </a:xfrm>
          </p:grpSpPr>
          <p:sp>
            <p:nvSpPr>
              <p:cNvPr id="10" name="Rectangle 9"/>
              <p:cNvSpPr/>
              <p:nvPr/>
            </p:nvSpPr>
            <p:spPr>
              <a:xfrm>
                <a:off x="6563887" y="3998583"/>
                <a:ext cx="465667" cy="448733"/>
              </a:xfrm>
              <a:prstGeom prst="rect">
                <a:avLst/>
              </a:prstGeom>
              <a:solidFill>
                <a:schemeClr val="accent2"/>
              </a:solidFill>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i="1" smtClean="0">
                    <a:effectLst/>
                    <a:latin typeface="Cambria Math"/>
                    <a:ea typeface="ＭＳ 明朝"/>
                    <a:cs typeface="Times"/>
                  </a:rPr>
                  <a:t>Q</a:t>
                </a:r>
                <a:r>
                  <a:rPr lang="en-US" sz="1200" baseline="-25000" smtClean="0">
                    <a:latin typeface="Times New Roman"/>
                  </a:rPr>
                  <a:t>i</a:t>
                </a:r>
                <a:r>
                  <a:rPr lang="en-US" sz="1200" i="1" baseline="-25000">
                    <a:effectLst/>
                    <a:latin typeface="Cambria Math"/>
                    <a:ea typeface="ＭＳ 明朝"/>
                    <a:cs typeface="Times"/>
                  </a:rPr>
                  <a:t> </a:t>
                </a:r>
              </a:p>
            </p:txBody>
          </p:sp>
          <p:cxnSp>
            <p:nvCxnSpPr>
              <p:cNvPr id="11" name="Straight Arrow Connector 10"/>
              <p:cNvCxnSpPr>
                <a:stCxn id="10" idx="1"/>
                <a:endCxn id="12" idx="3"/>
              </p:cNvCxnSpPr>
              <p:nvPr/>
            </p:nvCxnSpPr>
            <p:spPr>
              <a:xfrm flipH="1">
                <a:off x="4794568" y="4222950"/>
                <a:ext cx="1769319" cy="17006"/>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Flowchart: Terminator 71681"/>
              <p:cNvSpPr/>
              <p:nvPr/>
            </p:nvSpPr>
            <p:spPr>
              <a:xfrm>
                <a:off x="4122367" y="3998583"/>
                <a:ext cx="672201" cy="482745"/>
              </a:xfrm>
              <a:prstGeom prst="flowChartTerminator">
                <a:avLst/>
              </a:prstGeom>
              <a:solidFill>
                <a:srgbClr val="FF0000"/>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i="1" smtClean="0">
                    <a:solidFill>
                      <a:srgbClr val="000000"/>
                    </a:solidFill>
                    <a:effectLst/>
                    <a:latin typeface="Cambria Math"/>
                    <a:ea typeface="ＭＳ 明朝"/>
                    <a:cs typeface="Times"/>
                  </a:rPr>
                  <a:t>C</a:t>
                </a:r>
                <a:r>
                  <a:rPr lang="en-US" sz="1400" i="1">
                    <a:solidFill>
                      <a:srgbClr val="000000"/>
                    </a:solidFill>
                    <a:effectLst/>
                    <a:latin typeface="Cambria Math"/>
                    <a:ea typeface="ＭＳ 明朝"/>
                    <a:cs typeface="Times"/>
                  </a:rPr>
                  <a:t> </a:t>
                </a:r>
                <a:r>
                  <a:rPr lang="en-US" sz="1400" i="1" baseline="-25000" smtClean="0">
                    <a:solidFill>
                      <a:srgbClr val="000000"/>
                    </a:solidFill>
                    <a:effectLst/>
                    <a:latin typeface="Cambria Math"/>
                    <a:ea typeface="ＭＳ 明朝"/>
                    <a:cs typeface="Times"/>
                  </a:rPr>
                  <a:t>x</a:t>
                </a:r>
                <a:endParaRPr lang="en-US" sz="1400" i="1" baseline="-25000">
                  <a:effectLst/>
                  <a:latin typeface="Cambria Math"/>
                  <a:ea typeface="ＭＳ 明朝"/>
                  <a:cs typeface="Times"/>
                </a:endParaRPr>
              </a:p>
            </p:txBody>
          </p:sp>
          <p:sp>
            <p:nvSpPr>
              <p:cNvPr id="13" name="Text Box 74803"/>
              <p:cNvSpPr txBox="1"/>
              <p:nvPr/>
            </p:nvSpPr>
            <p:spPr>
              <a:xfrm>
                <a:off x="5358554" y="3842287"/>
                <a:ext cx="460266" cy="312591"/>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i="1" smtClean="0">
                    <a:effectLst/>
                    <a:latin typeface="Cambria Math"/>
                    <a:ea typeface="ＭＳ 明朝"/>
                    <a:cs typeface="Times"/>
                  </a:rPr>
                  <a:t>L</a:t>
                </a:r>
                <a:r>
                  <a:rPr lang="en-US" sz="800" b="1" i="1" smtClean="0">
                    <a:effectLst/>
                    <a:latin typeface="Cambria Math"/>
                    <a:ea typeface="ＭＳ 明朝"/>
                    <a:cs typeface="Times"/>
                  </a:rPr>
                  <a:t>k</a:t>
                </a:r>
                <a:endParaRPr lang="en-US" sz="800" i="1">
                  <a:latin typeface="Cambria Math"/>
                  <a:ea typeface="ＭＳ 明朝"/>
                  <a:cs typeface="Times"/>
                </a:endParaRPr>
              </a:p>
              <a:p>
                <a:pPr>
                  <a:spcAft>
                    <a:spcPts val="0"/>
                  </a:spcAft>
                </a:pPr>
                <a:endParaRPr lang="en-US" sz="1200" i="1">
                  <a:effectLst/>
                  <a:latin typeface="Cambria Math"/>
                  <a:ea typeface="ＭＳ 明朝"/>
                  <a:cs typeface="Times"/>
                </a:endParaRPr>
              </a:p>
            </p:txBody>
          </p:sp>
        </p:grpSp>
        <p:sp>
          <p:nvSpPr>
            <p:cNvPr id="15" name="TextBox 14"/>
            <p:cNvSpPr txBox="1"/>
            <p:nvPr/>
          </p:nvSpPr>
          <p:spPr>
            <a:xfrm>
              <a:off x="3391727" y="4107593"/>
              <a:ext cx="1775718" cy="369332"/>
            </a:xfrm>
            <a:prstGeom prst="rect">
              <a:avLst/>
            </a:prstGeom>
            <a:noFill/>
          </p:spPr>
          <p:txBody>
            <a:bodyPr wrap="square" rtlCol="0">
              <a:spAutoFit/>
            </a:bodyPr>
            <a:lstStyle/>
            <a:p>
              <a:r>
                <a:rPr lang="en-US" smtClean="0">
                  <a:latin typeface="Times New Roman"/>
                </a:rPr>
                <a:t>Incorrect answer</a:t>
              </a:r>
              <a:endParaRPr lang="en-US" baseline="-25000">
                <a:latin typeface="Times New Roman"/>
              </a:endParaRPr>
            </a:p>
          </p:txBody>
        </p:sp>
        <p:cxnSp>
          <p:nvCxnSpPr>
            <p:cNvPr id="16" name="Straight Arrow Connector 15"/>
            <p:cNvCxnSpPr/>
            <p:nvPr/>
          </p:nvCxnSpPr>
          <p:spPr>
            <a:xfrm>
              <a:off x="4901306" y="4448554"/>
              <a:ext cx="561553" cy="194954"/>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540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6298"/>
          </a:xfrm>
        </p:spPr>
        <p:txBody>
          <a:bodyPr>
            <a:normAutofit fontScale="90000"/>
          </a:bodyPr>
          <a:lstStyle/>
          <a:p>
            <a:r>
              <a:rPr lang="en-US" sz="3200" b="1" smtClean="0">
                <a:latin typeface="Times New Roman" charset="0"/>
                <a:ea typeface="Times New Roman" charset="0"/>
                <a:cs typeface="Times New Roman" charset="0"/>
              </a:rPr>
              <a:t>Derived Skill Set DS</a:t>
            </a:r>
            <a:endParaRPr lang="en-US" sz="3200" b="1">
              <a:latin typeface="Times New Roman" charset="0"/>
              <a:ea typeface="Times New Roman" charset="0"/>
              <a:cs typeface="Times New Roman" charset="0"/>
            </a:endParaRPr>
          </a:p>
        </p:txBody>
      </p:sp>
      <p:sp>
        <p:nvSpPr>
          <p:cNvPr id="3" name="Content Placeholder 2"/>
          <p:cNvSpPr>
            <a:spLocks noGrp="1"/>
          </p:cNvSpPr>
          <p:nvPr>
            <p:ph idx="1"/>
          </p:nvPr>
        </p:nvSpPr>
        <p:spPr>
          <a:xfrm>
            <a:off x="457200" y="1183342"/>
            <a:ext cx="8229600" cy="5538134"/>
          </a:xfrm>
        </p:spPr>
        <p:txBody>
          <a:bodyPr>
            <a:normAutofit fontScale="40000" lnSpcReduction="20000"/>
          </a:bodyPr>
          <a:lstStyle/>
          <a:p>
            <a:pPr marL="0" indent="0">
              <a:buNone/>
            </a:pPr>
            <a:r>
              <a:rPr lang="en-US" sz="5000" smtClean="0">
                <a:latin typeface="Times New Roman" charset="0"/>
                <a:ea typeface="Times New Roman" charset="0"/>
                <a:cs typeface="Times New Roman" charset="0"/>
              </a:rPr>
              <a:t>The DS is the set of concepts in the prerequisite </a:t>
            </a:r>
            <a:r>
              <a:rPr lang="en-US" sz="5000">
                <a:latin typeface="Times New Roman" charset="0"/>
                <a:ea typeface="Times New Roman" charset="0"/>
                <a:cs typeface="Times New Roman" charset="0"/>
              </a:rPr>
              <a:t>set at certain skill level of </a:t>
            </a:r>
            <a:r>
              <a:rPr lang="en-US" sz="5000" smtClean="0">
                <a:latin typeface="Times New Roman" charset="0"/>
                <a:ea typeface="Times New Roman" charset="0"/>
                <a:cs typeface="Times New Roman" charset="0"/>
              </a:rPr>
              <a:t>the tested concepts and they have never been directly tested.</a:t>
            </a:r>
          </a:p>
          <a:p>
            <a:pPr marL="0" indent="0">
              <a:buNone/>
            </a:pPr>
            <a:r>
              <a:rPr lang="en-US" sz="5000" smtClean="0">
                <a:latin typeface="Times New Roman" charset="0"/>
                <a:ea typeface="Times New Roman" charset="0"/>
                <a:cs typeface="Times New Roman" charset="0"/>
              </a:rPr>
              <a:t>For example, Derived </a:t>
            </a:r>
            <a:r>
              <a:rPr lang="en-US" sz="5000">
                <a:latin typeface="Times New Roman" charset="0"/>
                <a:ea typeface="Times New Roman" charset="0"/>
                <a:cs typeface="Times New Roman" charset="0"/>
              </a:rPr>
              <a:t>Skill (DS) at level skill level 2 is defined as where there is indirect evidence that the concept</a:t>
            </a:r>
            <a:r>
              <a:rPr lang="en-US" sz="5000" baseline="-25000">
                <a:latin typeface="Times New Roman" charset="0"/>
                <a:ea typeface="Times New Roman" charset="0"/>
                <a:cs typeface="Times New Roman" charset="0"/>
              </a:rPr>
              <a:t> </a:t>
            </a:r>
            <a:r>
              <a:rPr lang="en-US" sz="5000">
                <a:latin typeface="Times New Roman" charset="0"/>
                <a:ea typeface="Times New Roman" charset="0"/>
                <a:cs typeface="Times New Roman" charset="0"/>
              </a:rPr>
              <a:t>C</a:t>
            </a:r>
            <a:r>
              <a:rPr lang="en-US" sz="5000" baseline="-25000">
                <a:latin typeface="Times New Roman" charset="0"/>
                <a:ea typeface="Times New Roman" charset="0"/>
                <a:cs typeface="Times New Roman" charset="0"/>
              </a:rPr>
              <a:t>i </a:t>
            </a:r>
            <a:r>
              <a:rPr lang="en-US" sz="5000">
                <a:latin typeface="Times New Roman" charset="0"/>
                <a:ea typeface="Times New Roman" charset="0"/>
                <a:cs typeface="Times New Roman" charset="0"/>
              </a:rPr>
              <a:t>is understood or (not understood) by the student, then it will belong to DS</a:t>
            </a:r>
            <a:r>
              <a:rPr lang="en-US" sz="5000" i="1">
                <a:latin typeface="Times New Roman" charset="0"/>
                <a:ea typeface="Times New Roman" charset="0"/>
                <a:cs typeface="Times New Roman" charset="0"/>
              </a:rPr>
              <a:t> </a:t>
            </a:r>
            <a:r>
              <a:rPr lang="en-US" sz="5000">
                <a:latin typeface="Times New Roman" charset="0"/>
                <a:ea typeface="Times New Roman" charset="0"/>
                <a:cs typeface="Times New Roman" charset="0"/>
              </a:rPr>
              <a:t>(K=2) </a:t>
            </a:r>
            <a:endParaRPr lang="en-US" sz="5000" smtClean="0">
              <a:latin typeface="Times New Roman" charset="0"/>
              <a:ea typeface="Times New Roman" charset="0"/>
              <a:cs typeface="Times New Roman" charset="0"/>
            </a:endParaRPr>
          </a:p>
          <a:p>
            <a:pPr marL="0" indent="0">
              <a:buNone/>
            </a:pPr>
            <a:r>
              <a:rPr lang="en-US" sz="5000">
                <a:latin typeface="Times New Roman" charset="0"/>
                <a:ea typeface="Times New Roman" charset="0"/>
                <a:cs typeface="Times New Roman" charset="0"/>
              </a:rPr>
              <a:t>Where</a:t>
            </a:r>
            <a:r>
              <a:rPr lang="en-US" sz="5000" smtClean="0">
                <a:latin typeface="Times New Roman" charset="0"/>
                <a:ea typeface="Times New Roman" charset="0"/>
                <a:cs typeface="Times New Roman" charset="0"/>
              </a:rPr>
              <a:t>,</a:t>
            </a:r>
          </a:p>
          <a:p>
            <a:pPr marL="0" indent="0">
              <a:buNone/>
            </a:pPr>
            <a:r>
              <a:rPr lang="en-US" sz="5000" smtClean="0">
                <a:latin typeface="Times New Roman" charset="0"/>
                <a:ea typeface="Times New Roman" charset="0"/>
                <a:cs typeface="Times New Roman" charset="0"/>
              </a:rPr>
              <a:t>Q</a:t>
            </a:r>
            <a:r>
              <a:rPr lang="en-US" sz="5000" baseline="-25000" smtClean="0">
                <a:latin typeface="Times New Roman" charset="0"/>
                <a:ea typeface="Times New Roman" charset="0"/>
                <a:cs typeface="Times New Roman" charset="0"/>
              </a:rPr>
              <a:t>i</a:t>
            </a:r>
            <a:r>
              <a:rPr lang="en-US" sz="5000" smtClean="0">
                <a:latin typeface="Times New Roman" charset="0"/>
                <a:ea typeface="Times New Roman" charset="0"/>
                <a:cs typeface="Times New Roman" charset="0"/>
              </a:rPr>
              <a:t> ∈ Test Questions.</a:t>
            </a:r>
          </a:p>
          <a:p>
            <a:pPr marL="0" indent="0">
              <a:buNone/>
            </a:pPr>
            <a:r>
              <a:rPr lang="en-US" sz="5000" err="1" smtClean="0">
                <a:latin typeface="Times New Roman" charset="0"/>
                <a:ea typeface="Times New Roman" charset="0"/>
                <a:cs typeface="Times New Roman" charset="0"/>
              </a:rPr>
              <a:t>C</a:t>
            </a:r>
            <a:r>
              <a:rPr lang="en-US" sz="5000" baseline="-25000" err="1" smtClean="0">
                <a:latin typeface="Times New Roman" charset="0"/>
                <a:ea typeface="Times New Roman" charset="0"/>
                <a:cs typeface="Times New Roman" charset="0"/>
              </a:rPr>
              <a:t>x</a:t>
            </a:r>
            <a:r>
              <a:rPr lang="en-US" sz="5000" smtClean="0">
                <a:latin typeface="Times New Roman" charset="0"/>
                <a:ea typeface="Times New Roman" charset="0"/>
                <a:cs typeface="Times New Roman" charset="0"/>
              </a:rPr>
              <a:t> ∈ Verified Skill Set.</a:t>
            </a:r>
          </a:p>
          <a:p>
            <a:pPr marL="0" indent="0">
              <a:buNone/>
            </a:pPr>
            <a:r>
              <a:rPr lang="en-US" sz="5000" smtClean="0">
                <a:latin typeface="Times New Roman" charset="0"/>
                <a:ea typeface="Times New Roman" charset="0"/>
                <a:cs typeface="Times New Roman" charset="0"/>
              </a:rPr>
              <a:t>C</a:t>
            </a:r>
            <a:r>
              <a:rPr lang="en-US" sz="5000" baseline="-25000" smtClean="0">
                <a:latin typeface="Times New Roman" charset="0"/>
                <a:ea typeface="Times New Roman" charset="0"/>
                <a:cs typeface="Times New Roman" charset="0"/>
              </a:rPr>
              <a:t>i </a:t>
            </a:r>
            <a:r>
              <a:rPr lang="en-US" sz="5000" smtClean="0">
                <a:latin typeface="Times New Roman" charset="0"/>
                <a:ea typeface="Times New Roman" charset="0"/>
                <a:cs typeface="Times New Roman" charset="0"/>
              </a:rPr>
              <a:t>∈ Another concept in the CLMCG</a:t>
            </a:r>
            <a:endParaRPr lang="en-US" sz="5000">
              <a:latin typeface="Times New Roman" charset="0"/>
              <a:ea typeface="Times New Roman" charset="0"/>
              <a:cs typeface="Times New Roman" charset="0"/>
            </a:endParaRPr>
          </a:p>
          <a:p>
            <a:pPr marL="0" indent="0">
              <a:buNone/>
            </a:pPr>
            <a:r>
              <a:rPr lang="en-US" sz="5000">
                <a:latin typeface="Times New Roman" charset="0"/>
                <a:ea typeface="Times New Roman" charset="0"/>
                <a:cs typeface="Times New Roman" charset="0"/>
              </a:rPr>
              <a:t>L</a:t>
            </a:r>
            <a:r>
              <a:rPr lang="en-US" sz="5000" baseline="-25000">
                <a:latin typeface="Times New Roman" charset="0"/>
                <a:ea typeface="Times New Roman" charset="0"/>
                <a:cs typeface="Times New Roman" charset="0"/>
              </a:rPr>
              <a:t>k </a:t>
            </a:r>
            <a:r>
              <a:rPr lang="en-US" sz="5000" smtClean="0">
                <a:latin typeface="Times New Roman" charset="0"/>
                <a:ea typeface="Times New Roman" charset="0"/>
                <a:cs typeface="Times New Roman" charset="0"/>
              </a:rPr>
              <a:t>,L</a:t>
            </a:r>
            <a:r>
              <a:rPr lang="en-US" sz="5000" baseline="-25000">
                <a:latin typeface="Times New Roman" charset="0"/>
                <a:ea typeface="Times New Roman" charset="0"/>
                <a:cs typeface="Times New Roman" charset="0"/>
              </a:rPr>
              <a:t>m</a:t>
            </a:r>
            <a:r>
              <a:rPr lang="en-US" sz="5000" baseline="-25000" smtClean="0">
                <a:latin typeface="Times New Roman" charset="0"/>
                <a:ea typeface="Times New Roman" charset="0"/>
                <a:cs typeface="Times New Roman" charset="0"/>
              </a:rPr>
              <a:t> </a:t>
            </a:r>
            <a:r>
              <a:rPr lang="en-US" sz="5000" smtClean="0">
                <a:latin typeface="Times New Roman" charset="0"/>
                <a:ea typeface="Times New Roman" charset="0"/>
                <a:cs typeface="Times New Roman" charset="0"/>
              </a:rPr>
              <a:t>∈ Bloom labels.</a:t>
            </a:r>
          </a:p>
          <a:p>
            <a:pPr marL="0" indent="0">
              <a:buNone/>
            </a:pPr>
            <a:endParaRPr lang="en-US" sz="5000" smtClean="0">
              <a:latin typeface="Times New Roman" charset="0"/>
              <a:ea typeface="Times New Roman" charset="0"/>
              <a:cs typeface="Times New Roman" charset="0"/>
            </a:endParaRPr>
          </a:p>
          <a:p>
            <a:pPr marL="0" indent="0">
              <a:buNone/>
            </a:pPr>
            <a:endParaRPr lang="x-none" sz="5000" smtClean="0">
              <a:latin typeface="Times New Roman" charset="0"/>
              <a:ea typeface="Times New Roman" charset="0"/>
              <a:cs typeface="Times New Roman" charset="0"/>
            </a:endParaRPr>
          </a:p>
          <a:p>
            <a:pPr marL="0" indent="0">
              <a:buNone/>
            </a:pPr>
            <a:endParaRPr lang="en-US" sz="5000" smtClean="0">
              <a:latin typeface="Times New Roman" charset="0"/>
              <a:ea typeface="Times New Roman" charset="0"/>
              <a:cs typeface="Times New Roman" charset="0"/>
            </a:endParaRPr>
          </a:p>
          <a:p>
            <a:pPr marL="0" indent="0">
              <a:buNone/>
            </a:pPr>
            <a:endParaRPr lang="en-US" sz="5000">
              <a:latin typeface="Times New Roman" charset="0"/>
              <a:ea typeface="Times New Roman" charset="0"/>
              <a:cs typeface="Times New Roman" charset="0"/>
            </a:endParaRPr>
          </a:p>
          <a:p>
            <a:pPr marL="0" indent="0">
              <a:buNone/>
            </a:pPr>
            <a:endParaRPr lang="en-US" sz="5000" smtClean="0">
              <a:latin typeface="Times New Roman" charset="0"/>
              <a:ea typeface="Times New Roman" charset="0"/>
              <a:cs typeface="Times New Roman" charset="0"/>
            </a:endParaRPr>
          </a:p>
          <a:p>
            <a:pPr marL="0" indent="0">
              <a:buNone/>
            </a:pPr>
            <a:r>
              <a:rPr lang="en-US" sz="5000" smtClean="0">
                <a:latin typeface="Times New Roman" charset="0"/>
                <a:ea typeface="Times New Roman" charset="0"/>
                <a:cs typeface="Times New Roman" charset="0"/>
              </a:rPr>
              <a:t>Proof: The student knows </a:t>
            </a:r>
            <a:r>
              <a:rPr lang="en-US" sz="5000" err="1" smtClean="0">
                <a:latin typeface="Times New Roman" charset="0"/>
                <a:ea typeface="Times New Roman" charset="0"/>
                <a:cs typeface="Times New Roman" charset="0"/>
              </a:rPr>
              <a:t>C</a:t>
            </a:r>
            <a:r>
              <a:rPr lang="en-US" sz="5000" baseline="-25000" err="1">
                <a:latin typeface="Times New Roman" charset="0"/>
                <a:ea typeface="Times New Roman" charset="0"/>
                <a:cs typeface="Times New Roman" charset="0"/>
              </a:rPr>
              <a:t>x</a:t>
            </a:r>
            <a:r>
              <a:rPr lang="en-US" sz="5000" smtClean="0">
                <a:latin typeface="Times New Roman" charset="0"/>
                <a:ea typeface="Times New Roman" charset="0"/>
                <a:cs typeface="Times New Roman" charset="0"/>
              </a:rPr>
              <a:t> at level k. C</a:t>
            </a:r>
            <a:r>
              <a:rPr lang="en-US" sz="5000" baseline="-25000">
                <a:latin typeface="Times New Roman" charset="0"/>
                <a:ea typeface="Times New Roman" charset="0"/>
                <a:cs typeface="Times New Roman" charset="0"/>
              </a:rPr>
              <a:t>i </a:t>
            </a:r>
            <a:r>
              <a:rPr lang="en-US" sz="5000" smtClean="0">
                <a:latin typeface="Times New Roman" charset="0"/>
                <a:ea typeface="Times New Roman" charset="0"/>
                <a:cs typeface="Times New Roman" charset="0"/>
              </a:rPr>
              <a:t>must be known to master </a:t>
            </a:r>
            <a:r>
              <a:rPr lang="en-US" sz="5000" err="1" smtClean="0">
                <a:latin typeface="Times New Roman" charset="0"/>
                <a:ea typeface="Times New Roman" charset="0"/>
                <a:cs typeface="Times New Roman" charset="0"/>
              </a:rPr>
              <a:t>C</a:t>
            </a:r>
            <a:r>
              <a:rPr lang="en-US" sz="5000" baseline="-25000" err="1" smtClean="0">
                <a:latin typeface="Times New Roman" charset="0"/>
                <a:ea typeface="Times New Roman" charset="0"/>
                <a:cs typeface="Times New Roman" charset="0"/>
              </a:rPr>
              <a:t>x</a:t>
            </a:r>
            <a:r>
              <a:rPr lang="en-US" sz="5000" smtClean="0">
                <a:latin typeface="Times New Roman" charset="0"/>
                <a:ea typeface="Times New Roman" charset="0"/>
                <a:cs typeface="Times New Roman" charset="0"/>
              </a:rPr>
              <a:t> at level k. Thus, C</a:t>
            </a:r>
            <a:r>
              <a:rPr lang="en-US" sz="5000" baseline="-25000">
                <a:latin typeface="Times New Roman" charset="0"/>
                <a:ea typeface="Times New Roman" charset="0"/>
                <a:cs typeface="Times New Roman" charset="0"/>
              </a:rPr>
              <a:t>i </a:t>
            </a:r>
            <a:r>
              <a:rPr lang="en-US" sz="5000" smtClean="0">
                <a:latin typeface="Times New Roman" charset="0"/>
                <a:ea typeface="Times New Roman" charset="0"/>
                <a:cs typeface="Times New Roman" charset="0"/>
              </a:rPr>
              <a:t>is known to the student.</a:t>
            </a:r>
          </a:p>
          <a:p>
            <a:pPr marL="0" indent="0">
              <a:buNone/>
            </a:pPr>
            <a:endParaRPr lang="en-US" sz="3600"/>
          </a:p>
          <a:p>
            <a:pPr marL="0" indent="0">
              <a:buNone/>
            </a:pPr>
            <a:endParaRPr lang="en-US" sz="3600" smtClean="0"/>
          </a:p>
        </p:txBody>
      </p:sp>
      <p:sp>
        <p:nvSpPr>
          <p:cNvPr id="43" name="Slide Number Placeholder 42"/>
          <p:cNvSpPr>
            <a:spLocks noGrp="1"/>
          </p:cNvSpPr>
          <p:nvPr>
            <p:ph type="sldNum" sz="quarter" idx="12"/>
          </p:nvPr>
        </p:nvSpPr>
        <p:spPr/>
        <p:txBody>
          <a:bodyPr/>
          <a:lstStyle/>
          <a:p>
            <a:fld id="{E3910267-CFA6-AA43-9800-5C95479F6708}" type="slidenum">
              <a:rPr lang="en-US" smtClean="0"/>
              <a:t>18</a:t>
            </a:fld>
            <a:endParaRPr lang="en-US"/>
          </a:p>
        </p:txBody>
      </p:sp>
      <p:grpSp>
        <p:nvGrpSpPr>
          <p:cNvPr id="4" name="Group 3"/>
          <p:cNvGrpSpPr/>
          <p:nvPr/>
        </p:nvGrpSpPr>
        <p:grpSpPr>
          <a:xfrm>
            <a:off x="4307951" y="3851766"/>
            <a:ext cx="3848252" cy="1385766"/>
            <a:chOff x="3734777" y="3412840"/>
            <a:chExt cx="5075959" cy="1385766"/>
          </a:xfrm>
        </p:grpSpPr>
        <p:sp>
          <p:nvSpPr>
            <p:cNvPr id="10" name="Rectangle 9"/>
            <p:cNvSpPr/>
            <p:nvPr/>
          </p:nvSpPr>
          <p:spPr>
            <a:xfrm>
              <a:off x="8211055" y="3530480"/>
              <a:ext cx="599681" cy="448733"/>
            </a:xfrm>
            <a:prstGeom prst="rect">
              <a:avLst/>
            </a:prstGeom>
            <a:solidFill>
              <a:schemeClr val="accent2"/>
            </a:solidFill>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i="1" smtClean="0">
                  <a:effectLst/>
                  <a:latin typeface="Times New Roman"/>
                  <a:ea typeface="ＭＳ 明朝"/>
                  <a:cs typeface="Times New Roman"/>
                </a:rPr>
                <a:t>Q</a:t>
              </a:r>
              <a:r>
                <a:rPr lang="en-US" baseline="-25000" smtClean="0">
                  <a:latin typeface="Times New Roman"/>
                  <a:cs typeface="Times New Roman"/>
                </a:rPr>
                <a:t>i</a:t>
              </a:r>
              <a:r>
                <a:rPr lang="en-US" sz="1200" i="1" baseline="-25000">
                  <a:effectLst/>
                  <a:latin typeface="Times New Roman"/>
                  <a:ea typeface="ＭＳ 明朝"/>
                  <a:cs typeface="Times New Roman"/>
                </a:rPr>
                <a:t> </a:t>
              </a:r>
              <a:endParaRPr lang="en-US" sz="1200" i="1">
                <a:effectLst/>
                <a:latin typeface="Times New Roman"/>
                <a:ea typeface="ＭＳ 明朝"/>
                <a:cs typeface="Times New Roman"/>
              </a:endParaRPr>
            </a:p>
          </p:txBody>
        </p:sp>
        <p:cxnSp>
          <p:nvCxnSpPr>
            <p:cNvPr id="11" name="Straight Arrow Connector 10"/>
            <p:cNvCxnSpPr/>
            <p:nvPr/>
          </p:nvCxnSpPr>
          <p:spPr>
            <a:xfrm flipH="1">
              <a:off x="6951640" y="3754847"/>
              <a:ext cx="1259416"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Flowchart: Terminator 71681"/>
            <p:cNvSpPr/>
            <p:nvPr/>
          </p:nvSpPr>
          <p:spPr>
            <a:xfrm>
              <a:off x="6279439" y="3412840"/>
              <a:ext cx="672201" cy="482745"/>
            </a:xfrm>
            <a:prstGeom prst="flowChartTerminator">
              <a:avLst/>
            </a:prstGeom>
            <a:solidFill>
              <a:schemeClr val="bg2"/>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i="1" smtClean="0">
                  <a:solidFill>
                    <a:srgbClr val="000000"/>
                  </a:solidFill>
                  <a:effectLst/>
                  <a:latin typeface="Cambria Math"/>
                  <a:ea typeface="ＭＳ 明朝"/>
                  <a:cs typeface="Times"/>
                </a:rPr>
                <a:t>C</a:t>
              </a:r>
              <a:r>
                <a:rPr lang="en-US" sz="1400" i="1">
                  <a:solidFill>
                    <a:srgbClr val="000000"/>
                  </a:solidFill>
                  <a:effectLst/>
                  <a:latin typeface="Cambria Math"/>
                  <a:ea typeface="ＭＳ 明朝"/>
                  <a:cs typeface="Times"/>
                </a:rPr>
                <a:t> </a:t>
              </a:r>
              <a:r>
                <a:rPr lang="en-US" sz="1400" i="1" baseline="-25000" smtClean="0">
                  <a:solidFill>
                    <a:srgbClr val="000000"/>
                  </a:solidFill>
                  <a:effectLst/>
                  <a:latin typeface="Cambria Math"/>
                  <a:ea typeface="ＭＳ 明朝"/>
                  <a:cs typeface="Times"/>
                </a:rPr>
                <a:t>x</a:t>
              </a:r>
              <a:endParaRPr lang="en-US" sz="1400" i="1" baseline="-25000">
                <a:effectLst/>
                <a:latin typeface="Cambria Math"/>
                <a:ea typeface="ＭＳ 明朝"/>
                <a:cs typeface="Times"/>
              </a:endParaRPr>
            </a:p>
          </p:txBody>
        </p:sp>
        <p:sp>
          <p:nvSpPr>
            <p:cNvPr id="13" name="Text Box 74803"/>
            <p:cNvSpPr txBox="1"/>
            <p:nvPr/>
          </p:nvSpPr>
          <p:spPr>
            <a:xfrm>
              <a:off x="7408333" y="3412840"/>
              <a:ext cx="508982" cy="312591"/>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i="1" smtClean="0">
                  <a:effectLst/>
                  <a:latin typeface="Cambria Math"/>
                  <a:ea typeface="ＭＳ 明朝"/>
                  <a:cs typeface="Times"/>
                </a:rPr>
                <a:t>L</a:t>
              </a:r>
              <a:r>
                <a:rPr lang="en-US" sz="800" b="1" i="1">
                  <a:latin typeface="Cambria Math"/>
                  <a:ea typeface="ＭＳ 明朝"/>
                  <a:cs typeface="Times"/>
                </a:rPr>
                <a:t>k</a:t>
              </a:r>
              <a:endParaRPr lang="en-US" sz="800" i="1">
                <a:latin typeface="Cambria Math"/>
                <a:ea typeface="ＭＳ 明朝"/>
                <a:cs typeface="Times"/>
              </a:endParaRPr>
            </a:p>
            <a:p>
              <a:pPr>
                <a:spcAft>
                  <a:spcPts val="0"/>
                </a:spcAft>
              </a:pPr>
              <a:endParaRPr lang="en-US" sz="1200" i="1">
                <a:effectLst/>
                <a:latin typeface="Cambria Math"/>
                <a:ea typeface="ＭＳ 明朝"/>
                <a:cs typeface="Times"/>
              </a:endParaRPr>
            </a:p>
          </p:txBody>
        </p:sp>
        <p:cxnSp>
          <p:nvCxnSpPr>
            <p:cNvPr id="18" name="Straight Arrow Connector 17"/>
            <p:cNvCxnSpPr>
              <a:stCxn id="19" idx="0"/>
            </p:cNvCxnSpPr>
            <p:nvPr/>
          </p:nvCxnSpPr>
          <p:spPr>
            <a:xfrm flipV="1">
              <a:off x="6621417" y="3885423"/>
              <a:ext cx="22326" cy="430438"/>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9" name="Flowchart: Terminator 71681"/>
            <p:cNvSpPr/>
            <p:nvPr/>
          </p:nvSpPr>
          <p:spPr>
            <a:xfrm>
              <a:off x="6285316" y="4315861"/>
              <a:ext cx="672201" cy="482745"/>
            </a:xfrm>
            <a:prstGeom prst="flowChartTerminator">
              <a:avLst/>
            </a:prstGeom>
            <a:pattFill prst="ltDnDiag">
              <a:fgClr>
                <a:schemeClr val="tx2"/>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b="1" i="1" smtClean="0">
                  <a:solidFill>
                    <a:srgbClr val="000000"/>
                  </a:solidFill>
                  <a:effectLst/>
                  <a:latin typeface="Times New Roman"/>
                  <a:ea typeface="ＭＳ 明朝"/>
                  <a:cs typeface="Times New Roman"/>
                </a:rPr>
                <a:t>C</a:t>
              </a:r>
              <a:r>
                <a:rPr lang="en-US" sz="1400" b="1" i="1">
                  <a:solidFill>
                    <a:srgbClr val="000000"/>
                  </a:solidFill>
                  <a:effectLst/>
                  <a:latin typeface="Times New Roman"/>
                  <a:ea typeface="ＭＳ 明朝"/>
                  <a:cs typeface="Times New Roman"/>
                </a:rPr>
                <a:t> </a:t>
              </a:r>
              <a:r>
                <a:rPr lang="en-US" sz="2000" b="1" i="1" baseline="-25000" smtClean="0">
                  <a:solidFill>
                    <a:srgbClr val="000000"/>
                  </a:solidFill>
                  <a:effectLst/>
                  <a:latin typeface="Times New Roman"/>
                  <a:ea typeface="ＭＳ 明朝"/>
                  <a:cs typeface="Times New Roman"/>
                </a:rPr>
                <a:t>i</a:t>
              </a:r>
              <a:endParaRPr lang="en-US" sz="2000" b="1" i="1" baseline="-25000">
                <a:effectLst/>
                <a:latin typeface="Times New Roman"/>
                <a:ea typeface="ＭＳ 明朝"/>
                <a:cs typeface="Times New Roman"/>
              </a:endParaRPr>
            </a:p>
          </p:txBody>
        </p:sp>
        <p:cxnSp>
          <p:nvCxnSpPr>
            <p:cNvPr id="33" name="Straight Arrow Connector 32"/>
            <p:cNvCxnSpPr>
              <a:endCxn id="19" idx="1"/>
            </p:cNvCxnSpPr>
            <p:nvPr/>
          </p:nvCxnSpPr>
          <p:spPr>
            <a:xfrm>
              <a:off x="5817107" y="4276828"/>
              <a:ext cx="468209" cy="280406"/>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4" name="Text Box 74803"/>
            <p:cNvSpPr txBox="1"/>
            <p:nvPr/>
          </p:nvSpPr>
          <p:spPr>
            <a:xfrm>
              <a:off x="3734777" y="3892053"/>
              <a:ext cx="2404066" cy="384775"/>
            </a:xfrm>
            <a:prstGeom prst="rect">
              <a:avLst/>
            </a:prstGeom>
            <a:no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i="1" smtClean="0">
                  <a:effectLst/>
                  <a:latin typeface="Cambria Math"/>
                  <a:ea typeface="ＭＳ 明朝"/>
                  <a:cs typeface="Times"/>
                </a:rPr>
                <a:t>Derived </a:t>
              </a:r>
              <a:r>
                <a:rPr lang="en-US" sz="1100" b="1" i="1" smtClean="0">
                  <a:latin typeface="Cambria Math"/>
                  <a:ea typeface="ＭＳ 明朝"/>
                  <a:cs typeface="Times"/>
                </a:rPr>
                <a:t>skill at level k=2</a:t>
              </a:r>
              <a:endParaRPr lang="en-US" sz="1100" i="1">
                <a:latin typeface="Cambria Math"/>
                <a:ea typeface="ＭＳ 明朝"/>
                <a:cs typeface="Times"/>
              </a:endParaRPr>
            </a:p>
            <a:p>
              <a:pPr>
                <a:spcAft>
                  <a:spcPts val="0"/>
                </a:spcAft>
              </a:pPr>
              <a:endParaRPr lang="en-US" sz="1200" i="1">
                <a:effectLst/>
                <a:latin typeface="Cambria Math"/>
                <a:ea typeface="ＭＳ 明朝"/>
                <a:cs typeface="Times"/>
              </a:endParaRPr>
            </a:p>
          </p:txBody>
        </p:sp>
      </p:grpSp>
      <p:sp>
        <p:nvSpPr>
          <p:cNvPr id="15" name="Text Box 74803"/>
          <p:cNvSpPr txBox="1"/>
          <p:nvPr/>
        </p:nvSpPr>
        <p:spPr>
          <a:xfrm>
            <a:off x="6556237" y="4374326"/>
            <a:ext cx="445284" cy="312591"/>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i="1" smtClean="0">
                <a:effectLst/>
                <a:latin typeface="Cambria Math"/>
                <a:ea typeface="ＭＳ 明朝"/>
                <a:cs typeface="Times"/>
              </a:rPr>
              <a:t>L</a:t>
            </a:r>
            <a:r>
              <a:rPr lang="en-US" sz="800" b="1" i="1">
                <a:latin typeface="Cambria Math"/>
                <a:ea typeface="ＭＳ 明朝"/>
                <a:cs typeface="Times"/>
              </a:rPr>
              <a:t>m</a:t>
            </a:r>
            <a:endParaRPr lang="en-US" sz="1200" i="1">
              <a:effectLst/>
              <a:latin typeface="Cambria Math"/>
              <a:ea typeface="ＭＳ 明朝"/>
              <a:cs typeface="Times"/>
            </a:endParaRPr>
          </a:p>
        </p:txBody>
      </p:sp>
    </p:spTree>
    <p:extLst>
      <p:ext uri="{BB962C8B-B14F-4D97-AF65-F5344CB8AC3E}">
        <p14:creationId xmlns:p14="http://schemas.microsoft.com/office/powerpoint/2010/main" val="183219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200" b="1" smtClean="0">
                <a:latin typeface="Times New Roman" charset="0"/>
                <a:ea typeface="Times New Roman" charset="0"/>
                <a:cs typeface="Times New Roman" charset="0"/>
              </a:rPr>
              <a:t>Derived Known Skill Set DKS(k=2)</a:t>
            </a:r>
            <a:endParaRPr lang="en-US" sz="3200" b="1">
              <a:latin typeface="Times New Roman" charset="0"/>
              <a:ea typeface="Times New Roman" charset="0"/>
              <a:cs typeface="Times New Roman" charset="0"/>
            </a:endParaRPr>
          </a:p>
        </p:txBody>
      </p:sp>
      <p:sp>
        <p:nvSpPr>
          <p:cNvPr id="3" name="Content Placeholder 2"/>
          <p:cNvSpPr>
            <a:spLocks noGrp="1"/>
          </p:cNvSpPr>
          <p:nvPr>
            <p:ph idx="1"/>
          </p:nvPr>
        </p:nvSpPr>
        <p:spPr>
          <a:xfrm>
            <a:off x="457200" y="1600200"/>
            <a:ext cx="8229600" cy="5121275"/>
          </a:xfrm>
        </p:spPr>
        <p:txBody>
          <a:bodyPr>
            <a:normAutofit/>
          </a:bodyPr>
          <a:lstStyle/>
          <a:p>
            <a:pPr marL="0" indent="0">
              <a:buNone/>
            </a:pPr>
            <a:r>
              <a:rPr lang="en-US" sz="2000" smtClean="0">
                <a:latin typeface="Times New Roman" charset="0"/>
                <a:ea typeface="Times New Roman" charset="0"/>
                <a:cs typeface="Times New Roman" charset="0"/>
              </a:rPr>
              <a:t>Is a concept C</a:t>
            </a:r>
            <a:r>
              <a:rPr lang="en-US" sz="2000" baseline="-25000" smtClean="0">
                <a:latin typeface="Times New Roman" charset="0"/>
                <a:ea typeface="Times New Roman" charset="0"/>
                <a:cs typeface="Times New Roman" charset="0"/>
              </a:rPr>
              <a:t>i</a:t>
            </a:r>
            <a:r>
              <a:rPr lang="x-none" sz="2000" smtClean="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 DKS(2)?</a:t>
            </a:r>
            <a:endParaRPr lang="en-US" sz="2000">
              <a:latin typeface="Times New Roman" charset="0"/>
              <a:ea typeface="Times New Roman" charset="0"/>
              <a:cs typeface="Times New Roman" charset="0"/>
            </a:endParaRPr>
          </a:p>
          <a:p>
            <a:pPr marL="0" indent="0">
              <a:buNone/>
            </a:pPr>
            <a:r>
              <a:rPr lang="en-US" sz="2000" smtClean="0">
                <a:latin typeface="Times New Roman" charset="0"/>
                <a:ea typeface="Times New Roman" charset="0"/>
                <a:cs typeface="Times New Roman" charset="0"/>
              </a:rPr>
              <a:t>If C</a:t>
            </a:r>
            <a:r>
              <a:rPr lang="en-US" sz="2000" baseline="-25000" smtClean="0">
                <a:latin typeface="Times New Roman" charset="0"/>
                <a:ea typeface="Times New Roman" charset="0"/>
                <a:cs typeface="Times New Roman" charset="0"/>
              </a:rPr>
              <a:t>i</a:t>
            </a:r>
            <a:r>
              <a:rPr lang="en-US" sz="2000" smtClean="0">
                <a:latin typeface="Times New Roman" charset="0"/>
                <a:ea typeface="Times New Roman" charset="0"/>
                <a:cs typeface="Times New Roman" charset="0"/>
              </a:rPr>
              <a:t> is not in verified set, but if there exists two links such that (</a:t>
            </a:r>
            <a:r>
              <a:rPr lang="en-US" sz="2000" err="1" smtClean="0">
                <a:latin typeface="Times New Roman" charset="0"/>
                <a:ea typeface="Times New Roman" charset="0"/>
                <a:cs typeface="Times New Roman" charset="0"/>
              </a:rPr>
              <a:t>Q</a:t>
            </a:r>
            <a:r>
              <a:rPr lang="en-US" sz="2000" baseline="-25000" err="1" smtClean="0">
                <a:latin typeface="Times New Roman" charset="0"/>
                <a:ea typeface="Times New Roman" charset="0"/>
                <a:cs typeface="Times New Roman" charset="0"/>
              </a:rPr>
              <a:t>i</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a:latin typeface="Times New Roman" charset="0"/>
                <a:ea typeface="Times New Roman" charset="0"/>
                <a:cs typeface="Times New Roman" charset="0"/>
              </a:rPr>
              <a:t>)</a:t>
            </a:r>
            <a:r>
              <a:rPr lang="en-US" sz="2000" baseline="-25000" smtClean="0">
                <a:latin typeface="Times New Roman" charset="0"/>
                <a:ea typeface="Times New Roman" charset="0"/>
                <a:cs typeface="Times New Roman" charset="0"/>
              </a:rPr>
              <a:t>,</a:t>
            </a:r>
            <a:r>
              <a:rPr lang="en-US" sz="2000" smtClean="0">
                <a:latin typeface="Times New Roman" charset="0"/>
                <a:ea typeface="Times New Roman" charset="0"/>
                <a:cs typeface="Times New Roman" charset="0"/>
              </a:rPr>
              <a:t>L</a:t>
            </a:r>
            <a:r>
              <a:rPr lang="en-US" sz="2000" baseline="-25000" smtClean="0">
                <a:latin typeface="Times New Roman" charset="0"/>
                <a:ea typeface="Times New Roman" charset="0"/>
                <a:cs typeface="Times New Roman" charset="0"/>
              </a:rPr>
              <a:t>k,</a:t>
            </a:r>
            <a:r>
              <a:rPr lang="en-US" sz="2000" smtClean="0">
                <a:latin typeface="Times New Roman" charset="0"/>
                <a:ea typeface="Times New Roman" charset="0"/>
                <a:cs typeface="Times New Roman" charset="0"/>
              </a:rPr>
              <a:t> &amp; </a:t>
            </a:r>
            <a:r>
              <a:rPr lang="en-US" sz="2000">
                <a:latin typeface="Times New Roman" charset="0"/>
                <a:ea typeface="Times New Roman" charset="0"/>
                <a:cs typeface="Times New Roman" charset="0"/>
              </a:rPr>
              <a:t>(</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i</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a:latin typeface="Times New Roman" charset="0"/>
                <a:ea typeface="Times New Roman" charset="0"/>
                <a:cs typeface="Times New Roman" charset="0"/>
                <a:sym typeface="Wingdings"/>
              </a:rPr>
              <a:t>)</a:t>
            </a:r>
            <a:r>
              <a:rPr lang="en-US" sz="2000" smtClean="0">
                <a:latin typeface="Times New Roman" charset="0"/>
                <a:ea typeface="Times New Roman" charset="0"/>
                <a:cs typeface="Times New Roman" charset="0"/>
              </a:rPr>
              <a:t>L</a:t>
            </a:r>
            <a:r>
              <a:rPr lang="en-US" sz="2000" baseline="-25000" smtClean="0">
                <a:latin typeface="Times New Roman" charset="0"/>
                <a:ea typeface="Times New Roman" charset="0"/>
                <a:cs typeface="Times New Roman" charset="0"/>
              </a:rPr>
              <a:t>m</a:t>
            </a:r>
            <a:r>
              <a:rPr lang="en-US" sz="2000" smtClean="0">
                <a:latin typeface="Times New Roman" charset="0"/>
                <a:ea typeface="Times New Roman" charset="0"/>
                <a:cs typeface="Times New Roman" charset="0"/>
                <a:sym typeface="Wingdings"/>
              </a:rPr>
              <a:t> &amp; </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smtClean="0">
                <a:latin typeface="Times New Roman" charset="0"/>
                <a:ea typeface="Times New Roman" charset="0"/>
                <a:cs typeface="Times New Roman" charset="0"/>
              </a:rPr>
              <a:t>∈ VKS(k) that it is in Verified Skill Set and m</a:t>
            </a:r>
            <a:r>
              <a:rPr lang="en-US" sz="2000" smtClean="0">
                <a:latin typeface="Times New Roman" charset="0"/>
                <a:ea typeface="Times New Roman" charset="0"/>
                <a:cs typeface="Times New Roman" charset="0"/>
                <a:sym typeface="Wingdings"/>
              </a:rPr>
              <a:t>= 2 or k= m , then</a:t>
            </a:r>
            <a:r>
              <a:rPr lang="en-US" sz="2000">
                <a:latin typeface="Times New Roman" charset="0"/>
                <a:ea typeface="Times New Roman" charset="0"/>
                <a:cs typeface="Times New Roman" charset="0"/>
              </a:rPr>
              <a:t> C</a:t>
            </a:r>
            <a:r>
              <a:rPr lang="en-US" sz="2000" baseline="-25000">
                <a:latin typeface="Times New Roman" charset="0"/>
                <a:ea typeface="Times New Roman" charset="0"/>
                <a:cs typeface="Times New Roman" charset="0"/>
              </a:rPr>
              <a:t>i </a:t>
            </a:r>
            <a:r>
              <a:rPr lang="en-US" sz="2000" smtClean="0">
                <a:latin typeface="Times New Roman" charset="0"/>
                <a:ea typeface="Times New Roman" charset="0"/>
                <a:cs typeface="Times New Roman" charset="0"/>
              </a:rPr>
              <a:t>is in Derived Skill Set </a:t>
            </a:r>
            <a:r>
              <a:rPr lang="en-US" sz="2000">
                <a:latin typeface="Times New Roman" charset="0"/>
                <a:ea typeface="Times New Roman" charset="0"/>
                <a:cs typeface="Times New Roman" charset="0"/>
              </a:rPr>
              <a:t>at level </a:t>
            </a:r>
            <a:r>
              <a:rPr lang="en-US" sz="2000" smtClean="0">
                <a:latin typeface="Times New Roman" charset="0"/>
                <a:ea typeface="Times New Roman" charset="0"/>
                <a:cs typeface="Times New Roman" charset="0"/>
              </a:rPr>
              <a:t>2, i.e.</a:t>
            </a:r>
            <a:r>
              <a:rPr lang="en-US" sz="2000" smtClean="0">
                <a:latin typeface="Times New Roman" charset="0"/>
                <a:ea typeface="Times New Roman" charset="0"/>
                <a:cs typeface="Times New Roman" charset="0"/>
                <a:sym typeface="Wingdings"/>
              </a:rPr>
              <a:t> </a:t>
            </a:r>
            <a:r>
              <a:rPr lang="en-US" sz="2000" smtClean="0">
                <a:latin typeface="Times New Roman" charset="0"/>
                <a:ea typeface="Times New Roman" charset="0"/>
                <a:cs typeface="Times New Roman" charset="0"/>
              </a:rPr>
              <a:t>C</a:t>
            </a:r>
            <a:r>
              <a:rPr lang="en-US" sz="2000" baseline="-25000" smtClean="0">
                <a:latin typeface="Times New Roman" charset="0"/>
                <a:ea typeface="Times New Roman" charset="0"/>
                <a:cs typeface="Times New Roman" charset="0"/>
              </a:rPr>
              <a:t>i</a:t>
            </a:r>
            <a:r>
              <a:rPr lang="en-US" sz="2000" smtClean="0">
                <a:latin typeface="Times New Roman" charset="0"/>
                <a:ea typeface="Times New Roman" charset="0"/>
                <a:cs typeface="Times New Roman" charset="0"/>
                <a:sym typeface="Wingdings"/>
              </a:rPr>
              <a:t> </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DKS(2).</a:t>
            </a:r>
          </a:p>
          <a:p>
            <a:pPr marL="0" indent="0">
              <a:buNone/>
            </a:pPr>
            <a:r>
              <a:rPr lang="en-US" sz="2000">
                <a:latin typeface="Times New Roman" charset="0"/>
                <a:ea typeface="Times New Roman" charset="0"/>
                <a:cs typeface="Times New Roman" charset="0"/>
              </a:rPr>
              <a:t>Where</a:t>
            </a:r>
            <a:r>
              <a:rPr lang="en-US" sz="2000" smtClean="0">
                <a:latin typeface="Times New Roman" charset="0"/>
                <a:ea typeface="Times New Roman" charset="0"/>
                <a:cs typeface="Times New Roman" charset="0"/>
              </a:rPr>
              <a:t>,</a:t>
            </a:r>
          </a:p>
          <a:p>
            <a:pPr marL="0" indent="0">
              <a:buNone/>
            </a:pPr>
            <a:endParaRPr lang="en-US" sz="2000">
              <a:latin typeface="Times New Roman" charset="0"/>
              <a:ea typeface="Times New Roman" charset="0"/>
              <a:cs typeface="Times New Roman" charset="0"/>
            </a:endParaRPr>
          </a:p>
          <a:p>
            <a:pPr marL="0" indent="0">
              <a:buNone/>
            </a:pPr>
            <a:endParaRPr lang="en-US" sz="1200"/>
          </a:p>
          <a:p>
            <a:pPr marL="0" indent="0">
              <a:buNone/>
            </a:pPr>
            <a:endParaRPr lang="en-US" sz="2000" smtClean="0">
              <a:latin typeface="Times New Roman" charset="0"/>
              <a:ea typeface="Times New Roman" charset="0"/>
              <a:cs typeface="Times New Roman" charset="0"/>
            </a:endParaRPr>
          </a:p>
          <a:p>
            <a:pPr marL="0" indent="0">
              <a:buNone/>
            </a:pPr>
            <a:r>
              <a:rPr lang="en-US" sz="2000" smtClean="0">
                <a:latin typeface="Times New Roman" charset="0"/>
                <a:ea typeface="Times New Roman" charset="0"/>
                <a:cs typeface="Times New Roman" charset="0"/>
              </a:rPr>
              <a:t>Q</a:t>
            </a:r>
            <a:r>
              <a:rPr lang="en-US" sz="2000" baseline="-25000" smtClean="0">
                <a:latin typeface="Times New Roman" charset="0"/>
                <a:ea typeface="Times New Roman" charset="0"/>
                <a:cs typeface="Times New Roman" charset="0"/>
              </a:rPr>
              <a:t>i</a:t>
            </a:r>
            <a:r>
              <a:rPr lang="en-US" sz="2000" smtClean="0">
                <a:latin typeface="Times New Roman" charset="0"/>
                <a:ea typeface="Times New Roman" charset="0"/>
                <a:cs typeface="Times New Roman" charset="0"/>
              </a:rPr>
              <a:t> ∈ Test Questions.</a:t>
            </a:r>
          </a:p>
          <a:p>
            <a:pPr marL="0" indent="0">
              <a:buNone/>
            </a:pP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smtClean="0">
                <a:latin typeface="Times New Roman" charset="0"/>
                <a:ea typeface="Times New Roman" charset="0"/>
                <a:cs typeface="Times New Roman" charset="0"/>
              </a:rPr>
              <a:t> ∈ Verified Skill Set.</a:t>
            </a:r>
          </a:p>
          <a:p>
            <a:pPr marL="0" indent="0">
              <a:buNone/>
            </a:pPr>
            <a:r>
              <a:rPr lang="en-US" sz="2000" smtClean="0">
                <a:latin typeface="Times New Roman" charset="0"/>
                <a:ea typeface="Times New Roman" charset="0"/>
                <a:cs typeface="Times New Roman" charset="0"/>
              </a:rPr>
              <a:t>C</a:t>
            </a:r>
            <a:r>
              <a:rPr lang="en-US" sz="2000" baseline="-25000" smtClean="0">
                <a:latin typeface="Times New Roman" charset="0"/>
                <a:ea typeface="Times New Roman" charset="0"/>
                <a:cs typeface="Times New Roman" charset="0"/>
              </a:rPr>
              <a:t>i </a:t>
            </a:r>
            <a:r>
              <a:rPr lang="en-US" sz="2000" smtClean="0">
                <a:latin typeface="Times New Roman" charset="0"/>
                <a:ea typeface="Times New Roman" charset="0"/>
                <a:cs typeface="Times New Roman" charset="0"/>
              </a:rPr>
              <a:t>∈ Another concept in the CLMCG</a:t>
            </a:r>
            <a:endParaRPr lang="en-US" sz="2000">
              <a:latin typeface="Times New Roman" charset="0"/>
              <a:ea typeface="Times New Roman" charset="0"/>
              <a:cs typeface="Times New Roman" charset="0"/>
            </a:endParaRPr>
          </a:p>
          <a:p>
            <a:pPr marL="0" indent="0">
              <a:buNone/>
            </a:pPr>
            <a:r>
              <a:rPr lang="en-US" sz="2000">
                <a:latin typeface="Times New Roman" charset="0"/>
                <a:ea typeface="Times New Roman" charset="0"/>
                <a:cs typeface="Times New Roman" charset="0"/>
              </a:rPr>
              <a:t>L</a:t>
            </a:r>
            <a:r>
              <a:rPr lang="en-US" sz="2000" baseline="-25000">
                <a:latin typeface="Times New Roman" charset="0"/>
                <a:ea typeface="Times New Roman" charset="0"/>
                <a:cs typeface="Times New Roman" charset="0"/>
              </a:rPr>
              <a:t>k </a:t>
            </a:r>
            <a:r>
              <a:rPr lang="en-US" sz="2000" smtClean="0">
                <a:latin typeface="Times New Roman" charset="0"/>
                <a:ea typeface="Times New Roman" charset="0"/>
                <a:cs typeface="Times New Roman" charset="0"/>
              </a:rPr>
              <a:t>,L</a:t>
            </a:r>
            <a:r>
              <a:rPr lang="en-US" sz="2000" baseline="-25000">
                <a:latin typeface="Times New Roman" charset="0"/>
                <a:ea typeface="Times New Roman" charset="0"/>
                <a:cs typeface="Times New Roman" charset="0"/>
              </a:rPr>
              <a:t>m</a:t>
            </a:r>
            <a:r>
              <a:rPr lang="en-US" sz="2000" baseline="-25000" smtClean="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 Bloom labels.</a:t>
            </a:r>
          </a:p>
          <a:p>
            <a:pPr marL="0" indent="0">
              <a:buNone/>
            </a:pPr>
            <a:endParaRPr lang="en-US" sz="5100" smtClean="0"/>
          </a:p>
          <a:p>
            <a:pPr marL="0" indent="0">
              <a:buNone/>
            </a:pPr>
            <a:endParaRPr lang="x-none" sz="7000" smtClean="0"/>
          </a:p>
          <a:p>
            <a:pPr marL="0" indent="0">
              <a:buNone/>
            </a:pPr>
            <a:endParaRPr lang="en-US" sz="7000" smtClean="0"/>
          </a:p>
          <a:p>
            <a:pPr marL="0" indent="0">
              <a:buNone/>
            </a:pPr>
            <a:endParaRPr lang="en-US" sz="9600"/>
          </a:p>
          <a:p>
            <a:pPr marL="0" indent="0">
              <a:buNone/>
            </a:pPr>
            <a:endParaRPr lang="en-US" sz="3600"/>
          </a:p>
          <a:p>
            <a:pPr marL="0" indent="0">
              <a:buNone/>
            </a:pPr>
            <a:endParaRPr lang="en-US" sz="3600" smtClean="0"/>
          </a:p>
        </p:txBody>
      </p:sp>
      <p:sp>
        <p:nvSpPr>
          <p:cNvPr id="43" name="Slide Number Placeholder 42"/>
          <p:cNvSpPr>
            <a:spLocks noGrp="1"/>
          </p:cNvSpPr>
          <p:nvPr>
            <p:ph type="sldNum" sz="quarter" idx="12"/>
          </p:nvPr>
        </p:nvSpPr>
        <p:spPr/>
        <p:txBody>
          <a:bodyPr/>
          <a:lstStyle/>
          <a:p>
            <a:fld id="{E3910267-CFA6-AA43-9800-5C95479F6708}" type="slidenum">
              <a:rPr lang="en-US" smtClean="0"/>
              <a:t>19</a:t>
            </a:fld>
            <a:endParaRPr lang="en-US"/>
          </a:p>
        </p:txBody>
      </p:sp>
      <p:grpSp>
        <p:nvGrpSpPr>
          <p:cNvPr id="5" name="Group 4"/>
          <p:cNvGrpSpPr/>
          <p:nvPr/>
        </p:nvGrpSpPr>
        <p:grpSpPr>
          <a:xfrm>
            <a:off x="4572000" y="3467954"/>
            <a:ext cx="3848252" cy="1385766"/>
            <a:chOff x="3419488" y="3962104"/>
            <a:chExt cx="5075959" cy="1385766"/>
          </a:xfrm>
        </p:grpSpPr>
        <p:grpSp>
          <p:nvGrpSpPr>
            <p:cNvPr id="4" name="Group 3"/>
            <p:cNvGrpSpPr/>
            <p:nvPr/>
          </p:nvGrpSpPr>
          <p:grpSpPr>
            <a:xfrm>
              <a:off x="3419488" y="3962104"/>
              <a:ext cx="5075959" cy="1385766"/>
              <a:chOff x="3734777" y="3412840"/>
              <a:chExt cx="5075959" cy="1385766"/>
            </a:xfrm>
          </p:grpSpPr>
          <p:sp>
            <p:nvSpPr>
              <p:cNvPr id="10" name="Rectangle 9"/>
              <p:cNvSpPr/>
              <p:nvPr/>
            </p:nvSpPr>
            <p:spPr>
              <a:xfrm>
                <a:off x="8211055" y="3530480"/>
                <a:ext cx="599681" cy="448733"/>
              </a:xfrm>
              <a:prstGeom prst="rect">
                <a:avLst/>
              </a:prstGeom>
              <a:solidFill>
                <a:schemeClr val="accent2"/>
              </a:solidFill>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i="1" smtClean="0">
                    <a:effectLst/>
                    <a:latin typeface="Times New Roman"/>
                    <a:ea typeface="ＭＳ 明朝"/>
                    <a:cs typeface="Times New Roman"/>
                  </a:rPr>
                  <a:t>Q</a:t>
                </a:r>
                <a:r>
                  <a:rPr lang="en-US" baseline="-25000" smtClean="0">
                    <a:latin typeface="Times New Roman"/>
                    <a:cs typeface="Times New Roman"/>
                  </a:rPr>
                  <a:t>i</a:t>
                </a:r>
                <a:r>
                  <a:rPr lang="en-US" sz="1200" i="1" baseline="-25000">
                    <a:effectLst/>
                    <a:latin typeface="Times New Roman"/>
                    <a:ea typeface="ＭＳ 明朝"/>
                    <a:cs typeface="Times New Roman"/>
                  </a:rPr>
                  <a:t> </a:t>
                </a:r>
                <a:endParaRPr lang="en-US" sz="1200" i="1">
                  <a:effectLst/>
                  <a:latin typeface="Times New Roman"/>
                  <a:ea typeface="ＭＳ 明朝"/>
                  <a:cs typeface="Times New Roman"/>
                </a:endParaRPr>
              </a:p>
            </p:txBody>
          </p:sp>
          <p:cxnSp>
            <p:nvCxnSpPr>
              <p:cNvPr id="11" name="Straight Arrow Connector 10"/>
              <p:cNvCxnSpPr/>
              <p:nvPr/>
            </p:nvCxnSpPr>
            <p:spPr>
              <a:xfrm flipH="1">
                <a:off x="6951640" y="3754847"/>
                <a:ext cx="1259416"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Flowchart: Terminator 71681"/>
              <p:cNvSpPr/>
              <p:nvPr/>
            </p:nvSpPr>
            <p:spPr>
              <a:xfrm>
                <a:off x="6279439" y="3412840"/>
                <a:ext cx="672201" cy="482745"/>
              </a:xfrm>
              <a:prstGeom prst="flowChartTerminator">
                <a:avLst/>
              </a:prstGeom>
              <a:solidFill>
                <a:srgbClr val="008000"/>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i="1" smtClean="0">
                    <a:solidFill>
                      <a:srgbClr val="000000"/>
                    </a:solidFill>
                    <a:effectLst/>
                    <a:latin typeface="Cambria Math"/>
                    <a:ea typeface="ＭＳ 明朝"/>
                    <a:cs typeface="Times"/>
                  </a:rPr>
                  <a:t>C</a:t>
                </a:r>
                <a:r>
                  <a:rPr lang="en-US" sz="1400" i="1">
                    <a:solidFill>
                      <a:srgbClr val="000000"/>
                    </a:solidFill>
                    <a:effectLst/>
                    <a:latin typeface="Cambria Math"/>
                    <a:ea typeface="ＭＳ 明朝"/>
                    <a:cs typeface="Times"/>
                  </a:rPr>
                  <a:t> </a:t>
                </a:r>
                <a:r>
                  <a:rPr lang="en-US" sz="1400" i="1" baseline="-25000" smtClean="0">
                    <a:solidFill>
                      <a:srgbClr val="000000"/>
                    </a:solidFill>
                    <a:effectLst/>
                    <a:latin typeface="Cambria Math"/>
                    <a:ea typeface="ＭＳ 明朝"/>
                    <a:cs typeface="Times"/>
                  </a:rPr>
                  <a:t>x</a:t>
                </a:r>
                <a:endParaRPr lang="en-US" sz="1400" i="1" baseline="-25000">
                  <a:effectLst/>
                  <a:latin typeface="Cambria Math"/>
                  <a:ea typeface="ＭＳ 明朝"/>
                  <a:cs typeface="Times"/>
                </a:endParaRPr>
              </a:p>
            </p:txBody>
          </p:sp>
          <p:sp>
            <p:nvSpPr>
              <p:cNvPr id="13" name="Text Box 74803"/>
              <p:cNvSpPr txBox="1"/>
              <p:nvPr/>
            </p:nvSpPr>
            <p:spPr>
              <a:xfrm>
                <a:off x="7408333" y="3412840"/>
                <a:ext cx="508982" cy="312591"/>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i="1" smtClean="0">
                    <a:effectLst/>
                    <a:latin typeface="Cambria Math"/>
                    <a:ea typeface="ＭＳ 明朝"/>
                    <a:cs typeface="Times"/>
                  </a:rPr>
                  <a:t>L</a:t>
                </a:r>
                <a:r>
                  <a:rPr lang="en-US" sz="800" b="1" i="1">
                    <a:latin typeface="Cambria Math"/>
                    <a:ea typeface="ＭＳ 明朝"/>
                    <a:cs typeface="Times"/>
                  </a:rPr>
                  <a:t>k</a:t>
                </a:r>
                <a:endParaRPr lang="en-US" sz="800" i="1">
                  <a:latin typeface="Cambria Math"/>
                  <a:ea typeface="ＭＳ 明朝"/>
                  <a:cs typeface="Times"/>
                </a:endParaRPr>
              </a:p>
              <a:p>
                <a:pPr>
                  <a:spcAft>
                    <a:spcPts val="0"/>
                  </a:spcAft>
                </a:pPr>
                <a:endParaRPr lang="en-US" sz="1200" i="1">
                  <a:effectLst/>
                  <a:latin typeface="Cambria Math"/>
                  <a:ea typeface="ＭＳ 明朝"/>
                  <a:cs typeface="Times"/>
                </a:endParaRPr>
              </a:p>
            </p:txBody>
          </p:sp>
          <p:cxnSp>
            <p:nvCxnSpPr>
              <p:cNvPr id="18" name="Straight Arrow Connector 17"/>
              <p:cNvCxnSpPr>
                <a:stCxn id="19" idx="0"/>
              </p:cNvCxnSpPr>
              <p:nvPr/>
            </p:nvCxnSpPr>
            <p:spPr>
              <a:xfrm flipV="1">
                <a:off x="6621417" y="3885423"/>
                <a:ext cx="22326" cy="430438"/>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9" name="Flowchart: Terminator 71681"/>
              <p:cNvSpPr/>
              <p:nvPr/>
            </p:nvSpPr>
            <p:spPr>
              <a:xfrm>
                <a:off x="6285316" y="4315861"/>
                <a:ext cx="672201" cy="482745"/>
              </a:xfrm>
              <a:prstGeom prst="flowChartTerminator">
                <a:avLst/>
              </a:prstGeom>
              <a:pattFill prst="ltDnDiag">
                <a:fgClr>
                  <a:schemeClr val="tx2"/>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b="1" i="1" smtClean="0">
                    <a:solidFill>
                      <a:srgbClr val="000000"/>
                    </a:solidFill>
                    <a:effectLst/>
                    <a:latin typeface="Times New Roman"/>
                    <a:ea typeface="ＭＳ 明朝"/>
                    <a:cs typeface="Times New Roman"/>
                  </a:rPr>
                  <a:t>C</a:t>
                </a:r>
                <a:r>
                  <a:rPr lang="en-US" sz="1400" b="1" i="1">
                    <a:solidFill>
                      <a:srgbClr val="000000"/>
                    </a:solidFill>
                    <a:effectLst/>
                    <a:latin typeface="Times New Roman"/>
                    <a:ea typeface="ＭＳ 明朝"/>
                    <a:cs typeface="Times New Roman"/>
                  </a:rPr>
                  <a:t> </a:t>
                </a:r>
                <a:r>
                  <a:rPr lang="en-US" sz="2000" b="1" i="1" baseline="-25000" smtClean="0">
                    <a:solidFill>
                      <a:srgbClr val="000000"/>
                    </a:solidFill>
                    <a:effectLst/>
                    <a:latin typeface="Times New Roman"/>
                    <a:ea typeface="ＭＳ 明朝"/>
                    <a:cs typeface="Times New Roman"/>
                  </a:rPr>
                  <a:t>i</a:t>
                </a:r>
                <a:endParaRPr lang="en-US" sz="2000" b="1" i="1" baseline="-25000">
                  <a:effectLst/>
                  <a:latin typeface="Times New Roman"/>
                  <a:ea typeface="ＭＳ 明朝"/>
                  <a:cs typeface="Times New Roman"/>
                </a:endParaRPr>
              </a:p>
            </p:txBody>
          </p:sp>
          <p:cxnSp>
            <p:nvCxnSpPr>
              <p:cNvPr id="33" name="Straight Arrow Connector 32"/>
              <p:cNvCxnSpPr>
                <a:endCxn id="19" idx="1"/>
              </p:cNvCxnSpPr>
              <p:nvPr/>
            </p:nvCxnSpPr>
            <p:spPr>
              <a:xfrm>
                <a:off x="5817107" y="4276828"/>
                <a:ext cx="468209" cy="280406"/>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4" name="Text Box 74803"/>
              <p:cNvSpPr txBox="1"/>
              <p:nvPr/>
            </p:nvSpPr>
            <p:spPr>
              <a:xfrm>
                <a:off x="3734777" y="3892053"/>
                <a:ext cx="2404066" cy="384775"/>
              </a:xfrm>
              <a:prstGeom prst="rect">
                <a:avLst/>
              </a:prstGeom>
              <a:no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i="1" smtClean="0">
                    <a:effectLst/>
                    <a:latin typeface="Cambria Math"/>
                    <a:ea typeface="ＭＳ 明朝"/>
                    <a:cs typeface="Times"/>
                  </a:rPr>
                  <a:t>Derived Known </a:t>
                </a:r>
                <a:r>
                  <a:rPr lang="en-US" sz="1100" b="1" i="1" smtClean="0">
                    <a:latin typeface="Cambria Math"/>
                    <a:ea typeface="ＭＳ 明朝"/>
                    <a:cs typeface="Times"/>
                  </a:rPr>
                  <a:t>skill at level k=2</a:t>
                </a:r>
                <a:endParaRPr lang="en-US" sz="1100" i="1">
                  <a:latin typeface="Cambria Math"/>
                  <a:ea typeface="ＭＳ 明朝"/>
                  <a:cs typeface="Times"/>
                </a:endParaRPr>
              </a:p>
              <a:p>
                <a:pPr>
                  <a:spcAft>
                    <a:spcPts val="0"/>
                  </a:spcAft>
                </a:pPr>
                <a:endParaRPr lang="en-US" sz="1200" i="1">
                  <a:effectLst/>
                  <a:latin typeface="Cambria Math"/>
                  <a:ea typeface="ＭＳ 明朝"/>
                  <a:cs typeface="Times"/>
                </a:endParaRPr>
              </a:p>
            </p:txBody>
          </p:sp>
        </p:grpSp>
        <p:sp>
          <p:nvSpPr>
            <p:cNvPr id="15" name="Text Box 74803"/>
            <p:cNvSpPr txBox="1"/>
            <p:nvPr/>
          </p:nvSpPr>
          <p:spPr>
            <a:xfrm>
              <a:off x="6389286" y="4528478"/>
              <a:ext cx="587343" cy="312591"/>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i="1" smtClean="0">
                  <a:effectLst/>
                  <a:latin typeface="Cambria Math"/>
                  <a:ea typeface="ＭＳ 明朝"/>
                  <a:cs typeface="Times"/>
                </a:rPr>
                <a:t>L</a:t>
              </a:r>
              <a:r>
                <a:rPr lang="en-US" sz="800" b="1" i="1">
                  <a:latin typeface="Cambria Math"/>
                  <a:ea typeface="ＭＳ 明朝"/>
                  <a:cs typeface="Times"/>
                </a:rPr>
                <a:t>m</a:t>
              </a:r>
              <a:endParaRPr lang="en-US" sz="1200" i="1">
                <a:effectLst/>
                <a:latin typeface="Cambria Math"/>
                <a:ea typeface="ＭＳ 明朝"/>
                <a:cs typeface="Times"/>
              </a:endParaRPr>
            </a:p>
          </p:txBody>
        </p:sp>
      </p:grpSp>
    </p:spTree>
    <p:extLst>
      <p:ext uri="{BB962C8B-B14F-4D97-AF65-F5344CB8AC3E}">
        <p14:creationId xmlns:p14="http://schemas.microsoft.com/office/powerpoint/2010/main" val="89681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21"/>
            <a:ext cx="8229600" cy="561703"/>
          </a:xfrm>
        </p:spPr>
        <p:txBody>
          <a:bodyPr>
            <a:noAutofit/>
          </a:bodyPr>
          <a:lstStyle/>
          <a:p>
            <a:r>
              <a:rPr lang="en-US" sz="3200" b="1" smtClean="0">
                <a:latin typeface="Times New Roman" charset="0"/>
                <a:ea typeface="Times New Roman" charset="0"/>
                <a:cs typeface="Times New Roman" charset="0"/>
              </a:rPr>
              <a:t>The Outline</a:t>
            </a:r>
            <a:endParaRPr lang="en-US" sz="3200" b="1">
              <a:latin typeface="Times New Roman" charset="0"/>
              <a:ea typeface="Times New Roman" charset="0"/>
              <a:cs typeface="Times New Roman" charset="0"/>
            </a:endParaRPr>
          </a:p>
        </p:txBody>
      </p:sp>
      <p:sp>
        <p:nvSpPr>
          <p:cNvPr id="7" name="Content Placeholder 6"/>
          <p:cNvSpPr>
            <a:spLocks noGrp="1"/>
          </p:cNvSpPr>
          <p:nvPr>
            <p:ph idx="1"/>
          </p:nvPr>
        </p:nvSpPr>
        <p:spPr>
          <a:xfrm>
            <a:off x="457200" y="680224"/>
            <a:ext cx="8229600" cy="6177776"/>
          </a:xfrm>
        </p:spPr>
        <p:txBody>
          <a:bodyPr>
            <a:normAutofit fontScale="25000" lnSpcReduction="20000"/>
          </a:bodyPr>
          <a:lstStyle/>
          <a:p>
            <a:pPr>
              <a:buFont typeface="Wingdings" charset="2"/>
              <a:buChar char="Ø"/>
            </a:pPr>
            <a:r>
              <a:rPr lang="en-US" sz="5000">
                <a:latin typeface="Times New Roman" charset="0"/>
                <a:ea typeface="Times New Roman" charset="0"/>
                <a:cs typeface="+mj-cs"/>
              </a:rPr>
              <a:t>The </a:t>
            </a:r>
            <a:r>
              <a:rPr lang="en-US" sz="5000" smtClean="0">
                <a:latin typeface="Times New Roman" charset="0"/>
                <a:ea typeface="Times New Roman" charset="0"/>
                <a:cs typeface="+mj-cs"/>
              </a:rPr>
              <a:t>Problem</a:t>
            </a:r>
          </a:p>
          <a:p>
            <a:pPr>
              <a:buFont typeface="Wingdings" charset="2"/>
              <a:buChar char="Ø"/>
            </a:pPr>
            <a:r>
              <a:rPr lang="en-US" sz="5000" smtClean="0">
                <a:latin typeface="Times New Roman" charset="0"/>
                <a:ea typeface="Times New Roman" charset="0"/>
                <a:cs typeface="+mj-cs"/>
              </a:rPr>
              <a:t>Contribution</a:t>
            </a:r>
          </a:p>
          <a:p>
            <a:pPr>
              <a:buFont typeface="Wingdings" charset="2"/>
              <a:buChar char="Ø"/>
            </a:pPr>
            <a:r>
              <a:rPr lang="ar-SA" sz="5000" u="sng" smtClean="0">
                <a:solidFill>
                  <a:schemeClr val="bg1">
                    <a:lumMod val="50000"/>
                  </a:schemeClr>
                </a:solidFill>
                <a:latin typeface="Times New Roman" charset="0"/>
                <a:ea typeface="Times New Roman" charset="0"/>
                <a:cs typeface="+mj-cs"/>
              </a:rPr>
              <a:t> </a:t>
            </a:r>
            <a:r>
              <a:rPr lang="en-US" sz="5000" u="sng" smtClean="0">
                <a:solidFill>
                  <a:schemeClr val="bg1">
                    <a:lumMod val="50000"/>
                  </a:schemeClr>
                </a:solidFill>
                <a:latin typeface="Times New Roman" charset="0"/>
                <a:ea typeface="Times New Roman" charset="0"/>
                <a:cs typeface="+mj-cs"/>
              </a:rPr>
              <a:t>The </a:t>
            </a:r>
            <a:r>
              <a:rPr lang="en-US" sz="5000" u="sng">
                <a:solidFill>
                  <a:schemeClr val="bg1">
                    <a:lumMod val="50000"/>
                  </a:schemeClr>
                </a:solidFill>
                <a:latin typeface="Times New Roman" charset="0"/>
                <a:ea typeface="Times New Roman" charset="0"/>
                <a:cs typeface="+mj-cs"/>
              </a:rPr>
              <a:t>proposed model and </a:t>
            </a:r>
            <a:r>
              <a:rPr lang="en-US" sz="5000" u="sng" smtClean="0">
                <a:solidFill>
                  <a:schemeClr val="bg1">
                    <a:lumMod val="50000"/>
                  </a:schemeClr>
                </a:solidFill>
                <a:latin typeface="Times New Roman" charset="0"/>
                <a:ea typeface="Times New Roman" charset="0"/>
                <a:cs typeface="+mj-cs"/>
              </a:rPr>
              <a:t>theory. </a:t>
            </a:r>
            <a:endParaRPr lang="en-US" sz="5000" u="sng">
              <a:solidFill>
                <a:schemeClr val="bg1">
                  <a:lumMod val="50000"/>
                </a:schemeClr>
              </a:solidFill>
              <a:latin typeface="Times New Roman" charset="0"/>
              <a:ea typeface="Times New Roman" charset="0"/>
              <a:cs typeface="+mj-cs"/>
            </a:endParaRPr>
          </a:p>
          <a:p>
            <a:pPr marL="857250" lvl="2" indent="-457200">
              <a:buFont typeface="+mj-lt"/>
              <a:buAutoNum type="arabicPeriod"/>
            </a:pPr>
            <a:r>
              <a:rPr lang="en-US" sz="5000" smtClean="0">
                <a:latin typeface="Times New Roman" charset="0"/>
                <a:ea typeface="Times New Roman" charset="0"/>
                <a:cs typeface="+mj-cs"/>
              </a:rPr>
              <a:t>The </a:t>
            </a:r>
            <a:r>
              <a:rPr lang="en-US" sz="5000">
                <a:latin typeface="Times New Roman" charset="0"/>
                <a:ea typeface="Times New Roman" charset="0"/>
                <a:cs typeface="+mj-cs"/>
              </a:rPr>
              <a:t>Cognitive Level </a:t>
            </a:r>
            <a:r>
              <a:rPr lang="en-US" sz="5000" smtClean="0">
                <a:latin typeface="Times New Roman" charset="0"/>
                <a:ea typeface="Times New Roman" charset="0"/>
                <a:cs typeface="+mj-cs"/>
              </a:rPr>
              <a:t>Mapped Concept Graph (CLMCG)</a:t>
            </a:r>
          </a:p>
          <a:p>
            <a:pPr marL="857250" lvl="2" indent="-457200">
              <a:buFont typeface="+mj-lt"/>
              <a:buAutoNum type="arabicPeriod"/>
            </a:pPr>
            <a:r>
              <a:rPr lang="en-US" sz="5000" smtClean="0">
                <a:latin typeface="Times New Roman" charset="0"/>
                <a:ea typeface="Times New Roman" charset="0"/>
                <a:cs typeface="+mj-cs"/>
              </a:rPr>
              <a:t>Concept Mapped Test and Evaluation Method</a:t>
            </a:r>
          </a:p>
          <a:p>
            <a:pPr marL="857250" lvl="2" indent="-457200">
              <a:buFont typeface="+mj-lt"/>
              <a:buAutoNum type="arabicPeriod"/>
            </a:pPr>
            <a:r>
              <a:rPr lang="en-US" sz="5000">
                <a:latin typeface="Times New Roman" charset="0"/>
                <a:ea typeface="Times New Roman" charset="0"/>
              </a:rPr>
              <a:t>Question </a:t>
            </a:r>
            <a:r>
              <a:rPr lang="en-US" sz="5000" smtClean="0">
                <a:latin typeface="Times New Roman" charset="0"/>
                <a:ea typeface="Times New Roman" charset="0"/>
              </a:rPr>
              <a:t>Example</a:t>
            </a:r>
            <a:endParaRPr lang="en-US" sz="5000" smtClean="0">
              <a:latin typeface="Times New Roman" charset="0"/>
              <a:ea typeface="Times New Roman" charset="0"/>
              <a:cs typeface="+mj-cs"/>
            </a:endParaRPr>
          </a:p>
          <a:p>
            <a:pPr marL="857250" lvl="2" indent="-457200">
              <a:buFont typeface="+mj-lt"/>
              <a:buAutoNum type="arabicPeriod"/>
            </a:pPr>
            <a:r>
              <a:rPr lang="en-US" sz="5000" smtClean="0">
                <a:latin typeface="Times New Roman" charset="0"/>
                <a:ea typeface="Times New Roman" charset="0"/>
                <a:cs typeface="+mj-cs"/>
              </a:rPr>
              <a:t>The Concept States and the Theory</a:t>
            </a:r>
          </a:p>
          <a:p>
            <a:pPr marL="857250" lvl="2" indent="-457200">
              <a:buFont typeface="+mj-lt"/>
              <a:buAutoNum type="arabicPeriod"/>
            </a:pPr>
            <a:r>
              <a:rPr lang="en-US" sz="5000">
                <a:latin typeface="Times New Roman" charset="0"/>
                <a:ea typeface="Times New Roman" charset="0"/>
                <a:cs typeface="+mj-cs"/>
              </a:rPr>
              <a:t>The Assessment Analytics of the Theory TCS</a:t>
            </a:r>
            <a:r>
              <a:rPr lang="en-US" sz="5000" baseline="30000">
                <a:latin typeface="Times New Roman" charset="0"/>
                <a:ea typeface="Times New Roman" charset="0"/>
                <a:cs typeface="+mj-cs"/>
              </a:rPr>
              <a:t>2</a:t>
            </a:r>
            <a:r>
              <a:rPr lang="en-US" sz="5000">
                <a:latin typeface="Times New Roman" charset="0"/>
                <a:ea typeface="Times New Roman" charset="0"/>
                <a:cs typeface="+mj-cs"/>
              </a:rPr>
              <a:t> </a:t>
            </a:r>
            <a:endParaRPr lang="en-US" sz="5000" smtClean="0">
              <a:latin typeface="Times New Roman" charset="0"/>
              <a:ea typeface="Times New Roman" charset="0"/>
              <a:cs typeface="+mj-cs"/>
            </a:endParaRPr>
          </a:p>
          <a:p>
            <a:pPr marL="693738" indent="228600" algn="l">
              <a:buFont typeface="Wingdings" charset="2"/>
              <a:buChar char="§"/>
            </a:pPr>
            <a:r>
              <a:rPr lang="en-US" sz="5000">
                <a:latin typeface="Times New Roman" charset="0"/>
                <a:ea typeface="Times New Roman" charset="0"/>
                <a:cs typeface="+mj-cs"/>
              </a:rPr>
              <a:t>Connecting the Questions to </a:t>
            </a:r>
            <a:r>
              <a:rPr lang="en-US" sz="5000" smtClean="0">
                <a:latin typeface="Times New Roman" charset="0"/>
                <a:ea typeface="Times New Roman" charset="0"/>
                <a:cs typeface="+mj-cs"/>
              </a:rPr>
              <a:t>the concept map CLMCG</a:t>
            </a:r>
          </a:p>
          <a:p>
            <a:pPr marL="693738" indent="228600">
              <a:buFont typeface="Wingdings" charset="2"/>
              <a:buChar char="§"/>
            </a:pPr>
            <a:r>
              <a:rPr lang="en-US" sz="5000" smtClean="0">
                <a:solidFill>
                  <a:srgbClr val="FF0000"/>
                </a:solidFill>
                <a:latin typeface="Times New Roman" charset="0"/>
                <a:ea typeface="Times New Roman" charset="0"/>
                <a:cs typeface="+mj-cs"/>
              </a:rPr>
              <a:t>The </a:t>
            </a:r>
            <a:r>
              <a:rPr lang="en-US" sz="5000">
                <a:solidFill>
                  <a:srgbClr val="FF0000"/>
                </a:solidFill>
                <a:latin typeface="Times New Roman" charset="0"/>
                <a:ea typeface="Times New Roman" charset="0"/>
                <a:cs typeface="+mj-cs"/>
              </a:rPr>
              <a:t> p</a:t>
            </a:r>
            <a:r>
              <a:rPr lang="en-US" sz="5000" smtClean="0">
                <a:solidFill>
                  <a:srgbClr val="FF0000"/>
                </a:solidFill>
                <a:latin typeface="Times New Roman" charset="0"/>
                <a:ea typeface="Times New Roman" charset="0"/>
                <a:cs typeface="+mj-cs"/>
              </a:rPr>
              <a:t>rocedure of the Assessment Theory TCS</a:t>
            </a:r>
            <a:r>
              <a:rPr lang="en-US" sz="5000" baseline="30000" smtClean="0">
                <a:solidFill>
                  <a:srgbClr val="FF0000"/>
                </a:solidFill>
                <a:latin typeface="Times New Roman" charset="0"/>
                <a:ea typeface="Times New Roman" charset="0"/>
                <a:cs typeface="+mj-cs"/>
              </a:rPr>
              <a:t>2</a:t>
            </a:r>
            <a:endParaRPr lang="en-US" sz="5000" smtClean="0">
              <a:solidFill>
                <a:srgbClr val="FF0000"/>
              </a:solidFill>
              <a:latin typeface="Times New Roman" charset="0"/>
              <a:ea typeface="Times New Roman" charset="0"/>
              <a:cs typeface="+mj-cs"/>
            </a:endParaRPr>
          </a:p>
          <a:p>
            <a:pPr marL="457200" lvl="1" indent="-457200">
              <a:buFont typeface="Wingdings" charset="2"/>
              <a:buChar char="Ø"/>
            </a:pPr>
            <a:r>
              <a:rPr lang="en-US" sz="5000" smtClean="0">
                <a:latin typeface="Times New Roman" charset="0"/>
                <a:ea typeface="Times New Roman" charset="0"/>
                <a:cs typeface="+mj-cs"/>
              </a:rPr>
              <a:t>The Probability Computation to Estimate the Concept States of the Students  </a:t>
            </a:r>
          </a:p>
          <a:p>
            <a:pPr marL="457200" lvl="1" indent="-457200">
              <a:buFont typeface="Wingdings" charset="2"/>
              <a:buChar char="Ø"/>
            </a:pPr>
            <a:r>
              <a:rPr lang="en-US" sz="5000" smtClean="0">
                <a:latin typeface="Times New Roman" charset="0"/>
                <a:ea typeface="Times New Roman" charset="0"/>
                <a:cs typeface="+mj-cs"/>
              </a:rPr>
              <a:t>The problem to find the accurate probability of knowing a concept</a:t>
            </a:r>
          </a:p>
          <a:p>
            <a:pPr marL="457200" lvl="1" indent="-457200">
              <a:buFont typeface="Wingdings" charset="2"/>
              <a:buChar char="Ø"/>
            </a:pPr>
            <a:r>
              <a:rPr lang="en-US" sz="5000" smtClean="0">
                <a:latin typeface="Times New Roman" charset="0"/>
                <a:ea typeface="Times New Roman" charset="0"/>
                <a:cs typeface="+mj-cs"/>
              </a:rPr>
              <a:t>Example of many questions asked about the concept-(Contradiction)</a:t>
            </a:r>
          </a:p>
          <a:p>
            <a:pPr marL="457200" lvl="1" indent="-457200">
              <a:buFont typeface="Wingdings" charset="2"/>
              <a:buChar char="Ø"/>
            </a:pPr>
            <a:r>
              <a:rPr lang="en-US" sz="5000" smtClean="0">
                <a:latin typeface="Times New Roman" charset="0"/>
                <a:ea typeface="Times New Roman" charset="0"/>
                <a:cs typeface="+mj-cs"/>
              </a:rPr>
              <a:t>Example of indirectly tested concepts-DS</a:t>
            </a:r>
          </a:p>
          <a:p>
            <a:pPr marL="457200" lvl="1" indent="-457200">
              <a:buFont typeface="Wingdings" charset="2"/>
              <a:buChar char="Ø"/>
            </a:pPr>
            <a:r>
              <a:rPr lang="en-US" sz="5000" smtClean="0">
                <a:latin typeface="Times New Roman" charset="0"/>
                <a:ea typeface="Times New Roman" charset="0"/>
                <a:cs typeface="+mj-cs"/>
              </a:rPr>
              <a:t>Example of the Variety of Errors Values According to the Type of the Question</a:t>
            </a:r>
          </a:p>
          <a:p>
            <a:pPr marL="457200" lvl="1" indent="-457200">
              <a:buFont typeface="Wingdings" charset="2"/>
              <a:buChar char="Ø"/>
            </a:pPr>
            <a:r>
              <a:rPr lang="en-US" sz="5000" smtClean="0">
                <a:latin typeface="Times New Roman" charset="0"/>
                <a:ea typeface="Times New Roman" charset="0"/>
                <a:cs typeface="+mj-cs"/>
              </a:rPr>
              <a:t>Evaluation of real test (The probability calculation)</a:t>
            </a:r>
            <a:endParaRPr lang="en-US" sz="5000">
              <a:latin typeface="Times New Roman" charset="0"/>
              <a:ea typeface="Times New Roman" charset="0"/>
              <a:cs typeface="+mj-cs"/>
            </a:endParaRPr>
          </a:p>
          <a:p>
            <a:pPr marL="457200" lvl="1" indent="-457200">
              <a:buFont typeface="Wingdings" charset="2"/>
              <a:buChar char="Ø"/>
            </a:pPr>
            <a:r>
              <a:rPr lang="en-US" sz="5000" smtClean="0">
                <a:latin typeface="Times New Roman" charset="0"/>
                <a:ea typeface="Times New Roman" charset="0"/>
                <a:cs typeface="+mj-cs"/>
              </a:rPr>
              <a:t>The Experiment to Validate the </a:t>
            </a:r>
            <a:r>
              <a:rPr lang="en-US" sz="5000">
                <a:latin typeface="Times New Roman" charset="0"/>
                <a:ea typeface="Times New Roman" charset="0"/>
                <a:cs typeface="+mj-cs"/>
              </a:rPr>
              <a:t>M</a:t>
            </a:r>
            <a:r>
              <a:rPr lang="en-US" sz="5000" smtClean="0">
                <a:latin typeface="Times New Roman" charset="0"/>
                <a:ea typeface="Times New Roman" charset="0"/>
                <a:cs typeface="+mj-cs"/>
              </a:rPr>
              <a:t>ethods of the Theory. </a:t>
            </a:r>
          </a:p>
          <a:p>
            <a:pPr marL="914400" lvl="2" indent="-514350">
              <a:buFont typeface="+mj-lt"/>
              <a:buAutoNum type="arabicPeriod"/>
            </a:pPr>
            <a:r>
              <a:rPr lang="en-US" sz="5000">
                <a:cs typeface="+mj-cs"/>
              </a:rPr>
              <a:t>The </a:t>
            </a:r>
            <a:r>
              <a:rPr lang="en-US" sz="5000" smtClean="0">
                <a:cs typeface="+mj-cs"/>
              </a:rPr>
              <a:t>validation </a:t>
            </a:r>
            <a:r>
              <a:rPr lang="en-US" sz="5000">
                <a:cs typeface="+mj-cs"/>
              </a:rPr>
              <a:t>of the </a:t>
            </a:r>
            <a:r>
              <a:rPr lang="en-US" sz="5000" smtClean="0">
                <a:cs typeface="+mj-cs"/>
              </a:rPr>
              <a:t>theories-Correction </a:t>
            </a:r>
            <a:endParaRPr lang="en-US" sz="5000">
              <a:cs typeface="+mj-cs"/>
            </a:endParaRPr>
          </a:p>
          <a:p>
            <a:pPr marL="914400" lvl="2" indent="-514350">
              <a:buFont typeface="+mj-lt"/>
              <a:buAutoNum type="arabicPeriod"/>
            </a:pPr>
            <a:r>
              <a:rPr lang="en-US" sz="5000" smtClean="0">
                <a:cs typeface="+mj-cs"/>
              </a:rPr>
              <a:t>The accuracy of the theories (The comparison of the probability between the method, the direct response and the method computation)</a:t>
            </a:r>
          </a:p>
          <a:p>
            <a:pPr marL="914400" lvl="2" indent="-514350">
              <a:buFont typeface="+mj-lt"/>
              <a:buAutoNum type="arabicPeriod"/>
            </a:pPr>
            <a:r>
              <a:rPr lang="en-US" sz="5000" smtClean="0">
                <a:cs typeface="+mj-cs"/>
              </a:rPr>
              <a:t>The accuracy result of knowing the domain of the learning object in VS, DS, PS</a:t>
            </a:r>
            <a:endParaRPr lang="en-US" sz="5000">
              <a:cs typeface="+mj-cs"/>
            </a:endParaRPr>
          </a:p>
          <a:p>
            <a:pPr marL="914400" lvl="2" indent="-514350">
              <a:buFont typeface="+mj-lt"/>
              <a:buAutoNum type="arabicPeriod"/>
            </a:pPr>
            <a:r>
              <a:rPr lang="en-US" sz="5000" smtClean="0">
                <a:cs typeface="+mj-cs"/>
              </a:rPr>
              <a:t>The efficient-size </a:t>
            </a:r>
            <a:r>
              <a:rPr lang="en-US" sz="5000">
                <a:cs typeface="+mj-cs"/>
              </a:rPr>
              <a:t>of </a:t>
            </a:r>
            <a:r>
              <a:rPr lang="en-US" sz="5000" smtClean="0">
                <a:cs typeface="+mj-cs"/>
              </a:rPr>
              <a:t>footprint</a:t>
            </a:r>
          </a:p>
          <a:p>
            <a:pPr marL="914400" lvl="2" indent="-514350">
              <a:buFont typeface="+mj-lt"/>
              <a:buAutoNum type="arabicPeriod"/>
            </a:pPr>
            <a:r>
              <a:rPr lang="en-US" sz="5000" smtClean="0">
                <a:solidFill>
                  <a:srgbClr val="FF0000"/>
                </a:solidFill>
                <a:latin typeface="Times New Roman" charset="0"/>
                <a:ea typeface="Times New Roman" charset="0"/>
                <a:cs typeface="+mj-cs"/>
              </a:rPr>
              <a:t>Some studied application</a:t>
            </a:r>
            <a:r>
              <a:rPr lang="ar-SA" sz="5000" smtClean="0">
                <a:solidFill>
                  <a:srgbClr val="FF0000"/>
                </a:solidFill>
                <a:latin typeface="Times New Roman" charset="0"/>
                <a:ea typeface="Times New Roman" charset="0"/>
                <a:cs typeface="+mj-cs"/>
              </a:rPr>
              <a:t>) </a:t>
            </a:r>
            <a:r>
              <a:rPr lang="en-US" sz="5000" smtClean="0">
                <a:solidFill>
                  <a:srgbClr val="FF0000"/>
                </a:solidFill>
                <a:latin typeface="Times New Roman" charset="0"/>
                <a:ea typeface="Times New Roman" charset="0"/>
                <a:cs typeface="+mj-cs"/>
              </a:rPr>
              <a:t>the evaluation of the instructor test) </a:t>
            </a:r>
            <a:r>
              <a:rPr lang="en-US" sz="5000" i="1" u="sng" smtClean="0">
                <a:solidFill>
                  <a:schemeClr val="bg1">
                    <a:lumMod val="50000"/>
                  </a:schemeClr>
                </a:solidFill>
                <a:latin typeface="Times New Roman" charset="0"/>
                <a:ea typeface="Times New Roman" charset="0"/>
                <a:cs typeface="+mj-cs"/>
              </a:rPr>
              <a:t>Can I put them in the appendix of the dissertation?</a:t>
            </a:r>
          </a:p>
          <a:p>
            <a:pPr marL="914400" lvl="2" indent="-514350">
              <a:buFont typeface="+mj-lt"/>
              <a:buAutoNum type="arabicPeriod"/>
            </a:pPr>
            <a:r>
              <a:rPr lang="en-US" sz="5000" smtClean="0">
                <a:solidFill>
                  <a:schemeClr val="bg1">
                    <a:lumMod val="50000"/>
                  </a:schemeClr>
                </a:solidFill>
                <a:latin typeface="Times New Roman" charset="0"/>
                <a:ea typeface="Times New Roman" charset="0"/>
                <a:cs typeface="+mj-cs"/>
              </a:rPr>
              <a:t>The website</a:t>
            </a:r>
          </a:p>
          <a:p>
            <a:pPr marL="457200" lvl="1" indent="-457200">
              <a:buFont typeface="Wingdings" charset="2"/>
              <a:buChar char="Ø"/>
            </a:pPr>
            <a:r>
              <a:rPr lang="en-US" sz="5000" smtClean="0">
                <a:latin typeface="Times New Roman" charset="0"/>
                <a:ea typeface="Times New Roman" charset="0"/>
                <a:cs typeface="+mj-cs"/>
              </a:rPr>
              <a:t>Conclusion &amp; Future Works</a:t>
            </a:r>
            <a:endParaRPr lang="en-US" sz="5000">
              <a:latin typeface="Times New Roman" charset="0"/>
              <a:ea typeface="Times New Roman" charset="0"/>
              <a:cs typeface="+mj-cs"/>
            </a:endParaRPr>
          </a:p>
          <a:p>
            <a:pPr marL="0" lvl="1" indent="0">
              <a:buNone/>
            </a:pPr>
            <a:endParaRPr lang="en-US" sz="2000" smtClean="0">
              <a:cs typeface="Times New Roman"/>
            </a:endParaRPr>
          </a:p>
        </p:txBody>
      </p:sp>
      <p:sp>
        <p:nvSpPr>
          <p:cNvPr id="3" name="Slide Number Placeholder 2"/>
          <p:cNvSpPr>
            <a:spLocks noGrp="1"/>
          </p:cNvSpPr>
          <p:nvPr>
            <p:ph type="sldNum" sz="quarter" idx="12"/>
          </p:nvPr>
        </p:nvSpPr>
        <p:spPr>
          <a:xfrm>
            <a:off x="8399532" y="6356350"/>
            <a:ext cx="287267" cy="365125"/>
          </a:xfrm>
        </p:spPr>
        <p:txBody>
          <a:bodyPr/>
          <a:lstStyle/>
          <a:p>
            <a:fld id="{B38F3DF5-46B4-354D-BEB6-FC8B3F9E8E19}" type="slidenum">
              <a:rPr lang="en-US" smtClean="0"/>
              <a:t>2</a:t>
            </a:fld>
            <a:endParaRPr lang="en-US"/>
          </a:p>
        </p:txBody>
      </p:sp>
    </p:spTree>
    <p:extLst>
      <p:ext uri="{BB962C8B-B14F-4D97-AF65-F5344CB8AC3E}">
        <p14:creationId xmlns:p14="http://schemas.microsoft.com/office/powerpoint/2010/main" val="96458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latin typeface="Times New Roman" charset="0"/>
                <a:ea typeface="Times New Roman" charset="0"/>
                <a:cs typeface="Times New Roman" charset="0"/>
              </a:rPr>
              <a:t>Derived Not Knowing Skill DNS(k=2)</a:t>
            </a:r>
            <a:endParaRPr lang="en-US" sz="3200" b="1">
              <a:latin typeface="Times New Roman" charset="0"/>
              <a:ea typeface="Times New Roman" charset="0"/>
              <a:cs typeface="Times New Roman" charset="0"/>
            </a:endParaRPr>
          </a:p>
        </p:txBody>
      </p:sp>
      <p:sp>
        <p:nvSpPr>
          <p:cNvPr id="3" name="Content Placeholder 2"/>
          <p:cNvSpPr>
            <a:spLocks noGrp="1"/>
          </p:cNvSpPr>
          <p:nvPr>
            <p:ph idx="1"/>
          </p:nvPr>
        </p:nvSpPr>
        <p:spPr>
          <a:xfrm>
            <a:off x="457200" y="1600200"/>
            <a:ext cx="8229600" cy="5121275"/>
          </a:xfrm>
        </p:spPr>
        <p:txBody>
          <a:bodyPr>
            <a:normAutofit/>
          </a:bodyPr>
          <a:lstStyle/>
          <a:p>
            <a:pPr marL="0" indent="0">
              <a:buNone/>
            </a:pPr>
            <a:r>
              <a:rPr lang="en-US" sz="2000" smtClean="0">
                <a:latin typeface="Times New Roman" charset="0"/>
                <a:ea typeface="Times New Roman" charset="0"/>
                <a:cs typeface="Times New Roman" charset="0"/>
              </a:rPr>
              <a:t>If C</a:t>
            </a:r>
            <a:r>
              <a:rPr lang="en-US" sz="2000" baseline="-25000" smtClean="0">
                <a:latin typeface="Times New Roman" charset="0"/>
                <a:ea typeface="Times New Roman" charset="0"/>
                <a:cs typeface="Times New Roman" charset="0"/>
              </a:rPr>
              <a:t>i</a:t>
            </a:r>
            <a:r>
              <a:rPr lang="en-US" sz="2000" smtClean="0">
                <a:latin typeface="Times New Roman" charset="0"/>
                <a:ea typeface="Times New Roman" charset="0"/>
                <a:cs typeface="Times New Roman" charset="0"/>
              </a:rPr>
              <a:t> is in verified unknown set, but if there exists two links such that (</a:t>
            </a:r>
            <a:r>
              <a:rPr lang="en-US" sz="2000" err="1" smtClean="0">
                <a:latin typeface="Times New Roman" charset="0"/>
                <a:ea typeface="Times New Roman" charset="0"/>
                <a:cs typeface="Times New Roman" charset="0"/>
              </a:rPr>
              <a:t>Q</a:t>
            </a:r>
            <a:r>
              <a:rPr lang="en-US" sz="2000" baseline="-25000" err="1" smtClean="0">
                <a:latin typeface="Times New Roman" charset="0"/>
                <a:ea typeface="Times New Roman" charset="0"/>
                <a:cs typeface="Times New Roman" charset="0"/>
              </a:rPr>
              <a:t>i</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a:latin typeface="Times New Roman" charset="0"/>
                <a:ea typeface="Times New Roman" charset="0"/>
                <a:cs typeface="Times New Roman" charset="0"/>
              </a:rPr>
              <a:t>)</a:t>
            </a:r>
            <a:r>
              <a:rPr lang="en-US" sz="2000" baseline="-25000" smtClean="0">
                <a:latin typeface="Times New Roman" charset="0"/>
                <a:ea typeface="Times New Roman" charset="0"/>
                <a:cs typeface="Times New Roman" charset="0"/>
              </a:rPr>
              <a:t>,</a:t>
            </a:r>
            <a:r>
              <a:rPr lang="en-US" sz="2000" smtClean="0">
                <a:latin typeface="Times New Roman" charset="0"/>
                <a:ea typeface="Times New Roman" charset="0"/>
                <a:cs typeface="Times New Roman" charset="0"/>
              </a:rPr>
              <a:t>L</a:t>
            </a:r>
            <a:r>
              <a:rPr lang="en-US" sz="2000" baseline="-25000" smtClean="0">
                <a:latin typeface="Times New Roman" charset="0"/>
                <a:ea typeface="Times New Roman" charset="0"/>
                <a:cs typeface="Times New Roman" charset="0"/>
              </a:rPr>
              <a:t>k,</a:t>
            </a:r>
            <a:r>
              <a:rPr lang="en-US" sz="2000" smtClean="0">
                <a:latin typeface="Times New Roman" charset="0"/>
                <a:ea typeface="Times New Roman" charset="0"/>
                <a:cs typeface="Times New Roman" charset="0"/>
              </a:rPr>
              <a:t> &amp; </a:t>
            </a:r>
            <a:r>
              <a:rPr lang="en-US" sz="2000">
                <a:latin typeface="Times New Roman" charset="0"/>
                <a:ea typeface="Times New Roman" charset="0"/>
                <a:cs typeface="Times New Roman" charset="0"/>
              </a:rPr>
              <a:t>(</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i</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a:latin typeface="Times New Roman" charset="0"/>
                <a:ea typeface="Times New Roman" charset="0"/>
                <a:cs typeface="Times New Roman" charset="0"/>
                <a:sym typeface="Wingdings"/>
              </a:rPr>
              <a:t>)</a:t>
            </a:r>
            <a:r>
              <a:rPr lang="en-US" sz="2000" smtClean="0">
                <a:latin typeface="Times New Roman" charset="0"/>
                <a:ea typeface="Times New Roman" charset="0"/>
                <a:cs typeface="Times New Roman" charset="0"/>
              </a:rPr>
              <a:t>L</a:t>
            </a:r>
            <a:r>
              <a:rPr lang="en-US" sz="2000" baseline="-25000" smtClean="0">
                <a:latin typeface="Times New Roman" charset="0"/>
                <a:ea typeface="Times New Roman" charset="0"/>
                <a:cs typeface="Times New Roman" charset="0"/>
              </a:rPr>
              <a:t>m</a:t>
            </a:r>
            <a:r>
              <a:rPr lang="en-US" sz="2000" smtClean="0">
                <a:latin typeface="Times New Roman" charset="0"/>
                <a:ea typeface="Times New Roman" charset="0"/>
                <a:cs typeface="Times New Roman" charset="0"/>
                <a:sym typeface="Wingdings"/>
              </a:rPr>
              <a:t> &amp; </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smtClean="0">
                <a:latin typeface="Times New Roman" charset="0"/>
                <a:ea typeface="Times New Roman" charset="0"/>
                <a:cs typeface="Times New Roman" charset="0"/>
              </a:rPr>
              <a:t>∈ VNS(k) that it is in Verified unknown Skill Set and m</a:t>
            </a:r>
            <a:r>
              <a:rPr lang="en-US" sz="2000" smtClean="0">
                <a:latin typeface="Times New Roman" charset="0"/>
                <a:ea typeface="Times New Roman" charset="0"/>
                <a:cs typeface="Times New Roman" charset="0"/>
                <a:sym typeface="Wingdings"/>
              </a:rPr>
              <a:t>= 2 or k= m , then</a:t>
            </a:r>
            <a:r>
              <a:rPr lang="en-US" sz="2000">
                <a:latin typeface="Times New Roman" charset="0"/>
                <a:ea typeface="Times New Roman" charset="0"/>
                <a:cs typeface="Times New Roman" charset="0"/>
              </a:rPr>
              <a:t> C</a:t>
            </a:r>
            <a:r>
              <a:rPr lang="en-US" sz="2000" baseline="-25000">
                <a:latin typeface="Times New Roman" charset="0"/>
                <a:ea typeface="Times New Roman" charset="0"/>
                <a:cs typeface="Times New Roman" charset="0"/>
              </a:rPr>
              <a:t>i </a:t>
            </a:r>
            <a:r>
              <a:rPr lang="en-US" sz="2000" smtClean="0">
                <a:latin typeface="Times New Roman" charset="0"/>
                <a:ea typeface="Times New Roman" charset="0"/>
                <a:cs typeface="Times New Roman" charset="0"/>
              </a:rPr>
              <a:t>is in Derived Unknown Skill Set </a:t>
            </a:r>
            <a:r>
              <a:rPr lang="en-US" sz="2000">
                <a:latin typeface="Times New Roman" charset="0"/>
                <a:ea typeface="Times New Roman" charset="0"/>
                <a:cs typeface="Times New Roman" charset="0"/>
              </a:rPr>
              <a:t>at level </a:t>
            </a:r>
            <a:r>
              <a:rPr lang="en-US" sz="2000" smtClean="0">
                <a:latin typeface="Times New Roman" charset="0"/>
                <a:ea typeface="Times New Roman" charset="0"/>
                <a:cs typeface="Times New Roman" charset="0"/>
              </a:rPr>
              <a:t>2, i.e.</a:t>
            </a:r>
            <a:r>
              <a:rPr lang="en-US" sz="2000" smtClean="0">
                <a:latin typeface="Times New Roman" charset="0"/>
                <a:ea typeface="Times New Roman" charset="0"/>
                <a:cs typeface="Times New Roman" charset="0"/>
                <a:sym typeface="Wingdings"/>
              </a:rPr>
              <a:t> </a:t>
            </a:r>
            <a:r>
              <a:rPr lang="en-US" sz="2000" smtClean="0">
                <a:latin typeface="Times New Roman" charset="0"/>
                <a:ea typeface="Times New Roman" charset="0"/>
                <a:cs typeface="Times New Roman" charset="0"/>
              </a:rPr>
              <a:t>C</a:t>
            </a:r>
            <a:r>
              <a:rPr lang="en-US" sz="2000" baseline="-25000" smtClean="0">
                <a:latin typeface="Times New Roman" charset="0"/>
                <a:ea typeface="Times New Roman" charset="0"/>
                <a:cs typeface="Times New Roman" charset="0"/>
              </a:rPr>
              <a:t>i</a:t>
            </a:r>
            <a:r>
              <a:rPr lang="en-US" sz="2000" smtClean="0">
                <a:latin typeface="Times New Roman" charset="0"/>
                <a:ea typeface="Times New Roman" charset="0"/>
                <a:cs typeface="Times New Roman" charset="0"/>
                <a:sym typeface="Wingdings"/>
              </a:rPr>
              <a:t> </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DNS(2).</a:t>
            </a:r>
          </a:p>
          <a:p>
            <a:pPr marL="0" indent="0">
              <a:buNone/>
            </a:pPr>
            <a:endParaRPr lang="en-US" sz="5100" smtClean="0"/>
          </a:p>
          <a:p>
            <a:pPr marL="0" indent="0">
              <a:buNone/>
            </a:pPr>
            <a:endParaRPr lang="en-US" sz="5100" smtClean="0"/>
          </a:p>
          <a:p>
            <a:pPr marL="0" indent="0">
              <a:buNone/>
            </a:pPr>
            <a:r>
              <a:rPr lang="en-US" sz="2000" smtClean="0">
                <a:latin typeface="Times New Roman" charset="0"/>
                <a:ea typeface="Times New Roman" charset="0"/>
                <a:cs typeface="Times New Roman" charset="0"/>
              </a:rPr>
              <a:t>Q</a:t>
            </a:r>
            <a:r>
              <a:rPr lang="en-US" sz="2000" baseline="-25000" smtClean="0">
                <a:latin typeface="Times New Roman" charset="0"/>
                <a:ea typeface="Times New Roman" charset="0"/>
                <a:cs typeface="Times New Roman" charset="0"/>
              </a:rPr>
              <a:t>i</a:t>
            </a:r>
            <a:r>
              <a:rPr lang="en-US" sz="2000" smtClean="0">
                <a:latin typeface="Times New Roman" charset="0"/>
                <a:ea typeface="Times New Roman" charset="0"/>
                <a:cs typeface="Times New Roman" charset="0"/>
              </a:rPr>
              <a:t> ∈ Test Questions.</a:t>
            </a:r>
          </a:p>
          <a:p>
            <a:pPr marL="0" indent="0">
              <a:buNone/>
            </a:pP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x</a:t>
            </a:r>
            <a:r>
              <a:rPr lang="en-US" sz="2000" smtClean="0">
                <a:latin typeface="Times New Roman" charset="0"/>
                <a:ea typeface="Times New Roman" charset="0"/>
                <a:cs typeface="Times New Roman" charset="0"/>
              </a:rPr>
              <a:t> ∈ Verified Not known Skill Set.</a:t>
            </a:r>
          </a:p>
          <a:p>
            <a:pPr marL="0" indent="0">
              <a:buNone/>
            </a:pPr>
            <a:r>
              <a:rPr lang="en-US" sz="2000" smtClean="0">
                <a:latin typeface="Times New Roman" charset="0"/>
                <a:ea typeface="Times New Roman" charset="0"/>
                <a:cs typeface="Times New Roman" charset="0"/>
              </a:rPr>
              <a:t>C</a:t>
            </a:r>
            <a:r>
              <a:rPr lang="en-US" sz="2000" baseline="-25000" smtClean="0">
                <a:latin typeface="Times New Roman" charset="0"/>
                <a:ea typeface="Times New Roman" charset="0"/>
                <a:cs typeface="Times New Roman" charset="0"/>
              </a:rPr>
              <a:t>i </a:t>
            </a:r>
            <a:r>
              <a:rPr lang="en-US" sz="2000" smtClean="0">
                <a:latin typeface="Times New Roman" charset="0"/>
                <a:ea typeface="Times New Roman" charset="0"/>
                <a:cs typeface="Times New Roman" charset="0"/>
              </a:rPr>
              <a:t>∈ Another concept in the CSM</a:t>
            </a:r>
            <a:endParaRPr lang="en-US" sz="2000">
              <a:latin typeface="Times New Roman" charset="0"/>
              <a:ea typeface="Times New Roman" charset="0"/>
              <a:cs typeface="Times New Roman" charset="0"/>
            </a:endParaRPr>
          </a:p>
          <a:p>
            <a:pPr marL="0" indent="0">
              <a:buNone/>
            </a:pPr>
            <a:r>
              <a:rPr lang="en-US" sz="2000">
                <a:latin typeface="Times New Roman" charset="0"/>
                <a:ea typeface="Times New Roman" charset="0"/>
                <a:cs typeface="Times New Roman" charset="0"/>
              </a:rPr>
              <a:t>L</a:t>
            </a:r>
            <a:r>
              <a:rPr lang="en-US" sz="2000" baseline="-25000">
                <a:latin typeface="Times New Roman" charset="0"/>
                <a:ea typeface="Times New Roman" charset="0"/>
                <a:cs typeface="Times New Roman" charset="0"/>
              </a:rPr>
              <a:t>k </a:t>
            </a:r>
            <a:r>
              <a:rPr lang="en-US" sz="2000" smtClean="0">
                <a:latin typeface="Times New Roman" charset="0"/>
                <a:ea typeface="Times New Roman" charset="0"/>
                <a:cs typeface="Times New Roman" charset="0"/>
              </a:rPr>
              <a:t>,L</a:t>
            </a:r>
            <a:r>
              <a:rPr lang="en-US" sz="2000" baseline="-25000">
                <a:latin typeface="Times New Roman" charset="0"/>
                <a:ea typeface="Times New Roman" charset="0"/>
                <a:cs typeface="Times New Roman" charset="0"/>
              </a:rPr>
              <a:t>m</a:t>
            </a:r>
            <a:r>
              <a:rPr lang="en-US" sz="2000" baseline="-25000" smtClean="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 Bloom labels</a:t>
            </a:r>
          </a:p>
          <a:p>
            <a:pPr marL="0" indent="0">
              <a:buNone/>
            </a:pPr>
            <a:endParaRPr lang="en-US" sz="5100" smtClean="0"/>
          </a:p>
          <a:p>
            <a:pPr marL="0" indent="0">
              <a:buNone/>
            </a:pPr>
            <a:endParaRPr lang="x-none" sz="7000" smtClean="0"/>
          </a:p>
          <a:p>
            <a:pPr marL="0" indent="0">
              <a:buNone/>
            </a:pPr>
            <a:endParaRPr lang="en-US" sz="7000" smtClean="0"/>
          </a:p>
          <a:p>
            <a:pPr marL="0" indent="0">
              <a:buNone/>
            </a:pPr>
            <a:endParaRPr lang="en-US" sz="7000"/>
          </a:p>
          <a:p>
            <a:pPr marL="0" indent="0">
              <a:buNone/>
            </a:pPr>
            <a:endParaRPr lang="en-US" sz="3600"/>
          </a:p>
          <a:p>
            <a:pPr marL="0" indent="0">
              <a:buNone/>
            </a:pPr>
            <a:endParaRPr lang="en-US" sz="3600" smtClean="0"/>
          </a:p>
        </p:txBody>
      </p:sp>
      <p:sp>
        <p:nvSpPr>
          <p:cNvPr id="43" name="Slide Number Placeholder 42"/>
          <p:cNvSpPr>
            <a:spLocks noGrp="1"/>
          </p:cNvSpPr>
          <p:nvPr>
            <p:ph type="sldNum" sz="quarter" idx="12"/>
          </p:nvPr>
        </p:nvSpPr>
        <p:spPr/>
        <p:txBody>
          <a:bodyPr/>
          <a:lstStyle/>
          <a:p>
            <a:fld id="{E3910267-CFA6-AA43-9800-5C95479F6708}" type="slidenum">
              <a:rPr lang="en-US" smtClean="0"/>
              <a:t>20</a:t>
            </a:fld>
            <a:endParaRPr lang="en-US"/>
          </a:p>
        </p:txBody>
      </p:sp>
      <p:grpSp>
        <p:nvGrpSpPr>
          <p:cNvPr id="17" name="Group 16"/>
          <p:cNvGrpSpPr/>
          <p:nvPr/>
        </p:nvGrpSpPr>
        <p:grpSpPr>
          <a:xfrm>
            <a:off x="4372861" y="3467954"/>
            <a:ext cx="3848252" cy="1385766"/>
            <a:chOff x="3419488" y="3962104"/>
            <a:chExt cx="5075959" cy="1385766"/>
          </a:xfrm>
        </p:grpSpPr>
        <p:grpSp>
          <p:nvGrpSpPr>
            <p:cNvPr id="20" name="Group 19"/>
            <p:cNvGrpSpPr/>
            <p:nvPr/>
          </p:nvGrpSpPr>
          <p:grpSpPr>
            <a:xfrm>
              <a:off x="3419488" y="3962104"/>
              <a:ext cx="5075959" cy="1385766"/>
              <a:chOff x="3734777" y="3412840"/>
              <a:chExt cx="5075959" cy="1385766"/>
            </a:xfrm>
          </p:grpSpPr>
          <p:sp>
            <p:nvSpPr>
              <p:cNvPr id="22" name="Rectangle 21"/>
              <p:cNvSpPr/>
              <p:nvPr/>
            </p:nvSpPr>
            <p:spPr>
              <a:xfrm>
                <a:off x="8211055" y="3530480"/>
                <a:ext cx="599681" cy="448733"/>
              </a:xfrm>
              <a:prstGeom prst="rect">
                <a:avLst/>
              </a:prstGeom>
              <a:solidFill>
                <a:schemeClr val="accent2"/>
              </a:solidFill>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i="1" smtClean="0">
                    <a:effectLst/>
                    <a:latin typeface="Times New Roman"/>
                    <a:ea typeface="ＭＳ 明朝"/>
                    <a:cs typeface="Times New Roman"/>
                  </a:rPr>
                  <a:t>Q</a:t>
                </a:r>
                <a:r>
                  <a:rPr lang="en-US" baseline="-25000" smtClean="0">
                    <a:latin typeface="Times New Roman"/>
                    <a:cs typeface="Times New Roman"/>
                  </a:rPr>
                  <a:t>i</a:t>
                </a:r>
                <a:r>
                  <a:rPr lang="en-US" sz="1200" i="1" baseline="-25000">
                    <a:effectLst/>
                    <a:latin typeface="Times New Roman"/>
                    <a:ea typeface="ＭＳ 明朝"/>
                    <a:cs typeface="Times New Roman"/>
                  </a:rPr>
                  <a:t> </a:t>
                </a:r>
                <a:endParaRPr lang="en-US" sz="1200" i="1">
                  <a:effectLst/>
                  <a:latin typeface="Times New Roman"/>
                  <a:ea typeface="ＭＳ 明朝"/>
                  <a:cs typeface="Times New Roman"/>
                </a:endParaRPr>
              </a:p>
            </p:txBody>
          </p:sp>
          <p:cxnSp>
            <p:nvCxnSpPr>
              <p:cNvPr id="23" name="Straight Arrow Connector 22"/>
              <p:cNvCxnSpPr/>
              <p:nvPr/>
            </p:nvCxnSpPr>
            <p:spPr>
              <a:xfrm flipH="1">
                <a:off x="6951640" y="3754847"/>
                <a:ext cx="1259416"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Flowchart: Terminator 71681"/>
              <p:cNvSpPr/>
              <p:nvPr/>
            </p:nvSpPr>
            <p:spPr>
              <a:xfrm>
                <a:off x="6279439" y="3412840"/>
                <a:ext cx="672201" cy="482745"/>
              </a:xfrm>
              <a:prstGeom prst="flowChartTerminator">
                <a:avLst/>
              </a:prstGeom>
              <a:solidFill>
                <a:srgbClr val="FF0000"/>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i="1" smtClean="0">
                    <a:solidFill>
                      <a:srgbClr val="000000"/>
                    </a:solidFill>
                    <a:effectLst/>
                    <a:latin typeface="Cambria Math"/>
                    <a:ea typeface="ＭＳ 明朝"/>
                    <a:cs typeface="Times"/>
                  </a:rPr>
                  <a:t>C</a:t>
                </a:r>
                <a:r>
                  <a:rPr lang="en-US" sz="1400" i="1">
                    <a:solidFill>
                      <a:srgbClr val="000000"/>
                    </a:solidFill>
                    <a:effectLst/>
                    <a:latin typeface="Cambria Math"/>
                    <a:ea typeface="ＭＳ 明朝"/>
                    <a:cs typeface="Times"/>
                  </a:rPr>
                  <a:t> </a:t>
                </a:r>
                <a:r>
                  <a:rPr lang="en-US" sz="1400" i="1" baseline="-25000" smtClean="0">
                    <a:solidFill>
                      <a:srgbClr val="000000"/>
                    </a:solidFill>
                    <a:effectLst/>
                    <a:latin typeface="Cambria Math"/>
                    <a:ea typeface="ＭＳ 明朝"/>
                    <a:cs typeface="Times"/>
                  </a:rPr>
                  <a:t>x</a:t>
                </a:r>
                <a:endParaRPr lang="en-US" sz="1400" i="1" baseline="-25000">
                  <a:effectLst/>
                  <a:latin typeface="Cambria Math"/>
                  <a:ea typeface="ＭＳ 明朝"/>
                  <a:cs typeface="Times"/>
                </a:endParaRPr>
              </a:p>
            </p:txBody>
          </p:sp>
          <p:sp>
            <p:nvSpPr>
              <p:cNvPr id="25" name="Text Box 74803"/>
              <p:cNvSpPr txBox="1"/>
              <p:nvPr/>
            </p:nvSpPr>
            <p:spPr>
              <a:xfrm>
                <a:off x="7408333" y="3412840"/>
                <a:ext cx="508982" cy="312591"/>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i="1" smtClean="0">
                    <a:effectLst/>
                    <a:latin typeface="Cambria Math"/>
                    <a:ea typeface="ＭＳ 明朝"/>
                    <a:cs typeface="Times"/>
                  </a:rPr>
                  <a:t>L</a:t>
                </a:r>
                <a:r>
                  <a:rPr lang="en-US" sz="800" b="1" i="1">
                    <a:latin typeface="Cambria Math"/>
                    <a:ea typeface="ＭＳ 明朝"/>
                    <a:cs typeface="Times"/>
                  </a:rPr>
                  <a:t>k</a:t>
                </a:r>
                <a:endParaRPr lang="en-US" sz="800" i="1">
                  <a:latin typeface="Cambria Math"/>
                  <a:ea typeface="ＭＳ 明朝"/>
                  <a:cs typeface="Times"/>
                </a:endParaRPr>
              </a:p>
              <a:p>
                <a:pPr>
                  <a:spcAft>
                    <a:spcPts val="0"/>
                  </a:spcAft>
                </a:pPr>
                <a:endParaRPr lang="en-US" sz="1200" i="1">
                  <a:effectLst/>
                  <a:latin typeface="Cambria Math"/>
                  <a:ea typeface="ＭＳ 明朝"/>
                  <a:cs typeface="Times"/>
                </a:endParaRPr>
              </a:p>
            </p:txBody>
          </p:sp>
          <p:cxnSp>
            <p:nvCxnSpPr>
              <p:cNvPr id="26" name="Straight Arrow Connector 25"/>
              <p:cNvCxnSpPr/>
              <p:nvPr/>
            </p:nvCxnSpPr>
            <p:spPr>
              <a:xfrm flipV="1">
                <a:off x="6621417" y="3885423"/>
                <a:ext cx="22326" cy="430438"/>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7" name="Flowchart: Terminator 71681"/>
              <p:cNvSpPr/>
              <p:nvPr/>
            </p:nvSpPr>
            <p:spPr>
              <a:xfrm>
                <a:off x="6285316" y="4315861"/>
                <a:ext cx="672201" cy="482745"/>
              </a:xfrm>
              <a:prstGeom prst="flowChartTerminator">
                <a:avLst/>
              </a:prstGeom>
              <a:pattFill prst="ltDnDiag">
                <a:fgClr>
                  <a:srgbClr val="FF0000"/>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b="1" i="1" smtClean="0">
                    <a:solidFill>
                      <a:srgbClr val="000000"/>
                    </a:solidFill>
                    <a:effectLst/>
                    <a:latin typeface="Times New Roman"/>
                    <a:ea typeface="ＭＳ 明朝"/>
                    <a:cs typeface="Times New Roman"/>
                  </a:rPr>
                  <a:t>C</a:t>
                </a:r>
                <a:r>
                  <a:rPr lang="en-US" sz="1400" b="1" i="1">
                    <a:solidFill>
                      <a:srgbClr val="000000"/>
                    </a:solidFill>
                    <a:effectLst/>
                    <a:latin typeface="Times New Roman"/>
                    <a:ea typeface="ＭＳ 明朝"/>
                    <a:cs typeface="Times New Roman"/>
                  </a:rPr>
                  <a:t> </a:t>
                </a:r>
                <a:r>
                  <a:rPr lang="en-US" sz="2000" b="1" i="1" baseline="-25000" smtClean="0">
                    <a:solidFill>
                      <a:srgbClr val="000000"/>
                    </a:solidFill>
                    <a:effectLst/>
                    <a:latin typeface="Times New Roman"/>
                    <a:ea typeface="ＭＳ 明朝"/>
                    <a:cs typeface="Times New Roman"/>
                  </a:rPr>
                  <a:t>i</a:t>
                </a:r>
                <a:endParaRPr lang="en-US" sz="2000" b="1" i="1" baseline="-25000">
                  <a:effectLst/>
                  <a:latin typeface="Times New Roman"/>
                  <a:ea typeface="ＭＳ 明朝"/>
                  <a:cs typeface="Times New Roman"/>
                </a:endParaRPr>
              </a:p>
            </p:txBody>
          </p:sp>
          <p:cxnSp>
            <p:nvCxnSpPr>
              <p:cNvPr id="28" name="Straight Arrow Connector 27"/>
              <p:cNvCxnSpPr/>
              <p:nvPr/>
            </p:nvCxnSpPr>
            <p:spPr>
              <a:xfrm>
                <a:off x="5817107" y="4276828"/>
                <a:ext cx="468209" cy="280406"/>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9" name="Text Box 74803"/>
              <p:cNvSpPr txBox="1"/>
              <p:nvPr/>
            </p:nvSpPr>
            <p:spPr>
              <a:xfrm>
                <a:off x="3734777" y="3892053"/>
                <a:ext cx="2404066" cy="384775"/>
              </a:xfrm>
              <a:prstGeom prst="rect">
                <a:avLst/>
              </a:prstGeom>
              <a:no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i="1" smtClean="0">
                    <a:effectLst/>
                    <a:latin typeface="Cambria Math"/>
                    <a:ea typeface="ＭＳ 明朝"/>
                    <a:cs typeface="Times"/>
                  </a:rPr>
                  <a:t>Derived Not Known </a:t>
                </a:r>
                <a:r>
                  <a:rPr lang="en-US" sz="1100" b="1" i="1" smtClean="0">
                    <a:latin typeface="Cambria Math"/>
                    <a:ea typeface="ＭＳ 明朝"/>
                    <a:cs typeface="Times"/>
                  </a:rPr>
                  <a:t>skill at level k=2</a:t>
                </a:r>
                <a:endParaRPr lang="en-US" sz="1100" i="1">
                  <a:latin typeface="Cambria Math"/>
                  <a:ea typeface="ＭＳ 明朝"/>
                  <a:cs typeface="Times"/>
                </a:endParaRPr>
              </a:p>
              <a:p>
                <a:pPr>
                  <a:spcAft>
                    <a:spcPts val="0"/>
                  </a:spcAft>
                </a:pPr>
                <a:endParaRPr lang="en-US" sz="1200" i="1">
                  <a:effectLst/>
                  <a:latin typeface="Cambria Math"/>
                  <a:ea typeface="ＭＳ 明朝"/>
                  <a:cs typeface="Times"/>
                </a:endParaRPr>
              </a:p>
            </p:txBody>
          </p:sp>
        </p:grpSp>
        <p:sp>
          <p:nvSpPr>
            <p:cNvPr id="21" name="Text Box 74803"/>
            <p:cNvSpPr txBox="1"/>
            <p:nvPr/>
          </p:nvSpPr>
          <p:spPr>
            <a:xfrm>
              <a:off x="6389286" y="4528478"/>
              <a:ext cx="587343" cy="312591"/>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i="1" smtClean="0">
                  <a:effectLst/>
                  <a:latin typeface="Cambria Math"/>
                  <a:ea typeface="ＭＳ 明朝"/>
                  <a:cs typeface="Times"/>
                </a:rPr>
                <a:t>L</a:t>
              </a:r>
              <a:r>
                <a:rPr lang="en-US" sz="800" b="1" i="1">
                  <a:latin typeface="Cambria Math"/>
                  <a:ea typeface="ＭＳ 明朝"/>
                  <a:cs typeface="Times"/>
                </a:rPr>
                <a:t>m</a:t>
              </a:r>
              <a:endParaRPr lang="en-US" sz="1200" i="1">
                <a:effectLst/>
                <a:latin typeface="Cambria Math"/>
                <a:ea typeface="ＭＳ 明朝"/>
                <a:cs typeface="Times"/>
              </a:endParaRPr>
            </a:p>
          </p:txBody>
        </p:sp>
      </p:grpSp>
    </p:spTree>
    <p:extLst>
      <p:ext uri="{BB962C8B-B14F-4D97-AF65-F5344CB8AC3E}">
        <p14:creationId xmlns:p14="http://schemas.microsoft.com/office/powerpoint/2010/main" val="1683234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3629"/>
          </a:xfrm>
        </p:spPr>
        <p:txBody>
          <a:bodyPr>
            <a:normAutofit/>
          </a:bodyPr>
          <a:lstStyle/>
          <a:p>
            <a:r>
              <a:rPr lang="en-US" sz="3200" b="1" smtClean="0">
                <a:latin typeface="Times New Roman" charset="0"/>
                <a:ea typeface="Times New Roman" charset="0"/>
                <a:cs typeface="Times New Roman" charset="0"/>
              </a:rPr>
              <a:t>Support Node &amp; Support Set</a:t>
            </a:r>
            <a:endParaRPr lang="en-US" sz="3200" b="1">
              <a:latin typeface="Times New Roman" charset="0"/>
              <a:ea typeface="Times New Roman" charset="0"/>
              <a:cs typeface="Times New Roman" charset="0"/>
            </a:endParaRPr>
          </a:p>
        </p:txBody>
      </p:sp>
      <p:sp>
        <p:nvSpPr>
          <p:cNvPr id="3" name="Content Placeholder 2"/>
          <p:cNvSpPr>
            <a:spLocks noGrp="1"/>
          </p:cNvSpPr>
          <p:nvPr>
            <p:ph idx="1"/>
          </p:nvPr>
        </p:nvSpPr>
        <p:spPr>
          <a:xfrm>
            <a:off x="425562" y="1158550"/>
            <a:ext cx="8229600" cy="5562926"/>
          </a:xfrm>
        </p:spPr>
        <p:txBody>
          <a:bodyPr>
            <a:normAutofit/>
          </a:bodyPr>
          <a:lstStyle/>
          <a:p>
            <a:r>
              <a:rPr lang="en-US" sz="2000" smtClean="0">
                <a:latin typeface="Times New Roman" charset="0"/>
                <a:ea typeface="Times New Roman" charset="0"/>
                <a:cs typeface="Times New Roman" charset="0"/>
              </a:rPr>
              <a:t>Let </a:t>
            </a:r>
            <a:r>
              <a:rPr lang="en-US" sz="2000" smtClean="0">
                <a:solidFill>
                  <a:srgbClr val="000000"/>
                </a:solidFill>
                <a:latin typeface="Times New Roman" charset="0"/>
                <a:ea typeface="Times New Roman" charset="0"/>
                <a:cs typeface="Times New Roman" charset="0"/>
              </a:rPr>
              <a:t>C</a:t>
            </a:r>
            <a:r>
              <a:rPr lang="en-US" sz="2000" baseline="-25000" smtClean="0">
                <a:solidFill>
                  <a:srgbClr val="000000"/>
                </a:solidFill>
                <a:latin typeface="Times New Roman" charset="0"/>
                <a:ea typeface="Times New Roman" charset="0"/>
                <a:cs typeface="Times New Roman" charset="0"/>
              </a:rPr>
              <a:t>A</a:t>
            </a:r>
            <a:r>
              <a:rPr lang="en-US" sz="2000" smtClean="0">
                <a:latin typeface="Times New Roman" charset="0"/>
                <a:ea typeface="Times New Roman" charset="0"/>
                <a:cs typeface="Times New Roman" charset="0"/>
              </a:rPr>
              <a:t> is a node. Let C</a:t>
            </a:r>
            <a:r>
              <a:rPr lang="en-US" sz="2000" baseline="-25000" smtClean="0">
                <a:latin typeface="Times New Roman" charset="0"/>
                <a:ea typeface="Times New Roman" charset="0"/>
                <a:cs typeface="Times New Roman" charset="0"/>
              </a:rPr>
              <a:t>B</a:t>
            </a:r>
            <a:r>
              <a:rPr lang="en-US" sz="2000" smtClean="0">
                <a:latin typeface="Times New Roman" charset="0"/>
                <a:ea typeface="Times New Roman" charset="0"/>
                <a:cs typeface="Times New Roman" charset="0"/>
              </a:rPr>
              <a:t> is another node </a:t>
            </a:r>
            <a:r>
              <a:rPr lang="en-US" sz="2000" smtClean="0">
                <a:solidFill>
                  <a:srgbClr val="FF0000"/>
                </a:solidFill>
                <a:latin typeface="Times New Roman" charset="0"/>
                <a:ea typeface="Times New Roman" charset="0"/>
                <a:cs typeface="Times New Roman" charset="0"/>
              </a:rPr>
              <a:t>from</a:t>
            </a:r>
            <a:r>
              <a:rPr lang="en-US" sz="2000" smtClean="0">
                <a:latin typeface="Times New Roman" charset="0"/>
                <a:ea typeface="Times New Roman" charset="0"/>
                <a:cs typeface="Times New Roman" charset="0"/>
              </a:rPr>
              <a:t> which there is a level k link </a:t>
            </a:r>
            <a:r>
              <a:rPr lang="en-US" sz="2000" smtClean="0">
                <a:solidFill>
                  <a:srgbClr val="FF0000"/>
                </a:solidFill>
                <a:latin typeface="Times New Roman" charset="0"/>
                <a:ea typeface="Times New Roman" charset="0"/>
                <a:cs typeface="Times New Roman" charset="0"/>
              </a:rPr>
              <a:t>to</a:t>
            </a:r>
            <a:r>
              <a:rPr lang="en-US" sz="2000" smtClean="0">
                <a:latin typeface="Times New Roman" charset="0"/>
                <a:ea typeface="Times New Roman" charset="0"/>
                <a:cs typeface="Times New Roman" charset="0"/>
              </a:rPr>
              <a:t> A. Then we call C</a:t>
            </a:r>
            <a:r>
              <a:rPr lang="en-US" sz="2000" baseline="-25000" smtClean="0">
                <a:latin typeface="Times New Roman" charset="0"/>
                <a:ea typeface="Times New Roman" charset="0"/>
                <a:cs typeface="Times New Roman" charset="0"/>
              </a:rPr>
              <a:t>B</a:t>
            </a:r>
            <a:r>
              <a:rPr lang="en-US" sz="2000" smtClean="0">
                <a:latin typeface="Times New Roman" charset="0"/>
                <a:ea typeface="Times New Roman" charset="0"/>
                <a:cs typeface="Times New Roman" charset="0"/>
              </a:rPr>
              <a:t>  a level k support node </a:t>
            </a:r>
            <a:r>
              <a:rPr lang="en-US" sz="2000">
                <a:latin typeface="Times New Roman" charset="0"/>
                <a:ea typeface="Times New Roman" charset="0"/>
                <a:cs typeface="Times New Roman" charset="0"/>
              </a:rPr>
              <a:t>of </a:t>
            </a:r>
            <a:r>
              <a:rPr lang="en-US" sz="2000">
                <a:solidFill>
                  <a:srgbClr val="000000"/>
                </a:solidFill>
                <a:latin typeface="Times New Roman" charset="0"/>
                <a:ea typeface="Times New Roman" charset="0"/>
                <a:cs typeface="Times New Roman" charset="0"/>
              </a:rPr>
              <a:t>C</a:t>
            </a:r>
            <a:r>
              <a:rPr lang="en-US" sz="2000" baseline="-25000">
                <a:solidFill>
                  <a:srgbClr val="000000"/>
                </a:solidFill>
                <a:latin typeface="Times New Roman" charset="0"/>
                <a:ea typeface="Times New Roman" charset="0"/>
                <a:cs typeface="Times New Roman" charset="0"/>
              </a:rPr>
              <a:t>A</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a:t>
            </a:r>
          </a:p>
          <a:p>
            <a:r>
              <a:rPr lang="en-US" sz="2000" smtClean="0">
                <a:latin typeface="Times New Roman" charset="0"/>
                <a:ea typeface="Times New Roman" charset="0"/>
                <a:cs typeface="Times New Roman" charset="0"/>
              </a:rPr>
              <a:t>Let S(</a:t>
            </a:r>
            <a:r>
              <a:rPr lang="en-US" sz="2000">
                <a:solidFill>
                  <a:srgbClr val="000000"/>
                </a:solidFill>
                <a:latin typeface="Times New Roman" charset="0"/>
                <a:ea typeface="Times New Roman" charset="0"/>
                <a:cs typeface="Times New Roman" charset="0"/>
              </a:rPr>
              <a:t>C</a:t>
            </a:r>
            <a:r>
              <a:rPr lang="en-US" sz="2000" baseline="-25000">
                <a:solidFill>
                  <a:srgbClr val="000000"/>
                </a:solidFill>
                <a:latin typeface="Times New Roman" charset="0"/>
                <a:ea typeface="Times New Roman" charset="0"/>
                <a:cs typeface="Times New Roman" charset="0"/>
              </a:rPr>
              <a:t>A</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k) is the set of all such C</a:t>
            </a:r>
            <a:r>
              <a:rPr lang="en-US" sz="2000" baseline="-25000" smtClean="0">
                <a:latin typeface="Times New Roman" charset="0"/>
                <a:ea typeface="Times New Roman" charset="0"/>
                <a:cs typeface="Times New Roman" charset="0"/>
              </a:rPr>
              <a:t>B </a:t>
            </a:r>
            <a:r>
              <a:rPr lang="en-US" sz="2000" smtClean="0">
                <a:latin typeface="Times New Roman" charset="0"/>
                <a:ea typeface="Times New Roman" charset="0"/>
                <a:cs typeface="Times New Roman" charset="0"/>
              </a:rPr>
              <a:t>nodes in the complete concept graph G. The S(</a:t>
            </a:r>
            <a:r>
              <a:rPr lang="en-US" sz="2000" smtClean="0">
                <a:solidFill>
                  <a:srgbClr val="000000"/>
                </a:solidFill>
                <a:latin typeface="Times New Roman" charset="0"/>
                <a:ea typeface="Times New Roman" charset="0"/>
                <a:cs typeface="Times New Roman" charset="0"/>
              </a:rPr>
              <a:t>C</a:t>
            </a:r>
            <a:r>
              <a:rPr lang="en-US" sz="2000" baseline="-25000" smtClean="0">
                <a:solidFill>
                  <a:srgbClr val="000000"/>
                </a:solidFill>
                <a:latin typeface="Times New Roman" charset="0"/>
                <a:ea typeface="Times New Roman" charset="0"/>
                <a:cs typeface="Times New Roman" charset="0"/>
              </a:rPr>
              <a:t>A</a:t>
            </a:r>
            <a:r>
              <a:rPr lang="en-US" sz="2000" smtClean="0">
                <a:latin typeface="Times New Roman" charset="0"/>
                <a:ea typeface="Times New Roman" charset="0"/>
                <a:cs typeface="Times New Roman" charset="0"/>
              </a:rPr>
              <a:t> ,k) is the level k Support set for </a:t>
            </a:r>
            <a:r>
              <a:rPr lang="en-US" sz="2000">
                <a:latin typeface="Times New Roman" charset="0"/>
                <a:ea typeface="Times New Roman" charset="0"/>
                <a:cs typeface="Times New Roman" charset="0"/>
              </a:rPr>
              <a:t> </a:t>
            </a:r>
            <a:r>
              <a:rPr lang="en-US" sz="2000">
                <a:solidFill>
                  <a:srgbClr val="000000"/>
                </a:solidFill>
                <a:latin typeface="Times New Roman" charset="0"/>
                <a:ea typeface="Times New Roman" charset="0"/>
                <a:cs typeface="Times New Roman" charset="0"/>
              </a:rPr>
              <a:t>C</a:t>
            </a:r>
            <a:r>
              <a:rPr lang="en-US" sz="2000" baseline="-25000">
                <a:solidFill>
                  <a:srgbClr val="000000"/>
                </a:solidFill>
                <a:latin typeface="Times New Roman" charset="0"/>
                <a:ea typeface="Times New Roman" charset="0"/>
                <a:cs typeface="Times New Roman" charset="0"/>
              </a:rPr>
              <a:t>A</a:t>
            </a:r>
            <a:r>
              <a:rPr lang="en-US" sz="2000">
                <a:latin typeface="Times New Roman" charset="0"/>
                <a:ea typeface="Times New Roman" charset="0"/>
                <a:cs typeface="Times New Roman" charset="0"/>
              </a:rPr>
              <a:t> . </a:t>
            </a:r>
            <a:r>
              <a:rPr lang="en-US" sz="2000" smtClean="0">
                <a:latin typeface="Times New Roman" charset="0"/>
                <a:ea typeface="Times New Roman" charset="0"/>
                <a:cs typeface="Times New Roman" charset="0"/>
              </a:rPr>
              <a:t>i.e. all concepts in this set must be learned to have a level k skill in A.</a:t>
            </a:r>
            <a:endParaRPr lang="en-US" sz="2000">
              <a:latin typeface="Times New Roman" charset="0"/>
              <a:ea typeface="Times New Roman" charset="0"/>
              <a:cs typeface="Times New Roman" charset="0"/>
            </a:endParaRPr>
          </a:p>
          <a:p>
            <a:endParaRPr lang="en-US"/>
          </a:p>
        </p:txBody>
      </p:sp>
      <p:sp>
        <p:nvSpPr>
          <p:cNvPr id="4" name="Slide Number Placeholder 3"/>
          <p:cNvSpPr>
            <a:spLocks noGrp="1"/>
          </p:cNvSpPr>
          <p:nvPr>
            <p:ph type="sldNum" sz="quarter" idx="12"/>
          </p:nvPr>
        </p:nvSpPr>
        <p:spPr/>
        <p:txBody>
          <a:bodyPr/>
          <a:lstStyle/>
          <a:p>
            <a:fld id="{E3910267-CFA6-AA43-9800-5C95479F6708}" type="slidenum">
              <a:rPr lang="en-US" smtClean="0"/>
              <a:t>21</a:t>
            </a:fld>
            <a:endParaRPr lang="en-US"/>
          </a:p>
        </p:txBody>
      </p:sp>
      <p:cxnSp>
        <p:nvCxnSpPr>
          <p:cNvPr id="104" name="Straight Arrow Connector 103"/>
          <p:cNvCxnSpPr/>
          <p:nvPr/>
        </p:nvCxnSpPr>
        <p:spPr>
          <a:xfrm flipV="1">
            <a:off x="12218151" y="5579797"/>
            <a:ext cx="267071" cy="959616"/>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2733470" y="3780481"/>
            <a:ext cx="3376594" cy="2185382"/>
            <a:chOff x="2733470" y="3780481"/>
            <a:chExt cx="3376594" cy="2185382"/>
          </a:xfrm>
        </p:grpSpPr>
        <p:grpSp>
          <p:nvGrpSpPr>
            <p:cNvPr id="166" name="Group 165"/>
            <p:cNvGrpSpPr/>
            <p:nvPr/>
          </p:nvGrpSpPr>
          <p:grpSpPr>
            <a:xfrm>
              <a:off x="2733470" y="3780481"/>
              <a:ext cx="3376594" cy="2185382"/>
              <a:chOff x="2845462" y="3869796"/>
              <a:chExt cx="3376594" cy="2431214"/>
            </a:xfrm>
          </p:grpSpPr>
          <p:grpSp>
            <p:nvGrpSpPr>
              <p:cNvPr id="165" name="Group 164"/>
              <p:cNvGrpSpPr/>
              <p:nvPr/>
            </p:nvGrpSpPr>
            <p:grpSpPr>
              <a:xfrm>
                <a:off x="2845462" y="3869796"/>
                <a:ext cx="3376594" cy="2431214"/>
                <a:chOff x="2845462" y="3869796"/>
                <a:chExt cx="3376594" cy="2431214"/>
              </a:xfrm>
            </p:grpSpPr>
            <p:grpSp>
              <p:nvGrpSpPr>
                <p:cNvPr id="162" name="Group 161"/>
                <p:cNvGrpSpPr/>
                <p:nvPr/>
              </p:nvGrpSpPr>
              <p:grpSpPr>
                <a:xfrm>
                  <a:off x="2845462" y="3869796"/>
                  <a:ext cx="3376594" cy="2431214"/>
                  <a:chOff x="2845462" y="3869796"/>
                  <a:chExt cx="3376594" cy="2431214"/>
                </a:xfrm>
              </p:grpSpPr>
              <p:grpSp>
                <p:nvGrpSpPr>
                  <p:cNvPr id="141" name="Group 140"/>
                  <p:cNvGrpSpPr/>
                  <p:nvPr/>
                </p:nvGrpSpPr>
                <p:grpSpPr>
                  <a:xfrm>
                    <a:off x="3616871" y="3869796"/>
                    <a:ext cx="2605185" cy="2431214"/>
                    <a:chOff x="3646128" y="4119427"/>
                    <a:chExt cx="2605185" cy="2431214"/>
                  </a:xfrm>
                </p:grpSpPr>
                <p:cxnSp>
                  <p:nvCxnSpPr>
                    <p:cNvPr id="105" name="Elbow Connector 104"/>
                    <p:cNvCxnSpPr>
                      <a:endCxn id="40" idx="3"/>
                    </p:cNvCxnSpPr>
                    <p:nvPr/>
                  </p:nvCxnSpPr>
                  <p:spPr>
                    <a:xfrm rot="16200000" flipV="1">
                      <a:off x="4667388" y="5053689"/>
                      <a:ext cx="2062746" cy="516760"/>
                    </a:xfrm>
                    <a:prstGeom prst="bentConnector2">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flipV="1">
                      <a:off x="3845721" y="6126163"/>
                      <a:ext cx="231466" cy="424478"/>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140" name="Group 139"/>
                    <p:cNvGrpSpPr/>
                    <p:nvPr/>
                  </p:nvGrpSpPr>
                  <p:grpSpPr>
                    <a:xfrm>
                      <a:off x="3646128" y="4119427"/>
                      <a:ext cx="2605185" cy="2419986"/>
                      <a:chOff x="3646128" y="4119427"/>
                      <a:chExt cx="2605185" cy="2419986"/>
                    </a:xfrm>
                  </p:grpSpPr>
                  <p:grpSp>
                    <p:nvGrpSpPr>
                      <p:cNvPr id="32" name="Group 31"/>
                      <p:cNvGrpSpPr/>
                      <p:nvPr/>
                    </p:nvGrpSpPr>
                    <p:grpSpPr>
                      <a:xfrm>
                        <a:off x="3646128" y="4119427"/>
                        <a:ext cx="2605185" cy="2141184"/>
                        <a:chOff x="2926391" y="1466420"/>
                        <a:chExt cx="3572013" cy="2902780"/>
                      </a:xfrm>
                    </p:grpSpPr>
                    <p:grpSp>
                      <p:nvGrpSpPr>
                        <p:cNvPr id="33" name="Group 32"/>
                        <p:cNvGrpSpPr/>
                        <p:nvPr/>
                      </p:nvGrpSpPr>
                      <p:grpSpPr>
                        <a:xfrm>
                          <a:off x="2926391" y="1767884"/>
                          <a:ext cx="3572013" cy="2601316"/>
                          <a:chOff x="4943782" y="2897772"/>
                          <a:chExt cx="2728269" cy="2212404"/>
                        </a:xfrm>
                      </p:grpSpPr>
                      <p:cxnSp>
                        <p:nvCxnSpPr>
                          <p:cNvPr id="54" name="Straight Arrow Connector 53"/>
                          <p:cNvCxnSpPr>
                            <a:stCxn id="55" idx="0"/>
                            <a:endCxn id="39" idx="2"/>
                          </p:cNvCxnSpPr>
                          <p:nvPr/>
                        </p:nvCxnSpPr>
                        <p:spPr>
                          <a:xfrm flipV="1">
                            <a:off x="5169493" y="3806546"/>
                            <a:ext cx="0" cy="703988"/>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55" name="Flowchart: Terminator 71681"/>
                          <p:cNvSpPr/>
                          <p:nvPr/>
                        </p:nvSpPr>
                        <p:spPr>
                          <a:xfrm>
                            <a:off x="4943782" y="4510534"/>
                            <a:ext cx="451422" cy="444626"/>
                          </a:xfrm>
                          <a:prstGeom prst="flowChartTerminator">
                            <a:avLst/>
                          </a:prstGeom>
                          <a:pattFill prst="ltDnDiag">
                            <a:fgClr>
                              <a:schemeClr val="tx2"/>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smtClean="0">
                                <a:solidFill>
                                  <a:srgbClr val="000000"/>
                                </a:solidFill>
                                <a:effectLst/>
                                <a:latin typeface="Cambria Math"/>
                                <a:ea typeface="ＭＳ 明朝"/>
                                <a:cs typeface="Cambria Math"/>
                              </a:rPr>
                              <a:t>C</a:t>
                            </a:r>
                            <a:r>
                              <a:rPr lang="en-US" sz="1000" b="1" i="1">
                                <a:solidFill>
                                  <a:srgbClr val="000000"/>
                                </a:solidFill>
                                <a:effectLst/>
                                <a:latin typeface="Times New Roman"/>
                                <a:ea typeface="ＭＳ 明朝"/>
                                <a:cs typeface="Times New Roman"/>
                              </a:rPr>
                              <a:t> </a:t>
                            </a:r>
                            <a:r>
                              <a:rPr lang="en-US" sz="1100" b="1" i="1" baseline="-25000" smtClean="0">
                                <a:solidFill>
                                  <a:srgbClr val="000000"/>
                                </a:solidFill>
                                <a:effectLst/>
                                <a:latin typeface="Times New Roman"/>
                                <a:ea typeface="ＭＳ 明朝"/>
                                <a:cs typeface="Times New Roman"/>
                              </a:rPr>
                              <a:t>C</a:t>
                            </a:r>
                            <a:endParaRPr lang="en-US" sz="1100" b="1" i="1" baseline="-25000">
                              <a:effectLst/>
                              <a:latin typeface="Times New Roman"/>
                              <a:ea typeface="ＭＳ 明朝"/>
                              <a:cs typeface="Times New Roman"/>
                            </a:endParaRPr>
                          </a:p>
                        </p:txBody>
                      </p:sp>
                      <p:sp>
                        <p:nvSpPr>
                          <p:cNvPr id="57" name="Text Box 74803"/>
                          <p:cNvSpPr txBox="1"/>
                          <p:nvPr/>
                        </p:nvSpPr>
                        <p:spPr>
                          <a:xfrm rot="5400000">
                            <a:off x="6411814" y="3849938"/>
                            <a:ext cx="2212404" cy="308071"/>
                          </a:xfrm>
                          <a:prstGeom prst="rect">
                            <a:avLst/>
                          </a:prstGeom>
                          <a:no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solidFill>
                                  <a:srgbClr val="000000"/>
                                </a:solidFill>
                                <a:latin typeface="Cambria Math"/>
                                <a:ea typeface="ＭＳ 明朝"/>
                                <a:cs typeface="Cambria Math"/>
                              </a:rPr>
                              <a:t>C</a:t>
                            </a:r>
                            <a:r>
                              <a:rPr lang="en-US" sz="1100" b="1" baseline="-25000" smtClean="0">
                                <a:solidFill>
                                  <a:srgbClr val="000000"/>
                                </a:solidFill>
                                <a:latin typeface="Cambria Math"/>
                                <a:ea typeface="ＭＳ 明朝"/>
                                <a:cs typeface="Cambria Math"/>
                              </a:rPr>
                              <a:t>A</a:t>
                            </a:r>
                            <a:r>
                              <a:rPr lang="en-US" sz="1100" b="1" baseline="-25000" smtClean="0">
                                <a:solidFill>
                                  <a:srgbClr val="000000"/>
                                </a:solidFill>
                                <a:latin typeface="Times New Roman"/>
                                <a:ea typeface="ＭＳ 明朝"/>
                                <a:cs typeface="Times New Roman"/>
                              </a:rPr>
                              <a:t>  </a:t>
                            </a:r>
                            <a:r>
                              <a:rPr lang="en-US" sz="1100" b="1" smtClean="0">
                                <a:latin typeface="Times New Roman"/>
                                <a:ea typeface="ＭＳ 明朝"/>
                                <a:cs typeface="Times New Roman"/>
                              </a:rPr>
                              <a:t>Support</a:t>
                            </a:r>
                            <a:r>
                              <a:rPr lang="en-US" sz="1100" b="1" smtClean="0">
                                <a:effectLst/>
                                <a:latin typeface="Times New Roman"/>
                                <a:ea typeface="ＭＳ 明朝"/>
                                <a:cs typeface="Times New Roman"/>
                              </a:rPr>
                              <a:t> set at level  k</a:t>
                            </a:r>
                          </a:p>
                        </p:txBody>
                      </p:sp>
                      <p:cxnSp>
                        <p:nvCxnSpPr>
                          <p:cNvPr id="58" name="Straight Arrow Connector 57"/>
                          <p:cNvCxnSpPr>
                            <a:stCxn id="34" idx="0"/>
                            <a:endCxn id="39" idx="2"/>
                          </p:cNvCxnSpPr>
                          <p:nvPr/>
                        </p:nvCxnSpPr>
                        <p:spPr>
                          <a:xfrm flipH="1" flipV="1">
                            <a:off x="5169494" y="3806546"/>
                            <a:ext cx="857656" cy="704233"/>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34" name="Flowchart: Terminator 71681"/>
                        <p:cNvSpPr/>
                        <p:nvPr/>
                      </p:nvSpPr>
                      <p:spPr>
                        <a:xfrm>
                          <a:off x="4052716" y="3664436"/>
                          <a:ext cx="584169" cy="522498"/>
                        </a:xfrm>
                        <a:prstGeom prst="flowChartTerminator">
                          <a:avLst/>
                        </a:prstGeom>
                        <a:pattFill prst="ltDnDiag">
                          <a:fgClr>
                            <a:schemeClr val="tx2"/>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smtClean="0">
                              <a:solidFill>
                                <a:srgbClr val="000000"/>
                              </a:solidFill>
                              <a:effectLst/>
                              <a:latin typeface="Cambria Math"/>
                              <a:ea typeface="ＭＳ 明朝"/>
                              <a:cs typeface="Cambria Math"/>
                            </a:rPr>
                            <a:t>C</a:t>
                          </a:r>
                          <a:r>
                            <a:rPr lang="en-US" sz="1100" b="1" i="1" baseline="-25000" smtClean="0">
                              <a:solidFill>
                                <a:srgbClr val="000000"/>
                              </a:solidFill>
                              <a:effectLst/>
                              <a:latin typeface="Times New Roman"/>
                              <a:ea typeface="ＭＳ 明朝"/>
                              <a:cs typeface="Times New Roman"/>
                            </a:rPr>
                            <a:t>D</a:t>
                          </a:r>
                          <a:endParaRPr lang="en-US" sz="1100" b="1" i="1" baseline="-25000">
                            <a:effectLst/>
                            <a:latin typeface="Times New Roman"/>
                            <a:ea typeface="ＭＳ 明朝"/>
                            <a:cs typeface="Times New Roman"/>
                          </a:endParaRPr>
                        </a:p>
                      </p:txBody>
                    </p:sp>
                    <p:sp>
                      <p:nvSpPr>
                        <p:cNvPr id="35" name="Flowchart: Terminator 71681"/>
                        <p:cNvSpPr/>
                        <p:nvPr/>
                      </p:nvSpPr>
                      <p:spPr>
                        <a:xfrm>
                          <a:off x="4946482" y="3676736"/>
                          <a:ext cx="600673" cy="510198"/>
                        </a:xfrm>
                        <a:prstGeom prst="flowChartTerminator">
                          <a:avLst/>
                        </a:prstGeom>
                        <a:pattFill prst="ltDnDiag">
                          <a:fgClr>
                            <a:schemeClr val="tx2"/>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smtClean="0">
                              <a:solidFill>
                                <a:srgbClr val="000000"/>
                              </a:solidFill>
                              <a:effectLst/>
                              <a:latin typeface="Cambria Math"/>
                              <a:ea typeface="ＭＳ 明朝"/>
                              <a:cs typeface="Cambria Math"/>
                            </a:rPr>
                            <a:t>C</a:t>
                          </a:r>
                          <a:r>
                            <a:rPr lang="en-US" sz="1100" b="1" baseline="-25000">
                              <a:solidFill>
                                <a:srgbClr val="000000"/>
                              </a:solidFill>
                              <a:latin typeface="Times New Roman"/>
                              <a:ea typeface="ＭＳ 明朝"/>
                              <a:cs typeface="Times New Roman"/>
                            </a:rPr>
                            <a:t>B</a:t>
                          </a:r>
                          <a:endParaRPr lang="en-US" sz="1100" b="1" baseline="-25000">
                            <a:effectLst/>
                            <a:latin typeface="Times New Roman"/>
                            <a:ea typeface="ＭＳ 明朝"/>
                            <a:cs typeface="Times New Roman"/>
                          </a:endParaRPr>
                        </a:p>
                      </p:txBody>
                    </p:sp>
                    <p:sp>
                      <p:nvSpPr>
                        <p:cNvPr id="39" name="Flowchart: Terminator 71681"/>
                        <p:cNvSpPr/>
                        <p:nvPr/>
                      </p:nvSpPr>
                      <p:spPr>
                        <a:xfrm>
                          <a:off x="2926392" y="2295240"/>
                          <a:ext cx="591027" cy="541169"/>
                        </a:xfrm>
                        <a:prstGeom prst="flowChartTerminator">
                          <a:avLst/>
                        </a:prstGeom>
                        <a:solidFill>
                          <a:srgbClr val="008000"/>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smtClean="0">
                              <a:solidFill>
                                <a:srgbClr val="000000"/>
                              </a:solidFill>
                              <a:effectLst/>
                              <a:latin typeface="Cambria Math"/>
                              <a:ea typeface="ＭＳ 明朝"/>
                              <a:cs typeface="Cambria Math"/>
                            </a:rPr>
                            <a:t>C</a:t>
                          </a:r>
                          <a:r>
                            <a:rPr lang="en-US" sz="1000" b="1" i="1">
                              <a:solidFill>
                                <a:srgbClr val="000000"/>
                              </a:solidFill>
                              <a:effectLst/>
                              <a:latin typeface="Times New Roman"/>
                              <a:ea typeface="ＭＳ 明朝"/>
                              <a:cs typeface="Times New Roman"/>
                            </a:rPr>
                            <a:t> </a:t>
                          </a:r>
                          <a:r>
                            <a:rPr lang="en-US" sz="1100" b="1" i="1" baseline="-25000">
                              <a:solidFill>
                                <a:srgbClr val="000000"/>
                              </a:solidFill>
                              <a:latin typeface="Times New Roman"/>
                              <a:ea typeface="ＭＳ 明朝"/>
                              <a:cs typeface="Times New Roman"/>
                            </a:rPr>
                            <a:t>Y</a:t>
                          </a:r>
                          <a:endParaRPr lang="en-US" sz="1100" b="1" i="1" baseline="-25000">
                            <a:effectLst/>
                            <a:latin typeface="Times New Roman"/>
                            <a:ea typeface="ＭＳ 明朝"/>
                            <a:cs typeface="Times New Roman"/>
                          </a:endParaRPr>
                        </a:p>
                      </p:txBody>
                    </p:sp>
                    <p:sp>
                      <p:nvSpPr>
                        <p:cNvPr id="40" name="Flowchart: Terminator 71681"/>
                        <p:cNvSpPr/>
                        <p:nvPr/>
                      </p:nvSpPr>
                      <p:spPr>
                        <a:xfrm>
                          <a:off x="4848867" y="1466420"/>
                          <a:ext cx="537655" cy="437260"/>
                        </a:xfrm>
                        <a:prstGeom prst="flowChartTerminator">
                          <a:avLst/>
                        </a:prstGeom>
                        <a:solidFill>
                          <a:srgbClr val="008000"/>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smtClean="0">
                              <a:solidFill>
                                <a:srgbClr val="000000"/>
                              </a:solidFill>
                              <a:latin typeface="Cambria Math"/>
                              <a:ea typeface="ＭＳ 明朝"/>
                              <a:cs typeface="Times"/>
                            </a:rPr>
                            <a:t>C</a:t>
                          </a:r>
                          <a:r>
                            <a:rPr lang="en-US" sz="1100" b="1" i="1" baseline="-25000" smtClean="0">
                              <a:solidFill>
                                <a:srgbClr val="000000"/>
                              </a:solidFill>
                              <a:latin typeface="Cambria Math"/>
                              <a:ea typeface="ＭＳ 明朝"/>
                              <a:cs typeface="Times"/>
                            </a:rPr>
                            <a:t>A</a:t>
                          </a:r>
                          <a:r>
                            <a:rPr lang="en-US" sz="1000" b="1" i="1">
                              <a:solidFill>
                                <a:srgbClr val="000000"/>
                              </a:solidFill>
                              <a:effectLst/>
                              <a:latin typeface="Cambria Math"/>
                              <a:ea typeface="ＭＳ 明朝"/>
                              <a:cs typeface="Times"/>
                            </a:rPr>
                            <a:t> </a:t>
                          </a:r>
                          <a:endParaRPr lang="en-US" sz="1000" b="1" i="1" baseline="-25000">
                            <a:effectLst/>
                            <a:latin typeface="Cambria Math"/>
                            <a:ea typeface="ＭＳ 明朝"/>
                            <a:cs typeface="Times"/>
                          </a:endParaRPr>
                        </a:p>
                      </p:txBody>
                    </p:sp>
                    <p:cxnSp>
                      <p:nvCxnSpPr>
                        <p:cNvPr id="42" name="Straight Arrow Connector 41"/>
                        <p:cNvCxnSpPr>
                          <a:stCxn id="35" idx="0"/>
                          <a:endCxn id="40" idx="2"/>
                        </p:cNvCxnSpPr>
                        <p:nvPr/>
                      </p:nvCxnSpPr>
                      <p:spPr>
                        <a:xfrm flipH="1" flipV="1">
                          <a:off x="5117695" y="1903680"/>
                          <a:ext cx="129124" cy="1773055"/>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4" idx="0"/>
                        </p:cNvCxnSpPr>
                        <p:nvPr/>
                      </p:nvCxnSpPr>
                      <p:spPr>
                        <a:xfrm flipV="1">
                          <a:off x="4344802" y="1903680"/>
                          <a:ext cx="690120" cy="1760756"/>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3245007" y="1903680"/>
                          <a:ext cx="1665811" cy="1751447"/>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cxnSp>
                    <p:nvCxnSpPr>
                      <p:cNvPr id="115" name="Straight Arrow Connector 114"/>
                      <p:cNvCxnSpPr/>
                      <p:nvPr/>
                    </p:nvCxnSpPr>
                    <p:spPr>
                      <a:xfrm flipV="1">
                        <a:off x="5259210" y="6122891"/>
                        <a:ext cx="181171" cy="337176"/>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endCxn id="34" idx="2"/>
                      </p:cNvCxnSpPr>
                      <p:nvPr/>
                    </p:nvCxnSpPr>
                    <p:spPr>
                      <a:xfrm flipV="1">
                        <a:off x="4674748" y="6126163"/>
                        <a:ext cx="5871" cy="333904"/>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H="1">
                        <a:off x="4077187" y="6356350"/>
                        <a:ext cx="1879953" cy="183063"/>
                      </a:xfrm>
                      <a:prstGeom prst="straightConnector1">
                        <a:avLst/>
                      </a:prstGeom>
                      <a:ln w="12700">
                        <a:solidFill>
                          <a:schemeClr val="bg1">
                            <a:lumMod val="65000"/>
                          </a:schemeClr>
                        </a:solidFill>
                        <a:prstDash val="dash"/>
                        <a:tailEnd type="none"/>
                      </a:ln>
                    </p:spPr>
                    <p:style>
                      <a:lnRef idx="2">
                        <a:schemeClr val="accent1"/>
                      </a:lnRef>
                      <a:fillRef idx="0">
                        <a:schemeClr val="accent1"/>
                      </a:fillRef>
                      <a:effectRef idx="1">
                        <a:schemeClr val="accent1"/>
                      </a:effectRef>
                      <a:fontRef idx="minor">
                        <a:schemeClr val="tx1"/>
                      </a:fontRef>
                    </p:style>
                  </p:cxnSp>
                </p:grpSp>
              </p:grpSp>
              <p:cxnSp>
                <p:nvCxnSpPr>
                  <p:cNvPr id="143" name="Elbow Connector 142"/>
                  <p:cNvCxnSpPr>
                    <a:endCxn id="39" idx="1"/>
                  </p:cNvCxnSpPr>
                  <p:nvPr/>
                </p:nvCxnSpPr>
                <p:spPr>
                  <a:xfrm rot="5400000" flipH="1" flipV="1">
                    <a:off x="2669148" y="5148833"/>
                    <a:ext cx="1415805" cy="479642"/>
                  </a:xfrm>
                  <a:prstGeom prst="bentConnector2">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44" name="Text Box 74803"/>
                  <p:cNvSpPr txBox="1"/>
                  <p:nvPr/>
                </p:nvSpPr>
                <p:spPr>
                  <a:xfrm rot="16200000">
                    <a:off x="1953519" y="4923006"/>
                    <a:ext cx="2075656" cy="291769"/>
                  </a:xfrm>
                  <a:prstGeom prst="rect">
                    <a:avLst/>
                  </a:prstGeom>
                  <a:no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solidFill>
                          <a:srgbClr val="000000"/>
                        </a:solidFill>
                        <a:latin typeface="Cambria Math"/>
                        <a:ea typeface="ＭＳ 明朝"/>
                        <a:cs typeface="Cambria Math"/>
                      </a:rPr>
                      <a:t>C</a:t>
                    </a:r>
                    <a:r>
                      <a:rPr lang="en-US" sz="1100" b="1" baseline="-25000" smtClean="0">
                        <a:solidFill>
                          <a:srgbClr val="000000"/>
                        </a:solidFill>
                        <a:latin typeface="Cambria Math"/>
                        <a:ea typeface="ＭＳ 明朝"/>
                        <a:cs typeface="Cambria Math"/>
                      </a:rPr>
                      <a:t>Y  </a:t>
                    </a:r>
                    <a:r>
                      <a:rPr lang="en-US" sz="1100" b="1" smtClean="0">
                        <a:latin typeface="Cambria Math"/>
                        <a:ea typeface="ＭＳ 明朝"/>
                        <a:cs typeface="Cambria Math"/>
                      </a:rPr>
                      <a:t>Support</a:t>
                    </a:r>
                    <a:r>
                      <a:rPr lang="en-US" sz="1100" b="1">
                        <a:latin typeface="Cambria Math"/>
                        <a:ea typeface="ＭＳ 明朝"/>
                        <a:cs typeface="Cambria Math"/>
                      </a:rPr>
                      <a:t> </a:t>
                    </a:r>
                    <a:r>
                      <a:rPr lang="en-US" sz="1100" b="1" smtClean="0">
                        <a:effectLst/>
                        <a:latin typeface="Cambria Math"/>
                        <a:ea typeface="ＭＳ 明朝"/>
                        <a:cs typeface="Cambria Math"/>
                      </a:rPr>
                      <a:t>set  at level  M</a:t>
                    </a:r>
                  </a:p>
                </p:txBody>
              </p:sp>
              <p:cxnSp>
                <p:nvCxnSpPr>
                  <p:cNvPr id="161" name="Straight Arrow Connector 160"/>
                  <p:cNvCxnSpPr>
                    <a:endCxn id="55" idx="1"/>
                  </p:cNvCxnSpPr>
                  <p:nvPr/>
                </p:nvCxnSpPr>
                <p:spPr>
                  <a:xfrm>
                    <a:off x="3137230" y="5626237"/>
                    <a:ext cx="479640" cy="57484"/>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163" name="Group 162"/>
                <p:cNvGrpSpPr/>
                <p:nvPr/>
              </p:nvGrpSpPr>
              <p:grpSpPr>
                <a:xfrm>
                  <a:off x="3128706" y="4849567"/>
                  <a:ext cx="1890290" cy="1269445"/>
                  <a:chOff x="3128706" y="4849567"/>
                  <a:chExt cx="1890290" cy="1269445"/>
                </a:xfrm>
              </p:grpSpPr>
              <p:cxnSp>
                <p:nvCxnSpPr>
                  <p:cNvPr id="164" name="Straight Arrow Connector 163"/>
                  <p:cNvCxnSpPr/>
                  <p:nvPr/>
                </p:nvCxnSpPr>
                <p:spPr>
                  <a:xfrm flipV="1">
                    <a:off x="3128706" y="5873260"/>
                    <a:ext cx="1385107" cy="245752"/>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51" name="Text Box 74803"/>
                  <p:cNvSpPr txBox="1"/>
                  <p:nvPr/>
                </p:nvSpPr>
                <p:spPr>
                  <a:xfrm>
                    <a:off x="4705368" y="4849567"/>
                    <a:ext cx="313628" cy="300429"/>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Cambria Math"/>
                        <a:ea typeface="ＭＳ 明朝"/>
                        <a:cs typeface="Cambria Math"/>
                      </a:rPr>
                      <a:t>L</a:t>
                    </a:r>
                    <a:r>
                      <a:rPr lang="en-US" sz="1100" b="1" i="1" baseline="-25000" smtClean="0">
                        <a:latin typeface="Cambria Math"/>
                        <a:ea typeface="ＭＳ 明朝"/>
                        <a:cs typeface="Cambria Math"/>
                      </a:rPr>
                      <a:t>k</a:t>
                    </a:r>
                    <a:endParaRPr lang="en-US" sz="1100" i="1" baseline="-25000">
                      <a:latin typeface="Cambria Math"/>
                      <a:ea typeface="ＭＳ 明朝"/>
                      <a:cs typeface="Cambria Math"/>
                    </a:endParaRPr>
                  </a:p>
                  <a:p>
                    <a:pPr>
                      <a:spcAft>
                        <a:spcPts val="0"/>
                      </a:spcAft>
                    </a:pPr>
                    <a:endParaRPr lang="en-US" sz="1000" i="1">
                      <a:effectLst/>
                      <a:latin typeface="Cambria Math"/>
                      <a:ea typeface="ＭＳ 明朝"/>
                      <a:cs typeface="Times"/>
                    </a:endParaRPr>
                  </a:p>
                </p:txBody>
              </p:sp>
            </p:grpSp>
          </p:grpSp>
          <p:sp>
            <p:nvSpPr>
              <p:cNvPr id="152" name="Text Box 74803"/>
              <p:cNvSpPr txBox="1"/>
              <p:nvPr/>
            </p:nvSpPr>
            <p:spPr>
              <a:xfrm>
                <a:off x="3580540" y="5065205"/>
                <a:ext cx="352102" cy="275908"/>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Cambria Math"/>
                    <a:ea typeface="ＭＳ 明朝"/>
                    <a:cs typeface="Cambria Math"/>
                  </a:rPr>
                  <a:t>L</a:t>
                </a:r>
                <a:r>
                  <a:rPr lang="en-US" sz="1100" b="1" i="1" baseline="-25000" smtClean="0">
                    <a:latin typeface="Cambria Math"/>
                    <a:ea typeface="ＭＳ 明朝"/>
                    <a:cs typeface="Cambria Math"/>
                  </a:rPr>
                  <a:t>m</a:t>
                </a:r>
                <a:endParaRPr lang="en-US" sz="1100" i="1" baseline="-25000" smtClean="0">
                  <a:latin typeface="Cambria Math"/>
                  <a:ea typeface="ＭＳ 明朝"/>
                  <a:cs typeface="Cambria Math"/>
                </a:endParaRPr>
              </a:p>
              <a:p>
                <a:pPr>
                  <a:spcAft>
                    <a:spcPts val="0"/>
                  </a:spcAft>
                </a:pPr>
                <a:endParaRPr lang="en-US" sz="1000" i="1">
                  <a:effectLst/>
                  <a:latin typeface="Cambria Math"/>
                  <a:ea typeface="ＭＳ 明朝"/>
                  <a:cs typeface="Times"/>
                </a:endParaRPr>
              </a:p>
            </p:txBody>
          </p:sp>
        </p:grpSp>
        <p:sp>
          <p:nvSpPr>
            <p:cNvPr id="44" name="Text Box 74803"/>
            <p:cNvSpPr txBox="1"/>
            <p:nvPr/>
          </p:nvSpPr>
          <p:spPr>
            <a:xfrm>
              <a:off x="4987788" y="4664924"/>
              <a:ext cx="313628" cy="270051"/>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Cambria Math"/>
                  <a:ea typeface="ＭＳ 明朝"/>
                  <a:cs typeface="Cambria Math"/>
                </a:rPr>
                <a:t>L</a:t>
              </a:r>
              <a:r>
                <a:rPr lang="en-US" sz="1100" b="1" i="1" baseline="-25000" smtClean="0">
                  <a:latin typeface="Cambria Math"/>
                  <a:ea typeface="ＭＳ 明朝"/>
                  <a:cs typeface="Cambria Math"/>
                </a:rPr>
                <a:t>k</a:t>
              </a:r>
              <a:endParaRPr lang="en-US" sz="1100" i="1" baseline="-25000">
                <a:latin typeface="Cambria Math"/>
                <a:ea typeface="ＭＳ 明朝"/>
                <a:cs typeface="Cambria Math"/>
              </a:endParaRPr>
            </a:p>
            <a:p>
              <a:pPr>
                <a:spcAft>
                  <a:spcPts val="0"/>
                </a:spcAft>
              </a:pPr>
              <a:endParaRPr lang="en-US" sz="1000" i="1">
                <a:effectLst/>
                <a:latin typeface="Cambria Math"/>
                <a:ea typeface="ＭＳ 明朝"/>
                <a:cs typeface="Times"/>
              </a:endParaRPr>
            </a:p>
          </p:txBody>
        </p:sp>
        <p:sp>
          <p:nvSpPr>
            <p:cNvPr id="45" name="Text Box 74803"/>
            <p:cNvSpPr txBox="1"/>
            <p:nvPr/>
          </p:nvSpPr>
          <p:spPr>
            <a:xfrm>
              <a:off x="4049719" y="4856773"/>
              <a:ext cx="352102" cy="248010"/>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Cambria Math"/>
                  <a:ea typeface="ＭＳ 明朝"/>
                  <a:cs typeface="Cambria Math"/>
                </a:rPr>
                <a:t>L</a:t>
              </a:r>
              <a:r>
                <a:rPr lang="en-US" sz="1100" b="1" i="1" baseline="-25000" smtClean="0">
                  <a:latin typeface="Cambria Math"/>
                  <a:ea typeface="ＭＳ 明朝"/>
                  <a:cs typeface="Cambria Math"/>
                </a:rPr>
                <a:t>m</a:t>
              </a:r>
              <a:endParaRPr lang="en-US" sz="1100" i="1" baseline="-25000" smtClean="0">
                <a:latin typeface="Cambria Math"/>
                <a:ea typeface="ＭＳ 明朝"/>
                <a:cs typeface="Cambria Math"/>
              </a:endParaRPr>
            </a:p>
            <a:p>
              <a:pPr>
                <a:spcAft>
                  <a:spcPts val="0"/>
                </a:spcAft>
              </a:pPr>
              <a:endParaRPr lang="en-US" sz="1000" i="1">
                <a:effectLst/>
                <a:latin typeface="Cambria Math"/>
                <a:ea typeface="ＭＳ 明朝"/>
                <a:cs typeface="Times"/>
              </a:endParaRPr>
            </a:p>
          </p:txBody>
        </p:sp>
        <p:sp>
          <p:nvSpPr>
            <p:cNvPr id="46" name="Text Box 74803"/>
            <p:cNvSpPr txBox="1"/>
            <p:nvPr/>
          </p:nvSpPr>
          <p:spPr>
            <a:xfrm>
              <a:off x="4390146" y="4317610"/>
              <a:ext cx="313628" cy="270051"/>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Cambria Math"/>
                  <a:ea typeface="ＭＳ 明朝"/>
                  <a:cs typeface="Cambria Math"/>
                </a:rPr>
                <a:t>L</a:t>
              </a:r>
              <a:r>
                <a:rPr lang="en-US" sz="1100" b="1" i="1" baseline="-25000" smtClean="0">
                  <a:latin typeface="Cambria Math"/>
                  <a:ea typeface="ＭＳ 明朝"/>
                  <a:cs typeface="Cambria Math"/>
                </a:rPr>
                <a:t>k</a:t>
              </a:r>
              <a:endParaRPr lang="en-US" sz="1100" i="1" baseline="-25000">
                <a:latin typeface="Cambria Math"/>
                <a:ea typeface="ＭＳ 明朝"/>
                <a:cs typeface="Cambria Math"/>
              </a:endParaRPr>
            </a:p>
            <a:p>
              <a:pPr>
                <a:spcAft>
                  <a:spcPts val="0"/>
                </a:spcAft>
              </a:pPr>
              <a:endParaRPr lang="en-US" sz="1000" i="1">
                <a:effectLst/>
                <a:latin typeface="Cambria Math"/>
                <a:ea typeface="ＭＳ 明朝"/>
                <a:cs typeface="Times"/>
              </a:endParaRPr>
            </a:p>
          </p:txBody>
        </p:sp>
      </p:grpSp>
    </p:spTree>
    <p:extLst>
      <p:ext uri="{BB962C8B-B14F-4D97-AF65-F5344CB8AC3E}">
        <p14:creationId xmlns:p14="http://schemas.microsoft.com/office/powerpoint/2010/main" val="1316747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40" y="1182424"/>
            <a:ext cx="8875862" cy="5404144"/>
          </a:xfrm>
        </p:spPr>
        <p:txBody>
          <a:bodyPr>
            <a:normAutofit/>
          </a:bodyPr>
          <a:lstStyle/>
          <a:p>
            <a:pPr marL="0" indent="0">
              <a:buNone/>
            </a:pPr>
            <a:r>
              <a:rPr lang="en-US" sz="2000">
                <a:latin typeface="Times New Roman" charset="0"/>
                <a:ea typeface="Times New Roman" charset="0"/>
                <a:cs typeface="Times New Roman" charset="0"/>
              </a:rPr>
              <a:t>I</a:t>
            </a:r>
            <a:r>
              <a:rPr lang="en-US" sz="2000" smtClean="0">
                <a:latin typeface="Times New Roman" charset="0"/>
                <a:ea typeface="Times New Roman" charset="0"/>
                <a:cs typeface="Times New Roman" charset="0"/>
              </a:rPr>
              <a:t>s C</a:t>
            </a:r>
            <a:r>
              <a:rPr lang="en-US" sz="2000" baseline="-25000" smtClean="0">
                <a:latin typeface="Times New Roman" charset="0"/>
                <a:ea typeface="Times New Roman" charset="0"/>
                <a:cs typeface="Times New Roman" charset="0"/>
              </a:rPr>
              <a:t>y</a:t>
            </a:r>
            <a:r>
              <a:rPr lang="en-US" sz="2000" smtClean="0">
                <a:latin typeface="Times New Roman" charset="0"/>
                <a:ea typeface="Times New Roman" charset="0"/>
                <a:cs typeface="Times New Roman" charset="0"/>
              </a:rPr>
              <a:t> in DS(k) where k&gt;2?  </a:t>
            </a:r>
            <a:endParaRPr lang="en-US" sz="2000">
              <a:latin typeface="Times New Roman" charset="0"/>
              <a:ea typeface="Times New Roman" charset="0"/>
              <a:cs typeface="Times New Roman" charset="0"/>
            </a:endParaRPr>
          </a:p>
          <a:p>
            <a:pPr marL="0" indent="0">
              <a:buNone/>
            </a:pPr>
            <a:r>
              <a:rPr lang="en-US" sz="2000" smtClean="0">
                <a:latin typeface="Times New Roman" charset="0"/>
                <a:ea typeface="Times New Roman" charset="0"/>
                <a:cs typeface="Times New Roman" charset="0"/>
              </a:rPr>
              <a:t>If C</a:t>
            </a:r>
            <a:r>
              <a:rPr lang="en-US" sz="2000" baseline="-25000" smtClean="0">
                <a:latin typeface="Times New Roman" charset="0"/>
                <a:ea typeface="Times New Roman" charset="0"/>
                <a:cs typeface="Times New Roman" charset="0"/>
              </a:rPr>
              <a:t>y</a:t>
            </a:r>
            <a:r>
              <a:rPr lang="en-US" sz="2000" smtClean="0">
                <a:latin typeface="Times New Roman" charset="0"/>
                <a:ea typeface="Times New Roman" charset="0"/>
                <a:cs typeface="Times New Roman" charset="0"/>
              </a:rPr>
              <a:t> is known i.e. it is in DKS(2) or VKS(2), and if </a:t>
            </a:r>
            <a:r>
              <a:rPr lang="en-US" sz="2000">
                <a:latin typeface="Times New Roman" charset="0"/>
                <a:ea typeface="Times New Roman" charset="0"/>
                <a:cs typeface="Times New Roman" charset="0"/>
              </a:rPr>
              <a:t>all level k support nodes of C</a:t>
            </a:r>
            <a:r>
              <a:rPr lang="en-US" sz="2000" baseline="-25000">
                <a:latin typeface="Times New Roman" charset="0"/>
                <a:ea typeface="Times New Roman" charset="0"/>
                <a:cs typeface="Times New Roman" charset="0"/>
              </a:rPr>
              <a:t>y </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i.e. S(</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y</a:t>
            </a:r>
            <a:r>
              <a:rPr lang="en-US" sz="2000" err="1" smtClean="0">
                <a:latin typeface="Times New Roman" charset="0"/>
                <a:ea typeface="Times New Roman" charset="0"/>
                <a:cs typeface="Times New Roman" charset="0"/>
              </a:rPr>
              <a:t>,k</a:t>
            </a:r>
            <a:r>
              <a:rPr lang="en-US" sz="2000" smtClean="0">
                <a:latin typeface="Times New Roman" charset="0"/>
                <a:ea typeface="Times New Roman" charset="0"/>
                <a:cs typeface="Times New Roman" charset="0"/>
              </a:rPr>
              <a:t>) are in VKS(2)∨DKS(2), then C</a:t>
            </a:r>
            <a:r>
              <a:rPr lang="en-US" sz="2000" baseline="-25000" smtClean="0">
                <a:latin typeface="Times New Roman" charset="0"/>
                <a:ea typeface="Times New Roman" charset="0"/>
                <a:cs typeface="Times New Roman" charset="0"/>
              </a:rPr>
              <a:t>y </a:t>
            </a:r>
            <a:r>
              <a:rPr lang="en-US" sz="2000">
                <a:latin typeface="Times New Roman" charset="0"/>
                <a:ea typeface="Times New Roman" charset="0"/>
                <a:cs typeface="Times New Roman" charset="0"/>
              </a:rPr>
              <a:t>will </a:t>
            </a:r>
            <a:r>
              <a:rPr lang="en-US" sz="2000" smtClean="0">
                <a:latin typeface="Times New Roman" charset="0"/>
                <a:ea typeface="Times New Roman" charset="0"/>
                <a:cs typeface="Times New Roman" charset="0"/>
              </a:rPr>
              <a:t>be considered </a:t>
            </a:r>
            <a:r>
              <a:rPr lang="en-US" sz="2000">
                <a:latin typeface="Times New Roman" charset="0"/>
                <a:ea typeface="Times New Roman" charset="0"/>
                <a:cs typeface="Times New Roman" charset="0"/>
              </a:rPr>
              <a:t>as a latent </a:t>
            </a:r>
            <a:r>
              <a:rPr lang="en-US" sz="2000" smtClean="0">
                <a:latin typeface="Times New Roman" charset="0"/>
                <a:ea typeface="Times New Roman" charset="0"/>
                <a:cs typeface="Times New Roman" charset="0"/>
              </a:rPr>
              <a:t>skill </a:t>
            </a:r>
            <a:r>
              <a:rPr lang="en-US" sz="2000">
                <a:latin typeface="Times New Roman" charset="0"/>
                <a:ea typeface="Times New Roman" charset="0"/>
                <a:cs typeface="Times New Roman" charset="0"/>
              </a:rPr>
              <a:t>at level k</a:t>
            </a:r>
            <a:r>
              <a:rPr lang="en-US" sz="2000" smtClean="0">
                <a:latin typeface="Times New Roman" charset="0"/>
                <a:ea typeface="Times New Roman" charset="0"/>
                <a:cs typeface="Times New Roman" charset="0"/>
              </a:rPr>
              <a:t>.</a:t>
            </a:r>
          </a:p>
          <a:p>
            <a:pPr marL="0" indent="0">
              <a:buNone/>
            </a:pPr>
            <a:r>
              <a:rPr lang="en-US" sz="2000" smtClean="0">
                <a:latin typeface="Times New Roman" charset="0"/>
                <a:ea typeface="Times New Roman" charset="0"/>
                <a:cs typeface="Times New Roman" charset="0"/>
              </a:rPr>
              <a:t>If C</a:t>
            </a:r>
            <a:r>
              <a:rPr lang="en-US" sz="2000" baseline="-25000" smtClean="0">
                <a:latin typeface="Times New Roman" charset="0"/>
                <a:ea typeface="Times New Roman" charset="0"/>
                <a:cs typeface="Times New Roman" charset="0"/>
              </a:rPr>
              <a:t>y</a:t>
            </a:r>
            <a:r>
              <a:rPr lang="en-US" sz="2000" smtClean="0">
                <a:latin typeface="Times New Roman" charset="0"/>
                <a:ea typeface="Times New Roman" charset="0"/>
                <a:cs typeface="Times New Roman" charset="0"/>
              </a:rPr>
              <a:t>∈ DKS(2</a:t>
            </a:r>
            <a:r>
              <a:rPr lang="en-US" sz="2000">
                <a:latin typeface="Times New Roman" charset="0"/>
                <a:ea typeface="Times New Roman" charset="0"/>
                <a:cs typeface="Times New Roman" charset="0"/>
              </a:rPr>
              <a:t>) ∨ </a:t>
            </a:r>
            <a:r>
              <a:rPr lang="en-US" sz="2000" smtClean="0">
                <a:latin typeface="Times New Roman" charset="0"/>
                <a:ea typeface="Times New Roman" charset="0"/>
                <a:cs typeface="Times New Roman" charset="0"/>
              </a:rPr>
              <a:t>VKS(2) and S(</a:t>
            </a:r>
            <a:r>
              <a:rPr lang="en-US" sz="2000" err="1" smtClean="0">
                <a:latin typeface="Times New Roman" charset="0"/>
                <a:ea typeface="Times New Roman" charset="0"/>
                <a:cs typeface="Times New Roman" charset="0"/>
              </a:rPr>
              <a:t>C</a:t>
            </a:r>
            <a:r>
              <a:rPr lang="en-US" sz="2000" baseline="-25000" err="1" smtClean="0">
                <a:latin typeface="Times New Roman" charset="0"/>
                <a:ea typeface="Times New Roman" charset="0"/>
                <a:cs typeface="Times New Roman" charset="0"/>
              </a:rPr>
              <a:t>y</a:t>
            </a:r>
            <a:r>
              <a:rPr lang="en-US" sz="2000" err="1" smtClean="0">
                <a:latin typeface="Times New Roman" charset="0"/>
                <a:ea typeface="Times New Roman" charset="0"/>
                <a:cs typeface="Times New Roman" charset="0"/>
              </a:rPr>
              <a:t>,k</a:t>
            </a:r>
            <a:r>
              <a:rPr lang="en-US" sz="2000" smtClean="0">
                <a:latin typeface="Times New Roman" charset="0"/>
                <a:ea typeface="Times New Roman" charset="0"/>
                <a:cs typeface="Times New Roman" charset="0"/>
              </a:rPr>
              <a:t>) is subset of DKS(2</a:t>
            </a:r>
            <a:r>
              <a:rPr lang="en-US" sz="2000">
                <a:latin typeface="Times New Roman" charset="0"/>
                <a:ea typeface="Times New Roman" charset="0"/>
                <a:cs typeface="Times New Roman" charset="0"/>
              </a:rPr>
              <a:t>) ∨ </a:t>
            </a:r>
            <a:r>
              <a:rPr lang="en-US" sz="2000" smtClean="0">
                <a:latin typeface="Times New Roman" charset="0"/>
                <a:ea typeface="Times New Roman" charset="0"/>
                <a:cs typeface="Times New Roman" charset="0"/>
              </a:rPr>
              <a:t>VKS(2)</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sym typeface="Wingdings" panose="05000000000000000000" pitchFamily="2" charset="2"/>
              </a:rPr>
              <a:t></a:t>
            </a:r>
            <a:r>
              <a:rPr lang="en-US" sz="2000" smtClean="0">
                <a:latin typeface="Times New Roman" charset="0"/>
                <a:ea typeface="Times New Roman" charset="0"/>
                <a:cs typeface="Times New Roman" charset="0"/>
              </a:rPr>
              <a:t>C</a:t>
            </a:r>
            <a:r>
              <a:rPr lang="en-US" sz="2000" baseline="-25000" smtClean="0">
                <a:latin typeface="Times New Roman" charset="0"/>
                <a:ea typeface="Times New Roman" charset="0"/>
                <a:cs typeface="Times New Roman" charset="0"/>
              </a:rPr>
              <a:t>y</a:t>
            </a:r>
            <a:r>
              <a:rPr lang="en-US" sz="2000" smtClean="0">
                <a:latin typeface="Times New Roman" charset="0"/>
                <a:ea typeface="Times New Roman" charset="0"/>
                <a:cs typeface="Times New Roman" charset="0"/>
              </a:rPr>
              <a:t>∈ LS(k) </a:t>
            </a:r>
          </a:p>
          <a:p>
            <a:pPr marL="0" indent="0">
              <a:buNone/>
            </a:pPr>
            <a:endParaRPr lang="en-US" sz="2400" smtClean="0"/>
          </a:p>
          <a:p>
            <a:pPr marL="0" indent="0">
              <a:buNone/>
            </a:pPr>
            <a:endParaRPr lang="en-US" sz="2200" smtClean="0"/>
          </a:p>
          <a:p>
            <a:pPr marL="0" indent="0">
              <a:buNone/>
            </a:pPr>
            <a:endParaRPr lang="en-US" sz="3600"/>
          </a:p>
          <a:p>
            <a:pPr marL="0" indent="0">
              <a:buNone/>
            </a:pPr>
            <a:endParaRPr lang="en-US" sz="3600" smtClean="0"/>
          </a:p>
        </p:txBody>
      </p:sp>
      <p:cxnSp>
        <p:nvCxnSpPr>
          <p:cNvPr id="41" name="Straight Arrow Connector 40"/>
          <p:cNvCxnSpPr>
            <a:endCxn id="99" idx="1"/>
          </p:cNvCxnSpPr>
          <p:nvPr/>
        </p:nvCxnSpPr>
        <p:spPr>
          <a:xfrm flipV="1">
            <a:off x="3402638" y="4212382"/>
            <a:ext cx="992538" cy="295155"/>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81504"/>
            <a:ext cx="8229600" cy="1143000"/>
          </a:xfrm>
        </p:spPr>
        <p:txBody>
          <a:bodyPr>
            <a:normAutofit/>
          </a:bodyPr>
          <a:lstStyle/>
          <a:p>
            <a:r>
              <a:rPr lang="en-US" sz="3200" b="1" smtClean="0">
                <a:latin typeface="Times New Roman" charset="0"/>
                <a:ea typeface="Times New Roman" charset="0"/>
                <a:cs typeface="Times New Roman" charset="0"/>
              </a:rPr>
              <a:t>Derived Known Skill Set DKS (k&gt;2)</a:t>
            </a:r>
            <a:endParaRPr lang="en-US" sz="3200" b="1">
              <a:latin typeface="Times New Roman" charset="0"/>
              <a:ea typeface="Times New Roman" charset="0"/>
              <a:cs typeface="Times New Roman" charset="0"/>
            </a:endParaRPr>
          </a:p>
        </p:txBody>
      </p:sp>
      <p:sp>
        <p:nvSpPr>
          <p:cNvPr id="43" name="Slide Number Placeholder 42"/>
          <p:cNvSpPr>
            <a:spLocks noGrp="1"/>
          </p:cNvSpPr>
          <p:nvPr>
            <p:ph type="sldNum" sz="quarter" idx="12"/>
          </p:nvPr>
        </p:nvSpPr>
        <p:spPr/>
        <p:txBody>
          <a:bodyPr/>
          <a:lstStyle/>
          <a:p>
            <a:fld id="{E3910267-CFA6-AA43-9800-5C95479F6708}" type="slidenum">
              <a:rPr lang="en-US" smtClean="0"/>
              <a:t>22</a:t>
            </a:fld>
            <a:endParaRPr lang="en-US"/>
          </a:p>
        </p:txBody>
      </p:sp>
      <p:cxnSp>
        <p:nvCxnSpPr>
          <p:cNvPr id="83" name="Elbow Connector 82"/>
          <p:cNvCxnSpPr>
            <a:stCxn id="106" idx="0"/>
            <a:endCxn id="109" idx="0"/>
          </p:cNvCxnSpPr>
          <p:nvPr/>
        </p:nvCxnSpPr>
        <p:spPr>
          <a:xfrm rot="5400000" flipH="1" flipV="1">
            <a:off x="4423458" y="2873922"/>
            <a:ext cx="404090" cy="2863139"/>
          </a:xfrm>
          <a:prstGeom prst="bentConnector3">
            <a:avLst>
              <a:gd name="adj1" fmla="val 156572"/>
            </a:avLst>
          </a:prstGeom>
          <a:ln w="127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1579355" y="3943075"/>
            <a:ext cx="4713141" cy="2360987"/>
            <a:chOff x="3025393" y="4487417"/>
            <a:chExt cx="4713141" cy="2360987"/>
          </a:xfrm>
        </p:grpSpPr>
        <p:grpSp>
          <p:nvGrpSpPr>
            <p:cNvPr id="85" name="Group 84"/>
            <p:cNvGrpSpPr/>
            <p:nvPr/>
          </p:nvGrpSpPr>
          <p:grpSpPr>
            <a:xfrm>
              <a:off x="3025393" y="4487417"/>
              <a:ext cx="4713141" cy="2360987"/>
              <a:chOff x="3745822" y="4222968"/>
              <a:chExt cx="4444905" cy="1866749"/>
            </a:xfrm>
          </p:grpSpPr>
          <p:grpSp>
            <p:nvGrpSpPr>
              <p:cNvPr id="90" name="Group 89"/>
              <p:cNvGrpSpPr/>
              <p:nvPr/>
            </p:nvGrpSpPr>
            <p:grpSpPr>
              <a:xfrm>
                <a:off x="3745822" y="4222968"/>
                <a:ext cx="4444905" cy="1866749"/>
                <a:chOff x="292725" y="1028924"/>
                <a:chExt cx="7631565" cy="5296649"/>
              </a:xfrm>
            </p:grpSpPr>
            <p:grpSp>
              <p:nvGrpSpPr>
                <p:cNvPr id="96" name="Group 95"/>
                <p:cNvGrpSpPr/>
                <p:nvPr/>
              </p:nvGrpSpPr>
              <p:grpSpPr>
                <a:xfrm>
                  <a:off x="292725" y="1028924"/>
                  <a:ext cx="7631565" cy="3158008"/>
                  <a:chOff x="2932212" y="2269291"/>
                  <a:chExt cx="5828913" cy="2685869"/>
                </a:xfrm>
              </p:grpSpPr>
              <p:cxnSp>
                <p:nvCxnSpPr>
                  <p:cNvPr id="111" name="Straight Arrow Connector 110"/>
                  <p:cNvCxnSpPr>
                    <a:endCxn id="106" idx="2"/>
                  </p:cNvCxnSpPr>
                  <p:nvPr/>
                </p:nvCxnSpPr>
                <p:spPr>
                  <a:xfrm flipH="1" flipV="1">
                    <a:off x="4929019" y="3806545"/>
                    <a:ext cx="14763" cy="711004"/>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09" name="Rectangle 108"/>
                  <p:cNvSpPr/>
                  <p:nvPr/>
                </p:nvSpPr>
                <p:spPr>
                  <a:xfrm>
                    <a:off x="8178816" y="2575280"/>
                    <a:ext cx="582309" cy="448732"/>
                  </a:xfrm>
                  <a:prstGeom prst="rect">
                    <a:avLst/>
                  </a:prstGeom>
                  <a:solidFill>
                    <a:schemeClr val="accent2"/>
                  </a:solidFill>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i="1" smtClean="0">
                        <a:effectLst/>
                        <a:latin typeface="Cambria Math"/>
                        <a:ea typeface="ＭＳ 明朝"/>
                        <a:cs typeface="Times"/>
                      </a:rPr>
                      <a:t>Q</a:t>
                    </a:r>
                    <a:r>
                      <a:rPr lang="en-US" sz="1100" baseline="-25000" smtClean="0">
                        <a:latin typeface="Times New Roman"/>
                      </a:rPr>
                      <a:t>x</a:t>
                    </a:r>
                    <a:r>
                      <a:rPr lang="en-US" sz="1200" i="1" baseline="-25000">
                        <a:effectLst/>
                        <a:latin typeface="Cambria Math"/>
                        <a:ea typeface="ＭＳ 明朝"/>
                        <a:cs typeface="Times"/>
                      </a:rPr>
                      <a:t> </a:t>
                    </a:r>
                  </a:p>
                </p:txBody>
              </p:sp>
              <p:cxnSp>
                <p:nvCxnSpPr>
                  <p:cNvPr id="110" name="Straight Arrow Connector 109"/>
                  <p:cNvCxnSpPr>
                    <a:stCxn id="109" idx="1"/>
                  </p:cNvCxnSpPr>
                  <p:nvPr/>
                </p:nvCxnSpPr>
                <p:spPr>
                  <a:xfrm flipH="1" flipV="1">
                    <a:off x="6961718" y="2783141"/>
                    <a:ext cx="1217097" cy="16504"/>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2" name="Flowchart: Terminator 71681"/>
                  <p:cNvSpPr/>
                  <p:nvPr/>
                </p:nvSpPr>
                <p:spPr>
                  <a:xfrm>
                    <a:off x="4723003" y="4510534"/>
                    <a:ext cx="672201" cy="444626"/>
                  </a:xfrm>
                  <a:prstGeom prst="flowChartTerminator">
                    <a:avLst/>
                  </a:prstGeom>
                  <a:pattFill prst="ltDnDiag">
                    <a:fgClr>
                      <a:schemeClr val="tx2"/>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i="1" smtClean="0">
                        <a:solidFill>
                          <a:srgbClr val="000000"/>
                        </a:solidFill>
                        <a:effectLst/>
                        <a:latin typeface="Cambria Math"/>
                        <a:ea typeface="ＭＳ 明朝"/>
                        <a:cs typeface="Times"/>
                      </a:rPr>
                      <a:t>C</a:t>
                    </a:r>
                    <a:r>
                      <a:rPr lang="en-US" sz="1100" b="1" i="1">
                        <a:solidFill>
                          <a:srgbClr val="000000"/>
                        </a:solidFill>
                        <a:effectLst/>
                        <a:latin typeface="Cambria Math"/>
                        <a:ea typeface="ＭＳ 明朝"/>
                        <a:cs typeface="Times"/>
                      </a:rPr>
                      <a:t> </a:t>
                    </a:r>
                    <a:r>
                      <a:rPr lang="en-US" sz="1100" b="1" i="1" baseline="-25000" smtClean="0">
                        <a:solidFill>
                          <a:srgbClr val="000000"/>
                        </a:solidFill>
                        <a:effectLst/>
                        <a:latin typeface="Cambria Math"/>
                        <a:ea typeface="ＭＳ 明朝"/>
                        <a:cs typeface="Times"/>
                      </a:rPr>
                      <a:t>C</a:t>
                    </a:r>
                    <a:endParaRPr lang="en-US" sz="1100" b="1" i="1" baseline="-25000">
                      <a:effectLst/>
                      <a:latin typeface="Cambria Math"/>
                      <a:ea typeface="ＭＳ 明朝"/>
                      <a:cs typeface="Times"/>
                    </a:endParaRPr>
                  </a:p>
                </p:txBody>
              </p:sp>
              <p:cxnSp>
                <p:nvCxnSpPr>
                  <p:cNvPr id="113" name="Straight Arrow Connector 112"/>
                  <p:cNvCxnSpPr>
                    <a:stCxn id="114" idx="2"/>
                  </p:cNvCxnSpPr>
                  <p:nvPr/>
                </p:nvCxnSpPr>
                <p:spPr>
                  <a:xfrm>
                    <a:off x="3853783" y="2971641"/>
                    <a:ext cx="869219" cy="374644"/>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4" name="Text Box 74803"/>
                  <p:cNvSpPr txBox="1"/>
                  <p:nvPr/>
                </p:nvSpPr>
                <p:spPr>
                  <a:xfrm>
                    <a:off x="2932212" y="2269291"/>
                    <a:ext cx="1843143" cy="702350"/>
                  </a:xfrm>
                  <a:prstGeom prst="rect">
                    <a:avLst/>
                  </a:prstGeom>
                  <a:no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Calibri"/>
                        <a:ea typeface="ＭＳ 明朝"/>
                        <a:cs typeface="Calibri"/>
                      </a:rPr>
                      <a:t>Derived Known skill at level k</a:t>
                    </a:r>
                  </a:p>
                  <a:p>
                    <a:endParaRPr lang="en-US" sz="800" i="1">
                      <a:latin typeface="Cambria Math"/>
                      <a:ea typeface="ＭＳ 明朝"/>
                      <a:cs typeface="Times"/>
                    </a:endParaRPr>
                  </a:p>
                </p:txBody>
              </p:sp>
              <p:cxnSp>
                <p:nvCxnSpPr>
                  <p:cNvPr id="115" name="Straight Arrow Connector 114"/>
                  <p:cNvCxnSpPr>
                    <a:stCxn id="97" idx="0"/>
                  </p:cNvCxnSpPr>
                  <p:nvPr/>
                </p:nvCxnSpPr>
                <p:spPr>
                  <a:xfrm flipH="1" flipV="1">
                    <a:off x="5187134" y="3748874"/>
                    <a:ext cx="727001" cy="761905"/>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97" name="Flowchart: Terminator 71681"/>
                <p:cNvSpPr/>
                <p:nvPr/>
              </p:nvSpPr>
              <p:spPr>
                <a:xfrm>
                  <a:off x="3756799" y="3664436"/>
                  <a:ext cx="880086" cy="522498"/>
                </a:xfrm>
                <a:prstGeom prst="flowChartTerminator">
                  <a:avLst/>
                </a:prstGeom>
                <a:pattFill prst="ltDnDiag">
                  <a:fgClr>
                    <a:schemeClr val="tx2"/>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i="1" smtClean="0">
                      <a:solidFill>
                        <a:srgbClr val="000000"/>
                      </a:solidFill>
                      <a:effectLst/>
                      <a:latin typeface="Cambria Math"/>
                      <a:ea typeface="ＭＳ 明朝"/>
                      <a:cs typeface="Times"/>
                    </a:rPr>
                    <a:t>C</a:t>
                  </a:r>
                  <a:r>
                    <a:rPr lang="en-US" sz="1100" b="1" i="1" baseline="-25000" smtClean="0">
                      <a:solidFill>
                        <a:srgbClr val="000000"/>
                      </a:solidFill>
                      <a:effectLst/>
                      <a:latin typeface="Cambria Math"/>
                      <a:ea typeface="ＭＳ 明朝"/>
                      <a:cs typeface="Times"/>
                    </a:rPr>
                    <a:t>A</a:t>
                  </a:r>
                  <a:endParaRPr lang="en-US" sz="1100" b="1" i="1" baseline="-25000">
                    <a:effectLst/>
                    <a:latin typeface="Cambria Math"/>
                    <a:ea typeface="ＭＳ 明朝"/>
                    <a:cs typeface="Times"/>
                  </a:endParaRPr>
                </a:p>
              </p:txBody>
            </p:sp>
            <p:sp>
              <p:nvSpPr>
                <p:cNvPr id="98" name="Flowchart: Terminator 71681"/>
                <p:cNvSpPr/>
                <p:nvPr/>
              </p:nvSpPr>
              <p:spPr>
                <a:xfrm>
                  <a:off x="4946481" y="3676736"/>
                  <a:ext cx="880086" cy="510197"/>
                </a:xfrm>
                <a:prstGeom prst="flowChartTerminator">
                  <a:avLst/>
                </a:prstGeom>
                <a:pattFill prst="ltDnDiag">
                  <a:fgClr>
                    <a:schemeClr val="tx2"/>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i="1" smtClean="0">
                      <a:solidFill>
                        <a:srgbClr val="000000"/>
                      </a:solidFill>
                      <a:effectLst/>
                      <a:latin typeface="Cambria Math"/>
                      <a:ea typeface="ＭＳ 明朝"/>
                      <a:cs typeface="Times"/>
                    </a:rPr>
                    <a:t>C</a:t>
                  </a:r>
                  <a:r>
                    <a:rPr lang="en-US" sz="1100" b="1" i="1" baseline="-25000">
                      <a:solidFill>
                        <a:srgbClr val="000000"/>
                      </a:solidFill>
                      <a:latin typeface="Cambria Math"/>
                      <a:ea typeface="ＭＳ 明朝"/>
                      <a:cs typeface="Times"/>
                    </a:rPr>
                    <a:t>B</a:t>
                  </a:r>
                  <a:endParaRPr lang="en-US" sz="1100" b="1" i="1" baseline="-25000">
                    <a:effectLst/>
                    <a:latin typeface="Cambria Math"/>
                    <a:ea typeface="ＭＳ 明朝"/>
                    <a:cs typeface="Times"/>
                  </a:endParaRPr>
                </a:p>
              </p:txBody>
            </p:sp>
            <p:sp>
              <p:nvSpPr>
                <p:cNvPr id="99" name="Flowchart: Terminator 71681"/>
                <p:cNvSpPr/>
                <p:nvPr/>
              </p:nvSpPr>
              <p:spPr>
                <a:xfrm>
                  <a:off x="4852133" y="1362511"/>
                  <a:ext cx="759332" cy="541168"/>
                </a:xfrm>
                <a:prstGeom prst="flowChartTerminator">
                  <a:avLst/>
                </a:prstGeom>
                <a:solidFill>
                  <a:schemeClr val="accent3">
                    <a:lumMod val="75000"/>
                  </a:schemeClr>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i="1" smtClean="0">
                      <a:solidFill>
                        <a:srgbClr val="000000"/>
                      </a:solidFill>
                      <a:effectLst/>
                      <a:latin typeface="Cambria Math"/>
                      <a:ea typeface="ＭＳ 明朝"/>
                      <a:cs typeface="Times"/>
                    </a:rPr>
                    <a:t>C</a:t>
                  </a:r>
                  <a:r>
                    <a:rPr lang="en-US" sz="1100" i="1">
                      <a:solidFill>
                        <a:srgbClr val="000000"/>
                      </a:solidFill>
                      <a:effectLst/>
                      <a:latin typeface="Cambria Math"/>
                      <a:ea typeface="ＭＳ 明朝"/>
                      <a:cs typeface="Times"/>
                    </a:rPr>
                    <a:t> </a:t>
                  </a:r>
                  <a:r>
                    <a:rPr lang="en-US" sz="1100" i="1" baseline="-25000" smtClean="0">
                      <a:solidFill>
                        <a:srgbClr val="000000"/>
                      </a:solidFill>
                      <a:effectLst/>
                      <a:latin typeface="Cambria Math"/>
                      <a:ea typeface="ＭＳ 明朝"/>
                      <a:cs typeface="Times"/>
                    </a:rPr>
                    <a:t>x</a:t>
                  </a:r>
                  <a:endParaRPr lang="en-US" sz="1100" i="1" baseline="-25000">
                    <a:effectLst/>
                    <a:latin typeface="Cambria Math"/>
                    <a:ea typeface="ＭＳ 明朝"/>
                    <a:cs typeface="Times"/>
                  </a:endParaRPr>
                </a:p>
              </p:txBody>
            </p:sp>
            <p:cxnSp>
              <p:nvCxnSpPr>
                <p:cNvPr id="100" name="Straight Arrow Connector 99"/>
                <p:cNvCxnSpPr>
                  <a:stCxn id="98" idx="0"/>
                  <a:endCxn id="99" idx="2"/>
                </p:cNvCxnSpPr>
                <p:nvPr/>
              </p:nvCxnSpPr>
              <p:spPr>
                <a:xfrm flipH="1" flipV="1">
                  <a:off x="5231800" y="1903679"/>
                  <a:ext cx="154724" cy="1773058"/>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97" idx="0"/>
                </p:cNvCxnSpPr>
                <p:nvPr/>
              </p:nvCxnSpPr>
              <p:spPr>
                <a:xfrm flipV="1">
                  <a:off x="4196843" y="1916315"/>
                  <a:ext cx="941273" cy="1748122"/>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nvGrpSpPr>
                <p:cNvPr id="102" name="Group 101"/>
                <p:cNvGrpSpPr/>
                <p:nvPr/>
              </p:nvGrpSpPr>
              <p:grpSpPr>
                <a:xfrm>
                  <a:off x="3496286" y="4186934"/>
                  <a:ext cx="3665609" cy="2138639"/>
                  <a:chOff x="6553198" y="2991643"/>
                  <a:chExt cx="3665609" cy="2138639"/>
                </a:xfrm>
              </p:grpSpPr>
              <p:cxnSp>
                <p:nvCxnSpPr>
                  <p:cNvPr id="107" name="Straight Arrow Connector 106"/>
                  <p:cNvCxnSpPr>
                    <a:stCxn id="108" idx="0"/>
                  </p:cNvCxnSpPr>
                  <p:nvPr/>
                </p:nvCxnSpPr>
                <p:spPr>
                  <a:xfrm flipV="1">
                    <a:off x="8386003" y="2991643"/>
                    <a:ext cx="281197" cy="1381488"/>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08" name="Text Box 74803"/>
                  <p:cNvSpPr txBox="1"/>
                  <p:nvPr/>
                </p:nvSpPr>
                <p:spPr>
                  <a:xfrm>
                    <a:off x="6553198" y="4373131"/>
                    <a:ext cx="3665609" cy="757151"/>
                  </a:xfrm>
                  <a:prstGeom prst="rect">
                    <a:avLst/>
                  </a:prstGeom>
                  <a:no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Times New Roman"/>
                        <a:ea typeface="ＭＳ 明朝"/>
                        <a:cs typeface="Times New Roman"/>
                      </a:rPr>
                      <a:t>Derived known skills at level 2</a:t>
                    </a:r>
                    <a:endParaRPr lang="en-US" sz="11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grpSp>
            <p:cxnSp>
              <p:nvCxnSpPr>
                <p:cNvPr id="103" name="Straight Arrow Connector 102"/>
                <p:cNvCxnSpPr>
                  <a:stCxn id="108" idx="0"/>
                  <a:endCxn id="97" idx="2"/>
                </p:cNvCxnSpPr>
                <p:nvPr/>
              </p:nvCxnSpPr>
              <p:spPr>
                <a:xfrm flipH="1" flipV="1">
                  <a:off x="4196843" y="4186933"/>
                  <a:ext cx="1132249" cy="1381486"/>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112" idx="2"/>
                </p:cNvCxnSpPr>
                <p:nvPr/>
              </p:nvCxnSpPr>
              <p:spPr>
                <a:xfrm flipH="1" flipV="1">
                  <a:off x="3077379" y="4186931"/>
                  <a:ext cx="880086" cy="1381489"/>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V="1">
                  <a:off x="2988479" y="1854740"/>
                  <a:ext cx="2060735" cy="1747832"/>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06" name="Flowchart: Terminator 71681"/>
                <p:cNvSpPr/>
                <p:nvPr/>
              </p:nvSpPr>
              <p:spPr>
                <a:xfrm>
                  <a:off x="2506134" y="2295240"/>
                  <a:ext cx="801870" cy="541168"/>
                </a:xfrm>
                <a:prstGeom prst="flowChartTerminator">
                  <a:avLst/>
                </a:prstGeom>
                <a:pattFill prst="wdDnDiag">
                  <a:fgClr>
                    <a:srgbClr val="0070C0"/>
                  </a:fgClr>
                  <a:bgClr>
                    <a:prstClr val="white"/>
                  </a:bgClr>
                </a:patt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00" b="1" smtClean="0">
                      <a:solidFill>
                        <a:srgbClr val="000000"/>
                      </a:solidFill>
                      <a:effectLst/>
                      <a:latin typeface="Times New Roman"/>
                      <a:ea typeface="ＭＳ 明朝"/>
                      <a:cs typeface="Times New Roman"/>
                    </a:rPr>
                    <a:t>C </a:t>
                  </a:r>
                  <a:r>
                    <a:rPr lang="en-US" sz="1600" b="1" baseline="-25000" smtClean="0">
                      <a:solidFill>
                        <a:srgbClr val="000000"/>
                      </a:solidFill>
                      <a:effectLst/>
                      <a:latin typeface="Times New Roman"/>
                      <a:ea typeface="ＭＳ 明朝"/>
                      <a:cs typeface="Times New Roman"/>
                    </a:rPr>
                    <a:t>y</a:t>
                  </a:r>
                  <a:endParaRPr lang="en-US" sz="1600" b="1" baseline="-25000">
                    <a:effectLst/>
                    <a:latin typeface="Times New Roman"/>
                    <a:ea typeface="ＭＳ 明朝"/>
                    <a:cs typeface="Times New Roman"/>
                  </a:endParaRPr>
                </a:p>
              </p:txBody>
            </p:sp>
          </p:grpSp>
          <p:sp>
            <p:nvSpPr>
              <p:cNvPr id="92" name="Text Box 74803"/>
              <p:cNvSpPr txBox="1"/>
              <p:nvPr/>
            </p:nvSpPr>
            <p:spPr>
              <a:xfrm>
                <a:off x="7154208" y="4299889"/>
                <a:ext cx="348164" cy="203661"/>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b="1" smtClean="0">
                    <a:effectLst/>
                    <a:latin typeface="Times New Roman"/>
                    <a:ea typeface="ＭＳ 明朝"/>
                    <a:cs typeface="Times New Roman"/>
                  </a:rPr>
                  <a:t>L</a:t>
                </a:r>
                <a:r>
                  <a:rPr lang="en-US" sz="1050" b="1" baseline="-25000" smtClean="0">
                    <a:latin typeface="Times New Roman"/>
                    <a:ea typeface="ＭＳ 明朝"/>
                    <a:cs typeface="Times New Roman"/>
                  </a:rPr>
                  <a:t>k</a:t>
                </a:r>
                <a:endParaRPr lang="en-US" sz="105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89" name="Text Box 74803"/>
              <p:cNvSpPr txBox="1"/>
              <p:nvPr/>
            </p:nvSpPr>
            <p:spPr>
              <a:xfrm>
                <a:off x="5044220" y="4947047"/>
                <a:ext cx="323489" cy="182976"/>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smtClean="0">
                    <a:effectLst/>
                    <a:latin typeface="Times New Roman"/>
                    <a:ea typeface="ＭＳ 明朝"/>
                    <a:cs typeface="Times New Roman"/>
                  </a:rPr>
                  <a:t>L</a:t>
                </a:r>
                <a:r>
                  <a:rPr lang="en-US" sz="1000" b="1" baseline="-25000" smtClean="0">
                    <a:latin typeface="Times New Roman"/>
                    <a:ea typeface="ＭＳ 明朝"/>
                    <a:cs typeface="Times New Roman"/>
                  </a:rPr>
                  <a:t>k</a:t>
                </a:r>
                <a:endParaRPr lang="en-US" sz="10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grpSp>
        <p:cxnSp>
          <p:nvCxnSpPr>
            <p:cNvPr id="86" name="Elbow Connector 85"/>
            <p:cNvCxnSpPr>
              <a:stCxn id="108" idx="1"/>
              <a:endCxn id="106" idx="1"/>
            </p:cNvCxnSpPr>
            <p:nvPr/>
          </p:nvCxnSpPr>
          <p:spPr>
            <a:xfrm rot="10800000">
              <a:off x="4392361" y="5172493"/>
              <a:ext cx="611504" cy="1507161"/>
            </a:xfrm>
            <a:prstGeom prst="bentConnector3">
              <a:avLst>
                <a:gd name="adj1" fmla="val 137383"/>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47" name="Text Box 74803"/>
          <p:cNvSpPr txBox="1"/>
          <p:nvPr/>
        </p:nvSpPr>
        <p:spPr>
          <a:xfrm>
            <a:off x="3772516" y="4103446"/>
            <a:ext cx="407404" cy="220556"/>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Times New Roman"/>
                <a:ea typeface="ＭＳ 明朝"/>
                <a:cs typeface="Times New Roman"/>
              </a:rPr>
              <a:t>L</a:t>
            </a:r>
            <a:r>
              <a:rPr lang="en-US" sz="1100" b="1" baseline="-25000" smtClean="0">
                <a:latin typeface="Times New Roman"/>
                <a:ea typeface="ＭＳ 明朝"/>
                <a:cs typeface="Times New Roman"/>
              </a:rPr>
              <a:t>k2</a:t>
            </a:r>
            <a:endParaRPr lang="en-US" sz="11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40" name="Text Box 74803"/>
          <p:cNvSpPr txBox="1"/>
          <p:nvPr/>
        </p:nvSpPr>
        <p:spPr>
          <a:xfrm>
            <a:off x="3786775" y="3766438"/>
            <a:ext cx="407404" cy="220556"/>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Times New Roman"/>
                <a:ea typeface="ＭＳ 明朝"/>
                <a:cs typeface="Times New Roman"/>
              </a:rPr>
              <a:t>L</a:t>
            </a:r>
            <a:r>
              <a:rPr lang="en-US" sz="1100" b="1" baseline="-25000" smtClean="0">
                <a:latin typeface="Times New Roman"/>
                <a:ea typeface="ＭＳ 明朝"/>
                <a:cs typeface="Times New Roman"/>
              </a:rPr>
              <a:t>k2</a:t>
            </a:r>
            <a:endParaRPr lang="en-US" sz="11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42" name="Text Box 74803"/>
          <p:cNvSpPr txBox="1"/>
          <p:nvPr/>
        </p:nvSpPr>
        <p:spPr>
          <a:xfrm>
            <a:off x="3774688" y="4469998"/>
            <a:ext cx="407404" cy="220556"/>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Times New Roman"/>
                <a:ea typeface="ＭＳ 明朝"/>
                <a:cs typeface="Times New Roman"/>
              </a:rPr>
              <a:t>L</a:t>
            </a:r>
            <a:r>
              <a:rPr lang="en-US" sz="1100" b="1" baseline="-25000" smtClean="0">
                <a:latin typeface="Times New Roman"/>
                <a:ea typeface="ＭＳ 明朝"/>
                <a:cs typeface="Times New Roman"/>
              </a:rPr>
              <a:t>k2</a:t>
            </a:r>
            <a:endParaRPr lang="en-US" sz="11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44" name="Text Box 74803"/>
          <p:cNvSpPr txBox="1"/>
          <p:nvPr/>
        </p:nvSpPr>
        <p:spPr>
          <a:xfrm>
            <a:off x="3546728" y="4835699"/>
            <a:ext cx="343011" cy="231420"/>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smtClean="0">
                <a:effectLst/>
                <a:latin typeface="Times New Roman"/>
                <a:ea typeface="ＭＳ 明朝"/>
                <a:cs typeface="Times New Roman"/>
              </a:rPr>
              <a:t>L</a:t>
            </a:r>
            <a:r>
              <a:rPr lang="en-US" sz="1000" b="1" baseline="-25000" smtClean="0">
                <a:latin typeface="Times New Roman"/>
                <a:ea typeface="ＭＳ 明朝"/>
                <a:cs typeface="Times New Roman"/>
              </a:rPr>
              <a:t>k</a:t>
            </a:r>
            <a:endParaRPr lang="en-US" sz="10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45" name="Text Box 74803"/>
          <p:cNvSpPr txBox="1"/>
          <p:nvPr/>
        </p:nvSpPr>
        <p:spPr>
          <a:xfrm>
            <a:off x="4506643" y="4823402"/>
            <a:ext cx="407404" cy="220556"/>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Times New Roman"/>
                <a:ea typeface="ＭＳ 明朝"/>
                <a:cs typeface="Times New Roman"/>
              </a:rPr>
              <a:t>L</a:t>
            </a:r>
            <a:r>
              <a:rPr lang="en-US" sz="1100" b="1" baseline="-25000" smtClean="0">
                <a:latin typeface="Times New Roman"/>
                <a:ea typeface="ＭＳ 明朝"/>
                <a:cs typeface="Times New Roman"/>
              </a:rPr>
              <a:t>k2</a:t>
            </a:r>
            <a:endParaRPr lang="en-US" sz="11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46" name="Text Box 74803"/>
          <p:cNvSpPr txBox="1"/>
          <p:nvPr/>
        </p:nvSpPr>
        <p:spPr>
          <a:xfrm>
            <a:off x="3960394" y="4813180"/>
            <a:ext cx="407404" cy="220556"/>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Times New Roman"/>
                <a:ea typeface="ＭＳ 明朝"/>
                <a:cs typeface="Times New Roman"/>
              </a:rPr>
              <a:t>L</a:t>
            </a:r>
            <a:r>
              <a:rPr lang="en-US" sz="1100" b="1" baseline="-25000" smtClean="0">
                <a:latin typeface="Times New Roman"/>
                <a:ea typeface="ＭＳ 明朝"/>
                <a:cs typeface="Times New Roman"/>
              </a:rPr>
              <a:t>k2</a:t>
            </a:r>
            <a:endParaRPr lang="en-US" sz="11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Tree>
    <p:extLst>
      <p:ext uri="{BB962C8B-B14F-4D97-AF65-F5344CB8AC3E}">
        <p14:creationId xmlns:p14="http://schemas.microsoft.com/office/powerpoint/2010/main" val="76041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533" y="1199856"/>
            <a:ext cx="8875862" cy="5404144"/>
          </a:xfrm>
        </p:spPr>
        <p:txBody>
          <a:bodyPr>
            <a:normAutofit/>
          </a:bodyPr>
          <a:lstStyle/>
          <a:p>
            <a:pPr marL="0" indent="0">
              <a:buNone/>
            </a:pPr>
            <a:r>
              <a:rPr lang="en-US" sz="2000">
                <a:latin typeface="Times New Roman" charset="0"/>
                <a:ea typeface="Times New Roman" charset="0"/>
                <a:cs typeface="Times New Roman" charset="0"/>
              </a:rPr>
              <a:t>If C</a:t>
            </a:r>
            <a:r>
              <a:rPr lang="en-US" sz="2000" baseline="-25000">
                <a:latin typeface="Times New Roman" charset="0"/>
                <a:ea typeface="Times New Roman" charset="0"/>
                <a:cs typeface="Times New Roman" charset="0"/>
              </a:rPr>
              <a:t>y</a:t>
            </a:r>
            <a:r>
              <a:rPr lang="en-US" sz="2000">
                <a:latin typeface="Times New Roman" charset="0"/>
                <a:ea typeface="Times New Roman" charset="0"/>
                <a:cs typeface="Times New Roman" charset="0"/>
              </a:rPr>
              <a:t> is known unknown i.e. it is in </a:t>
            </a:r>
            <a:r>
              <a:rPr lang="en-US" sz="2000" smtClean="0">
                <a:latin typeface="Times New Roman" charset="0"/>
                <a:ea typeface="Times New Roman" charset="0"/>
                <a:cs typeface="Times New Roman" charset="0"/>
              </a:rPr>
              <a:t>DNS(2</a:t>
            </a:r>
            <a:r>
              <a:rPr lang="en-US" sz="2000">
                <a:latin typeface="Times New Roman" charset="0"/>
                <a:ea typeface="Times New Roman" charset="0"/>
                <a:cs typeface="Times New Roman" charset="0"/>
              </a:rPr>
              <a:t>) or </a:t>
            </a:r>
            <a:r>
              <a:rPr lang="en-US" sz="2000" smtClean="0">
                <a:latin typeface="Times New Roman" charset="0"/>
                <a:ea typeface="Times New Roman" charset="0"/>
                <a:cs typeface="Times New Roman" charset="0"/>
              </a:rPr>
              <a:t>VNS(2</a:t>
            </a:r>
            <a:r>
              <a:rPr lang="en-US" sz="2000">
                <a:latin typeface="Times New Roman" charset="0"/>
                <a:ea typeface="Times New Roman" charset="0"/>
                <a:cs typeface="Times New Roman" charset="0"/>
              </a:rPr>
              <a:t>), and if all level k support nodes of C</a:t>
            </a:r>
            <a:r>
              <a:rPr lang="en-US" sz="2000" baseline="-25000">
                <a:latin typeface="Times New Roman" charset="0"/>
                <a:ea typeface="Times New Roman" charset="0"/>
                <a:cs typeface="Times New Roman" charset="0"/>
              </a:rPr>
              <a:t>y </a:t>
            </a:r>
            <a:r>
              <a:rPr lang="en-US" sz="2000">
                <a:latin typeface="Times New Roman" charset="0"/>
                <a:ea typeface="Times New Roman" charset="0"/>
                <a:cs typeface="Times New Roman" charset="0"/>
              </a:rPr>
              <a:t> i.e. S(</a:t>
            </a:r>
            <a:r>
              <a:rPr lang="en-US" sz="2000" err="1">
                <a:latin typeface="Times New Roman" charset="0"/>
                <a:ea typeface="Times New Roman" charset="0"/>
                <a:cs typeface="Times New Roman" charset="0"/>
              </a:rPr>
              <a:t>C</a:t>
            </a:r>
            <a:r>
              <a:rPr lang="en-US" sz="2000" baseline="-25000" err="1">
                <a:latin typeface="Times New Roman" charset="0"/>
                <a:ea typeface="Times New Roman" charset="0"/>
                <a:cs typeface="Times New Roman" charset="0"/>
              </a:rPr>
              <a:t>y</a:t>
            </a:r>
            <a:r>
              <a:rPr lang="en-US" sz="2000" err="1">
                <a:latin typeface="Times New Roman" charset="0"/>
                <a:ea typeface="Times New Roman" charset="0"/>
                <a:cs typeface="Times New Roman" charset="0"/>
              </a:rPr>
              <a:t>,k</a:t>
            </a:r>
            <a:r>
              <a:rPr lang="en-US" sz="2000">
                <a:latin typeface="Times New Roman" charset="0"/>
                <a:ea typeface="Times New Roman" charset="0"/>
                <a:cs typeface="Times New Roman" charset="0"/>
              </a:rPr>
              <a:t>) are in </a:t>
            </a:r>
            <a:r>
              <a:rPr lang="en-US" sz="2000" smtClean="0">
                <a:latin typeface="Times New Roman" charset="0"/>
                <a:ea typeface="Times New Roman" charset="0"/>
                <a:cs typeface="Times New Roman" charset="0"/>
              </a:rPr>
              <a:t>VNS(2</a:t>
            </a:r>
            <a:r>
              <a:rPr lang="en-US" sz="2000">
                <a:latin typeface="Times New Roman" charset="0"/>
                <a:ea typeface="Times New Roman" charset="0"/>
                <a:cs typeface="Times New Roman" charset="0"/>
              </a:rPr>
              <a:t>)</a:t>
            </a:r>
            <a:r>
              <a:rPr lang="en-US" sz="2000" smtClean="0">
                <a:latin typeface="Times New Roman" charset="0"/>
                <a:ea typeface="Times New Roman" charset="0"/>
                <a:cs typeface="Times New Roman" charset="0"/>
              </a:rPr>
              <a:t>∨DNS(2</a:t>
            </a:r>
            <a:r>
              <a:rPr lang="en-US" sz="2000">
                <a:latin typeface="Times New Roman" charset="0"/>
                <a:ea typeface="Times New Roman" charset="0"/>
                <a:cs typeface="Times New Roman" charset="0"/>
              </a:rPr>
              <a:t>), then C</a:t>
            </a:r>
            <a:r>
              <a:rPr lang="en-US" sz="2000" baseline="-25000">
                <a:latin typeface="Times New Roman" charset="0"/>
                <a:ea typeface="Times New Roman" charset="0"/>
                <a:cs typeface="Times New Roman" charset="0"/>
              </a:rPr>
              <a:t>y </a:t>
            </a:r>
            <a:r>
              <a:rPr lang="en-US" sz="2000">
                <a:latin typeface="Times New Roman" charset="0"/>
                <a:ea typeface="Times New Roman" charset="0"/>
                <a:cs typeface="Times New Roman" charset="0"/>
              </a:rPr>
              <a:t>will be considered as Derived unknown skill at level k.</a:t>
            </a:r>
          </a:p>
          <a:p>
            <a:pPr marL="0" indent="0">
              <a:buNone/>
            </a:pPr>
            <a:r>
              <a:rPr lang="en-US" sz="2000">
                <a:latin typeface="Times New Roman" charset="0"/>
                <a:ea typeface="Times New Roman" charset="0"/>
                <a:cs typeface="Times New Roman" charset="0"/>
              </a:rPr>
              <a:t>If C</a:t>
            </a:r>
            <a:r>
              <a:rPr lang="en-US" sz="2000" baseline="-25000">
                <a:latin typeface="Times New Roman" charset="0"/>
                <a:ea typeface="Times New Roman" charset="0"/>
                <a:cs typeface="Times New Roman" charset="0"/>
              </a:rPr>
              <a:t>y</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DNS(2</a:t>
            </a:r>
            <a:r>
              <a:rPr lang="en-US" sz="2000">
                <a:latin typeface="Times New Roman" charset="0"/>
                <a:ea typeface="Times New Roman" charset="0"/>
                <a:cs typeface="Times New Roman" charset="0"/>
              </a:rPr>
              <a:t>)</a:t>
            </a:r>
            <a:r>
              <a:rPr lang="en-US" sz="2000" smtClean="0">
                <a:latin typeface="Times New Roman" charset="0"/>
                <a:ea typeface="Times New Roman" charset="0"/>
                <a:cs typeface="Times New Roman" charset="0"/>
              </a:rPr>
              <a:t>∨VNS(2</a:t>
            </a:r>
            <a:r>
              <a:rPr lang="en-US" sz="2000">
                <a:latin typeface="Times New Roman" charset="0"/>
                <a:ea typeface="Times New Roman" charset="0"/>
                <a:cs typeface="Times New Roman" charset="0"/>
              </a:rPr>
              <a:t>) and S(</a:t>
            </a:r>
            <a:r>
              <a:rPr lang="en-US" sz="2000" err="1">
                <a:latin typeface="Times New Roman" charset="0"/>
                <a:ea typeface="Times New Roman" charset="0"/>
                <a:cs typeface="Times New Roman" charset="0"/>
              </a:rPr>
              <a:t>C</a:t>
            </a:r>
            <a:r>
              <a:rPr lang="en-US" sz="2000" baseline="-25000" err="1">
                <a:latin typeface="Times New Roman" charset="0"/>
                <a:ea typeface="Times New Roman" charset="0"/>
                <a:cs typeface="Times New Roman" charset="0"/>
              </a:rPr>
              <a:t>y</a:t>
            </a:r>
            <a:r>
              <a:rPr lang="en-US" sz="2000" err="1">
                <a:latin typeface="Times New Roman" charset="0"/>
                <a:ea typeface="Times New Roman" charset="0"/>
                <a:cs typeface="Times New Roman" charset="0"/>
              </a:rPr>
              <a:t>,k</a:t>
            </a:r>
            <a:r>
              <a:rPr lang="en-US" sz="2000">
                <a:latin typeface="Times New Roman" charset="0"/>
                <a:ea typeface="Times New Roman" charset="0"/>
                <a:cs typeface="Times New Roman" charset="0"/>
              </a:rPr>
              <a:t>) is subset of </a:t>
            </a:r>
            <a:r>
              <a:rPr lang="en-US" sz="2000" smtClean="0">
                <a:latin typeface="Times New Roman" charset="0"/>
                <a:ea typeface="Times New Roman" charset="0"/>
                <a:cs typeface="Times New Roman" charset="0"/>
              </a:rPr>
              <a:t>DNS(2</a:t>
            </a:r>
            <a:r>
              <a:rPr lang="en-US" sz="2000">
                <a:latin typeface="Times New Roman" charset="0"/>
                <a:ea typeface="Times New Roman" charset="0"/>
                <a:cs typeface="Times New Roman" charset="0"/>
              </a:rPr>
              <a:t>) ∨ </a:t>
            </a:r>
            <a:r>
              <a:rPr lang="en-US" sz="2000" smtClean="0">
                <a:latin typeface="Times New Roman" charset="0"/>
                <a:ea typeface="Times New Roman" charset="0"/>
                <a:cs typeface="Times New Roman" charset="0"/>
              </a:rPr>
              <a:t>VNS(2</a:t>
            </a:r>
            <a:r>
              <a:rPr lang="en-US" sz="2000">
                <a:latin typeface="Times New Roman" charset="0"/>
                <a:ea typeface="Times New Roman" charset="0"/>
                <a:cs typeface="Times New Roman" charset="0"/>
              </a:rPr>
              <a:t>) </a:t>
            </a:r>
            <a:r>
              <a:rPr lang="en-US" sz="2000">
                <a:latin typeface="Times New Roman" charset="0"/>
                <a:ea typeface="Times New Roman" charset="0"/>
                <a:cs typeface="Times New Roman" charset="0"/>
                <a:sym typeface="Wingdings" panose="05000000000000000000" pitchFamily="2" charset="2"/>
              </a:rPr>
              <a:t></a:t>
            </a:r>
            <a:r>
              <a:rPr lang="en-US" sz="2000">
                <a:latin typeface="Times New Roman" charset="0"/>
                <a:ea typeface="Times New Roman" charset="0"/>
                <a:cs typeface="Times New Roman" charset="0"/>
              </a:rPr>
              <a:t>C</a:t>
            </a:r>
            <a:r>
              <a:rPr lang="en-US" sz="2000" baseline="-25000">
                <a:latin typeface="Times New Roman" charset="0"/>
                <a:ea typeface="Times New Roman" charset="0"/>
                <a:cs typeface="Times New Roman" charset="0"/>
              </a:rPr>
              <a:t>y</a:t>
            </a:r>
            <a:r>
              <a:rPr lang="en-US" sz="2000">
                <a:latin typeface="Times New Roman" charset="0"/>
                <a:ea typeface="Times New Roman" charset="0"/>
                <a:cs typeface="Times New Roman" charset="0"/>
              </a:rPr>
              <a:t>∈ </a:t>
            </a:r>
            <a:r>
              <a:rPr lang="en-US" sz="2000" smtClean="0">
                <a:latin typeface="Times New Roman" charset="0"/>
                <a:ea typeface="Times New Roman" charset="0"/>
                <a:cs typeface="Times New Roman" charset="0"/>
              </a:rPr>
              <a:t>DNS(k</a:t>
            </a:r>
            <a:r>
              <a:rPr lang="en-US" sz="2000">
                <a:latin typeface="Times New Roman" charset="0"/>
                <a:ea typeface="Times New Roman" charset="0"/>
                <a:cs typeface="Times New Roman" charset="0"/>
              </a:rPr>
              <a:t>) </a:t>
            </a:r>
          </a:p>
          <a:p>
            <a:pPr marL="0" indent="0">
              <a:buNone/>
            </a:pPr>
            <a:endParaRPr lang="en-US" sz="2400" smtClean="0"/>
          </a:p>
          <a:p>
            <a:pPr marL="0" indent="0">
              <a:buNone/>
            </a:pPr>
            <a:endParaRPr lang="en-US" sz="2200" smtClean="0"/>
          </a:p>
          <a:p>
            <a:pPr marL="0" indent="0">
              <a:buNone/>
            </a:pPr>
            <a:endParaRPr lang="en-US" sz="3600"/>
          </a:p>
          <a:p>
            <a:pPr marL="0" indent="0">
              <a:buNone/>
            </a:pPr>
            <a:endParaRPr lang="en-US" sz="3600" smtClean="0"/>
          </a:p>
        </p:txBody>
      </p:sp>
      <p:cxnSp>
        <p:nvCxnSpPr>
          <p:cNvPr id="41" name="Straight Arrow Connector 40"/>
          <p:cNvCxnSpPr>
            <a:endCxn id="99" idx="1"/>
          </p:cNvCxnSpPr>
          <p:nvPr/>
        </p:nvCxnSpPr>
        <p:spPr>
          <a:xfrm flipV="1">
            <a:off x="3402638" y="4212382"/>
            <a:ext cx="992538" cy="295155"/>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81504"/>
            <a:ext cx="8229600" cy="1143000"/>
          </a:xfrm>
        </p:spPr>
        <p:txBody>
          <a:bodyPr>
            <a:normAutofit/>
          </a:bodyPr>
          <a:lstStyle/>
          <a:p>
            <a:r>
              <a:rPr lang="en-US" sz="3200" b="1" smtClean="0">
                <a:latin typeface="Times New Roman" charset="0"/>
                <a:ea typeface="Times New Roman" charset="0"/>
                <a:cs typeface="Times New Roman" charset="0"/>
              </a:rPr>
              <a:t>Derived Not Known Skill Set DNS (k&gt;2)</a:t>
            </a:r>
            <a:endParaRPr lang="en-US" sz="3200" b="1">
              <a:latin typeface="Times New Roman" charset="0"/>
              <a:ea typeface="Times New Roman" charset="0"/>
              <a:cs typeface="Times New Roman" charset="0"/>
            </a:endParaRPr>
          </a:p>
        </p:txBody>
      </p:sp>
      <p:sp>
        <p:nvSpPr>
          <p:cNvPr id="43" name="Slide Number Placeholder 42"/>
          <p:cNvSpPr>
            <a:spLocks noGrp="1"/>
          </p:cNvSpPr>
          <p:nvPr>
            <p:ph type="sldNum" sz="quarter" idx="12"/>
          </p:nvPr>
        </p:nvSpPr>
        <p:spPr/>
        <p:txBody>
          <a:bodyPr/>
          <a:lstStyle/>
          <a:p>
            <a:fld id="{E3910267-CFA6-AA43-9800-5C95479F6708}" type="slidenum">
              <a:rPr lang="en-US" smtClean="0"/>
              <a:t>23</a:t>
            </a:fld>
            <a:endParaRPr lang="en-US"/>
          </a:p>
        </p:txBody>
      </p:sp>
      <p:cxnSp>
        <p:nvCxnSpPr>
          <p:cNvPr id="83" name="Elbow Connector 82"/>
          <p:cNvCxnSpPr>
            <a:stCxn id="106" idx="0"/>
            <a:endCxn id="109" idx="0"/>
          </p:cNvCxnSpPr>
          <p:nvPr/>
        </p:nvCxnSpPr>
        <p:spPr>
          <a:xfrm rot="5400000" flipH="1" flipV="1">
            <a:off x="4423458" y="2873922"/>
            <a:ext cx="404090" cy="2863139"/>
          </a:xfrm>
          <a:prstGeom prst="bentConnector3">
            <a:avLst>
              <a:gd name="adj1" fmla="val 156572"/>
            </a:avLst>
          </a:prstGeom>
          <a:ln w="127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1579355" y="3943075"/>
            <a:ext cx="4713141" cy="2360987"/>
            <a:chOff x="3025393" y="4487417"/>
            <a:chExt cx="4713141" cy="2360987"/>
          </a:xfrm>
        </p:grpSpPr>
        <p:grpSp>
          <p:nvGrpSpPr>
            <p:cNvPr id="85" name="Group 84"/>
            <p:cNvGrpSpPr/>
            <p:nvPr/>
          </p:nvGrpSpPr>
          <p:grpSpPr>
            <a:xfrm>
              <a:off x="3025393" y="4487417"/>
              <a:ext cx="4713141" cy="2360987"/>
              <a:chOff x="3745822" y="4222968"/>
              <a:chExt cx="4444905" cy="1866749"/>
            </a:xfrm>
          </p:grpSpPr>
          <p:grpSp>
            <p:nvGrpSpPr>
              <p:cNvPr id="90" name="Group 89"/>
              <p:cNvGrpSpPr/>
              <p:nvPr/>
            </p:nvGrpSpPr>
            <p:grpSpPr>
              <a:xfrm>
                <a:off x="3745822" y="4222968"/>
                <a:ext cx="4444905" cy="1866749"/>
                <a:chOff x="292725" y="1028924"/>
                <a:chExt cx="7631565" cy="5296649"/>
              </a:xfrm>
            </p:grpSpPr>
            <p:grpSp>
              <p:nvGrpSpPr>
                <p:cNvPr id="96" name="Group 95"/>
                <p:cNvGrpSpPr/>
                <p:nvPr/>
              </p:nvGrpSpPr>
              <p:grpSpPr>
                <a:xfrm>
                  <a:off x="292725" y="1028924"/>
                  <a:ext cx="7631565" cy="3158008"/>
                  <a:chOff x="2932212" y="2269291"/>
                  <a:chExt cx="5828913" cy="2685869"/>
                </a:xfrm>
              </p:grpSpPr>
              <p:cxnSp>
                <p:nvCxnSpPr>
                  <p:cNvPr id="111" name="Straight Arrow Connector 110"/>
                  <p:cNvCxnSpPr>
                    <a:endCxn id="106" idx="2"/>
                  </p:cNvCxnSpPr>
                  <p:nvPr/>
                </p:nvCxnSpPr>
                <p:spPr>
                  <a:xfrm flipH="1" flipV="1">
                    <a:off x="4929019" y="3806545"/>
                    <a:ext cx="14763" cy="711004"/>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09" name="Rectangle 108"/>
                  <p:cNvSpPr/>
                  <p:nvPr/>
                </p:nvSpPr>
                <p:spPr>
                  <a:xfrm>
                    <a:off x="8178816" y="2575280"/>
                    <a:ext cx="582309" cy="448732"/>
                  </a:xfrm>
                  <a:prstGeom prst="rect">
                    <a:avLst/>
                  </a:prstGeom>
                  <a:solidFill>
                    <a:schemeClr val="accent2"/>
                  </a:solidFill>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i="1" smtClean="0">
                        <a:effectLst/>
                        <a:latin typeface="Cambria Math"/>
                        <a:ea typeface="ＭＳ 明朝"/>
                        <a:cs typeface="Times"/>
                      </a:rPr>
                      <a:t>Q</a:t>
                    </a:r>
                    <a:r>
                      <a:rPr lang="en-US" sz="1100" baseline="-25000" smtClean="0">
                        <a:latin typeface="Times New Roman"/>
                      </a:rPr>
                      <a:t>x</a:t>
                    </a:r>
                    <a:r>
                      <a:rPr lang="en-US" sz="1200" i="1" baseline="-25000">
                        <a:effectLst/>
                        <a:latin typeface="Cambria Math"/>
                        <a:ea typeface="ＭＳ 明朝"/>
                        <a:cs typeface="Times"/>
                      </a:rPr>
                      <a:t> </a:t>
                    </a:r>
                  </a:p>
                </p:txBody>
              </p:sp>
              <p:cxnSp>
                <p:nvCxnSpPr>
                  <p:cNvPr id="110" name="Straight Arrow Connector 109"/>
                  <p:cNvCxnSpPr>
                    <a:stCxn id="109" idx="1"/>
                  </p:cNvCxnSpPr>
                  <p:nvPr/>
                </p:nvCxnSpPr>
                <p:spPr>
                  <a:xfrm flipH="1" flipV="1">
                    <a:off x="6961718" y="2783141"/>
                    <a:ext cx="1217097" cy="16504"/>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2" name="Flowchart: Terminator 71681"/>
                  <p:cNvSpPr/>
                  <p:nvPr/>
                </p:nvSpPr>
                <p:spPr>
                  <a:xfrm>
                    <a:off x="4723003" y="4510534"/>
                    <a:ext cx="672201" cy="444626"/>
                  </a:xfrm>
                  <a:prstGeom prst="flowChartTerminator">
                    <a:avLst/>
                  </a:prstGeom>
                  <a:pattFill prst="ltDnDiag">
                    <a:fgClr>
                      <a:srgbClr val="FF0000"/>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i="1" smtClean="0">
                        <a:solidFill>
                          <a:srgbClr val="000000"/>
                        </a:solidFill>
                        <a:effectLst/>
                        <a:latin typeface="Cambria Math"/>
                        <a:ea typeface="ＭＳ 明朝"/>
                        <a:cs typeface="Times"/>
                      </a:rPr>
                      <a:t>C</a:t>
                    </a:r>
                    <a:r>
                      <a:rPr lang="en-US" sz="1100" b="1" i="1">
                        <a:solidFill>
                          <a:srgbClr val="000000"/>
                        </a:solidFill>
                        <a:effectLst/>
                        <a:latin typeface="Cambria Math"/>
                        <a:ea typeface="ＭＳ 明朝"/>
                        <a:cs typeface="Times"/>
                      </a:rPr>
                      <a:t> </a:t>
                    </a:r>
                    <a:r>
                      <a:rPr lang="en-US" sz="1100" b="1" i="1" baseline="-25000" smtClean="0">
                        <a:solidFill>
                          <a:srgbClr val="000000"/>
                        </a:solidFill>
                        <a:effectLst/>
                        <a:latin typeface="Cambria Math"/>
                        <a:ea typeface="ＭＳ 明朝"/>
                        <a:cs typeface="Times"/>
                      </a:rPr>
                      <a:t>C</a:t>
                    </a:r>
                    <a:endParaRPr lang="en-US" sz="1100" b="1" i="1" baseline="-25000">
                      <a:effectLst/>
                      <a:latin typeface="Cambria Math"/>
                      <a:ea typeface="ＭＳ 明朝"/>
                      <a:cs typeface="Times"/>
                    </a:endParaRPr>
                  </a:p>
                </p:txBody>
              </p:sp>
              <p:cxnSp>
                <p:nvCxnSpPr>
                  <p:cNvPr id="113" name="Straight Arrow Connector 112"/>
                  <p:cNvCxnSpPr>
                    <a:stCxn id="114" idx="2"/>
                  </p:cNvCxnSpPr>
                  <p:nvPr/>
                </p:nvCxnSpPr>
                <p:spPr>
                  <a:xfrm>
                    <a:off x="3853783" y="2971641"/>
                    <a:ext cx="869219" cy="374644"/>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4" name="Text Box 74803"/>
                  <p:cNvSpPr txBox="1"/>
                  <p:nvPr/>
                </p:nvSpPr>
                <p:spPr>
                  <a:xfrm>
                    <a:off x="2932212" y="2269291"/>
                    <a:ext cx="1843143" cy="702350"/>
                  </a:xfrm>
                  <a:prstGeom prst="rect">
                    <a:avLst/>
                  </a:prstGeom>
                  <a:no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Calibri"/>
                        <a:ea typeface="ＭＳ 明朝"/>
                        <a:cs typeface="Calibri"/>
                      </a:rPr>
                      <a:t>Derived Not Known skill at level k</a:t>
                    </a:r>
                  </a:p>
                  <a:p>
                    <a:endParaRPr lang="en-US" sz="800" i="1">
                      <a:latin typeface="Cambria Math"/>
                      <a:ea typeface="ＭＳ 明朝"/>
                      <a:cs typeface="Times"/>
                    </a:endParaRPr>
                  </a:p>
                </p:txBody>
              </p:sp>
              <p:cxnSp>
                <p:nvCxnSpPr>
                  <p:cNvPr id="115" name="Straight Arrow Connector 114"/>
                  <p:cNvCxnSpPr>
                    <a:stCxn id="97" idx="0"/>
                  </p:cNvCxnSpPr>
                  <p:nvPr/>
                </p:nvCxnSpPr>
                <p:spPr>
                  <a:xfrm flipH="1" flipV="1">
                    <a:off x="5187134" y="3748874"/>
                    <a:ext cx="727001" cy="761905"/>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97" name="Flowchart: Terminator 71681"/>
                <p:cNvSpPr/>
                <p:nvPr/>
              </p:nvSpPr>
              <p:spPr>
                <a:xfrm>
                  <a:off x="3756799" y="3664436"/>
                  <a:ext cx="880086" cy="522498"/>
                </a:xfrm>
                <a:prstGeom prst="flowChartTerminator">
                  <a:avLst/>
                </a:prstGeom>
                <a:pattFill prst="ltDnDiag">
                  <a:fgClr>
                    <a:srgbClr val="FF0000"/>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i="1" smtClean="0">
                      <a:solidFill>
                        <a:srgbClr val="000000"/>
                      </a:solidFill>
                      <a:effectLst/>
                      <a:latin typeface="Cambria Math"/>
                      <a:ea typeface="ＭＳ 明朝"/>
                      <a:cs typeface="Times"/>
                    </a:rPr>
                    <a:t>C</a:t>
                  </a:r>
                  <a:r>
                    <a:rPr lang="en-US" sz="1100" b="1" i="1" baseline="-25000" smtClean="0">
                      <a:solidFill>
                        <a:srgbClr val="000000"/>
                      </a:solidFill>
                      <a:effectLst/>
                      <a:latin typeface="Cambria Math"/>
                      <a:ea typeface="ＭＳ 明朝"/>
                      <a:cs typeface="Times"/>
                    </a:rPr>
                    <a:t>A</a:t>
                  </a:r>
                  <a:endParaRPr lang="en-US" sz="1100" b="1" i="1" baseline="-25000">
                    <a:effectLst/>
                    <a:latin typeface="Cambria Math"/>
                    <a:ea typeface="ＭＳ 明朝"/>
                    <a:cs typeface="Times"/>
                  </a:endParaRPr>
                </a:p>
              </p:txBody>
            </p:sp>
            <p:sp>
              <p:nvSpPr>
                <p:cNvPr id="98" name="Flowchart: Terminator 71681"/>
                <p:cNvSpPr/>
                <p:nvPr/>
              </p:nvSpPr>
              <p:spPr>
                <a:xfrm>
                  <a:off x="4946481" y="3676736"/>
                  <a:ext cx="880086" cy="510197"/>
                </a:xfrm>
                <a:prstGeom prst="flowChartTerminator">
                  <a:avLst/>
                </a:prstGeom>
                <a:pattFill prst="ltDnDiag">
                  <a:fgClr>
                    <a:srgbClr val="FF0000"/>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i="1" smtClean="0">
                      <a:solidFill>
                        <a:srgbClr val="000000"/>
                      </a:solidFill>
                      <a:effectLst/>
                      <a:latin typeface="Cambria Math"/>
                      <a:ea typeface="ＭＳ 明朝"/>
                      <a:cs typeface="Times"/>
                    </a:rPr>
                    <a:t>C</a:t>
                  </a:r>
                  <a:r>
                    <a:rPr lang="en-US" sz="1100" b="1" i="1" baseline="-25000">
                      <a:solidFill>
                        <a:srgbClr val="000000"/>
                      </a:solidFill>
                      <a:latin typeface="Cambria Math"/>
                      <a:ea typeface="ＭＳ 明朝"/>
                      <a:cs typeface="Times"/>
                    </a:rPr>
                    <a:t>B</a:t>
                  </a:r>
                  <a:endParaRPr lang="en-US" sz="1100" b="1" i="1" baseline="-25000">
                    <a:effectLst/>
                    <a:latin typeface="Cambria Math"/>
                    <a:ea typeface="ＭＳ 明朝"/>
                    <a:cs typeface="Times"/>
                  </a:endParaRPr>
                </a:p>
              </p:txBody>
            </p:sp>
            <p:sp>
              <p:nvSpPr>
                <p:cNvPr id="99" name="Flowchart: Terminator 71681"/>
                <p:cNvSpPr/>
                <p:nvPr/>
              </p:nvSpPr>
              <p:spPr>
                <a:xfrm>
                  <a:off x="4852133" y="1362511"/>
                  <a:ext cx="759332" cy="541168"/>
                </a:xfrm>
                <a:prstGeom prst="flowChartTerminator">
                  <a:avLst/>
                </a:prstGeom>
                <a:solidFill>
                  <a:srgbClr val="FF0000"/>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i="1" smtClean="0">
                      <a:solidFill>
                        <a:srgbClr val="000000"/>
                      </a:solidFill>
                      <a:effectLst/>
                      <a:latin typeface="Cambria Math"/>
                      <a:ea typeface="ＭＳ 明朝"/>
                      <a:cs typeface="Times"/>
                    </a:rPr>
                    <a:t>C</a:t>
                  </a:r>
                  <a:r>
                    <a:rPr lang="en-US" sz="1100" i="1">
                      <a:solidFill>
                        <a:srgbClr val="000000"/>
                      </a:solidFill>
                      <a:effectLst/>
                      <a:latin typeface="Cambria Math"/>
                      <a:ea typeface="ＭＳ 明朝"/>
                      <a:cs typeface="Times"/>
                    </a:rPr>
                    <a:t> </a:t>
                  </a:r>
                  <a:r>
                    <a:rPr lang="en-US" sz="1100" i="1" baseline="-25000" smtClean="0">
                      <a:solidFill>
                        <a:srgbClr val="000000"/>
                      </a:solidFill>
                      <a:effectLst/>
                      <a:latin typeface="Cambria Math"/>
                      <a:ea typeface="ＭＳ 明朝"/>
                      <a:cs typeface="Times"/>
                    </a:rPr>
                    <a:t>x</a:t>
                  </a:r>
                  <a:endParaRPr lang="en-US" sz="1100" i="1" baseline="-25000">
                    <a:effectLst/>
                    <a:latin typeface="Cambria Math"/>
                    <a:ea typeface="ＭＳ 明朝"/>
                    <a:cs typeface="Times"/>
                  </a:endParaRPr>
                </a:p>
              </p:txBody>
            </p:sp>
            <p:cxnSp>
              <p:nvCxnSpPr>
                <p:cNvPr id="100" name="Straight Arrow Connector 99"/>
                <p:cNvCxnSpPr>
                  <a:stCxn id="98" idx="0"/>
                  <a:endCxn id="99" idx="2"/>
                </p:cNvCxnSpPr>
                <p:nvPr/>
              </p:nvCxnSpPr>
              <p:spPr>
                <a:xfrm flipH="1" flipV="1">
                  <a:off x="5231800" y="1903679"/>
                  <a:ext cx="154724" cy="1773058"/>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97" idx="0"/>
                </p:cNvCxnSpPr>
                <p:nvPr/>
              </p:nvCxnSpPr>
              <p:spPr>
                <a:xfrm flipV="1">
                  <a:off x="4196843" y="1916315"/>
                  <a:ext cx="941273" cy="1748122"/>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nvGrpSpPr>
                <p:cNvPr id="102" name="Group 101"/>
                <p:cNvGrpSpPr/>
                <p:nvPr/>
              </p:nvGrpSpPr>
              <p:grpSpPr>
                <a:xfrm>
                  <a:off x="3496286" y="4186934"/>
                  <a:ext cx="3665609" cy="2138639"/>
                  <a:chOff x="6553198" y="2991643"/>
                  <a:chExt cx="3665609" cy="2138639"/>
                </a:xfrm>
              </p:grpSpPr>
              <p:cxnSp>
                <p:nvCxnSpPr>
                  <p:cNvPr id="107" name="Straight Arrow Connector 106"/>
                  <p:cNvCxnSpPr>
                    <a:stCxn id="108" idx="0"/>
                  </p:cNvCxnSpPr>
                  <p:nvPr/>
                </p:nvCxnSpPr>
                <p:spPr>
                  <a:xfrm flipV="1">
                    <a:off x="8386003" y="2991643"/>
                    <a:ext cx="281197" cy="1381488"/>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08" name="Text Box 74803"/>
                  <p:cNvSpPr txBox="1"/>
                  <p:nvPr/>
                </p:nvSpPr>
                <p:spPr>
                  <a:xfrm>
                    <a:off x="6553198" y="4373131"/>
                    <a:ext cx="3665609" cy="757151"/>
                  </a:xfrm>
                  <a:prstGeom prst="rect">
                    <a:avLst/>
                  </a:prstGeom>
                  <a:no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Times New Roman"/>
                        <a:ea typeface="ＭＳ 明朝"/>
                        <a:cs typeface="Times New Roman"/>
                      </a:rPr>
                      <a:t>Derived Not known skills at level 2</a:t>
                    </a:r>
                    <a:endParaRPr lang="en-US" sz="11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grpSp>
            <p:cxnSp>
              <p:nvCxnSpPr>
                <p:cNvPr id="103" name="Straight Arrow Connector 102"/>
                <p:cNvCxnSpPr>
                  <a:stCxn id="108" idx="0"/>
                  <a:endCxn id="97" idx="2"/>
                </p:cNvCxnSpPr>
                <p:nvPr/>
              </p:nvCxnSpPr>
              <p:spPr>
                <a:xfrm flipH="1" flipV="1">
                  <a:off x="4196843" y="4186933"/>
                  <a:ext cx="1132249" cy="1381486"/>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112" idx="2"/>
                </p:cNvCxnSpPr>
                <p:nvPr/>
              </p:nvCxnSpPr>
              <p:spPr>
                <a:xfrm flipH="1" flipV="1">
                  <a:off x="3077379" y="4186931"/>
                  <a:ext cx="880086" cy="1381489"/>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V="1">
                  <a:off x="2988479" y="1854740"/>
                  <a:ext cx="2060735" cy="1747832"/>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06" name="Flowchart: Terminator 71681"/>
                <p:cNvSpPr/>
                <p:nvPr/>
              </p:nvSpPr>
              <p:spPr>
                <a:xfrm>
                  <a:off x="2506134" y="2295240"/>
                  <a:ext cx="801870" cy="541168"/>
                </a:xfrm>
                <a:prstGeom prst="flowChartTerminator">
                  <a:avLst/>
                </a:prstGeom>
                <a:pattFill prst="wdDnDiag">
                  <a:fgClr>
                    <a:srgbClr val="FF0000"/>
                  </a:fgClr>
                  <a:bgClr>
                    <a:prstClr val="white"/>
                  </a:bgClr>
                </a:patt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00" b="1" smtClean="0">
                      <a:solidFill>
                        <a:srgbClr val="000000"/>
                      </a:solidFill>
                      <a:effectLst/>
                      <a:latin typeface="Times New Roman"/>
                      <a:ea typeface="ＭＳ 明朝"/>
                      <a:cs typeface="Times New Roman"/>
                    </a:rPr>
                    <a:t>C </a:t>
                  </a:r>
                  <a:r>
                    <a:rPr lang="en-US" sz="1600" b="1" baseline="-25000" smtClean="0">
                      <a:solidFill>
                        <a:srgbClr val="000000"/>
                      </a:solidFill>
                      <a:effectLst/>
                      <a:latin typeface="Times New Roman"/>
                      <a:ea typeface="ＭＳ 明朝"/>
                      <a:cs typeface="Times New Roman"/>
                    </a:rPr>
                    <a:t>y</a:t>
                  </a:r>
                  <a:endParaRPr lang="en-US" sz="1600" b="1" baseline="-25000">
                    <a:effectLst/>
                    <a:latin typeface="Times New Roman"/>
                    <a:ea typeface="ＭＳ 明朝"/>
                    <a:cs typeface="Times New Roman"/>
                  </a:endParaRPr>
                </a:p>
              </p:txBody>
            </p:sp>
          </p:grpSp>
          <p:sp>
            <p:nvSpPr>
              <p:cNvPr id="92" name="Text Box 74803"/>
              <p:cNvSpPr txBox="1"/>
              <p:nvPr/>
            </p:nvSpPr>
            <p:spPr>
              <a:xfrm>
                <a:off x="7154208" y="4299889"/>
                <a:ext cx="348164" cy="203661"/>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b="1" smtClean="0">
                    <a:effectLst/>
                    <a:latin typeface="Times New Roman"/>
                    <a:ea typeface="ＭＳ 明朝"/>
                    <a:cs typeface="Times New Roman"/>
                  </a:rPr>
                  <a:t>L</a:t>
                </a:r>
                <a:r>
                  <a:rPr lang="en-US" sz="1050" b="1" baseline="-25000" smtClean="0">
                    <a:latin typeface="Times New Roman"/>
                    <a:ea typeface="ＭＳ 明朝"/>
                    <a:cs typeface="Times New Roman"/>
                  </a:rPr>
                  <a:t>k</a:t>
                </a:r>
                <a:endParaRPr lang="en-US" sz="105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89" name="Text Box 74803"/>
              <p:cNvSpPr txBox="1"/>
              <p:nvPr/>
            </p:nvSpPr>
            <p:spPr>
              <a:xfrm>
                <a:off x="5044220" y="4947047"/>
                <a:ext cx="323489" cy="182976"/>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smtClean="0">
                    <a:effectLst/>
                    <a:latin typeface="Times New Roman"/>
                    <a:ea typeface="ＭＳ 明朝"/>
                    <a:cs typeface="Times New Roman"/>
                  </a:rPr>
                  <a:t>L</a:t>
                </a:r>
                <a:r>
                  <a:rPr lang="en-US" sz="1000" b="1" baseline="-25000" smtClean="0">
                    <a:latin typeface="Times New Roman"/>
                    <a:ea typeface="ＭＳ 明朝"/>
                    <a:cs typeface="Times New Roman"/>
                  </a:rPr>
                  <a:t>k</a:t>
                </a:r>
                <a:endParaRPr lang="en-US" sz="10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grpSp>
        <p:cxnSp>
          <p:nvCxnSpPr>
            <p:cNvPr id="86" name="Elbow Connector 85"/>
            <p:cNvCxnSpPr>
              <a:stCxn id="108" idx="1"/>
              <a:endCxn id="106" idx="1"/>
            </p:cNvCxnSpPr>
            <p:nvPr/>
          </p:nvCxnSpPr>
          <p:spPr>
            <a:xfrm rot="10800000">
              <a:off x="4392361" y="5172493"/>
              <a:ext cx="611504" cy="1507161"/>
            </a:xfrm>
            <a:prstGeom prst="bentConnector3">
              <a:avLst>
                <a:gd name="adj1" fmla="val 137383"/>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47" name="Text Box 74803"/>
          <p:cNvSpPr txBox="1"/>
          <p:nvPr/>
        </p:nvSpPr>
        <p:spPr>
          <a:xfrm>
            <a:off x="3772516" y="4103446"/>
            <a:ext cx="407404" cy="220556"/>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Times New Roman"/>
                <a:ea typeface="ＭＳ 明朝"/>
                <a:cs typeface="Times New Roman"/>
              </a:rPr>
              <a:t>L</a:t>
            </a:r>
            <a:r>
              <a:rPr lang="en-US" sz="1100" b="1" baseline="-25000" smtClean="0">
                <a:latin typeface="Times New Roman"/>
                <a:ea typeface="ＭＳ 明朝"/>
                <a:cs typeface="Times New Roman"/>
              </a:rPr>
              <a:t>k2</a:t>
            </a:r>
            <a:endParaRPr lang="en-US" sz="11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40" name="Text Box 74803"/>
          <p:cNvSpPr txBox="1"/>
          <p:nvPr/>
        </p:nvSpPr>
        <p:spPr>
          <a:xfrm>
            <a:off x="3786775" y="3766438"/>
            <a:ext cx="407404" cy="220556"/>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Times New Roman"/>
                <a:ea typeface="ＭＳ 明朝"/>
                <a:cs typeface="Times New Roman"/>
              </a:rPr>
              <a:t>L</a:t>
            </a:r>
            <a:r>
              <a:rPr lang="en-US" sz="1100" b="1" baseline="-25000" smtClean="0">
                <a:latin typeface="Times New Roman"/>
                <a:ea typeface="ＭＳ 明朝"/>
                <a:cs typeface="Times New Roman"/>
              </a:rPr>
              <a:t>k2</a:t>
            </a:r>
            <a:endParaRPr lang="en-US" sz="11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42" name="Text Box 74803"/>
          <p:cNvSpPr txBox="1"/>
          <p:nvPr/>
        </p:nvSpPr>
        <p:spPr>
          <a:xfrm>
            <a:off x="3774688" y="4469998"/>
            <a:ext cx="407404" cy="220556"/>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Times New Roman"/>
                <a:ea typeface="ＭＳ 明朝"/>
                <a:cs typeface="Times New Roman"/>
              </a:rPr>
              <a:t>L</a:t>
            </a:r>
            <a:r>
              <a:rPr lang="en-US" sz="1100" b="1" baseline="-25000" smtClean="0">
                <a:latin typeface="Times New Roman"/>
                <a:ea typeface="ＭＳ 明朝"/>
                <a:cs typeface="Times New Roman"/>
              </a:rPr>
              <a:t>k2</a:t>
            </a:r>
            <a:endParaRPr lang="en-US" sz="11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44" name="Text Box 74803"/>
          <p:cNvSpPr txBox="1"/>
          <p:nvPr/>
        </p:nvSpPr>
        <p:spPr>
          <a:xfrm>
            <a:off x="3546728" y="4835699"/>
            <a:ext cx="343011" cy="231420"/>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smtClean="0">
                <a:effectLst/>
                <a:latin typeface="Times New Roman"/>
                <a:ea typeface="ＭＳ 明朝"/>
                <a:cs typeface="Times New Roman"/>
              </a:rPr>
              <a:t>L</a:t>
            </a:r>
            <a:r>
              <a:rPr lang="en-US" sz="1000" b="1" baseline="-25000" smtClean="0">
                <a:latin typeface="Times New Roman"/>
                <a:ea typeface="ＭＳ 明朝"/>
                <a:cs typeface="Times New Roman"/>
              </a:rPr>
              <a:t>k</a:t>
            </a:r>
            <a:endParaRPr lang="en-US" sz="10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45" name="Text Box 74803"/>
          <p:cNvSpPr txBox="1"/>
          <p:nvPr/>
        </p:nvSpPr>
        <p:spPr>
          <a:xfrm>
            <a:off x="4506643" y="4823402"/>
            <a:ext cx="407404" cy="220556"/>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Times New Roman"/>
                <a:ea typeface="ＭＳ 明朝"/>
                <a:cs typeface="Times New Roman"/>
              </a:rPr>
              <a:t>L</a:t>
            </a:r>
            <a:r>
              <a:rPr lang="en-US" sz="1100" b="1" baseline="-25000" smtClean="0">
                <a:latin typeface="Times New Roman"/>
                <a:ea typeface="ＭＳ 明朝"/>
                <a:cs typeface="Times New Roman"/>
              </a:rPr>
              <a:t>k2</a:t>
            </a:r>
            <a:endParaRPr lang="en-US" sz="11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46" name="Text Box 74803"/>
          <p:cNvSpPr txBox="1"/>
          <p:nvPr/>
        </p:nvSpPr>
        <p:spPr>
          <a:xfrm>
            <a:off x="3960394" y="4813180"/>
            <a:ext cx="407404" cy="220556"/>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Times New Roman"/>
                <a:ea typeface="ＭＳ 明朝"/>
                <a:cs typeface="Times New Roman"/>
              </a:rPr>
              <a:t>L</a:t>
            </a:r>
            <a:r>
              <a:rPr lang="en-US" sz="1100" b="1" baseline="-25000" smtClean="0">
                <a:latin typeface="Times New Roman"/>
                <a:ea typeface="ＭＳ 明朝"/>
                <a:cs typeface="Times New Roman"/>
              </a:rPr>
              <a:t>k2</a:t>
            </a:r>
            <a:endParaRPr lang="en-US" sz="11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Tree>
    <p:extLst>
      <p:ext uri="{BB962C8B-B14F-4D97-AF65-F5344CB8AC3E}">
        <p14:creationId xmlns:p14="http://schemas.microsoft.com/office/powerpoint/2010/main" val="67520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latin typeface="Times New Roman" charset="0"/>
                <a:ea typeface="Times New Roman" charset="0"/>
                <a:cs typeface="Times New Roman" charset="0"/>
              </a:rPr>
              <a:t>Potential Known Skill Set PKS(k)</a:t>
            </a:r>
            <a:endParaRPr lang="en-US" sz="3200" b="1">
              <a:latin typeface="Times New Roman" charset="0"/>
              <a:ea typeface="Times New Roman" charset="0"/>
              <a:cs typeface="Times New Roman" charset="0"/>
            </a:endParaRPr>
          </a:p>
        </p:txBody>
      </p:sp>
      <p:sp>
        <p:nvSpPr>
          <p:cNvPr id="3" name="Content Placeholder 2"/>
          <p:cNvSpPr>
            <a:spLocks noGrp="1"/>
          </p:cNvSpPr>
          <p:nvPr>
            <p:ph idx="1"/>
          </p:nvPr>
        </p:nvSpPr>
        <p:spPr>
          <a:xfrm>
            <a:off x="334537" y="1380019"/>
            <a:ext cx="8229600" cy="5185416"/>
          </a:xfrm>
        </p:spPr>
        <p:txBody>
          <a:bodyPr>
            <a:normAutofit/>
          </a:bodyPr>
          <a:lstStyle/>
          <a:p>
            <a:pPr marL="0" indent="0" algn="just">
              <a:buNone/>
            </a:pPr>
            <a:r>
              <a:rPr lang="en-US" sz="2200" smtClean="0">
                <a:latin typeface="Times New Roman" charset="0"/>
                <a:ea typeface="Times New Roman" charset="0"/>
                <a:cs typeface="Times New Roman" charset="0"/>
              </a:rPr>
              <a:t>Is A a potential skill at level k? </a:t>
            </a:r>
            <a:endParaRPr lang="en-US" sz="2200">
              <a:latin typeface="Times New Roman" charset="0"/>
              <a:ea typeface="Times New Roman" charset="0"/>
              <a:cs typeface="Times New Roman" charset="0"/>
            </a:endParaRPr>
          </a:p>
          <a:p>
            <a:pPr marL="0" indent="0" algn="just">
              <a:buNone/>
            </a:pPr>
            <a:r>
              <a:rPr lang="en-US" sz="2200">
                <a:latin typeface="Times New Roman" charset="0"/>
                <a:ea typeface="Times New Roman" charset="0"/>
                <a:cs typeface="Times New Roman" charset="0"/>
              </a:rPr>
              <a:t>Let S(A,k) is the support set of A at level k. If </a:t>
            </a:r>
            <a:r>
              <a:rPr lang="en-US" sz="2200" smtClean="0">
                <a:latin typeface="Times New Roman" charset="0"/>
                <a:ea typeface="Times New Roman" charset="0"/>
                <a:cs typeface="Times New Roman" charset="0"/>
              </a:rPr>
              <a:t>every node in the S</a:t>
            </a:r>
            <a:r>
              <a:rPr lang="en-US" sz="2200">
                <a:latin typeface="Times New Roman" charset="0"/>
                <a:ea typeface="Times New Roman" charset="0"/>
                <a:cs typeface="Times New Roman" charset="0"/>
              </a:rPr>
              <a:t>(A,k) </a:t>
            </a:r>
            <a:r>
              <a:rPr lang="en-US" sz="2200">
                <a:solidFill>
                  <a:srgbClr val="000000"/>
                </a:solidFill>
                <a:latin typeface="Times New Roman" charset="0"/>
                <a:ea typeface="Times New Roman" charset="0"/>
                <a:cs typeface="Times New Roman" charset="0"/>
              </a:rPr>
              <a:t>is subset of </a:t>
            </a:r>
            <a:r>
              <a:rPr lang="en-US" sz="2200" smtClean="0">
                <a:solidFill>
                  <a:srgbClr val="000000"/>
                </a:solidFill>
                <a:latin typeface="Times New Roman" charset="0"/>
                <a:ea typeface="Times New Roman" charset="0"/>
                <a:cs typeface="Times New Roman" charset="0"/>
              </a:rPr>
              <a:t>VKS∨DKS at any level (doesn’t matter-because we only want to guarantee that the set is known) </a:t>
            </a:r>
            <a:r>
              <a:rPr lang="en-US" sz="2200" smtClean="0">
                <a:latin typeface="Times New Roman" charset="0"/>
                <a:ea typeface="Times New Roman" charset="0"/>
                <a:cs typeface="Times New Roman" charset="0"/>
              </a:rPr>
              <a:t>i.e</a:t>
            </a:r>
            <a:r>
              <a:rPr lang="en-US" sz="2200">
                <a:latin typeface="Times New Roman" charset="0"/>
                <a:ea typeface="Times New Roman" charset="0"/>
                <a:cs typeface="Times New Roman" charset="0"/>
              </a:rPr>
              <a:t>. S(A,k) ⊂ VS</a:t>
            </a:r>
            <a:r>
              <a:rPr lang="en-US" sz="2200" smtClean="0">
                <a:latin typeface="Times New Roman" charset="0"/>
                <a:ea typeface="Times New Roman" charset="0"/>
                <a:cs typeface="Times New Roman" charset="0"/>
              </a:rPr>
              <a:t>() </a:t>
            </a:r>
            <a:r>
              <a:rPr lang="en-US" sz="2200">
                <a:latin typeface="Times New Roman" charset="0"/>
                <a:ea typeface="Times New Roman" charset="0"/>
                <a:cs typeface="Times New Roman" charset="0"/>
              </a:rPr>
              <a:t>V </a:t>
            </a:r>
            <a:r>
              <a:rPr lang="en-US" sz="2200" smtClean="0">
                <a:latin typeface="Times New Roman" charset="0"/>
                <a:ea typeface="Times New Roman" charset="0"/>
                <a:cs typeface="Times New Roman" charset="0"/>
              </a:rPr>
              <a:t>DKS()</a:t>
            </a:r>
            <a:r>
              <a:rPr lang="en-US" sz="2200">
                <a:latin typeface="Times New Roman" charset="0"/>
                <a:ea typeface="Times New Roman" charset="0"/>
                <a:cs typeface="Times New Roman" charset="0"/>
              </a:rPr>
              <a:t>, but there is no evidence that A is known, then A is in </a:t>
            </a:r>
            <a:r>
              <a:rPr lang="en-US" sz="2200" smtClean="0">
                <a:latin typeface="Times New Roman" charset="0"/>
                <a:ea typeface="Times New Roman" charset="0"/>
                <a:cs typeface="Times New Roman" charset="0"/>
              </a:rPr>
              <a:t>potential </a:t>
            </a:r>
            <a:r>
              <a:rPr lang="en-US" sz="2200">
                <a:latin typeface="Times New Roman" charset="0"/>
                <a:ea typeface="Times New Roman" charset="0"/>
                <a:cs typeface="Times New Roman" charset="0"/>
              </a:rPr>
              <a:t>skill set </a:t>
            </a:r>
            <a:r>
              <a:rPr lang="en-US" sz="2200" smtClean="0">
                <a:latin typeface="Times New Roman" charset="0"/>
                <a:ea typeface="Times New Roman" charset="0"/>
                <a:cs typeface="Times New Roman" charset="0"/>
              </a:rPr>
              <a:t>PKS(k</a:t>
            </a:r>
            <a:r>
              <a:rPr lang="en-US" sz="2200">
                <a:latin typeface="Times New Roman" charset="0"/>
                <a:ea typeface="Times New Roman" charset="0"/>
                <a:cs typeface="Times New Roman" charset="0"/>
              </a:rPr>
              <a:t>) i.e. A ∈ </a:t>
            </a:r>
            <a:r>
              <a:rPr lang="en-US" sz="2200" smtClean="0">
                <a:latin typeface="Times New Roman" charset="0"/>
                <a:ea typeface="Times New Roman" charset="0"/>
                <a:cs typeface="Times New Roman" charset="0"/>
              </a:rPr>
              <a:t>PKS(k</a:t>
            </a:r>
            <a:r>
              <a:rPr lang="en-US" sz="2200">
                <a:latin typeface="Times New Roman" charset="0"/>
                <a:ea typeface="Times New Roman" charset="0"/>
                <a:cs typeface="Times New Roman" charset="0"/>
              </a:rPr>
              <a:t>) </a:t>
            </a:r>
          </a:p>
          <a:p>
            <a:pPr marL="0" indent="0">
              <a:buNone/>
            </a:pPr>
            <a:r>
              <a:rPr lang="en-US" sz="2200" i="1" smtClean="0">
                <a:solidFill>
                  <a:srgbClr val="000000"/>
                </a:solidFill>
                <a:latin typeface="Times New Roman" charset="0"/>
                <a:ea typeface="Times New Roman" charset="0"/>
                <a:cs typeface="Times New Roman" charset="0"/>
              </a:rPr>
              <a:t>  </a:t>
            </a:r>
            <a:r>
              <a:rPr lang="en-US" sz="2200">
                <a:latin typeface="Times New Roman" charset="0"/>
                <a:ea typeface="Times New Roman" charset="0"/>
                <a:cs typeface="Times New Roman" charset="0"/>
              </a:rPr>
              <a:t>where </a:t>
            </a:r>
            <a:endParaRPr lang="en-US" sz="2200" smtClean="0">
              <a:latin typeface="Times New Roman" charset="0"/>
              <a:ea typeface="Times New Roman" charset="0"/>
              <a:cs typeface="Times New Roman" charset="0"/>
            </a:endParaRPr>
          </a:p>
          <a:p>
            <a:pPr marL="0" indent="0">
              <a:buNone/>
            </a:pPr>
            <a:r>
              <a:rPr lang="en-US" sz="2200" i="1" smtClean="0">
                <a:solidFill>
                  <a:srgbClr val="000000"/>
                </a:solidFill>
                <a:latin typeface="Times New Roman" charset="0"/>
                <a:ea typeface="Times New Roman" charset="0"/>
                <a:cs typeface="Times New Roman" charset="0"/>
              </a:rPr>
              <a:t>C</a:t>
            </a:r>
            <a:r>
              <a:rPr lang="en-US" sz="2200" i="1">
                <a:solidFill>
                  <a:srgbClr val="000000"/>
                </a:solidFill>
                <a:latin typeface="Times New Roman" charset="0"/>
                <a:ea typeface="Times New Roman" charset="0"/>
                <a:cs typeface="Times New Roman" charset="0"/>
              </a:rPr>
              <a:t> </a:t>
            </a:r>
            <a:r>
              <a:rPr lang="en-US" sz="2200" i="1" baseline="-25000">
                <a:solidFill>
                  <a:srgbClr val="000000"/>
                </a:solidFill>
                <a:latin typeface="Times New Roman" charset="0"/>
                <a:ea typeface="Times New Roman" charset="0"/>
                <a:cs typeface="Times New Roman" charset="0"/>
              </a:rPr>
              <a:t>d</a:t>
            </a:r>
            <a:r>
              <a:rPr lang="en-US" sz="2200" i="1" baseline="-25000">
                <a:latin typeface="Times New Roman" charset="0"/>
                <a:ea typeface="Times New Roman" charset="0"/>
                <a:cs typeface="Times New Roman" charset="0"/>
              </a:rPr>
              <a:t> , </a:t>
            </a:r>
            <a:r>
              <a:rPr lang="en-US" sz="2200" i="1">
                <a:latin typeface="Times New Roman" charset="0"/>
                <a:ea typeface="Times New Roman" charset="0"/>
                <a:cs typeface="Times New Roman" charset="0"/>
              </a:rPr>
              <a:t>C </a:t>
            </a:r>
            <a:r>
              <a:rPr lang="en-US" sz="2200" i="1" baseline="-25000">
                <a:latin typeface="Times New Roman" charset="0"/>
                <a:ea typeface="Times New Roman" charset="0"/>
                <a:cs typeface="Times New Roman" charset="0"/>
              </a:rPr>
              <a:t>x</a:t>
            </a:r>
            <a:r>
              <a:rPr lang="en-US" sz="2200">
                <a:latin typeface="Times New Roman" charset="0"/>
                <a:ea typeface="Times New Roman" charset="0"/>
                <a:cs typeface="Times New Roman" charset="0"/>
              </a:rPr>
              <a:t>∈  VS</a:t>
            </a:r>
            <a:endParaRPr lang="en-US" sz="2200" i="1" baseline="-25000">
              <a:latin typeface="Times New Roman" charset="0"/>
              <a:ea typeface="Times New Roman" charset="0"/>
              <a:cs typeface="Times New Roman" charset="0"/>
            </a:endParaRPr>
          </a:p>
          <a:p>
            <a:pPr marL="0" indent="0">
              <a:buNone/>
            </a:pPr>
            <a:r>
              <a:rPr lang="en-US" sz="2200" i="1">
                <a:solidFill>
                  <a:srgbClr val="000000"/>
                </a:solidFill>
                <a:latin typeface="Times New Roman" charset="0"/>
                <a:ea typeface="Times New Roman" charset="0"/>
                <a:cs typeface="Times New Roman" charset="0"/>
              </a:rPr>
              <a:t>C </a:t>
            </a:r>
            <a:r>
              <a:rPr lang="en-US" sz="2200" i="1" baseline="-25000">
                <a:solidFill>
                  <a:srgbClr val="000000"/>
                </a:solidFill>
                <a:latin typeface="Times New Roman" charset="0"/>
                <a:ea typeface="Times New Roman" charset="0"/>
                <a:cs typeface="Times New Roman" charset="0"/>
              </a:rPr>
              <a:t>C </a:t>
            </a:r>
            <a:r>
              <a:rPr lang="en-US" sz="2200" i="1">
                <a:solidFill>
                  <a:srgbClr val="000000"/>
                </a:solidFill>
                <a:latin typeface="Times New Roman" charset="0"/>
                <a:ea typeface="Times New Roman" charset="0"/>
                <a:cs typeface="Times New Roman" charset="0"/>
              </a:rPr>
              <a:t>, C</a:t>
            </a:r>
            <a:r>
              <a:rPr lang="en-US" sz="2200" i="1" baseline="-25000">
                <a:solidFill>
                  <a:srgbClr val="000000"/>
                </a:solidFill>
                <a:latin typeface="Times New Roman" charset="0"/>
                <a:ea typeface="Times New Roman" charset="0"/>
                <a:cs typeface="Times New Roman" charset="0"/>
              </a:rPr>
              <a:t>A</a:t>
            </a:r>
            <a:r>
              <a:rPr lang="en-US" sz="2200" i="1">
                <a:solidFill>
                  <a:srgbClr val="000000"/>
                </a:solidFill>
                <a:latin typeface="Times New Roman" charset="0"/>
                <a:ea typeface="Times New Roman" charset="0"/>
                <a:cs typeface="Times New Roman" charset="0"/>
              </a:rPr>
              <a:t> , C</a:t>
            </a:r>
            <a:r>
              <a:rPr lang="en-US" sz="2200" i="1" baseline="-25000">
                <a:solidFill>
                  <a:srgbClr val="000000"/>
                </a:solidFill>
                <a:latin typeface="Times New Roman" charset="0"/>
                <a:ea typeface="Times New Roman" charset="0"/>
                <a:cs typeface="Times New Roman" charset="0"/>
              </a:rPr>
              <a:t>B </a:t>
            </a:r>
            <a:r>
              <a:rPr lang="en-US" sz="2200">
                <a:latin typeface="Times New Roman" charset="0"/>
                <a:ea typeface="Times New Roman" charset="0"/>
                <a:cs typeface="Times New Roman" charset="0"/>
              </a:rPr>
              <a:t>∈ </a:t>
            </a:r>
            <a:r>
              <a:rPr lang="en-US" sz="2200" smtClean="0">
                <a:latin typeface="Times New Roman" charset="0"/>
                <a:ea typeface="Times New Roman" charset="0"/>
                <a:cs typeface="Times New Roman" charset="0"/>
              </a:rPr>
              <a:t>DS</a:t>
            </a:r>
            <a:endParaRPr lang="en-US" sz="2200" i="1" baseline="-25000">
              <a:latin typeface="Times New Roman" charset="0"/>
              <a:ea typeface="Times New Roman" charset="0"/>
              <a:cs typeface="Times New Roman" charset="0"/>
            </a:endParaRPr>
          </a:p>
          <a:p>
            <a:pPr marL="0" indent="0">
              <a:buNone/>
            </a:pPr>
            <a:r>
              <a:rPr lang="en-US" sz="2200">
                <a:latin typeface="Times New Roman" charset="0"/>
                <a:ea typeface="Times New Roman" charset="0"/>
                <a:cs typeface="Times New Roman" charset="0"/>
              </a:rPr>
              <a:t>L</a:t>
            </a:r>
            <a:r>
              <a:rPr lang="en-US" sz="2200" baseline="-25000">
                <a:latin typeface="Times New Roman" charset="0"/>
                <a:ea typeface="Times New Roman" charset="0"/>
                <a:cs typeface="Times New Roman" charset="0"/>
              </a:rPr>
              <a:t>k </a:t>
            </a:r>
            <a:r>
              <a:rPr lang="en-US" sz="2200">
                <a:latin typeface="Times New Roman" charset="0"/>
                <a:ea typeface="Times New Roman" charset="0"/>
                <a:cs typeface="Times New Roman" charset="0"/>
              </a:rPr>
              <a:t>∈ Bloom </a:t>
            </a:r>
            <a:r>
              <a:rPr lang="en-US" sz="2200" smtClean="0">
                <a:latin typeface="Times New Roman" charset="0"/>
                <a:ea typeface="Times New Roman" charset="0"/>
                <a:cs typeface="Times New Roman" charset="0"/>
              </a:rPr>
              <a:t>link </a:t>
            </a:r>
            <a:r>
              <a:rPr lang="en-US" sz="2200">
                <a:latin typeface="Times New Roman" charset="0"/>
                <a:ea typeface="Times New Roman" charset="0"/>
                <a:cs typeface="Times New Roman" charset="0"/>
              </a:rPr>
              <a:t>at level </a:t>
            </a:r>
            <a:r>
              <a:rPr lang="en-US" sz="2200" smtClean="0">
                <a:latin typeface="Times New Roman" charset="0"/>
                <a:ea typeface="Times New Roman" charset="0"/>
                <a:cs typeface="Times New Roman" charset="0"/>
              </a:rPr>
              <a:t>k</a:t>
            </a:r>
            <a:endParaRPr lang="en-US" sz="2200">
              <a:latin typeface="Times New Roman" charset="0"/>
              <a:ea typeface="Times New Roman" charset="0"/>
              <a:cs typeface="Times New Roman" charset="0"/>
            </a:endParaRPr>
          </a:p>
          <a:p>
            <a:pPr marL="0" indent="0">
              <a:buNone/>
            </a:pPr>
            <a:endParaRPr lang="en-US" sz="1900" i="1">
              <a:solidFill>
                <a:srgbClr val="000000"/>
              </a:solidFill>
              <a:ea typeface="ＭＳ 明朝"/>
              <a:cs typeface="Times"/>
            </a:endParaRPr>
          </a:p>
          <a:p>
            <a:pPr marL="0" indent="0">
              <a:buNone/>
            </a:pPr>
            <a:endParaRPr lang="en-US" sz="3600" smtClean="0"/>
          </a:p>
        </p:txBody>
      </p:sp>
      <p:sp>
        <p:nvSpPr>
          <p:cNvPr id="4" name="Slide Number Placeholder 3"/>
          <p:cNvSpPr>
            <a:spLocks noGrp="1"/>
          </p:cNvSpPr>
          <p:nvPr>
            <p:ph type="sldNum" sz="quarter" idx="12"/>
          </p:nvPr>
        </p:nvSpPr>
        <p:spPr/>
        <p:txBody>
          <a:bodyPr/>
          <a:lstStyle/>
          <a:p>
            <a:fld id="{E3910267-CFA6-AA43-9800-5C95479F6708}" type="slidenum">
              <a:rPr lang="en-US" smtClean="0"/>
              <a:t>24</a:t>
            </a:fld>
            <a:endParaRPr lang="en-US"/>
          </a:p>
        </p:txBody>
      </p:sp>
      <p:grpSp>
        <p:nvGrpSpPr>
          <p:cNvPr id="5" name="Group 4"/>
          <p:cNvGrpSpPr/>
          <p:nvPr/>
        </p:nvGrpSpPr>
        <p:grpSpPr>
          <a:xfrm>
            <a:off x="3133492" y="3542364"/>
            <a:ext cx="5257264" cy="2261296"/>
            <a:chOff x="2007219" y="4122676"/>
            <a:chExt cx="5257264" cy="2261296"/>
          </a:xfrm>
        </p:grpSpPr>
        <p:sp>
          <p:nvSpPr>
            <p:cNvPr id="44" name="Text Box 74803"/>
            <p:cNvSpPr txBox="1"/>
            <p:nvPr/>
          </p:nvSpPr>
          <p:spPr>
            <a:xfrm>
              <a:off x="3769380" y="5274332"/>
              <a:ext cx="367049"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smtClean="0">
                  <a:effectLst/>
                  <a:latin typeface="Cambria Math"/>
                  <a:ea typeface="ＭＳ 明朝"/>
                  <a:cs typeface="Cambria Math"/>
                </a:rPr>
                <a:t>L</a:t>
              </a:r>
              <a:r>
                <a:rPr lang="en-US" sz="900" b="1" baseline="-25000" smtClean="0">
                  <a:latin typeface="Cambria Math"/>
                  <a:ea typeface="ＭＳ 明朝"/>
                  <a:cs typeface="Cambria Math"/>
                </a:rPr>
                <a:t>k</a:t>
              </a:r>
              <a:endParaRPr lang="en-US" sz="900" baseline="-25000">
                <a:latin typeface="Cambria Math"/>
                <a:ea typeface="ＭＳ 明朝"/>
                <a:cs typeface="Cambria Math"/>
              </a:endParaRPr>
            </a:p>
            <a:p>
              <a:pPr>
                <a:spcAft>
                  <a:spcPts val="0"/>
                </a:spcAft>
              </a:pPr>
              <a:endParaRPr lang="en-US" sz="1200" i="1">
                <a:effectLst/>
                <a:latin typeface="Cambria Math"/>
                <a:ea typeface="ＭＳ 明朝"/>
                <a:cs typeface="Cambria Math"/>
              </a:endParaRPr>
            </a:p>
          </p:txBody>
        </p:sp>
        <p:grpSp>
          <p:nvGrpSpPr>
            <p:cNvPr id="16" name="Group 15"/>
            <p:cNvGrpSpPr/>
            <p:nvPr/>
          </p:nvGrpSpPr>
          <p:grpSpPr>
            <a:xfrm>
              <a:off x="2007219" y="4122676"/>
              <a:ext cx="5257264" cy="2261296"/>
              <a:chOff x="2078600" y="4160295"/>
              <a:chExt cx="5493214" cy="2261296"/>
            </a:xfrm>
          </p:grpSpPr>
          <p:grpSp>
            <p:nvGrpSpPr>
              <p:cNvPr id="13" name="Group 12"/>
              <p:cNvGrpSpPr/>
              <p:nvPr/>
            </p:nvGrpSpPr>
            <p:grpSpPr>
              <a:xfrm>
                <a:off x="4075568" y="4160295"/>
                <a:ext cx="3496246" cy="2261296"/>
                <a:chOff x="5546119" y="3048998"/>
                <a:chExt cx="3496246" cy="2261296"/>
              </a:xfrm>
            </p:grpSpPr>
            <p:cxnSp>
              <p:nvCxnSpPr>
                <p:cNvPr id="87" name="Straight Arrow Connector 86"/>
                <p:cNvCxnSpPr>
                  <a:stCxn id="93" idx="0"/>
                </p:cNvCxnSpPr>
                <p:nvPr/>
              </p:nvCxnSpPr>
              <p:spPr>
                <a:xfrm flipV="1">
                  <a:off x="5898912" y="3691958"/>
                  <a:ext cx="1272679" cy="779098"/>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5546119" y="3048998"/>
                  <a:ext cx="3496246" cy="2261296"/>
                  <a:chOff x="5546119" y="3048998"/>
                  <a:chExt cx="3496246" cy="2261296"/>
                </a:xfrm>
              </p:grpSpPr>
              <p:grpSp>
                <p:nvGrpSpPr>
                  <p:cNvPr id="10" name="Group 9"/>
                  <p:cNvGrpSpPr/>
                  <p:nvPr/>
                </p:nvGrpSpPr>
                <p:grpSpPr>
                  <a:xfrm>
                    <a:off x="5546119" y="3445098"/>
                    <a:ext cx="2050650" cy="1258990"/>
                    <a:chOff x="5546119" y="3445098"/>
                    <a:chExt cx="2050650" cy="1258990"/>
                  </a:xfrm>
                </p:grpSpPr>
                <p:sp>
                  <p:nvSpPr>
                    <p:cNvPr id="78" name="Flowchart: Terminator 71681"/>
                    <p:cNvSpPr/>
                    <p:nvPr/>
                  </p:nvSpPr>
                  <p:spPr>
                    <a:xfrm>
                      <a:off x="6318511" y="4471184"/>
                      <a:ext cx="543528" cy="232904"/>
                    </a:xfrm>
                    <a:prstGeom prst="flowChartTerminator">
                      <a:avLst/>
                    </a:prstGeom>
                    <a:pattFill prst="ltDnDiag">
                      <a:fgClr>
                        <a:schemeClr val="tx2"/>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smtClean="0">
                          <a:solidFill>
                            <a:srgbClr val="000000"/>
                          </a:solidFill>
                          <a:effectLst/>
                          <a:latin typeface="Cambria Math"/>
                          <a:ea typeface="ＭＳ 明朝"/>
                          <a:cs typeface="Cambria Math"/>
                        </a:rPr>
                        <a:t>C</a:t>
                      </a:r>
                      <a:r>
                        <a:rPr lang="en-US" sz="1400" b="1" i="1" baseline="-25000" smtClean="0">
                          <a:solidFill>
                            <a:srgbClr val="000000"/>
                          </a:solidFill>
                          <a:effectLst/>
                          <a:latin typeface="Cambria Math"/>
                          <a:ea typeface="ＭＳ 明朝"/>
                          <a:cs typeface="Cambria Math"/>
                        </a:rPr>
                        <a:t>A</a:t>
                      </a:r>
                      <a:endParaRPr lang="en-US" sz="1400" b="1" i="1" baseline="-25000">
                        <a:effectLst/>
                        <a:latin typeface="Cambria Math"/>
                        <a:ea typeface="ＭＳ 明朝"/>
                        <a:cs typeface="Cambria Math"/>
                      </a:endParaRPr>
                    </a:p>
                  </p:txBody>
                </p:sp>
                <p:sp>
                  <p:nvSpPr>
                    <p:cNvPr id="79" name="Flowchart: Terminator 71681"/>
                    <p:cNvSpPr/>
                    <p:nvPr/>
                  </p:nvSpPr>
                  <p:spPr>
                    <a:xfrm>
                      <a:off x="7053241" y="4476666"/>
                      <a:ext cx="543528" cy="227421"/>
                    </a:xfrm>
                    <a:prstGeom prst="flowChartTerminator">
                      <a:avLst/>
                    </a:prstGeom>
                    <a:pattFill prst="ltDnDiag">
                      <a:fgClr>
                        <a:schemeClr val="tx2"/>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smtClean="0">
                          <a:solidFill>
                            <a:srgbClr val="000000"/>
                          </a:solidFill>
                          <a:effectLst/>
                          <a:latin typeface="Cambria Math"/>
                          <a:ea typeface="ＭＳ 明朝"/>
                          <a:cs typeface="Cambria Math"/>
                        </a:rPr>
                        <a:t>C</a:t>
                      </a:r>
                      <a:r>
                        <a:rPr lang="en-US" sz="1100" b="1" baseline="-25000">
                          <a:solidFill>
                            <a:srgbClr val="000000"/>
                          </a:solidFill>
                          <a:latin typeface="Cambria Math"/>
                          <a:ea typeface="ＭＳ 明朝"/>
                          <a:cs typeface="Cambria Math"/>
                        </a:rPr>
                        <a:t>B</a:t>
                      </a:r>
                      <a:endParaRPr lang="en-US" sz="1100" b="1" baseline="-25000">
                        <a:effectLst/>
                        <a:latin typeface="Cambria Math"/>
                        <a:ea typeface="ＭＳ 明朝"/>
                        <a:cs typeface="Cambria Math"/>
                      </a:endParaRPr>
                    </a:p>
                  </p:txBody>
                </p:sp>
                <p:sp>
                  <p:nvSpPr>
                    <p:cNvPr id="80" name="Flowchart: Terminator 71681"/>
                    <p:cNvSpPr/>
                    <p:nvPr/>
                  </p:nvSpPr>
                  <p:spPr>
                    <a:xfrm>
                      <a:off x="5546119" y="3860863"/>
                      <a:ext cx="495223" cy="241226"/>
                    </a:xfrm>
                    <a:prstGeom prst="flowChartTerminator">
                      <a:avLst/>
                    </a:prstGeom>
                    <a:pattFill prst="diagBrick">
                      <a:fgClr>
                        <a:schemeClr val="accent2">
                          <a:lumMod val="60000"/>
                          <a:lumOff val="40000"/>
                        </a:schemeClr>
                      </a:fgClr>
                      <a:bgClr>
                        <a:prstClr val="white"/>
                      </a:bgClr>
                    </a:patt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00" b="1" smtClean="0">
                          <a:solidFill>
                            <a:srgbClr val="000000"/>
                          </a:solidFill>
                          <a:effectLst/>
                          <a:latin typeface="Times New Roman"/>
                          <a:ea typeface="ＭＳ 明朝"/>
                          <a:cs typeface="Times New Roman"/>
                        </a:rPr>
                        <a:t>A</a:t>
                      </a:r>
                      <a:endParaRPr lang="en-US" sz="1000" b="1" baseline="-25000">
                        <a:effectLst/>
                        <a:latin typeface="Times New Roman"/>
                        <a:ea typeface="ＭＳ 明朝"/>
                        <a:cs typeface="Times New Roman"/>
                      </a:endParaRPr>
                    </a:p>
                  </p:txBody>
                </p:sp>
                <p:sp>
                  <p:nvSpPr>
                    <p:cNvPr id="81" name="Flowchart: Terminator 71681"/>
                    <p:cNvSpPr/>
                    <p:nvPr/>
                  </p:nvSpPr>
                  <p:spPr>
                    <a:xfrm>
                      <a:off x="6994973" y="3445098"/>
                      <a:ext cx="468952" cy="241226"/>
                    </a:xfrm>
                    <a:prstGeom prst="flowChartTerminator">
                      <a:avLst/>
                    </a:prstGeom>
                    <a:solidFill>
                      <a:srgbClr val="008000"/>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i="1" smtClean="0">
                          <a:solidFill>
                            <a:srgbClr val="000000"/>
                          </a:solidFill>
                          <a:effectLst/>
                          <a:latin typeface="Cambria Math"/>
                          <a:ea typeface="ＭＳ 明朝"/>
                          <a:cs typeface="Times"/>
                        </a:rPr>
                        <a:t>C</a:t>
                      </a:r>
                      <a:r>
                        <a:rPr lang="en-US" sz="1100" i="1">
                          <a:solidFill>
                            <a:srgbClr val="000000"/>
                          </a:solidFill>
                          <a:effectLst/>
                          <a:latin typeface="Cambria Math"/>
                          <a:ea typeface="ＭＳ 明朝"/>
                          <a:cs typeface="Times"/>
                        </a:rPr>
                        <a:t> </a:t>
                      </a:r>
                      <a:r>
                        <a:rPr lang="en-US" sz="1400" i="1" baseline="-25000" smtClean="0">
                          <a:solidFill>
                            <a:srgbClr val="000000"/>
                          </a:solidFill>
                          <a:effectLst/>
                          <a:latin typeface="Times New Roman"/>
                          <a:ea typeface="ＭＳ 明朝"/>
                          <a:cs typeface="Times New Roman"/>
                        </a:rPr>
                        <a:t>x</a:t>
                      </a:r>
                      <a:endParaRPr lang="en-US" sz="1400" i="1" baseline="-25000">
                        <a:effectLst/>
                        <a:latin typeface="Times New Roman"/>
                        <a:ea typeface="ＭＳ 明朝"/>
                        <a:cs typeface="Times New Roman"/>
                      </a:endParaRPr>
                    </a:p>
                  </p:txBody>
                </p:sp>
                <p:cxnSp>
                  <p:nvCxnSpPr>
                    <p:cNvPr id="82" name="Straight Arrow Connector 81"/>
                    <p:cNvCxnSpPr>
                      <a:stCxn id="79" idx="0"/>
                      <a:endCxn id="81" idx="2"/>
                    </p:cNvCxnSpPr>
                    <p:nvPr/>
                  </p:nvCxnSpPr>
                  <p:spPr>
                    <a:xfrm flipH="1" flipV="1">
                      <a:off x="7229449" y="3686324"/>
                      <a:ext cx="95555" cy="790343"/>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78" idx="0"/>
                    </p:cNvCxnSpPr>
                    <p:nvPr/>
                  </p:nvCxnSpPr>
                  <p:spPr>
                    <a:xfrm flipV="1">
                      <a:off x="6590275" y="3691958"/>
                      <a:ext cx="639174" cy="779226"/>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74" name="Text Box 74803"/>
                    <p:cNvSpPr txBox="1"/>
                    <p:nvPr/>
                  </p:nvSpPr>
                  <p:spPr>
                    <a:xfrm>
                      <a:off x="7171591" y="4107649"/>
                      <a:ext cx="425178"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err="1" smtClean="0">
                          <a:effectLst/>
                          <a:latin typeface="Cambria Math"/>
                          <a:ea typeface="ＭＳ 明朝"/>
                          <a:cs typeface="Cambria Math"/>
                        </a:rPr>
                        <a:t>L</a:t>
                      </a:r>
                      <a:r>
                        <a:rPr lang="en-US" sz="900" b="1" i="1" baseline="-25000" err="1" smtClean="0">
                          <a:latin typeface="Cambria Math"/>
                          <a:ea typeface="ＭＳ 明朝"/>
                          <a:cs typeface="Cambria Math"/>
                        </a:rPr>
                        <a:t>k</a:t>
                      </a:r>
                      <a:r>
                        <a:rPr lang="en-US" sz="900" b="1" i="1" baseline="-25000" smtClean="0">
                          <a:latin typeface="Cambria Math"/>
                          <a:ea typeface="ＭＳ 明朝"/>
                          <a:cs typeface="Cambria Math"/>
                        </a:rPr>
                        <a:t>-</a:t>
                      </a:r>
                      <a:endParaRPr lang="en-US" sz="1100" i="1"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75" name="Text Box 74803"/>
                    <p:cNvSpPr txBox="1"/>
                    <p:nvPr/>
                  </p:nvSpPr>
                  <p:spPr>
                    <a:xfrm>
                      <a:off x="6686192" y="4071863"/>
                      <a:ext cx="367049"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smtClean="0">
                          <a:effectLst/>
                          <a:latin typeface="Cambria Math"/>
                          <a:ea typeface="ＭＳ 明朝"/>
                          <a:cs typeface="Cambria Math"/>
                        </a:rPr>
                        <a:t>L</a:t>
                      </a:r>
                      <a:r>
                        <a:rPr lang="en-US" sz="900" b="1" baseline="-25000" smtClean="0">
                          <a:latin typeface="Cambria Math"/>
                          <a:ea typeface="ＭＳ 明朝"/>
                          <a:cs typeface="Cambria Math"/>
                        </a:rPr>
                        <a:t>k</a:t>
                      </a:r>
                      <a:endParaRPr lang="en-US" sz="900" baseline="-25000">
                        <a:latin typeface="Cambria Math"/>
                        <a:ea typeface="ＭＳ 明朝"/>
                        <a:cs typeface="Cambria Math"/>
                      </a:endParaRPr>
                    </a:p>
                    <a:p>
                      <a:pPr>
                        <a:spcAft>
                          <a:spcPts val="0"/>
                        </a:spcAft>
                      </a:pPr>
                      <a:endParaRPr lang="en-US" sz="1200" i="1">
                        <a:effectLst/>
                        <a:latin typeface="Cambria Math"/>
                        <a:ea typeface="ＭＳ 明朝"/>
                        <a:cs typeface="Cambria Math"/>
                      </a:endParaRPr>
                    </a:p>
                  </p:txBody>
                </p:sp>
              </p:grpSp>
              <p:grpSp>
                <p:nvGrpSpPr>
                  <p:cNvPr id="9" name="Group 8"/>
                  <p:cNvGrpSpPr/>
                  <p:nvPr/>
                </p:nvGrpSpPr>
                <p:grpSpPr>
                  <a:xfrm>
                    <a:off x="5627148" y="3048998"/>
                    <a:ext cx="3170828" cy="2261296"/>
                    <a:chOff x="5627148" y="3048998"/>
                    <a:chExt cx="3170828" cy="2261296"/>
                  </a:xfrm>
                </p:grpSpPr>
                <p:cxnSp>
                  <p:nvCxnSpPr>
                    <p:cNvPr id="85" name="Straight Arrow Connector 84"/>
                    <p:cNvCxnSpPr>
                      <a:stCxn id="89" idx="0"/>
                      <a:endCxn id="78" idx="2"/>
                    </p:cNvCxnSpPr>
                    <p:nvPr/>
                  </p:nvCxnSpPr>
                  <p:spPr>
                    <a:xfrm flipH="1" flipV="1">
                      <a:off x="6590275" y="4704088"/>
                      <a:ext cx="793393" cy="423372"/>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endCxn id="93" idx="2"/>
                    </p:cNvCxnSpPr>
                    <p:nvPr/>
                  </p:nvCxnSpPr>
                  <p:spPr>
                    <a:xfrm flipH="1" flipV="1">
                      <a:off x="5898914" y="4704087"/>
                      <a:ext cx="271766" cy="427751"/>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5627148" y="3048998"/>
                      <a:ext cx="3170828" cy="2261296"/>
                      <a:chOff x="5627148" y="3048998"/>
                      <a:chExt cx="3170828" cy="2261296"/>
                    </a:xfrm>
                  </p:grpSpPr>
                  <p:grpSp>
                    <p:nvGrpSpPr>
                      <p:cNvPr id="77" name="Group 76"/>
                      <p:cNvGrpSpPr/>
                      <p:nvPr/>
                    </p:nvGrpSpPr>
                    <p:grpSpPr>
                      <a:xfrm>
                        <a:off x="5627148" y="3456773"/>
                        <a:ext cx="3170828" cy="1247315"/>
                        <a:chOff x="4723003" y="2575280"/>
                        <a:chExt cx="3921480" cy="2379880"/>
                      </a:xfrm>
                    </p:grpSpPr>
                    <p:cxnSp>
                      <p:nvCxnSpPr>
                        <p:cNvPr id="96" name="Straight Arrow Connector 95"/>
                        <p:cNvCxnSpPr>
                          <a:stCxn id="78" idx="0"/>
                        </p:cNvCxnSpPr>
                        <p:nvPr/>
                      </p:nvCxnSpPr>
                      <p:spPr>
                        <a:xfrm flipH="1" flipV="1">
                          <a:off x="5187134" y="3748874"/>
                          <a:ext cx="727001" cy="761905"/>
                        </a:xfrm>
                        <a:prstGeom prst="straightConnector1">
                          <a:avLst/>
                        </a:prstGeom>
                        <a:ln w="12700">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90" idx="1"/>
                        </p:cNvCxnSpPr>
                        <p:nvPr/>
                      </p:nvCxnSpPr>
                      <p:spPr>
                        <a:xfrm flipH="1" flipV="1">
                          <a:off x="6961717" y="2783137"/>
                          <a:ext cx="1217099" cy="16510"/>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0" name="Rectangle 89"/>
                        <p:cNvSpPr/>
                        <p:nvPr/>
                      </p:nvSpPr>
                      <p:spPr>
                        <a:xfrm>
                          <a:off x="8178816" y="2575280"/>
                          <a:ext cx="465667" cy="448733"/>
                        </a:xfrm>
                        <a:prstGeom prst="rect">
                          <a:avLst/>
                        </a:prstGeom>
                        <a:solidFill>
                          <a:schemeClr val="accent2"/>
                        </a:solidFill>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smtClean="0">
                              <a:effectLst/>
                              <a:latin typeface="Cambria Math"/>
                              <a:ea typeface="ＭＳ 明朝"/>
                              <a:cs typeface="Times"/>
                            </a:rPr>
                            <a:t>Q</a:t>
                          </a:r>
                          <a:r>
                            <a:rPr lang="en-US" sz="1100" baseline="-25000">
                              <a:latin typeface="Times New Roman"/>
                            </a:rPr>
                            <a:t>x</a:t>
                          </a:r>
                          <a:r>
                            <a:rPr lang="en-US" sz="1200" i="1" baseline="-25000">
                              <a:effectLst/>
                              <a:latin typeface="Cambria Math"/>
                              <a:ea typeface="ＭＳ 明朝"/>
                              <a:cs typeface="Times"/>
                            </a:rPr>
                            <a:t> </a:t>
                          </a:r>
                        </a:p>
                      </p:txBody>
                    </p:sp>
                    <p:cxnSp>
                      <p:nvCxnSpPr>
                        <p:cNvPr id="92" name="Straight Arrow Connector 91"/>
                        <p:cNvCxnSpPr>
                          <a:endCxn id="80" idx="2"/>
                        </p:cNvCxnSpPr>
                        <p:nvPr/>
                      </p:nvCxnSpPr>
                      <p:spPr>
                        <a:xfrm flipH="1" flipV="1">
                          <a:off x="4929019" y="3806545"/>
                          <a:ext cx="14763" cy="711004"/>
                        </a:xfrm>
                        <a:prstGeom prst="straightConnector1">
                          <a:avLst/>
                        </a:prstGeom>
                        <a:ln w="12700">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93" name="Flowchart: Terminator 71681"/>
                        <p:cNvSpPr/>
                        <p:nvPr/>
                      </p:nvSpPr>
                      <p:spPr>
                        <a:xfrm>
                          <a:off x="4723003" y="4510534"/>
                          <a:ext cx="672201" cy="444626"/>
                        </a:xfrm>
                        <a:prstGeom prst="flowChartTerminator">
                          <a:avLst/>
                        </a:prstGeom>
                        <a:pattFill prst="ltDnDiag">
                          <a:fgClr>
                            <a:schemeClr val="tx2"/>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smtClean="0">
                              <a:solidFill>
                                <a:srgbClr val="000000"/>
                              </a:solidFill>
                              <a:effectLst/>
                              <a:latin typeface="Cambria Math"/>
                              <a:ea typeface="ＭＳ 明朝"/>
                              <a:cs typeface="Times"/>
                            </a:rPr>
                            <a:t>C</a:t>
                          </a:r>
                          <a:r>
                            <a:rPr lang="en-US" sz="1100" i="1">
                              <a:solidFill>
                                <a:srgbClr val="000000"/>
                              </a:solidFill>
                              <a:effectLst/>
                              <a:latin typeface="Cambria Math"/>
                              <a:ea typeface="ＭＳ 明朝"/>
                              <a:cs typeface="Times"/>
                            </a:rPr>
                            <a:t> </a:t>
                          </a:r>
                          <a:r>
                            <a:rPr lang="en-US" sz="1100" b="1" i="1" baseline="-25000" smtClean="0">
                              <a:solidFill>
                                <a:srgbClr val="000000"/>
                              </a:solidFill>
                              <a:effectLst/>
                              <a:latin typeface="Cambria Math"/>
                              <a:ea typeface="ＭＳ 明朝"/>
                              <a:cs typeface="Times"/>
                            </a:rPr>
                            <a:t>C</a:t>
                          </a:r>
                          <a:endParaRPr lang="en-US" sz="1100" b="1" i="1" baseline="-25000">
                            <a:effectLst/>
                            <a:latin typeface="Cambria Math"/>
                            <a:ea typeface="ＭＳ 明朝"/>
                            <a:cs typeface="Times"/>
                          </a:endParaRPr>
                        </a:p>
                      </p:txBody>
                    </p:sp>
                  </p:grpSp>
                  <p:grpSp>
                    <p:nvGrpSpPr>
                      <p:cNvPr id="6" name="Group 5"/>
                      <p:cNvGrpSpPr/>
                      <p:nvPr/>
                    </p:nvGrpSpPr>
                    <p:grpSpPr>
                      <a:xfrm>
                        <a:off x="5793732" y="3081031"/>
                        <a:ext cx="2815982" cy="2229263"/>
                        <a:chOff x="5793732" y="3081031"/>
                        <a:chExt cx="2815982" cy="2229263"/>
                      </a:xfrm>
                    </p:grpSpPr>
                    <p:cxnSp>
                      <p:nvCxnSpPr>
                        <p:cNvPr id="38" name="Elbow Connector 37"/>
                        <p:cNvCxnSpPr>
                          <a:endCxn id="80" idx="0"/>
                        </p:cNvCxnSpPr>
                        <p:nvPr/>
                      </p:nvCxnSpPr>
                      <p:spPr>
                        <a:xfrm rot="10800000" flipV="1">
                          <a:off x="5793732" y="3177789"/>
                          <a:ext cx="1175639" cy="683074"/>
                        </a:xfrm>
                        <a:prstGeom prst="bentConnector2">
                          <a:avLst/>
                        </a:prstGeom>
                        <a:ln w="6350">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6157624" y="4704088"/>
                          <a:ext cx="2452090" cy="606206"/>
                          <a:chOff x="6553200" y="2991643"/>
                          <a:chExt cx="3970448" cy="1359966"/>
                        </a:xfrm>
                      </p:grpSpPr>
                      <p:cxnSp>
                        <p:nvCxnSpPr>
                          <p:cNvPr id="88" name="Straight Arrow Connector 87"/>
                          <p:cNvCxnSpPr/>
                          <p:nvPr/>
                        </p:nvCxnSpPr>
                        <p:spPr>
                          <a:xfrm flipV="1">
                            <a:off x="8400129" y="2991643"/>
                            <a:ext cx="267071" cy="959616"/>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9" name="Text Box 74803"/>
                          <p:cNvSpPr txBox="1"/>
                          <p:nvPr/>
                        </p:nvSpPr>
                        <p:spPr>
                          <a:xfrm>
                            <a:off x="6553200" y="3941438"/>
                            <a:ext cx="3970448" cy="410171"/>
                          </a:xfrm>
                          <a:prstGeom prst="rect">
                            <a:avLst/>
                          </a:prstGeom>
                          <a:no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smtClean="0">
                                <a:effectLst/>
                                <a:latin typeface="Cambria Math"/>
                                <a:ea typeface="ＭＳ 明朝"/>
                                <a:cs typeface="Cambria Math"/>
                              </a:rPr>
                              <a:t>Derived Known skills at level k </a:t>
                            </a:r>
                            <a:r>
                              <a:rPr lang="en-US" sz="1000" b="1" smtClean="0">
                                <a:latin typeface="Cambria Math"/>
                                <a:cs typeface="Cambria Math"/>
                              </a:rPr>
                              <a:t>≥ </a:t>
                            </a:r>
                            <a:r>
                              <a:rPr lang="en-US" sz="1000" b="1">
                                <a:latin typeface="Cambria Math"/>
                                <a:cs typeface="Cambria Math"/>
                              </a:rPr>
                              <a:t>2</a:t>
                            </a:r>
                          </a:p>
                          <a:p>
                            <a:r>
                              <a:rPr lang="en-US" sz="800" b="1" i="1" smtClean="0">
                                <a:effectLst/>
                                <a:latin typeface="Cambria Math"/>
                                <a:ea typeface="ＭＳ 明朝"/>
                                <a:cs typeface="Times"/>
                              </a:rPr>
                              <a:t> </a:t>
                            </a:r>
                            <a:endParaRPr lang="en-US" sz="800" i="1">
                              <a:latin typeface="Cambria Math"/>
                              <a:ea typeface="ＭＳ 明朝"/>
                              <a:cs typeface="Times"/>
                            </a:endParaRPr>
                          </a:p>
                          <a:p>
                            <a:pPr>
                              <a:spcAft>
                                <a:spcPts val="0"/>
                              </a:spcAft>
                            </a:pPr>
                            <a:endParaRPr lang="en-US" sz="1200" i="1">
                              <a:effectLst/>
                              <a:latin typeface="Cambria Math"/>
                              <a:ea typeface="ＭＳ 明朝"/>
                              <a:cs typeface="Times"/>
                            </a:endParaRPr>
                          </a:p>
                        </p:txBody>
                      </p:sp>
                    </p:grpSp>
                    <p:sp>
                      <p:nvSpPr>
                        <p:cNvPr id="31" name="Flowchart: Terminator 71681"/>
                        <p:cNvSpPr/>
                        <p:nvPr/>
                      </p:nvSpPr>
                      <p:spPr>
                        <a:xfrm>
                          <a:off x="6975423" y="3081031"/>
                          <a:ext cx="468952" cy="241226"/>
                        </a:xfrm>
                        <a:prstGeom prst="flowChartTerminator">
                          <a:avLst/>
                        </a:prstGeom>
                        <a:solidFill>
                          <a:srgbClr val="008000"/>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i="1" smtClean="0">
                              <a:solidFill>
                                <a:srgbClr val="000000"/>
                              </a:solidFill>
                              <a:effectLst/>
                              <a:latin typeface="Cambria Math"/>
                              <a:ea typeface="ＭＳ 明朝"/>
                              <a:cs typeface="Times"/>
                            </a:rPr>
                            <a:t>C</a:t>
                          </a:r>
                          <a:r>
                            <a:rPr lang="en-US" sz="1100" i="1">
                              <a:solidFill>
                                <a:srgbClr val="000000"/>
                              </a:solidFill>
                              <a:effectLst/>
                              <a:latin typeface="Cambria Math"/>
                              <a:ea typeface="ＭＳ 明朝"/>
                              <a:cs typeface="Times"/>
                            </a:rPr>
                            <a:t> </a:t>
                          </a:r>
                          <a:r>
                            <a:rPr lang="en-US" sz="1400" i="1" baseline="-25000" smtClean="0">
                              <a:solidFill>
                                <a:srgbClr val="000000"/>
                              </a:solidFill>
                              <a:effectLst/>
                              <a:latin typeface="Times New Roman"/>
                              <a:ea typeface="ＭＳ 明朝"/>
                              <a:cs typeface="Times New Roman"/>
                            </a:rPr>
                            <a:t>d</a:t>
                          </a:r>
                          <a:endParaRPr lang="en-US" sz="1400" i="1" baseline="-25000">
                            <a:effectLst/>
                            <a:latin typeface="Times New Roman"/>
                            <a:ea typeface="ＭＳ 明朝"/>
                            <a:cs typeface="Times New Roman"/>
                          </a:endParaRPr>
                        </a:p>
                      </p:txBody>
                    </p:sp>
                    <p:cxnSp>
                      <p:nvCxnSpPr>
                        <p:cNvPr id="7" name="Elbow Connector 6"/>
                        <p:cNvCxnSpPr>
                          <a:stCxn id="90" idx="0"/>
                          <a:endCxn id="31" idx="3"/>
                        </p:cNvCxnSpPr>
                        <p:nvPr/>
                      </p:nvCxnSpPr>
                      <p:spPr>
                        <a:xfrm rot="16200000" flipV="1">
                          <a:off x="7899480" y="2746540"/>
                          <a:ext cx="255129" cy="1165337"/>
                        </a:xfrm>
                        <a:prstGeom prst="bentConnector2">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37" name="Text Box 74803"/>
                      <p:cNvSpPr txBox="1"/>
                      <p:nvPr/>
                    </p:nvSpPr>
                    <p:spPr>
                      <a:xfrm>
                        <a:off x="7792211" y="3048998"/>
                        <a:ext cx="382148"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smtClean="0">
                            <a:effectLst/>
                            <a:latin typeface="Cambria Math"/>
                            <a:ea typeface="ＭＳ 明朝"/>
                            <a:cs typeface="Cambria Math"/>
                          </a:rPr>
                          <a:t>L</a:t>
                        </a:r>
                        <a:r>
                          <a:rPr lang="en-US" sz="1400" b="1" i="1" baseline="-25000">
                            <a:latin typeface="Times New Roman"/>
                            <a:ea typeface="ＭＳ 明朝"/>
                            <a:cs typeface="Times New Roman"/>
                          </a:rPr>
                          <a:t>m</a:t>
                        </a:r>
                        <a:endParaRPr lang="en-US" sz="1400" i="1">
                          <a:effectLst/>
                          <a:latin typeface="Times New Roman"/>
                          <a:ea typeface="ＭＳ 明朝"/>
                          <a:cs typeface="Times New Roman"/>
                        </a:endParaRPr>
                      </a:p>
                    </p:txBody>
                  </p:sp>
                </p:grpSp>
                <p:sp>
                  <p:nvSpPr>
                    <p:cNvPr id="73" name="Text Box 74803"/>
                    <p:cNvSpPr txBox="1"/>
                    <p:nvPr/>
                  </p:nvSpPr>
                  <p:spPr>
                    <a:xfrm>
                      <a:off x="7793223" y="3393688"/>
                      <a:ext cx="381136"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smtClean="0">
                          <a:effectLst/>
                          <a:latin typeface="Times New Roman"/>
                          <a:ea typeface="ＭＳ 明朝"/>
                          <a:cs typeface="Times New Roman"/>
                        </a:rPr>
                        <a:t>L</a:t>
                      </a:r>
                      <a:r>
                        <a:rPr lang="en-US" sz="1400" b="1" i="1" baseline="-25000" smtClean="0">
                          <a:latin typeface="Cambria Math"/>
                          <a:ea typeface="ＭＳ 明朝"/>
                          <a:cs typeface="Times"/>
                        </a:rPr>
                        <a:t>k</a:t>
                      </a:r>
                      <a:endParaRPr lang="en-US" sz="1400" i="1" baseline="-25000">
                        <a:latin typeface="Cambria Math"/>
                        <a:ea typeface="ＭＳ 明朝"/>
                        <a:cs typeface="Times"/>
                      </a:endParaRPr>
                    </a:p>
                    <a:p>
                      <a:pPr>
                        <a:spcAft>
                          <a:spcPts val="0"/>
                        </a:spcAft>
                      </a:pPr>
                      <a:endParaRPr lang="en-US" sz="1200" i="1">
                        <a:effectLst/>
                        <a:latin typeface="Cambria Math"/>
                        <a:ea typeface="ＭＳ 明朝"/>
                        <a:cs typeface="Times"/>
                      </a:endParaRPr>
                    </a:p>
                  </p:txBody>
                </p:sp>
              </p:grpSp>
              <p:sp>
                <p:nvSpPr>
                  <p:cNvPr id="11" name="TextBox 10"/>
                  <p:cNvSpPr txBox="1"/>
                  <p:nvPr/>
                </p:nvSpPr>
                <p:spPr>
                  <a:xfrm>
                    <a:off x="8857699" y="3082979"/>
                    <a:ext cx="184666" cy="369332"/>
                  </a:xfrm>
                  <a:prstGeom prst="rect">
                    <a:avLst/>
                  </a:prstGeom>
                  <a:noFill/>
                </p:spPr>
                <p:txBody>
                  <a:bodyPr wrap="none" rtlCol="0">
                    <a:spAutoFit/>
                  </a:bodyPr>
                  <a:lstStyle/>
                  <a:p>
                    <a:endParaRPr lang="en-US">
                      <a:latin typeface="Times New Roman"/>
                    </a:endParaRPr>
                  </a:p>
                </p:txBody>
              </p:sp>
            </p:grpSp>
          </p:grpSp>
          <p:sp>
            <p:nvSpPr>
              <p:cNvPr id="45" name="Text Box 74803"/>
              <p:cNvSpPr txBox="1"/>
              <p:nvPr/>
            </p:nvSpPr>
            <p:spPr>
              <a:xfrm>
                <a:off x="2078600" y="4472255"/>
                <a:ext cx="1656480" cy="367129"/>
              </a:xfrm>
              <a:prstGeom prst="rect">
                <a:avLst/>
              </a:prstGeom>
              <a:no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smtClean="0">
                    <a:latin typeface="Cambria Math"/>
                    <a:ea typeface="ＭＳ 明朝"/>
                    <a:cs typeface="Cambria Math"/>
                  </a:rPr>
                  <a:t>Potential Known Skill</a:t>
                </a:r>
                <a:endParaRPr lang="en-US" sz="1000" b="1" smtClean="0">
                  <a:effectLst/>
                  <a:latin typeface="Cambria Math"/>
                  <a:ea typeface="ＭＳ 明朝"/>
                  <a:cs typeface="Cambria Math"/>
                </a:endParaRPr>
              </a:p>
              <a:p>
                <a:endParaRPr lang="en-US" sz="800" i="1">
                  <a:latin typeface="Cambria Math"/>
                  <a:ea typeface="ＭＳ 明朝"/>
                  <a:cs typeface="Times"/>
                </a:endParaRPr>
              </a:p>
            </p:txBody>
          </p:sp>
          <p:cxnSp>
            <p:nvCxnSpPr>
              <p:cNvPr id="46" name="Straight Arrow Connector 45"/>
              <p:cNvCxnSpPr>
                <a:stCxn id="45" idx="2"/>
              </p:cNvCxnSpPr>
              <p:nvPr/>
            </p:nvCxnSpPr>
            <p:spPr>
              <a:xfrm>
                <a:off x="2906841" y="4839384"/>
                <a:ext cx="1154878" cy="253389"/>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42" name="Text Box 74803"/>
            <p:cNvSpPr txBox="1"/>
            <p:nvPr/>
          </p:nvSpPr>
          <p:spPr>
            <a:xfrm>
              <a:off x="4608501" y="5181327"/>
              <a:ext cx="367049"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smtClean="0">
                  <a:effectLst/>
                  <a:latin typeface="Cambria Math"/>
                  <a:ea typeface="ＭＳ 明朝"/>
                  <a:cs typeface="Cambria Math"/>
                </a:rPr>
                <a:t>L</a:t>
              </a:r>
              <a:r>
                <a:rPr lang="en-US" sz="900" b="1" baseline="-25000" smtClean="0">
                  <a:latin typeface="Cambria Math"/>
                  <a:ea typeface="ＭＳ 明朝"/>
                  <a:cs typeface="Cambria Math"/>
                </a:rPr>
                <a:t>k</a:t>
              </a:r>
              <a:endParaRPr lang="en-US" sz="900" baseline="-25000">
                <a:latin typeface="Cambria Math"/>
                <a:ea typeface="ＭＳ 明朝"/>
                <a:cs typeface="Cambria Math"/>
              </a:endParaRPr>
            </a:p>
            <a:p>
              <a:pPr>
                <a:spcAft>
                  <a:spcPts val="0"/>
                </a:spcAft>
              </a:pPr>
              <a:endParaRPr lang="en-US" sz="1200" i="1">
                <a:effectLst/>
                <a:latin typeface="Cambria Math"/>
                <a:ea typeface="ＭＳ 明朝"/>
                <a:cs typeface="Cambria Math"/>
              </a:endParaRPr>
            </a:p>
          </p:txBody>
        </p:sp>
      </p:grpSp>
      <p:sp>
        <p:nvSpPr>
          <p:cNvPr id="40" name="Text Box 74803"/>
          <p:cNvSpPr txBox="1"/>
          <p:nvPr/>
        </p:nvSpPr>
        <p:spPr>
          <a:xfrm>
            <a:off x="5407647" y="3473448"/>
            <a:ext cx="350962"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smtClean="0">
                <a:effectLst/>
                <a:latin typeface="Times New Roman"/>
                <a:ea typeface="ＭＳ 明朝"/>
                <a:cs typeface="Times New Roman"/>
              </a:rPr>
              <a:t>L</a:t>
            </a:r>
            <a:r>
              <a:rPr lang="en-US" sz="900" b="1" baseline="-25000" smtClean="0">
                <a:latin typeface="Times New Roman"/>
                <a:ea typeface="ＭＳ 明朝"/>
                <a:cs typeface="Times New Roman"/>
              </a:rPr>
              <a:t>k</a:t>
            </a:r>
            <a:endParaRPr lang="en-US" sz="9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Tree>
    <p:extLst>
      <p:ext uri="{BB962C8B-B14F-4D97-AF65-F5344CB8AC3E}">
        <p14:creationId xmlns:p14="http://schemas.microsoft.com/office/powerpoint/2010/main" val="809868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latin typeface="Times New Roman" charset="0"/>
                <a:ea typeface="Times New Roman" charset="0"/>
                <a:cs typeface="Times New Roman" charset="0"/>
              </a:rPr>
              <a:t>Potential Not Knowing Skill Set PNS(k)</a:t>
            </a:r>
            <a:endParaRPr lang="en-US" sz="3200" b="1">
              <a:latin typeface="Times New Roman" charset="0"/>
              <a:ea typeface="Times New Roman" charset="0"/>
              <a:cs typeface="Times New Roman" charset="0"/>
            </a:endParaRPr>
          </a:p>
        </p:txBody>
      </p:sp>
      <p:sp>
        <p:nvSpPr>
          <p:cNvPr id="3" name="Content Placeholder 2"/>
          <p:cNvSpPr>
            <a:spLocks noGrp="1"/>
          </p:cNvSpPr>
          <p:nvPr>
            <p:ph idx="1"/>
          </p:nvPr>
        </p:nvSpPr>
        <p:spPr>
          <a:xfrm>
            <a:off x="457200" y="1417638"/>
            <a:ext cx="8229600" cy="5185416"/>
          </a:xfrm>
        </p:spPr>
        <p:txBody>
          <a:bodyPr>
            <a:normAutofit/>
          </a:bodyPr>
          <a:lstStyle/>
          <a:p>
            <a:pPr marL="0" indent="0" algn="just">
              <a:buNone/>
            </a:pPr>
            <a:r>
              <a:rPr lang="en-US" sz="2400" smtClean="0"/>
              <a:t>Is A a potential Not ready to be Known skill at level k? </a:t>
            </a:r>
            <a:endParaRPr lang="en-US" sz="2400"/>
          </a:p>
          <a:p>
            <a:pPr marL="0" indent="0" algn="just">
              <a:buNone/>
            </a:pPr>
            <a:r>
              <a:rPr lang="en-US" sz="2400"/>
              <a:t>Let S(A,k) is the support set of A at level k. If </a:t>
            </a:r>
            <a:r>
              <a:rPr lang="en-US" sz="2400" smtClean="0"/>
              <a:t>every node in the S</a:t>
            </a:r>
            <a:r>
              <a:rPr lang="en-US" sz="2400"/>
              <a:t>(A,k) </a:t>
            </a:r>
            <a:r>
              <a:rPr lang="en-US" sz="2400">
                <a:solidFill>
                  <a:srgbClr val="000000"/>
                </a:solidFill>
              </a:rPr>
              <a:t>is subset of </a:t>
            </a:r>
            <a:r>
              <a:rPr lang="en-US" sz="2400" smtClean="0">
                <a:solidFill>
                  <a:srgbClr val="000000"/>
                </a:solidFill>
              </a:rPr>
              <a:t>VNS∨DNS at any level (doesn’t matter-because we only want to guarantee that the set is not known) </a:t>
            </a:r>
            <a:r>
              <a:rPr lang="en-US" sz="2400" smtClean="0"/>
              <a:t>i.e</a:t>
            </a:r>
            <a:r>
              <a:rPr lang="en-US" sz="2400"/>
              <a:t>. S(A,k) ⊂ </a:t>
            </a:r>
            <a:r>
              <a:rPr lang="en-US" sz="2400" smtClean="0"/>
              <a:t>VNS </a:t>
            </a:r>
            <a:r>
              <a:rPr lang="en-US" sz="2400"/>
              <a:t>∨ </a:t>
            </a:r>
            <a:r>
              <a:rPr lang="en-US" sz="2400" smtClean="0"/>
              <a:t>DNS, </a:t>
            </a:r>
            <a:r>
              <a:rPr lang="en-US" sz="2400"/>
              <a:t>but there is no evidence that A is known, then A is </a:t>
            </a:r>
            <a:r>
              <a:rPr lang="en-US" sz="2400" smtClean="0"/>
              <a:t>an element in Potential Not Known Skill </a:t>
            </a:r>
            <a:r>
              <a:rPr lang="en-US" sz="2400"/>
              <a:t>set </a:t>
            </a:r>
            <a:r>
              <a:rPr lang="en-US" sz="2400" smtClean="0"/>
              <a:t>PNS(k</a:t>
            </a:r>
            <a:r>
              <a:rPr lang="en-US" sz="2400"/>
              <a:t>) i.e. A </a:t>
            </a:r>
            <a:r>
              <a:rPr lang="en-US" sz="2400" smtClean="0">
                <a:latin typeface="Times New Roman" charset="0"/>
                <a:ea typeface="Times New Roman" charset="0"/>
                <a:cs typeface="Times New Roman" charset="0"/>
              </a:rPr>
              <a:t>∈ PNS(k</a:t>
            </a:r>
            <a:r>
              <a:rPr lang="en-US" sz="2400">
                <a:latin typeface="Times New Roman" charset="0"/>
                <a:ea typeface="Times New Roman" charset="0"/>
                <a:cs typeface="Times New Roman" charset="0"/>
              </a:rPr>
              <a:t>) </a:t>
            </a:r>
            <a:endParaRPr lang="en-US" sz="2400" smtClean="0"/>
          </a:p>
          <a:p>
            <a:pPr marL="0" indent="0" algn="just">
              <a:buNone/>
            </a:pPr>
            <a:r>
              <a:rPr lang="en-US" sz="2000" smtClean="0"/>
              <a:t>where </a:t>
            </a:r>
          </a:p>
          <a:p>
            <a:pPr marL="0" indent="0">
              <a:buNone/>
            </a:pPr>
            <a:r>
              <a:rPr lang="en-US" sz="2000" i="1" smtClean="0">
                <a:solidFill>
                  <a:srgbClr val="000000"/>
                </a:solidFill>
                <a:latin typeface="Cambria Math"/>
                <a:ea typeface="ＭＳ 明朝"/>
                <a:cs typeface="Times"/>
              </a:rPr>
              <a:t>C </a:t>
            </a:r>
            <a:r>
              <a:rPr lang="en-US" sz="2000" i="1" baseline="-25000" smtClean="0">
                <a:solidFill>
                  <a:srgbClr val="000000"/>
                </a:solidFill>
                <a:latin typeface="Cambria Math"/>
                <a:ea typeface="ＭＳ 明朝"/>
                <a:cs typeface="Times"/>
              </a:rPr>
              <a:t>d</a:t>
            </a:r>
            <a:r>
              <a:rPr lang="en-US" sz="2000" i="1" baseline="-25000" smtClean="0">
                <a:latin typeface="Cambria Math"/>
                <a:ea typeface="ＭＳ 明朝"/>
                <a:cs typeface="Times"/>
              </a:rPr>
              <a:t> , </a:t>
            </a:r>
            <a:r>
              <a:rPr lang="en-US" sz="2000" i="1" smtClean="0">
                <a:latin typeface="Cambria Math"/>
                <a:ea typeface="ＭＳ 明朝"/>
                <a:cs typeface="Times"/>
              </a:rPr>
              <a:t>C </a:t>
            </a:r>
            <a:r>
              <a:rPr lang="en-US" sz="2000" i="1" baseline="-25000" smtClean="0">
                <a:latin typeface="Cambria Math"/>
                <a:ea typeface="ＭＳ 明朝"/>
                <a:cs typeface="Times"/>
              </a:rPr>
              <a:t>x</a:t>
            </a:r>
            <a:r>
              <a:rPr lang="en-US" sz="2000" smtClean="0"/>
              <a:t>∈  VNS</a:t>
            </a:r>
            <a:endParaRPr lang="en-US" sz="2000" i="1" baseline="-25000" smtClean="0">
              <a:latin typeface="Cambria Math"/>
              <a:ea typeface="ＭＳ 明朝"/>
              <a:cs typeface="Times"/>
            </a:endParaRPr>
          </a:p>
          <a:p>
            <a:pPr marL="0" indent="0">
              <a:buNone/>
            </a:pPr>
            <a:r>
              <a:rPr lang="en-US" sz="2000" i="1" smtClean="0">
                <a:solidFill>
                  <a:srgbClr val="000000"/>
                </a:solidFill>
                <a:latin typeface="Cambria Math"/>
                <a:ea typeface="ＭＳ 明朝"/>
                <a:cs typeface="Times"/>
              </a:rPr>
              <a:t>C</a:t>
            </a:r>
            <a:r>
              <a:rPr lang="en-US" sz="2000" i="1">
                <a:solidFill>
                  <a:srgbClr val="000000"/>
                </a:solidFill>
                <a:latin typeface="Cambria Math"/>
                <a:ea typeface="ＭＳ 明朝"/>
                <a:cs typeface="Times"/>
              </a:rPr>
              <a:t> </a:t>
            </a:r>
            <a:r>
              <a:rPr lang="en-US" sz="2000" i="1" baseline="-25000">
                <a:solidFill>
                  <a:srgbClr val="000000"/>
                </a:solidFill>
                <a:latin typeface="Cambria Math"/>
                <a:ea typeface="ＭＳ 明朝"/>
                <a:cs typeface="Times"/>
              </a:rPr>
              <a:t>C </a:t>
            </a:r>
            <a:r>
              <a:rPr lang="en-US" sz="2000" i="1">
                <a:solidFill>
                  <a:srgbClr val="000000"/>
                </a:solidFill>
                <a:latin typeface="Cambria Math"/>
                <a:ea typeface="ＭＳ 明朝"/>
                <a:cs typeface="Times"/>
              </a:rPr>
              <a:t>, C</a:t>
            </a:r>
            <a:r>
              <a:rPr lang="en-US" sz="2000" i="1" baseline="-25000">
                <a:solidFill>
                  <a:srgbClr val="000000"/>
                </a:solidFill>
                <a:latin typeface="Cambria Math"/>
                <a:ea typeface="ＭＳ 明朝"/>
                <a:cs typeface="Times"/>
              </a:rPr>
              <a:t>A</a:t>
            </a:r>
            <a:r>
              <a:rPr lang="en-US" sz="2000" i="1">
                <a:solidFill>
                  <a:srgbClr val="000000"/>
                </a:solidFill>
                <a:latin typeface="Cambria Math"/>
                <a:ea typeface="ＭＳ 明朝"/>
                <a:cs typeface="Times"/>
              </a:rPr>
              <a:t> , C</a:t>
            </a:r>
            <a:r>
              <a:rPr lang="en-US" sz="2000" i="1" baseline="-25000">
                <a:solidFill>
                  <a:srgbClr val="000000"/>
                </a:solidFill>
                <a:latin typeface="Cambria Math"/>
                <a:ea typeface="ＭＳ 明朝"/>
                <a:cs typeface="Times"/>
              </a:rPr>
              <a:t>B </a:t>
            </a:r>
            <a:r>
              <a:rPr lang="en-US" sz="2000"/>
              <a:t>∈ </a:t>
            </a:r>
            <a:r>
              <a:rPr lang="en-US" sz="2000" smtClean="0"/>
              <a:t>DNS</a:t>
            </a:r>
            <a:endParaRPr lang="en-US" sz="2000" i="1" baseline="-25000">
              <a:latin typeface="Cambria Math"/>
              <a:ea typeface="ＭＳ 明朝"/>
              <a:cs typeface="Times"/>
            </a:endParaRPr>
          </a:p>
          <a:p>
            <a:pPr marL="0" indent="0">
              <a:buNone/>
            </a:pPr>
            <a:r>
              <a:rPr lang="en-US" sz="2000" smtClean="0"/>
              <a:t>L</a:t>
            </a:r>
            <a:r>
              <a:rPr lang="en-US" sz="2000" baseline="-25000" smtClean="0"/>
              <a:t>k </a:t>
            </a:r>
            <a:r>
              <a:rPr lang="en-US" sz="2000" smtClean="0"/>
              <a:t>∈ Bloom </a:t>
            </a:r>
            <a:r>
              <a:rPr lang="en-US" sz="2000">
                <a:latin typeface="Times New Roman" charset="0"/>
                <a:ea typeface="Times New Roman" charset="0"/>
                <a:cs typeface="Times New Roman" charset="0"/>
              </a:rPr>
              <a:t>link at level k.</a:t>
            </a:r>
          </a:p>
          <a:p>
            <a:pPr marL="0" indent="0">
              <a:buNone/>
            </a:pPr>
            <a:endParaRPr lang="en-US" sz="1900" i="1" smtClean="0">
              <a:solidFill>
                <a:srgbClr val="000000"/>
              </a:solidFill>
              <a:ea typeface="ＭＳ 明朝"/>
              <a:cs typeface="Times"/>
            </a:endParaRPr>
          </a:p>
          <a:p>
            <a:pPr marL="0" indent="0">
              <a:buNone/>
            </a:pPr>
            <a:endParaRPr lang="en-US" sz="3600" smtClean="0"/>
          </a:p>
        </p:txBody>
      </p:sp>
      <p:sp>
        <p:nvSpPr>
          <p:cNvPr id="4" name="Slide Number Placeholder 3"/>
          <p:cNvSpPr>
            <a:spLocks noGrp="1"/>
          </p:cNvSpPr>
          <p:nvPr>
            <p:ph type="sldNum" sz="quarter" idx="12"/>
          </p:nvPr>
        </p:nvSpPr>
        <p:spPr/>
        <p:txBody>
          <a:bodyPr/>
          <a:lstStyle/>
          <a:p>
            <a:fld id="{E3910267-CFA6-AA43-9800-5C95479F6708}" type="slidenum">
              <a:rPr lang="en-US" smtClean="0"/>
              <a:t>25</a:t>
            </a:fld>
            <a:endParaRPr lang="en-US"/>
          </a:p>
        </p:txBody>
      </p:sp>
      <p:grpSp>
        <p:nvGrpSpPr>
          <p:cNvPr id="16" name="Group 15"/>
          <p:cNvGrpSpPr/>
          <p:nvPr/>
        </p:nvGrpSpPr>
        <p:grpSpPr>
          <a:xfrm>
            <a:off x="3112567" y="4173952"/>
            <a:ext cx="5284437" cy="2364960"/>
            <a:chOff x="2287377" y="4160295"/>
            <a:chExt cx="5284437" cy="2364960"/>
          </a:xfrm>
        </p:grpSpPr>
        <p:sp>
          <p:nvSpPr>
            <p:cNvPr id="42" name="Text Box 74803"/>
            <p:cNvSpPr txBox="1"/>
            <p:nvPr/>
          </p:nvSpPr>
          <p:spPr>
            <a:xfrm>
              <a:off x="4977002" y="4826270"/>
              <a:ext cx="325318" cy="238527"/>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i="1" smtClean="0">
                  <a:effectLst/>
                  <a:latin typeface="Times New Roman"/>
                  <a:ea typeface="ＭＳ 明朝"/>
                  <a:cs typeface="Times New Roman"/>
                </a:rPr>
                <a:t>L</a:t>
              </a:r>
              <a:r>
                <a:rPr lang="en-US" sz="1400" b="1" i="1" baseline="-25000" smtClean="0">
                  <a:latin typeface="Times New Roman"/>
                  <a:ea typeface="ＭＳ 明朝"/>
                  <a:cs typeface="Times New Roman"/>
                </a:rPr>
                <a:t>k</a:t>
              </a:r>
              <a:endParaRPr lang="en-US" sz="1400" i="1"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grpSp>
          <p:nvGrpSpPr>
            <p:cNvPr id="15" name="Group 14"/>
            <p:cNvGrpSpPr/>
            <p:nvPr/>
          </p:nvGrpSpPr>
          <p:grpSpPr>
            <a:xfrm>
              <a:off x="2287377" y="4160295"/>
              <a:ext cx="5284437" cy="2364960"/>
              <a:chOff x="2287377" y="4160295"/>
              <a:chExt cx="5284437" cy="2364960"/>
            </a:xfrm>
          </p:grpSpPr>
          <p:grpSp>
            <p:nvGrpSpPr>
              <p:cNvPr id="14" name="Group 13"/>
              <p:cNvGrpSpPr/>
              <p:nvPr/>
            </p:nvGrpSpPr>
            <p:grpSpPr>
              <a:xfrm>
                <a:off x="2287377" y="4160295"/>
                <a:ext cx="5284437" cy="2364960"/>
                <a:chOff x="2287377" y="4160295"/>
                <a:chExt cx="5284437" cy="2364960"/>
              </a:xfrm>
            </p:grpSpPr>
            <p:grpSp>
              <p:nvGrpSpPr>
                <p:cNvPr id="22" name="Group 21"/>
                <p:cNvGrpSpPr/>
                <p:nvPr/>
              </p:nvGrpSpPr>
              <p:grpSpPr>
                <a:xfrm>
                  <a:off x="2287377" y="4160295"/>
                  <a:ext cx="5284437" cy="2364960"/>
                  <a:chOff x="2287377" y="4160295"/>
                  <a:chExt cx="5284437" cy="2364960"/>
                </a:xfrm>
              </p:grpSpPr>
              <p:grpSp>
                <p:nvGrpSpPr>
                  <p:cNvPr id="13" name="Group 12"/>
                  <p:cNvGrpSpPr/>
                  <p:nvPr/>
                </p:nvGrpSpPr>
                <p:grpSpPr>
                  <a:xfrm>
                    <a:off x="3884832" y="4160295"/>
                    <a:ext cx="3686982" cy="2364960"/>
                    <a:chOff x="5355383" y="3048998"/>
                    <a:chExt cx="3686982" cy="2364960"/>
                  </a:xfrm>
                </p:grpSpPr>
                <p:cxnSp>
                  <p:nvCxnSpPr>
                    <p:cNvPr id="87" name="Straight Arrow Connector 86"/>
                    <p:cNvCxnSpPr>
                      <a:stCxn id="93" idx="0"/>
                    </p:cNvCxnSpPr>
                    <p:nvPr/>
                  </p:nvCxnSpPr>
                  <p:spPr>
                    <a:xfrm flipV="1">
                      <a:off x="5898912" y="3691958"/>
                      <a:ext cx="1272679" cy="779098"/>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5355383" y="3048998"/>
                      <a:ext cx="3686982" cy="2364960"/>
                      <a:chOff x="5355383" y="3048998"/>
                      <a:chExt cx="3686982" cy="2364960"/>
                    </a:xfrm>
                  </p:grpSpPr>
                  <p:grpSp>
                    <p:nvGrpSpPr>
                      <p:cNvPr id="10" name="Group 9"/>
                      <p:cNvGrpSpPr/>
                      <p:nvPr/>
                    </p:nvGrpSpPr>
                    <p:grpSpPr>
                      <a:xfrm>
                        <a:off x="5355383" y="3445098"/>
                        <a:ext cx="2241386" cy="1258990"/>
                        <a:chOff x="5355383" y="3445098"/>
                        <a:chExt cx="2241386" cy="1258990"/>
                      </a:xfrm>
                    </p:grpSpPr>
                    <p:sp>
                      <p:nvSpPr>
                        <p:cNvPr id="78" name="Flowchart: Terminator 71681"/>
                        <p:cNvSpPr/>
                        <p:nvPr/>
                      </p:nvSpPr>
                      <p:spPr>
                        <a:xfrm>
                          <a:off x="6318511" y="4471184"/>
                          <a:ext cx="543528" cy="232904"/>
                        </a:xfrm>
                        <a:prstGeom prst="flowChartTerminator">
                          <a:avLst/>
                        </a:prstGeom>
                        <a:pattFill prst="ltDnDiag">
                          <a:fgClr>
                            <a:srgbClr val="FF0000"/>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i="1" smtClean="0">
                              <a:solidFill>
                                <a:srgbClr val="000000"/>
                              </a:solidFill>
                              <a:effectLst/>
                              <a:latin typeface="Times New Roman"/>
                              <a:ea typeface="ＭＳ 明朝"/>
                              <a:cs typeface="Times New Roman"/>
                            </a:rPr>
                            <a:t>C</a:t>
                          </a:r>
                          <a:r>
                            <a:rPr lang="en-US" sz="1400" b="1" i="1" baseline="-25000" smtClean="0">
                              <a:solidFill>
                                <a:srgbClr val="000000"/>
                              </a:solidFill>
                              <a:effectLst/>
                              <a:latin typeface="Times New Roman"/>
                              <a:ea typeface="ＭＳ 明朝"/>
                              <a:cs typeface="Times New Roman"/>
                            </a:rPr>
                            <a:t>A</a:t>
                          </a:r>
                          <a:endParaRPr lang="en-US" sz="1400" b="1" i="1" baseline="-25000">
                            <a:effectLst/>
                            <a:latin typeface="Times New Roman"/>
                            <a:ea typeface="ＭＳ 明朝"/>
                            <a:cs typeface="Times New Roman"/>
                          </a:endParaRPr>
                        </a:p>
                      </p:txBody>
                    </p:sp>
                    <p:sp>
                      <p:nvSpPr>
                        <p:cNvPr id="79" name="Flowchart: Terminator 71681"/>
                        <p:cNvSpPr/>
                        <p:nvPr/>
                      </p:nvSpPr>
                      <p:spPr>
                        <a:xfrm>
                          <a:off x="7053241" y="4476666"/>
                          <a:ext cx="543528" cy="227421"/>
                        </a:xfrm>
                        <a:prstGeom prst="flowChartTerminator">
                          <a:avLst/>
                        </a:prstGeom>
                        <a:pattFill prst="ltDnDiag">
                          <a:fgClr>
                            <a:srgbClr val="FF0000"/>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i="1" smtClean="0">
                              <a:solidFill>
                                <a:srgbClr val="000000"/>
                              </a:solidFill>
                              <a:effectLst/>
                              <a:latin typeface="Times New Roman"/>
                              <a:ea typeface="ＭＳ 明朝"/>
                              <a:cs typeface="Times New Roman"/>
                            </a:rPr>
                            <a:t>C</a:t>
                          </a:r>
                          <a:r>
                            <a:rPr lang="en-US" sz="1400" b="1" i="1" baseline="-25000">
                              <a:solidFill>
                                <a:srgbClr val="000000"/>
                              </a:solidFill>
                              <a:latin typeface="Times New Roman"/>
                              <a:ea typeface="ＭＳ 明朝"/>
                              <a:cs typeface="Times New Roman"/>
                            </a:rPr>
                            <a:t>B</a:t>
                          </a:r>
                          <a:endParaRPr lang="en-US" sz="1400" b="1" i="1" baseline="-25000">
                            <a:effectLst/>
                            <a:latin typeface="Times New Roman"/>
                            <a:ea typeface="ＭＳ 明朝"/>
                            <a:cs typeface="Times New Roman"/>
                          </a:endParaRPr>
                        </a:p>
                      </p:txBody>
                    </p:sp>
                    <p:sp>
                      <p:nvSpPr>
                        <p:cNvPr id="80" name="Flowchart: Terminator 71681"/>
                        <p:cNvSpPr/>
                        <p:nvPr/>
                      </p:nvSpPr>
                      <p:spPr>
                        <a:xfrm>
                          <a:off x="5546119" y="3860863"/>
                          <a:ext cx="495223" cy="241226"/>
                        </a:xfrm>
                        <a:prstGeom prst="flowChartTerminator">
                          <a:avLst/>
                        </a:prstGeom>
                        <a:pattFill prst="diagBrick">
                          <a:fgClr>
                            <a:srgbClr val="FF0000"/>
                          </a:fgClr>
                          <a:bgClr>
                            <a:prstClr val="white"/>
                          </a:bgClr>
                        </a:patt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00" b="1" smtClean="0">
                              <a:solidFill>
                                <a:srgbClr val="000000"/>
                              </a:solidFill>
                              <a:effectLst/>
                              <a:latin typeface="Times New Roman"/>
                              <a:ea typeface="ＭＳ 明朝"/>
                              <a:cs typeface="Times New Roman"/>
                            </a:rPr>
                            <a:t>A</a:t>
                          </a:r>
                          <a:endParaRPr lang="en-US" sz="1000" b="1" baseline="-25000">
                            <a:effectLst/>
                            <a:latin typeface="Times New Roman"/>
                            <a:ea typeface="ＭＳ 明朝"/>
                            <a:cs typeface="Times New Roman"/>
                          </a:endParaRPr>
                        </a:p>
                      </p:txBody>
                    </p:sp>
                    <p:sp>
                      <p:nvSpPr>
                        <p:cNvPr id="81" name="Flowchart: Terminator 71681"/>
                        <p:cNvSpPr/>
                        <p:nvPr/>
                      </p:nvSpPr>
                      <p:spPr>
                        <a:xfrm>
                          <a:off x="6994973" y="3445098"/>
                          <a:ext cx="468952" cy="241226"/>
                        </a:xfrm>
                        <a:prstGeom prst="flowChartTerminator">
                          <a:avLst/>
                        </a:prstGeom>
                        <a:solidFill>
                          <a:srgbClr val="FF0000"/>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i="1" smtClean="0">
                              <a:solidFill>
                                <a:srgbClr val="000000"/>
                              </a:solidFill>
                              <a:effectLst/>
                              <a:latin typeface="Cambria Math"/>
                              <a:ea typeface="ＭＳ 明朝"/>
                              <a:cs typeface="Times"/>
                            </a:rPr>
                            <a:t>C</a:t>
                          </a:r>
                          <a:r>
                            <a:rPr lang="en-US" sz="1100" i="1">
                              <a:solidFill>
                                <a:srgbClr val="000000"/>
                              </a:solidFill>
                              <a:effectLst/>
                              <a:latin typeface="Cambria Math"/>
                              <a:ea typeface="ＭＳ 明朝"/>
                              <a:cs typeface="Times"/>
                            </a:rPr>
                            <a:t> </a:t>
                          </a:r>
                          <a:r>
                            <a:rPr lang="en-US" sz="1400" i="1" baseline="-25000" smtClean="0">
                              <a:solidFill>
                                <a:srgbClr val="000000"/>
                              </a:solidFill>
                              <a:effectLst/>
                              <a:latin typeface="Times New Roman"/>
                              <a:ea typeface="ＭＳ 明朝"/>
                              <a:cs typeface="Times New Roman"/>
                            </a:rPr>
                            <a:t>x</a:t>
                          </a:r>
                          <a:endParaRPr lang="en-US" sz="1400" i="1" baseline="-25000">
                            <a:effectLst/>
                            <a:latin typeface="Times New Roman"/>
                            <a:ea typeface="ＭＳ 明朝"/>
                            <a:cs typeface="Times New Roman"/>
                          </a:endParaRPr>
                        </a:p>
                      </p:txBody>
                    </p:sp>
                    <p:cxnSp>
                      <p:nvCxnSpPr>
                        <p:cNvPr id="82" name="Straight Arrow Connector 81"/>
                        <p:cNvCxnSpPr>
                          <a:stCxn id="79" idx="0"/>
                          <a:endCxn id="81" idx="2"/>
                        </p:cNvCxnSpPr>
                        <p:nvPr/>
                      </p:nvCxnSpPr>
                      <p:spPr>
                        <a:xfrm flipH="1" flipV="1">
                          <a:off x="7229449" y="3686324"/>
                          <a:ext cx="95555" cy="790343"/>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78" idx="0"/>
                        </p:cNvCxnSpPr>
                        <p:nvPr/>
                      </p:nvCxnSpPr>
                      <p:spPr>
                        <a:xfrm flipV="1">
                          <a:off x="6590275" y="3691958"/>
                          <a:ext cx="639174" cy="779226"/>
                        </a:xfrm>
                        <a:prstGeom prst="straightConnector1">
                          <a:avLst/>
                        </a:prstGeom>
                        <a:ln w="127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74" name="Text Box 74803"/>
                        <p:cNvSpPr txBox="1"/>
                        <p:nvPr/>
                      </p:nvSpPr>
                      <p:spPr>
                        <a:xfrm>
                          <a:off x="7171591" y="4107649"/>
                          <a:ext cx="425178"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i="1" smtClean="0">
                              <a:effectLst/>
                              <a:latin typeface="Times New Roman"/>
                              <a:ea typeface="ＭＳ 明朝"/>
                              <a:cs typeface="Times New Roman"/>
                            </a:rPr>
                            <a:t>L</a:t>
                          </a:r>
                          <a:r>
                            <a:rPr lang="en-US" sz="1100" b="1" i="1" baseline="-25000" smtClean="0">
                              <a:latin typeface="Times New Roman"/>
                              <a:ea typeface="ＭＳ 明朝"/>
                              <a:cs typeface="Times New Roman"/>
                            </a:rPr>
                            <a:t>k</a:t>
                          </a:r>
                          <a:endParaRPr lang="en-US" sz="1200" i="1">
                            <a:effectLst/>
                            <a:latin typeface="Cambria Math"/>
                            <a:ea typeface="ＭＳ 明朝"/>
                            <a:cs typeface="Times"/>
                          </a:endParaRPr>
                        </a:p>
                      </p:txBody>
                    </p:sp>
                    <p:sp>
                      <p:nvSpPr>
                        <p:cNvPr id="75" name="Text Box 74803"/>
                        <p:cNvSpPr txBox="1"/>
                        <p:nvPr/>
                      </p:nvSpPr>
                      <p:spPr>
                        <a:xfrm>
                          <a:off x="6686192" y="4071863"/>
                          <a:ext cx="367049"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i="1" smtClean="0">
                              <a:effectLst/>
                              <a:latin typeface="Times New Roman"/>
                              <a:ea typeface="ＭＳ 明朝"/>
                              <a:cs typeface="Times New Roman"/>
                            </a:rPr>
                            <a:t>L</a:t>
                          </a:r>
                          <a:r>
                            <a:rPr lang="en-US" sz="1400" b="1" i="1" baseline="-25000" smtClean="0">
                              <a:latin typeface="Times New Roman"/>
                              <a:ea typeface="ＭＳ 明朝"/>
                              <a:cs typeface="Times New Roman"/>
                            </a:rPr>
                            <a:t>k</a:t>
                          </a:r>
                          <a:endParaRPr lang="en-US" sz="1400" i="1"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sp>
                      <p:nvSpPr>
                        <p:cNvPr id="70" name="Text Box 74803"/>
                        <p:cNvSpPr txBox="1"/>
                        <p:nvPr/>
                      </p:nvSpPr>
                      <p:spPr>
                        <a:xfrm>
                          <a:off x="5355383" y="4212186"/>
                          <a:ext cx="450282" cy="289095"/>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smtClean="0">
                              <a:effectLst/>
                              <a:latin typeface="Times New Roman"/>
                              <a:ea typeface="ＭＳ 明朝"/>
                              <a:cs typeface="Times New Roman"/>
                            </a:rPr>
                            <a:t>L</a:t>
                          </a:r>
                          <a:r>
                            <a:rPr lang="en-US" sz="1400" b="1" baseline="-25000" smtClean="0">
                              <a:latin typeface="Times New Roman"/>
                              <a:ea typeface="ＭＳ 明朝"/>
                              <a:cs typeface="Times New Roman"/>
                            </a:rPr>
                            <a:t>k</a:t>
                          </a:r>
                          <a:endParaRPr lang="en-US" sz="1400"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grpSp>
                  <p:grpSp>
                    <p:nvGrpSpPr>
                      <p:cNvPr id="9" name="Group 8"/>
                      <p:cNvGrpSpPr/>
                      <p:nvPr/>
                    </p:nvGrpSpPr>
                    <p:grpSpPr>
                      <a:xfrm>
                        <a:off x="5627148" y="3048998"/>
                        <a:ext cx="3393383" cy="2364960"/>
                        <a:chOff x="5627148" y="3048998"/>
                        <a:chExt cx="3393383" cy="2364960"/>
                      </a:xfrm>
                    </p:grpSpPr>
                    <p:cxnSp>
                      <p:nvCxnSpPr>
                        <p:cNvPr id="85" name="Straight Arrow Connector 84"/>
                        <p:cNvCxnSpPr>
                          <a:stCxn id="89" idx="0"/>
                          <a:endCxn id="78" idx="2"/>
                        </p:cNvCxnSpPr>
                        <p:nvPr/>
                      </p:nvCxnSpPr>
                      <p:spPr>
                        <a:xfrm flipH="1" flipV="1">
                          <a:off x="6590275" y="4704088"/>
                          <a:ext cx="998802" cy="448358"/>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endCxn id="93" idx="2"/>
                        </p:cNvCxnSpPr>
                        <p:nvPr/>
                      </p:nvCxnSpPr>
                      <p:spPr>
                        <a:xfrm flipH="1" flipV="1">
                          <a:off x="5898914" y="4704087"/>
                          <a:ext cx="271766" cy="427751"/>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5627148" y="3048998"/>
                          <a:ext cx="3393383" cy="2364960"/>
                          <a:chOff x="5627148" y="3048998"/>
                          <a:chExt cx="3393383" cy="2364960"/>
                        </a:xfrm>
                      </p:grpSpPr>
                      <p:grpSp>
                        <p:nvGrpSpPr>
                          <p:cNvPr id="77" name="Group 76"/>
                          <p:cNvGrpSpPr/>
                          <p:nvPr/>
                        </p:nvGrpSpPr>
                        <p:grpSpPr>
                          <a:xfrm>
                            <a:off x="5627148" y="3456773"/>
                            <a:ext cx="3170828" cy="1247315"/>
                            <a:chOff x="4723003" y="2575280"/>
                            <a:chExt cx="3921480" cy="2379880"/>
                          </a:xfrm>
                        </p:grpSpPr>
                        <p:cxnSp>
                          <p:nvCxnSpPr>
                            <p:cNvPr id="91" name="Straight Arrow Connector 90"/>
                            <p:cNvCxnSpPr>
                              <a:stCxn id="90" idx="1"/>
                            </p:cNvCxnSpPr>
                            <p:nvPr/>
                          </p:nvCxnSpPr>
                          <p:spPr>
                            <a:xfrm flipH="1" flipV="1">
                              <a:off x="6961717" y="2783137"/>
                              <a:ext cx="1217099" cy="16510"/>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0" name="Rectangle 89"/>
                            <p:cNvSpPr/>
                            <p:nvPr/>
                          </p:nvSpPr>
                          <p:spPr>
                            <a:xfrm>
                              <a:off x="8178816" y="2575280"/>
                              <a:ext cx="465667" cy="448733"/>
                            </a:xfrm>
                            <a:prstGeom prst="rect">
                              <a:avLst/>
                            </a:prstGeom>
                            <a:solidFill>
                              <a:schemeClr val="accent2"/>
                            </a:solidFill>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i="1" smtClean="0">
                                  <a:effectLst/>
                                  <a:latin typeface="Cambria Math"/>
                                  <a:ea typeface="ＭＳ 明朝"/>
                                  <a:cs typeface="Times"/>
                                </a:rPr>
                                <a:t>Q</a:t>
                              </a:r>
                              <a:r>
                                <a:rPr lang="en-US" sz="1100" baseline="-25000">
                                  <a:latin typeface="Times New Roman"/>
                                </a:rPr>
                                <a:t>x</a:t>
                              </a:r>
                              <a:r>
                                <a:rPr lang="en-US" sz="1200" i="1" baseline="-25000">
                                  <a:effectLst/>
                                  <a:latin typeface="Cambria Math"/>
                                  <a:ea typeface="ＭＳ 明朝"/>
                                  <a:cs typeface="Times"/>
                                </a:rPr>
                                <a:t> </a:t>
                              </a:r>
                            </a:p>
                          </p:txBody>
                        </p:sp>
                        <p:sp>
                          <p:nvSpPr>
                            <p:cNvPr id="93" name="Flowchart: Terminator 71681"/>
                            <p:cNvSpPr/>
                            <p:nvPr/>
                          </p:nvSpPr>
                          <p:spPr>
                            <a:xfrm>
                              <a:off x="4723003" y="4510534"/>
                              <a:ext cx="672201" cy="444626"/>
                            </a:xfrm>
                            <a:prstGeom prst="flowChartTerminator">
                              <a:avLst/>
                            </a:prstGeom>
                            <a:pattFill prst="ltDnDiag">
                              <a:fgClr>
                                <a:srgbClr val="FF0000"/>
                              </a:fgClr>
                              <a:bgClr>
                                <a:prstClr val="white"/>
                              </a:bgClr>
                            </a:pattFill>
                            <a:ln w="635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i="1" smtClean="0">
                                  <a:solidFill>
                                    <a:srgbClr val="000000"/>
                                  </a:solidFill>
                                  <a:effectLst/>
                                  <a:latin typeface="Cambria Math"/>
                                  <a:ea typeface="ＭＳ 明朝"/>
                                  <a:cs typeface="Times"/>
                                </a:rPr>
                                <a:t>C</a:t>
                              </a:r>
                              <a:r>
                                <a:rPr lang="en-US" sz="1100" i="1">
                                  <a:solidFill>
                                    <a:srgbClr val="000000"/>
                                  </a:solidFill>
                                  <a:effectLst/>
                                  <a:latin typeface="Cambria Math"/>
                                  <a:ea typeface="ＭＳ 明朝"/>
                                  <a:cs typeface="Times"/>
                                </a:rPr>
                                <a:t> </a:t>
                              </a:r>
                              <a:r>
                                <a:rPr lang="en-US" sz="1400" b="1" i="1" baseline="-25000" smtClean="0">
                                  <a:solidFill>
                                    <a:srgbClr val="000000"/>
                                  </a:solidFill>
                                  <a:effectLst/>
                                  <a:latin typeface="Cambria Math"/>
                                  <a:ea typeface="ＭＳ 明朝"/>
                                  <a:cs typeface="Times"/>
                                </a:rPr>
                                <a:t>C</a:t>
                              </a:r>
                              <a:endParaRPr lang="en-US" sz="1400" b="1" i="1" baseline="-25000">
                                <a:effectLst/>
                                <a:latin typeface="Cambria Math"/>
                                <a:ea typeface="ＭＳ 明朝"/>
                                <a:cs typeface="Times"/>
                              </a:endParaRPr>
                            </a:p>
                          </p:txBody>
                        </p:sp>
                        <p:cxnSp>
                          <p:nvCxnSpPr>
                            <p:cNvPr id="96" name="Straight Arrow Connector 95"/>
                            <p:cNvCxnSpPr>
                              <a:stCxn id="78" idx="0"/>
                            </p:cNvCxnSpPr>
                            <p:nvPr/>
                          </p:nvCxnSpPr>
                          <p:spPr>
                            <a:xfrm flipH="1" flipV="1">
                              <a:off x="5187134" y="3748874"/>
                              <a:ext cx="727001" cy="761905"/>
                            </a:xfrm>
                            <a:prstGeom prst="straightConnector1">
                              <a:avLst/>
                            </a:prstGeom>
                            <a:ln w="12700">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flipV="1">
                              <a:off x="5007542" y="3857200"/>
                              <a:ext cx="14763" cy="711004"/>
                            </a:xfrm>
                            <a:prstGeom prst="straightConnector1">
                              <a:avLst/>
                            </a:prstGeom>
                            <a:ln w="12700">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5793732" y="3081031"/>
                            <a:ext cx="3226799" cy="2332927"/>
                            <a:chOff x="5793732" y="3081031"/>
                            <a:chExt cx="3226799" cy="2332927"/>
                          </a:xfrm>
                        </p:grpSpPr>
                        <p:cxnSp>
                          <p:nvCxnSpPr>
                            <p:cNvPr id="38" name="Elbow Connector 37"/>
                            <p:cNvCxnSpPr>
                              <a:endCxn id="80" idx="0"/>
                            </p:cNvCxnSpPr>
                            <p:nvPr/>
                          </p:nvCxnSpPr>
                          <p:spPr>
                            <a:xfrm rot="10800000" flipV="1">
                              <a:off x="5793732" y="3177789"/>
                              <a:ext cx="1175639" cy="683074"/>
                            </a:xfrm>
                            <a:prstGeom prst="bentConnector2">
                              <a:avLst/>
                            </a:prstGeom>
                            <a:ln w="6350">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6157623" y="4704088"/>
                              <a:ext cx="2862908" cy="709870"/>
                              <a:chOff x="6553200" y="2991643"/>
                              <a:chExt cx="4635650" cy="1592527"/>
                            </a:xfrm>
                          </p:grpSpPr>
                          <p:cxnSp>
                            <p:nvCxnSpPr>
                              <p:cNvPr id="88" name="Straight Arrow Connector 87"/>
                              <p:cNvCxnSpPr/>
                              <p:nvPr/>
                            </p:nvCxnSpPr>
                            <p:spPr>
                              <a:xfrm flipV="1">
                                <a:off x="8400129" y="2991643"/>
                                <a:ext cx="267071" cy="959616"/>
                              </a:xfrm>
                              <a:prstGeom prst="straightConnector1">
                                <a:avLst/>
                              </a:prstGeom>
                              <a:ln w="12700">
                                <a:solidFill>
                                  <a:schemeClr val="bg1">
                                    <a:lumMod val="6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9" name="Text Box 74803"/>
                              <p:cNvSpPr txBox="1"/>
                              <p:nvPr/>
                            </p:nvSpPr>
                            <p:spPr>
                              <a:xfrm>
                                <a:off x="6553200" y="3997492"/>
                                <a:ext cx="4635650" cy="586678"/>
                              </a:xfrm>
                              <a:prstGeom prst="rect">
                                <a:avLst/>
                              </a:prstGeom>
                              <a:no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smtClean="0">
                                    <a:effectLst/>
                                    <a:latin typeface="Times New Roman"/>
                                    <a:ea typeface="ＭＳ 明朝"/>
                                    <a:cs typeface="Times New Roman"/>
                                  </a:rPr>
                                  <a:t>Derived Not knowing skills at level k </a:t>
                                </a:r>
                                <a:r>
                                  <a:rPr lang="en-US" sz="1000" b="1" smtClean="0">
                                    <a:latin typeface="Times New Roman"/>
                                    <a:cs typeface="Times New Roman"/>
                                  </a:rPr>
                                  <a:t>≥ </a:t>
                                </a:r>
                                <a:r>
                                  <a:rPr lang="en-US" sz="1000" b="1">
                                    <a:latin typeface="Times New Roman"/>
                                    <a:cs typeface="Times New Roman"/>
                                  </a:rPr>
                                  <a:t>2</a:t>
                                </a:r>
                              </a:p>
                              <a:p>
                                <a:r>
                                  <a:rPr lang="en-US" sz="800" b="1" i="1" smtClean="0">
                                    <a:effectLst/>
                                    <a:latin typeface="Cambria Math"/>
                                    <a:ea typeface="ＭＳ 明朝"/>
                                    <a:cs typeface="Times"/>
                                  </a:rPr>
                                  <a:t> </a:t>
                                </a:r>
                                <a:endParaRPr lang="en-US" sz="800" i="1">
                                  <a:latin typeface="Cambria Math"/>
                                  <a:ea typeface="ＭＳ 明朝"/>
                                  <a:cs typeface="Times"/>
                                </a:endParaRPr>
                              </a:p>
                              <a:p>
                                <a:pPr>
                                  <a:spcAft>
                                    <a:spcPts val="0"/>
                                  </a:spcAft>
                                </a:pPr>
                                <a:endParaRPr lang="en-US" sz="1200" i="1">
                                  <a:effectLst/>
                                  <a:latin typeface="Cambria Math"/>
                                  <a:ea typeface="ＭＳ 明朝"/>
                                  <a:cs typeface="Times"/>
                                </a:endParaRPr>
                              </a:p>
                            </p:txBody>
                          </p:sp>
                        </p:grpSp>
                        <p:sp>
                          <p:nvSpPr>
                            <p:cNvPr id="31" name="Flowchart: Terminator 71681"/>
                            <p:cNvSpPr/>
                            <p:nvPr/>
                          </p:nvSpPr>
                          <p:spPr>
                            <a:xfrm>
                              <a:off x="6975423" y="3081031"/>
                              <a:ext cx="468952" cy="241226"/>
                            </a:xfrm>
                            <a:prstGeom prst="flowChartTerminator">
                              <a:avLst/>
                            </a:prstGeom>
                            <a:solidFill>
                              <a:srgbClr val="FF0000"/>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i="1" smtClean="0">
                                  <a:solidFill>
                                    <a:srgbClr val="000000"/>
                                  </a:solidFill>
                                  <a:effectLst/>
                                  <a:latin typeface="Cambria Math"/>
                                  <a:ea typeface="ＭＳ 明朝"/>
                                  <a:cs typeface="Times"/>
                                </a:rPr>
                                <a:t>C</a:t>
                              </a:r>
                              <a:r>
                                <a:rPr lang="en-US" sz="1100" i="1">
                                  <a:solidFill>
                                    <a:srgbClr val="000000"/>
                                  </a:solidFill>
                                  <a:effectLst/>
                                  <a:latin typeface="Cambria Math"/>
                                  <a:ea typeface="ＭＳ 明朝"/>
                                  <a:cs typeface="Times"/>
                                </a:rPr>
                                <a:t> </a:t>
                              </a:r>
                              <a:r>
                                <a:rPr lang="en-US" sz="1400" i="1" baseline="-25000" smtClean="0">
                                  <a:solidFill>
                                    <a:srgbClr val="000000"/>
                                  </a:solidFill>
                                  <a:effectLst/>
                                  <a:latin typeface="Times New Roman"/>
                                  <a:ea typeface="ＭＳ 明朝"/>
                                  <a:cs typeface="Times New Roman"/>
                                </a:rPr>
                                <a:t>d</a:t>
                              </a:r>
                              <a:endParaRPr lang="en-US" sz="1400" i="1" baseline="-25000">
                                <a:effectLst/>
                                <a:latin typeface="Times New Roman"/>
                                <a:ea typeface="ＭＳ 明朝"/>
                                <a:cs typeface="Times New Roman"/>
                              </a:endParaRPr>
                            </a:p>
                          </p:txBody>
                        </p:sp>
                        <p:cxnSp>
                          <p:nvCxnSpPr>
                            <p:cNvPr id="7" name="Elbow Connector 6"/>
                            <p:cNvCxnSpPr>
                              <a:stCxn id="90" idx="0"/>
                              <a:endCxn id="31" idx="3"/>
                            </p:cNvCxnSpPr>
                            <p:nvPr/>
                          </p:nvCxnSpPr>
                          <p:spPr>
                            <a:xfrm rot="16200000" flipV="1">
                              <a:off x="7899480" y="2746540"/>
                              <a:ext cx="255129" cy="1165337"/>
                            </a:xfrm>
                            <a:prstGeom prst="bentConnector2">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37" name="Text Box 74803"/>
                          <p:cNvSpPr txBox="1"/>
                          <p:nvPr/>
                        </p:nvSpPr>
                        <p:spPr>
                          <a:xfrm>
                            <a:off x="7792211" y="3048998"/>
                            <a:ext cx="382148"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b="1" i="1" smtClean="0">
                                <a:effectLst/>
                                <a:latin typeface="Times New Roman"/>
                                <a:ea typeface="ＭＳ 明朝"/>
                                <a:cs typeface="Times New Roman"/>
                              </a:rPr>
                              <a:t>L</a:t>
                            </a:r>
                            <a:r>
                              <a:rPr lang="en-US" sz="1400" b="1" i="1" baseline="-25000">
                                <a:latin typeface="Times New Roman"/>
                                <a:ea typeface="ＭＳ 明朝"/>
                                <a:cs typeface="Times New Roman"/>
                              </a:rPr>
                              <a:t>m</a:t>
                            </a:r>
                            <a:endParaRPr lang="en-US" sz="1400" i="1">
                              <a:effectLst/>
                              <a:latin typeface="Times New Roman"/>
                              <a:ea typeface="ＭＳ 明朝"/>
                              <a:cs typeface="Times New Roman"/>
                            </a:endParaRPr>
                          </a:p>
                        </p:txBody>
                      </p:sp>
                    </p:grpSp>
                    <p:sp>
                      <p:nvSpPr>
                        <p:cNvPr id="73" name="Text Box 74803"/>
                        <p:cNvSpPr txBox="1"/>
                        <p:nvPr/>
                      </p:nvSpPr>
                      <p:spPr>
                        <a:xfrm>
                          <a:off x="7793223" y="3393688"/>
                          <a:ext cx="381136"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i="1" smtClean="0">
                              <a:effectLst/>
                              <a:latin typeface="Times New Roman"/>
                              <a:ea typeface="ＭＳ 明朝"/>
                              <a:cs typeface="Times New Roman"/>
                            </a:rPr>
                            <a:t>L</a:t>
                          </a:r>
                          <a:r>
                            <a:rPr lang="en-US" sz="1400" b="1" i="1" baseline="-25000" smtClean="0">
                              <a:latin typeface="Cambria Math"/>
                              <a:ea typeface="ＭＳ 明朝"/>
                              <a:cs typeface="Times"/>
                            </a:rPr>
                            <a:t>k</a:t>
                          </a:r>
                          <a:endParaRPr lang="en-US" sz="1400" i="1" baseline="-25000">
                            <a:latin typeface="Cambria Math"/>
                            <a:ea typeface="ＭＳ 明朝"/>
                            <a:cs typeface="Times"/>
                          </a:endParaRPr>
                        </a:p>
                        <a:p>
                          <a:pPr>
                            <a:spcAft>
                              <a:spcPts val="0"/>
                            </a:spcAft>
                          </a:pPr>
                          <a:endParaRPr lang="en-US" sz="1200" i="1">
                            <a:effectLst/>
                            <a:latin typeface="Cambria Math"/>
                            <a:ea typeface="ＭＳ 明朝"/>
                            <a:cs typeface="Times"/>
                          </a:endParaRPr>
                        </a:p>
                      </p:txBody>
                    </p:sp>
                  </p:grpSp>
                  <p:sp>
                    <p:nvSpPr>
                      <p:cNvPr id="11" name="TextBox 10"/>
                      <p:cNvSpPr txBox="1"/>
                      <p:nvPr/>
                    </p:nvSpPr>
                    <p:spPr>
                      <a:xfrm>
                        <a:off x="8857699" y="3082979"/>
                        <a:ext cx="184666" cy="369332"/>
                      </a:xfrm>
                      <a:prstGeom prst="rect">
                        <a:avLst/>
                      </a:prstGeom>
                      <a:noFill/>
                    </p:spPr>
                    <p:txBody>
                      <a:bodyPr wrap="none" rtlCol="0">
                        <a:spAutoFit/>
                      </a:bodyPr>
                      <a:lstStyle/>
                      <a:p>
                        <a:endParaRPr lang="en-US">
                          <a:latin typeface="Times New Roman"/>
                        </a:endParaRPr>
                      </a:p>
                    </p:txBody>
                  </p:sp>
                </p:grpSp>
              </p:grpSp>
              <p:sp>
                <p:nvSpPr>
                  <p:cNvPr id="44" name="Text Box 74803"/>
                  <p:cNvSpPr txBox="1"/>
                  <p:nvPr/>
                </p:nvSpPr>
                <p:spPr>
                  <a:xfrm>
                    <a:off x="2287377" y="4535813"/>
                    <a:ext cx="1833583" cy="276372"/>
                  </a:xfrm>
                  <a:prstGeom prst="rect">
                    <a:avLst/>
                  </a:prstGeom>
                  <a:solidFill>
                    <a:schemeClr val="bg1"/>
                  </a:solidFill>
                  <a:ln w="3175">
                    <a:solidFill>
                      <a:schemeClr val="bg1">
                        <a:lumMod val="65000"/>
                      </a:schemeClr>
                    </a:solidFill>
                    <a:prstDash val="dash"/>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smtClean="0">
                        <a:effectLst/>
                        <a:latin typeface="Calibri"/>
                        <a:ea typeface="ＭＳ 明朝"/>
                        <a:cs typeface="Times New Roman"/>
                      </a:rPr>
                      <a:t>Potential Not Knowing Skill</a:t>
                    </a:r>
                    <a:endParaRPr lang="en-US" sz="1100" i="1">
                      <a:latin typeface="Calibri"/>
                      <a:ea typeface="ＭＳ 明朝"/>
                      <a:cs typeface="Times"/>
                    </a:endParaRPr>
                  </a:p>
                  <a:p>
                    <a:pPr>
                      <a:spcAft>
                        <a:spcPts val="0"/>
                      </a:spcAft>
                    </a:pPr>
                    <a:endParaRPr lang="en-US" sz="1200" i="1">
                      <a:effectLst/>
                      <a:latin typeface="Cambria Math"/>
                      <a:ea typeface="ＭＳ 明朝"/>
                      <a:cs typeface="Times"/>
                    </a:endParaRPr>
                  </a:p>
                </p:txBody>
              </p:sp>
            </p:grpSp>
            <p:cxnSp>
              <p:nvCxnSpPr>
                <p:cNvPr id="45" name="Straight Arrow Connector 44"/>
                <p:cNvCxnSpPr>
                  <a:stCxn id="44" idx="2"/>
                  <a:endCxn id="80" idx="1"/>
                </p:cNvCxnSpPr>
                <p:nvPr/>
              </p:nvCxnSpPr>
              <p:spPr>
                <a:xfrm>
                  <a:off x="3204169" y="4812185"/>
                  <a:ext cx="871399" cy="280588"/>
                </a:xfrm>
                <a:prstGeom prst="straightConnector1">
                  <a:avLst/>
                </a:prstGeom>
                <a:ln w="12700">
                  <a:solidFill>
                    <a:schemeClr val="bg1">
                      <a:lumMod val="50000"/>
                    </a:schemeClr>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43" name="Text Box 74803"/>
                <p:cNvSpPr txBox="1"/>
                <p:nvPr/>
              </p:nvSpPr>
              <p:spPr>
                <a:xfrm>
                  <a:off x="4720631" y="5273143"/>
                  <a:ext cx="325318"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i="1" smtClean="0">
                      <a:effectLst/>
                      <a:latin typeface="Times New Roman"/>
                      <a:ea typeface="ＭＳ 明朝"/>
                      <a:cs typeface="Times New Roman"/>
                    </a:rPr>
                    <a:t>L</a:t>
                  </a:r>
                  <a:r>
                    <a:rPr lang="en-US" sz="1400" b="1" i="1" baseline="-25000" smtClean="0">
                      <a:latin typeface="Times New Roman"/>
                      <a:ea typeface="ＭＳ 明朝"/>
                      <a:cs typeface="Times New Roman"/>
                    </a:rPr>
                    <a:t>k</a:t>
                  </a:r>
                  <a:endParaRPr lang="en-US" sz="1400" i="1"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grpSp>
          <p:sp>
            <p:nvSpPr>
              <p:cNvPr id="40" name="Text Box 74803"/>
              <p:cNvSpPr txBox="1"/>
              <p:nvPr/>
            </p:nvSpPr>
            <p:spPr>
              <a:xfrm>
                <a:off x="4613299" y="4160295"/>
                <a:ext cx="432650" cy="257582"/>
              </a:xfrm>
              <a:prstGeom prst="rect">
                <a:avLst/>
              </a:prstGeom>
              <a:solidFill>
                <a:schemeClr val="bg1"/>
              </a:solid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i="1" smtClean="0">
                    <a:effectLst/>
                    <a:latin typeface="Times New Roman"/>
                    <a:ea typeface="ＭＳ 明朝"/>
                    <a:cs typeface="Times New Roman"/>
                  </a:rPr>
                  <a:t>L</a:t>
                </a:r>
                <a:r>
                  <a:rPr lang="en-US" sz="1400" b="1" i="1" baseline="-25000" smtClean="0">
                    <a:latin typeface="Times New Roman"/>
                    <a:ea typeface="ＭＳ 明朝"/>
                    <a:cs typeface="Times New Roman"/>
                  </a:rPr>
                  <a:t>k</a:t>
                </a:r>
                <a:endParaRPr lang="en-US" sz="1400" i="1" baseline="-25000">
                  <a:latin typeface="Times New Roman"/>
                  <a:ea typeface="ＭＳ 明朝"/>
                  <a:cs typeface="Times New Roman"/>
                </a:endParaRPr>
              </a:p>
              <a:p>
                <a:pPr>
                  <a:spcAft>
                    <a:spcPts val="0"/>
                  </a:spcAft>
                </a:pPr>
                <a:endParaRPr lang="en-US" sz="1200" i="1">
                  <a:effectLst/>
                  <a:latin typeface="Cambria Math"/>
                  <a:ea typeface="ＭＳ 明朝"/>
                  <a:cs typeface="Times"/>
                </a:endParaRPr>
              </a:p>
            </p:txBody>
          </p:sp>
        </p:grpSp>
      </p:grpSp>
    </p:spTree>
    <p:extLst>
      <p:ext uri="{BB962C8B-B14F-4D97-AF65-F5344CB8AC3E}">
        <p14:creationId xmlns:p14="http://schemas.microsoft.com/office/powerpoint/2010/main" val="70889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994" y="298559"/>
            <a:ext cx="7973705" cy="830997"/>
          </a:xfrm>
          <a:prstGeom prst="rect">
            <a:avLst/>
          </a:prstGeom>
        </p:spPr>
        <p:txBody>
          <a:bodyPr wrap="square">
            <a:spAutoFit/>
          </a:bodyPr>
          <a:lstStyle/>
          <a:p>
            <a:pPr lvl="1"/>
            <a:r>
              <a:rPr lang="en-US" sz="1600" smtClean="0">
                <a:solidFill>
                  <a:srgbClr val="FF0000"/>
                </a:solidFill>
                <a:latin typeface="Times New Roman" panose="02020603050405020304" pitchFamily="18" charset="0"/>
                <a:cs typeface="Times New Roman" panose="02020603050405020304" pitchFamily="18" charset="0"/>
              </a:rPr>
              <a:t>Question Example </a:t>
            </a:r>
          </a:p>
          <a:p>
            <a:pPr marL="742950" lvl="1" indent="-285750">
              <a:buFont typeface="Arial" panose="020B0604020202020204" pitchFamily="34" charset="0"/>
              <a:buChar char="•"/>
            </a:pPr>
            <a:r>
              <a:rPr lang="en-US" sz="1600" i="1" smtClean="0">
                <a:solidFill>
                  <a:srgbClr val="FF0000"/>
                </a:solidFill>
                <a:latin typeface="Times New Roman" panose="02020603050405020304" pitchFamily="18" charset="0"/>
                <a:cs typeface="Times New Roman" panose="02020603050405020304" pitchFamily="18" charset="0"/>
              </a:rPr>
              <a:t>Show </a:t>
            </a:r>
            <a:r>
              <a:rPr lang="en-US" sz="1600" i="1">
                <a:solidFill>
                  <a:srgbClr val="FF0000"/>
                </a:solidFill>
                <a:latin typeface="Times New Roman" panose="02020603050405020304" pitchFamily="18" charset="0"/>
                <a:cs typeface="Times New Roman" panose="02020603050405020304" pitchFamily="18" charset="0"/>
              </a:rPr>
              <a:t>the </a:t>
            </a:r>
            <a:r>
              <a:rPr lang="en-US" sz="1600" b="1" i="1">
                <a:solidFill>
                  <a:srgbClr val="FF0000"/>
                </a:solidFill>
                <a:latin typeface="Times New Roman" panose="02020603050405020304" pitchFamily="18" charset="0"/>
                <a:cs typeface="Times New Roman" panose="02020603050405020304" pitchFamily="18" charset="0"/>
              </a:rPr>
              <a:t>order</a:t>
            </a:r>
            <a:r>
              <a:rPr lang="en-US" sz="1600" i="1">
                <a:solidFill>
                  <a:srgbClr val="FF0000"/>
                </a:solidFill>
                <a:latin typeface="Times New Roman" panose="02020603050405020304" pitchFamily="18" charset="0"/>
                <a:cs typeface="Times New Roman" panose="02020603050405020304" pitchFamily="18" charset="0"/>
              </a:rPr>
              <a:t> of elements in the [given] </a:t>
            </a:r>
            <a:r>
              <a:rPr lang="en-US" sz="1600" b="1" i="1">
                <a:solidFill>
                  <a:srgbClr val="FF0000"/>
                </a:solidFill>
                <a:latin typeface="Times New Roman" panose="02020603050405020304" pitchFamily="18" charset="0"/>
                <a:cs typeface="Times New Roman" panose="02020603050405020304" pitchFamily="18" charset="0"/>
              </a:rPr>
              <a:t>array</a:t>
            </a:r>
            <a:r>
              <a:rPr lang="en-US" sz="1600" i="1">
                <a:solidFill>
                  <a:srgbClr val="FF0000"/>
                </a:solidFill>
                <a:latin typeface="Times New Roman" panose="02020603050405020304" pitchFamily="18" charset="0"/>
                <a:cs typeface="Times New Roman" panose="02020603050405020304" pitchFamily="18" charset="0"/>
              </a:rPr>
              <a:t> after each </a:t>
            </a:r>
            <a:r>
              <a:rPr lang="en-US" sz="1600" b="1" i="1">
                <a:solidFill>
                  <a:srgbClr val="FF0000"/>
                </a:solidFill>
                <a:latin typeface="Times New Roman" panose="02020603050405020304" pitchFamily="18" charset="0"/>
                <a:cs typeface="Times New Roman" panose="02020603050405020304" pitchFamily="18" charset="0"/>
              </a:rPr>
              <a:t>pass</a:t>
            </a:r>
            <a:r>
              <a:rPr lang="en-US" sz="1600" i="1">
                <a:solidFill>
                  <a:srgbClr val="FF0000"/>
                </a:solidFill>
                <a:latin typeface="Times New Roman" panose="02020603050405020304" pitchFamily="18" charset="0"/>
                <a:cs typeface="Times New Roman" panose="02020603050405020304" pitchFamily="18" charset="0"/>
              </a:rPr>
              <a:t> of the </a:t>
            </a:r>
            <a:r>
              <a:rPr lang="en-US" sz="1600" b="1" i="1">
                <a:solidFill>
                  <a:srgbClr val="FF0000"/>
                </a:solidFill>
                <a:latin typeface="Times New Roman" panose="02020603050405020304" pitchFamily="18" charset="0"/>
                <a:cs typeface="Times New Roman" panose="02020603050405020304" pitchFamily="18" charset="0"/>
              </a:rPr>
              <a:t>Selection Sort Algorithm</a:t>
            </a:r>
            <a:r>
              <a:rPr lang="en-US" sz="1600" i="1">
                <a:solidFill>
                  <a:srgbClr val="FF0000"/>
                </a:solidFill>
                <a:latin typeface="Times New Roman" panose="02020603050405020304" pitchFamily="18" charset="0"/>
                <a:cs typeface="Times New Roman" panose="02020603050405020304" pitchFamily="18" charset="0"/>
              </a:rPr>
              <a:t>. </a:t>
            </a:r>
            <a:r>
              <a:rPr lang="en-US" sz="1600" i="1" err="1">
                <a:solidFill>
                  <a:srgbClr val="FF0000"/>
                </a:solidFill>
                <a:latin typeface="Times New Roman" panose="02020603050405020304" pitchFamily="18" charset="0"/>
                <a:cs typeface="Times New Roman" panose="02020603050405020304" pitchFamily="18" charset="0"/>
              </a:rPr>
              <a:t>int</a:t>
            </a:r>
            <a:r>
              <a:rPr lang="en-US" sz="1600" i="1">
                <a:solidFill>
                  <a:srgbClr val="FF0000"/>
                </a:solidFill>
                <a:latin typeface="Times New Roman" panose="02020603050405020304" pitchFamily="18" charset="0"/>
                <a:cs typeface="Times New Roman" panose="02020603050405020304" pitchFamily="18" charset="0"/>
              </a:rPr>
              <a:t> </a:t>
            </a:r>
            <a:r>
              <a:rPr lang="en-US" sz="1600" i="1" err="1">
                <a:solidFill>
                  <a:srgbClr val="FF0000"/>
                </a:solidFill>
                <a:latin typeface="Times New Roman" panose="02020603050405020304" pitchFamily="18" charset="0"/>
                <a:cs typeface="Times New Roman" panose="02020603050405020304" pitchFamily="18" charset="0"/>
              </a:rPr>
              <a:t>arr</a:t>
            </a:r>
            <a:r>
              <a:rPr lang="en-US" sz="1600" i="1">
                <a:solidFill>
                  <a:srgbClr val="FF0000"/>
                </a:solidFill>
                <a:latin typeface="Times New Roman" panose="02020603050405020304" pitchFamily="18" charset="0"/>
                <a:cs typeface="Times New Roman" panose="02020603050405020304" pitchFamily="18" charset="0"/>
              </a:rPr>
              <a:t>[6] = {5, 1, 8, 2, 7, </a:t>
            </a:r>
            <a:r>
              <a:rPr lang="en-US" sz="1600" i="1" smtClean="0">
                <a:solidFill>
                  <a:srgbClr val="FF0000"/>
                </a:solidFill>
                <a:latin typeface="Times New Roman" panose="02020603050405020304" pitchFamily="18" charset="0"/>
                <a:cs typeface="Times New Roman" panose="02020603050405020304" pitchFamily="18" charset="0"/>
              </a:rPr>
              <a:t>9}   [write the final result in the array] </a:t>
            </a:r>
            <a:endParaRPr lang="en-US" sz="1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6082" y="1512080"/>
            <a:ext cx="8402618" cy="1631216"/>
          </a:xfrm>
          <a:prstGeom prst="rect">
            <a:avLst/>
          </a:prstGeom>
        </p:spPr>
        <p:txBody>
          <a:bodyPr wrap="square">
            <a:spAutoFit/>
          </a:bodyPr>
          <a:lstStyle/>
          <a:p>
            <a:pPr marL="285750" indent="-285750">
              <a:buFont typeface="Arial" panose="020B0604020202020204" pitchFamily="34" charset="0"/>
              <a:buChar char="•"/>
            </a:pPr>
            <a:r>
              <a:rPr lang="en-US" sz="2000" b="1" smtClean="0">
                <a:solidFill>
                  <a:srgbClr val="953735"/>
                </a:solidFill>
                <a:latin typeface="Times New Roman" panose="02020603050405020304" pitchFamily="18" charset="0"/>
                <a:cs typeface="Times New Roman" panose="02020603050405020304" pitchFamily="18" charset="0"/>
              </a:rPr>
              <a:t>Grader’s Evaluation:</a:t>
            </a:r>
          </a:p>
          <a:p>
            <a:pPr marL="742950" lvl="1" indent="-285750">
              <a:buFont typeface="Arial" panose="020B0604020202020204" pitchFamily="34" charset="0"/>
              <a:buChar char="•"/>
            </a:pPr>
            <a:r>
              <a:rPr lang="en-US" sz="2000" smtClean="0">
                <a:latin typeface="Times New Roman" panose="02020603050405020304" pitchFamily="18" charset="0"/>
                <a:cs typeface="Times New Roman" panose="02020603050405020304" pitchFamily="18" charset="0"/>
              </a:rPr>
              <a:t>Grader 1</a:t>
            </a:r>
          </a:p>
          <a:p>
            <a:pPr marL="1200150" lvl="2" indent="-285750">
              <a:buFont typeface="Lucida Grande"/>
              <a:buChar char="-"/>
            </a:pPr>
            <a:r>
              <a:rPr lang="en-US" sz="2000" smtClean="0">
                <a:latin typeface="Times New Roman" panose="02020603050405020304" pitchFamily="18" charset="0"/>
                <a:cs typeface="Times New Roman" panose="02020603050405020304" pitchFamily="18" charset="0"/>
              </a:rPr>
              <a:t>Selection Sort Algorithm  [OK], </a:t>
            </a:r>
            <a:r>
              <a:rPr lang="en-US" sz="2000" smtClean="0">
                <a:solidFill>
                  <a:srgbClr val="000000"/>
                </a:solidFill>
                <a:latin typeface="Times New Roman" panose="02020603050405020304" pitchFamily="18" charset="0"/>
                <a:ea typeface="ＭＳ 明朝"/>
                <a:cs typeface="Times New Roman" panose="02020603050405020304" pitchFamily="18" charset="0"/>
              </a:rPr>
              <a:t>The Passes of selection sort algorithm</a:t>
            </a:r>
            <a:r>
              <a:rPr lang="en-US" sz="2000" smtClean="0">
                <a:latin typeface="Times New Roman" panose="02020603050405020304" pitchFamily="18" charset="0"/>
                <a:cs typeface="Times New Roman" panose="02020603050405020304" pitchFamily="18" charset="0"/>
              </a:rPr>
              <a:t> [OK], array[OK], The Order of the element in the array[OK], Order [OK], Sort [OK].</a:t>
            </a:r>
          </a:p>
        </p:txBody>
      </p:sp>
      <p:sp>
        <p:nvSpPr>
          <p:cNvPr id="7" name="Rectangle 6"/>
          <p:cNvSpPr/>
          <p:nvPr/>
        </p:nvSpPr>
        <p:spPr>
          <a:xfrm>
            <a:off x="311787" y="1108101"/>
            <a:ext cx="8271208" cy="369332"/>
          </a:xfrm>
          <a:prstGeom prst="rect">
            <a:avLst/>
          </a:prstGeom>
        </p:spPr>
        <p:txBody>
          <a:bodyPr wrap="square">
            <a:spAutoFit/>
          </a:bodyPr>
          <a:lstStyle/>
          <a:p>
            <a:r>
              <a:rPr lang="en-US" smtClean="0"/>
              <a:t>In conventional, a grader </a:t>
            </a:r>
            <a:r>
              <a:rPr lang="en-US"/>
              <a:t>will evaluate the answers and assign a quantitative </a:t>
            </a:r>
            <a:r>
              <a:rPr lang="en-US" smtClean="0"/>
              <a:t>score.</a:t>
            </a:r>
            <a:endParaRPr lang="en-US"/>
          </a:p>
        </p:txBody>
      </p:sp>
      <p:sp>
        <p:nvSpPr>
          <p:cNvPr id="10" name="Rectangle 9"/>
          <p:cNvSpPr/>
          <p:nvPr/>
        </p:nvSpPr>
        <p:spPr>
          <a:xfrm>
            <a:off x="377492" y="3177943"/>
            <a:ext cx="7835900" cy="2246769"/>
          </a:xfrm>
          <a:prstGeom prst="rect">
            <a:avLst/>
          </a:prstGeom>
        </p:spPr>
        <p:txBody>
          <a:bodyPr wrap="square">
            <a:spAutoFit/>
          </a:bodyPr>
          <a:lstStyle/>
          <a:p>
            <a:pPr marL="285750" indent="-285750">
              <a:buFont typeface="Arial" panose="020B0604020202020204" pitchFamily="34" charset="0"/>
              <a:buChar char="•"/>
            </a:pPr>
            <a:r>
              <a:rPr lang="en-US" sz="2000" b="1" smtClean="0">
                <a:solidFill>
                  <a:srgbClr val="953735"/>
                </a:solidFill>
                <a:latin typeface="Times New Roman" panose="02020603050405020304" pitchFamily="18" charset="0"/>
                <a:cs typeface="Times New Roman" panose="02020603050405020304" pitchFamily="18" charset="0"/>
              </a:rPr>
              <a:t>Cognitive </a:t>
            </a:r>
            <a:r>
              <a:rPr lang="en-US" sz="2000" b="1">
                <a:solidFill>
                  <a:srgbClr val="953735"/>
                </a:solidFill>
                <a:latin typeface="Times New Roman" panose="02020603050405020304" pitchFamily="18" charset="0"/>
                <a:cs typeface="Times New Roman" panose="02020603050405020304" pitchFamily="18" charset="0"/>
              </a:rPr>
              <a:t>Analysis:</a:t>
            </a:r>
          </a:p>
          <a:p>
            <a:pPr marL="742950" lvl="1" indent="-285750">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To answer question #1 correctly the concepts “Sort” and “The Order”  need to understood, The concept “array” need to be applied, the concept “The Order” of the element in “ the array” needs to be applied ,</a:t>
            </a:r>
            <a:r>
              <a:rPr lang="en-US" sz="2000">
                <a:solidFill>
                  <a:srgbClr val="000000"/>
                </a:solidFill>
                <a:latin typeface="Times New Roman" panose="02020603050405020304" pitchFamily="18" charset="0"/>
                <a:ea typeface="ＭＳ 明朝"/>
                <a:cs typeface="Times New Roman" panose="02020603050405020304" pitchFamily="18" charset="0"/>
              </a:rPr>
              <a:t>“The Passes” of “selection sort algorithm” needs to be evaluated and applied and  the concept “selection sort algorithm” needs to be </a:t>
            </a:r>
            <a:r>
              <a:rPr lang="en-US" sz="2000" smtClean="0">
                <a:solidFill>
                  <a:srgbClr val="000000"/>
                </a:solidFill>
                <a:latin typeface="Times New Roman" panose="02020603050405020304" pitchFamily="18" charset="0"/>
                <a:ea typeface="ＭＳ 明朝"/>
                <a:cs typeface="Times New Roman" panose="02020603050405020304" pitchFamily="18" charset="0"/>
              </a:rPr>
              <a:t>applied</a:t>
            </a:r>
            <a:endParaRPr lang="en-US" sz="2000">
              <a:solidFill>
                <a:srgbClr val="000000"/>
              </a:solidFill>
              <a:latin typeface="Times New Roman" panose="02020603050405020304" pitchFamily="18" charset="0"/>
              <a:ea typeface="ＭＳ 明朝"/>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38F3DF5-46B4-354D-BEB6-FC8B3F9E8E19}" type="slidenum">
              <a:rPr lang="en-US" smtClean="0"/>
              <a:t>26</a:t>
            </a:fld>
            <a:endParaRPr lang="en-US"/>
          </a:p>
        </p:txBody>
      </p:sp>
      <p:sp>
        <p:nvSpPr>
          <p:cNvPr id="6" name="Rectangle 5"/>
          <p:cNvSpPr/>
          <p:nvPr/>
        </p:nvSpPr>
        <p:spPr>
          <a:xfrm>
            <a:off x="1779090" y="-15813"/>
            <a:ext cx="4472635" cy="369332"/>
          </a:xfrm>
          <a:prstGeom prst="rect">
            <a:avLst/>
          </a:prstGeom>
        </p:spPr>
        <p:txBody>
          <a:bodyPr wrap="none">
            <a:spAutoFit/>
          </a:bodyPr>
          <a:lstStyle/>
          <a:p>
            <a:r>
              <a:rPr lang="en-US">
                <a:latin typeface="Times New Roman" charset="0"/>
                <a:ea typeface="Times New Roman" charset="0"/>
              </a:rPr>
              <a:t>The Assessment Analytics of the Theory TCS</a:t>
            </a:r>
            <a:r>
              <a:rPr lang="en-US" baseline="30000">
                <a:latin typeface="Times New Roman" charset="0"/>
                <a:ea typeface="Times New Roman" charset="0"/>
              </a:rPr>
              <a:t>2</a:t>
            </a:r>
            <a:endParaRPr lang="en-US"/>
          </a:p>
        </p:txBody>
      </p:sp>
    </p:spTree>
    <p:extLst>
      <p:ext uri="{BB962C8B-B14F-4D97-AF65-F5344CB8AC3E}">
        <p14:creationId xmlns:p14="http://schemas.microsoft.com/office/powerpoint/2010/main" val="19879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910267-CFA6-AA43-9800-5C95479F6708}" type="slidenum">
              <a:rPr lang="en-US" smtClean="0"/>
              <a:t>27</a:t>
            </a:fld>
            <a:endParaRPr lang="en-US"/>
          </a:p>
        </p:txBody>
      </p:sp>
      <p:sp>
        <p:nvSpPr>
          <p:cNvPr id="3" name="Rectangle 2"/>
          <p:cNvSpPr/>
          <p:nvPr/>
        </p:nvSpPr>
        <p:spPr>
          <a:xfrm>
            <a:off x="546100" y="383812"/>
            <a:ext cx="8140700" cy="1984133"/>
          </a:xfrm>
          <a:prstGeom prst="rect">
            <a:avLst/>
          </a:prstGeom>
        </p:spPr>
        <p:txBody>
          <a:bodyPr wrap="square">
            <a:spAutoFit/>
          </a:bodyPr>
          <a:lstStyle/>
          <a:p>
            <a:pPr marL="285750" indent="-285750">
              <a:lnSpc>
                <a:spcPct val="110000"/>
              </a:lnSpc>
              <a:buFont typeface="Arial" panose="020B0604020202020204" pitchFamily="34" charset="0"/>
              <a:buChar char="•"/>
            </a:pPr>
            <a:r>
              <a:rPr lang="en-US" sz="1600" b="1" smtClean="0">
                <a:latin typeface="Times New Roman" panose="02020603050405020304" pitchFamily="18" charset="0"/>
                <a:cs typeface="Times New Roman" panose="02020603050405020304" pitchFamily="18" charset="0"/>
              </a:rPr>
              <a:t>Cognitive </a:t>
            </a:r>
            <a:r>
              <a:rPr lang="en-US" sz="1600" b="1">
                <a:latin typeface="Times New Roman" panose="02020603050405020304" pitchFamily="18" charset="0"/>
                <a:cs typeface="Times New Roman" panose="02020603050405020304" pitchFamily="18" charset="0"/>
              </a:rPr>
              <a:t>Mapped Analytics of Student’s </a:t>
            </a:r>
            <a:r>
              <a:rPr lang="en-US" sz="1600" b="1" smtClean="0">
                <a:latin typeface="Times New Roman" panose="02020603050405020304" pitchFamily="18" charset="0"/>
                <a:cs typeface="Times New Roman" panose="02020603050405020304" pitchFamily="18" charset="0"/>
              </a:rPr>
              <a:t>Knowledge</a:t>
            </a:r>
            <a:r>
              <a:rPr lang="en-US" sz="1600" b="1">
                <a:latin typeface="Times New Roman" panose="02020603050405020304" pitchFamily="18" charset="0"/>
                <a:cs typeface="Times New Roman" panose="02020603050405020304" pitchFamily="18" charset="0"/>
              </a:rPr>
              <a:t>:</a:t>
            </a:r>
          </a:p>
          <a:p>
            <a:pPr marL="285750" indent="-285750">
              <a:lnSpc>
                <a:spcPct val="110000"/>
              </a:lnSpc>
              <a:buFont typeface="Arial" panose="020B0604020202020204" pitchFamily="34" charset="0"/>
              <a:buChar char="•"/>
            </a:pPr>
            <a:r>
              <a:rPr lang="en-US" sz="1600">
                <a:latin typeface="Times New Roman" panose="02020603050405020304" pitchFamily="18" charset="0"/>
                <a:cs typeface="Times New Roman" panose="02020603050405020304" pitchFamily="18" charset="0"/>
              </a:rPr>
              <a:t>[We can show all hidden things the analytics can reveal] </a:t>
            </a:r>
            <a:endParaRPr lang="en-US" sz="1600" smtClean="0">
              <a:latin typeface="Times New Roman" panose="02020603050405020304" pitchFamily="18" charset="0"/>
              <a:cs typeface="Times New Roman" panose="02020603050405020304" pitchFamily="18" charset="0"/>
            </a:endParaRPr>
          </a:p>
          <a:p>
            <a:pPr marL="742950" lvl="1" indent="-285750">
              <a:lnSpc>
                <a:spcPct val="110000"/>
              </a:lnSpc>
              <a:buFont typeface="Arial" panose="020B0604020202020204" pitchFamily="34" charset="0"/>
              <a:buChar char="•"/>
            </a:pPr>
            <a:r>
              <a:rPr lang="en-US" sz="1600" smtClean="0">
                <a:latin typeface="Times New Roman" panose="02020603050405020304" pitchFamily="18" charset="0"/>
                <a:cs typeface="Times New Roman" panose="02020603050405020304" pitchFamily="18" charset="0"/>
              </a:rPr>
              <a:t>VKS(2</a:t>
            </a:r>
            <a:r>
              <a:rPr lang="en-US" sz="1600">
                <a:latin typeface="Times New Roman" panose="02020603050405020304" pitchFamily="18" charset="0"/>
                <a:cs typeface="Times New Roman" panose="02020603050405020304" pitchFamily="18" charset="0"/>
              </a:rPr>
              <a:t>)={</a:t>
            </a:r>
            <a:r>
              <a:rPr lang="en-US" sz="1600">
                <a:solidFill>
                  <a:srgbClr val="000000"/>
                </a:solidFill>
                <a:latin typeface="Times New Roman" panose="02020603050405020304" pitchFamily="18" charset="0"/>
                <a:ea typeface="ＭＳ 明朝"/>
                <a:cs typeface="Times New Roman" panose="02020603050405020304" pitchFamily="18" charset="0"/>
              </a:rPr>
              <a:t> “Order</a:t>
            </a:r>
            <a:r>
              <a:rPr lang="x-none" sz="1600">
                <a:solidFill>
                  <a:srgbClr val="000000"/>
                </a:solidFill>
                <a:latin typeface="Times New Roman" panose="02020603050405020304" pitchFamily="18" charset="0"/>
                <a:ea typeface="ＭＳ 明朝"/>
                <a:cs typeface="Times New Roman" panose="02020603050405020304" pitchFamily="18" charset="0"/>
              </a:rPr>
              <a:t>”</a:t>
            </a:r>
            <a:r>
              <a:rPr lang="en-US" sz="1600">
                <a:solidFill>
                  <a:srgbClr val="000000"/>
                </a:solidFill>
                <a:latin typeface="Times New Roman" panose="02020603050405020304" pitchFamily="18" charset="0"/>
                <a:ea typeface="ＭＳ 明朝"/>
                <a:cs typeface="Times New Roman" panose="02020603050405020304" pitchFamily="18" charset="0"/>
              </a:rPr>
              <a:t>}</a:t>
            </a:r>
            <a:endParaRPr lang="en-US" sz="1600">
              <a:latin typeface="Times New Roman" panose="02020603050405020304" pitchFamily="18" charset="0"/>
              <a:cs typeface="Times New Roman" panose="02020603050405020304" pitchFamily="18" charset="0"/>
            </a:endParaRPr>
          </a:p>
          <a:p>
            <a:pPr marL="742950" lvl="1" indent="-285750">
              <a:lnSpc>
                <a:spcPct val="110000"/>
              </a:lnSpc>
              <a:buFont typeface="Arial" panose="020B0604020202020204" pitchFamily="34" charset="0"/>
              <a:buChar char="•"/>
            </a:pPr>
            <a:r>
              <a:rPr lang="en-US" sz="1600" smtClean="0">
                <a:latin typeface="Times New Roman" panose="02020603050405020304" pitchFamily="18" charset="0"/>
                <a:cs typeface="Times New Roman" panose="02020603050405020304" pitchFamily="18" charset="0"/>
              </a:rPr>
              <a:t>VKS(3</a:t>
            </a:r>
            <a:r>
              <a:rPr lang="en-US" sz="1600">
                <a:latin typeface="Times New Roman" panose="02020603050405020304" pitchFamily="18" charset="0"/>
                <a:cs typeface="Times New Roman" panose="02020603050405020304" pitchFamily="18" charset="0"/>
              </a:rPr>
              <a:t>)={</a:t>
            </a:r>
            <a:r>
              <a:rPr lang="en-US" sz="1600">
                <a:solidFill>
                  <a:srgbClr val="000000"/>
                </a:solidFill>
                <a:latin typeface="Times New Roman" panose="02020603050405020304" pitchFamily="18" charset="0"/>
                <a:ea typeface="ＭＳ 明朝"/>
                <a:cs typeface="Times New Roman" panose="02020603050405020304" pitchFamily="18" charset="0"/>
              </a:rPr>
              <a:t>“Selection Sort Algorithm” , “The Passes of selection sort algorithm</a:t>
            </a:r>
            <a:r>
              <a:rPr lang="en-US" sz="1600">
                <a:latin typeface="Times New Roman" panose="02020603050405020304" pitchFamily="18" charset="0"/>
                <a:cs typeface="Times New Roman" panose="02020603050405020304" pitchFamily="18" charset="0"/>
              </a:rPr>
              <a:t>”, “array”, “The Order of the element in the array”</a:t>
            </a:r>
            <a:r>
              <a:rPr lang="en-US" sz="1600">
                <a:solidFill>
                  <a:srgbClr val="000000"/>
                </a:solidFill>
                <a:latin typeface="Times New Roman" panose="02020603050405020304" pitchFamily="18" charset="0"/>
                <a:ea typeface="ＭＳ 明朝"/>
                <a:cs typeface="Times New Roman" panose="02020603050405020304" pitchFamily="18" charset="0"/>
              </a:rPr>
              <a:t>}</a:t>
            </a:r>
            <a:endParaRPr lang="en-US" sz="1600">
              <a:latin typeface="Times New Roman" panose="02020603050405020304" pitchFamily="18" charset="0"/>
              <a:cs typeface="Times New Roman" panose="02020603050405020304" pitchFamily="18" charset="0"/>
            </a:endParaRPr>
          </a:p>
          <a:p>
            <a:pPr marL="742950" lvl="1" indent="-285750">
              <a:lnSpc>
                <a:spcPct val="110000"/>
              </a:lnSpc>
              <a:buFont typeface="Arial" panose="020B0604020202020204" pitchFamily="34" charset="0"/>
              <a:buChar char="•"/>
            </a:pPr>
            <a:r>
              <a:rPr lang="en-US" sz="1600" smtClean="0">
                <a:latin typeface="Times New Roman" panose="02020603050405020304" pitchFamily="18" charset="0"/>
                <a:cs typeface="Times New Roman" panose="02020603050405020304" pitchFamily="18" charset="0"/>
              </a:rPr>
              <a:t>VKS(4</a:t>
            </a:r>
            <a:r>
              <a:rPr lang="en-US" sz="1600">
                <a:latin typeface="Times New Roman" panose="02020603050405020304" pitchFamily="18" charset="0"/>
                <a:cs typeface="Times New Roman" panose="02020603050405020304" pitchFamily="18" charset="0"/>
              </a:rPr>
              <a:t>)={“The Order of the element in the array”}</a:t>
            </a:r>
          </a:p>
          <a:p>
            <a:pPr marL="742950" lvl="1" indent="-285750">
              <a:lnSpc>
                <a:spcPct val="110000"/>
              </a:lnSpc>
              <a:buFont typeface="Arial" panose="020B0604020202020204" pitchFamily="34" charset="0"/>
              <a:buChar char="•"/>
            </a:pPr>
            <a:r>
              <a:rPr lang="en-US" sz="1600" smtClean="0">
                <a:latin typeface="Times New Roman" panose="02020603050405020304" pitchFamily="18" charset="0"/>
                <a:cs typeface="Times New Roman" panose="02020603050405020304" pitchFamily="18" charset="0"/>
              </a:rPr>
              <a:t>VKS(5</a:t>
            </a:r>
            <a:r>
              <a:rPr lang="en-US" sz="1600">
                <a:latin typeface="Times New Roman" panose="02020603050405020304" pitchFamily="18" charset="0"/>
                <a:cs typeface="Times New Roman" panose="02020603050405020304" pitchFamily="18" charset="0"/>
              </a:rPr>
              <a:t>)={</a:t>
            </a:r>
            <a:r>
              <a:rPr lang="en-US" sz="1600">
                <a:solidFill>
                  <a:srgbClr val="000000"/>
                </a:solidFill>
                <a:latin typeface="Times New Roman" panose="02020603050405020304" pitchFamily="18" charset="0"/>
                <a:ea typeface="ＭＳ 明朝"/>
                <a:cs typeface="Times New Roman" panose="02020603050405020304" pitchFamily="18" charset="0"/>
              </a:rPr>
              <a:t>“The Passes of selection sort algorithm</a:t>
            </a:r>
            <a:r>
              <a:rPr lang="en-US" sz="1600">
                <a:latin typeface="Times New Roman" panose="02020603050405020304" pitchFamily="18" charset="0"/>
                <a:cs typeface="Times New Roman" panose="02020603050405020304" pitchFamily="18" charset="0"/>
              </a:rPr>
              <a:t>”}</a:t>
            </a:r>
          </a:p>
        </p:txBody>
      </p:sp>
      <p:sp>
        <p:nvSpPr>
          <p:cNvPr id="7" name="Rectangle 6"/>
          <p:cNvSpPr/>
          <p:nvPr/>
        </p:nvSpPr>
        <p:spPr>
          <a:xfrm>
            <a:off x="546100" y="2375848"/>
            <a:ext cx="8267700" cy="2308324"/>
          </a:xfrm>
          <a:prstGeom prst="rect">
            <a:avLst/>
          </a:prstGeom>
        </p:spPr>
        <p:txBody>
          <a:bodyPr wrap="square">
            <a:spAutoFit/>
          </a:bodyPr>
          <a:lstStyle/>
          <a:p>
            <a:r>
              <a:rPr lang="en-US" sz="1600" smtClean="0">
                <a:latin typeface="Times New Roman"/>
                <a:cs typeface="Times New Roman"/>
              </a:rPr>
              <a:t>DKS(2</a:t>
            </a:r>
            <a:r>
              <a:rPr lang="en-US" sz="1600">
                <a:latin typeface="Times New Roman"/>
                <a:cs typeface="Times New Roman"/>
              </a:rPr>
              <a:t>)={"Selection Sort”, “Sort Process”, “The algorithm”, “Unsorted Order”, “The places step of selection search algorithm”, “Illustration example of the Selection Sort Algorithm”, “Selection Sort Function”, “The result List”, “Ascending Order”, “The smallest element”, “The largest Element”, “The elements” , “The Content” , “Iteration”, “The places step of Selection Sort”, “ Traversal of the elements”, “Position”, “process”,  “Places”, “Step”, “Selection”, “Search”, “illustration”, “Example”, “Ascending”, “Function”, “Result”, “Smallest”, “Largest”, “Sort”}</a:t>
            </a:r>
          </a:p>
          <a:p>
            <a:r>
              <a:rPr lang="en-US" sz="1600" smtClean="0">
                <a:latin typeface="Times New Roman"/>
                <a:cs typeface="Times New Roman"/>
              </a:rPr>
              <a:t>DKS(3</a:t>
            </a:r>
            <a:r>
              <a:rPr lang="en-US" sz="1600">
                <a:latin typeface="Times New Roman"/>
                <a:cs typeface="Times New Roman"/>
              </a:rPr>
              <a:t>)={”Selection Sort”, “The result List”, “Ascending Order”, “The largest Element”, “The smallest element”, “ Traversal of the elements”, “Iterations”, “The places step”, “Sort Process”, “Passes”, The resulting List”} </a:t>
            </a:r>
          </a:p>
        </p:txBody>
      </p:sp>
      <p:sp>
        <p:nvSpPr>
          <p:cNvPr id="8" name="Rectangle 7"/>
          <p:cNvSpPr/>
          <p:nvPr/>
        </p:nvSpPr>
        <p:spPr>
          <a:xfrm>
            <a:off x="546100" y="4798472"/>
            <a:ext cx="8204200" cy="1077218"/>
          </a:xfrm>
          <a:prstGeom prst="rect">
            <a:avLst/>
          </a:prstGeom>
        </p:spPr>
        <p:txBody>
          <a:bodyPr wrap="square">
            <a:spAutoFit/>
          </a:bodyPr>
          <a:lstStyle/>
          <a:p>
            <a:r>
              <a:rPr lang="en-US" sz="1600" smtClean="0">
                <a:latin typeface="Times New Roman"/>
              </a:rPr>
              <a:t>PKS(3</a:t>
            </a:r>
            <a:r>
              <a:rPr lang="en-US" sz="1600">
                <a:latin typeface="Times New Roman"/>
              </a:rPr>
              <a:t>)={“The index of smallest element”, “</a:t>
            </a:r>
            <a:r>
              <a:rPr lang="en-US" sz="1600" err="1">
                <a:latin typeface="Times New Roman"/>
              </a:rPr>
              <a:t>Sublist</a:t>
            </a:r>
            <a:r>
              <a:rPr lang="en-US" sz="1600">
                <a:latin typeface="Times New Roman"/>
              </a:rPr>
              <a:t> Array”, “Simple search algorithm”, “Radix Sort Algorithm”, “Heap Sort Algorithm", "Insertion Sort Algorithm”, “Sort”}</a:t>
            </a:r>
          </a:p>
          <a:p>
            <a:r>
              <a:rPr lang="en-US" sz="1600" smtClean="0">
                <a:latin typeface="Times New Roman"/>
              </a:rPr>
              <a:t>PKS(2</a:t>
            </a:r>
            <a:r>
              <a:rPr lang="en-US" sz="1600">
                <a:latin typeface="Times New Roman"/>
              </a:rPr>
              <a:t>)={“Analyses of the algorithm”, “Algorithm performance”, “Running Time”, “Selection Sort running time O(n2)” }</a:t>
            </a:r>
          </a:p>
        </p:txBody>
      </p:sp>
    </p:spTree>
    <p:extLst>
      <p:ext uri="{BB962C8B-B14F-4D97-AF65-F5344CB8AC3E}">
        <p14:creationId xmlns:p14="http://schemas.microsoft.com/office/powerpoint/2010/main" val="45310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34" y="373856"/>
            <a:ext cx="7433733" cy="893762"/>
          </a:xfrm>
        </p:spPr>
        <p:txBody>
          <a:bodyPr>
            <a:noAutofit/>
          </a:bodyPr>
          <a:lstStyle/>
          <a:p>
            <a:r>
              <a:rPr lang="en-US" sz="3200" b="1" smtClean="0">
                <a:latin typeface="Times New Roman" charset="0"/>
                <a:ea typeface="Times New Roman" charset="0"/>
                <a:cs typeface="Times New Roman" charset="0"/>
              </a:rPr>
              <a:t>Labeling the Questions to the Concepts</a:t>
            </a:r>
            <a:endParaRPr lang="en-US" sz="3200" b="1">
              <a:latin typeface="Times New Roman" charset="0"/>
              <a:ea typeface="Times New Roman" charset="0"/>
              <a:cs typeface="Times New Roman" charset="0"/>
            </a:endParaRPr>
          </a:p>
        </p:txBody>
      </p:sp>
      <p:sp>
        <p:nvSpPr>
          <p:cNvPr id="3" name="Content Placeholder 2"/>
          <p:cNvSpPr>
            <a:spLocks noGrp="1"/>
          </p:cNvSpPr>
          <p:nvPr>
            <p:ph idx="1"/>
          </p:nvPr>
        </p:nvSpPr>
        <p:spPr>
          <a:xfrm>
            <a:off x="355600" y="1267618"/>
            <a:ext cx="8534400" cy="5590382"/>
          </a:xfrm>
        </p:spPr>
        <p:txBody>
          <a:bodyPr>
            <a:normAutofit/>
          </a:bodyPr>
          <a:lstStyle/>
          <a:p>
            <a:pPr marL="0" indent="0">
              <a:buNone/>
            </a:pPr>
            <a:endParaRPr lang="en-US" sz="2800" smtClean="0"/>
          </a:p>
          <a:p>
            <a:pPr marL="0" indent="0">
              <a:buNone/>
            </a:pPr>
            <a:r>
              <a:rPr lang="en-US" sz="2000" smtClean="0">
                <a:latin typeface="Times New Roman" charset="0"/>
                <a:ea typeface="Times New Roman" charset="0"/>
                <a:cs typeface="Times New Roman" charset="0"/>
              </a:rPr>
              <a:t>The analyzing method</a:t>
            </a:r>
            <a:endParaRPr lang="en-US" sz="2000" smtClean="0">
              <a:latin typeface="Times New Roman" charset="0"/>
              <a:ea typeface="Times New Roman" charset="0"/>
              <a:cs typeface="Times New Roman" charset="0"/>
              <a:sym typeface="Wingdings"/>
            </a:endParaRPr>
          </a:p>
          <a:p>
            <a:pPr marL="0" indent="0">
              <a:buNone/>
            </a:pPr>
            <a:endParaRPr lang="en-US" sz="2800" smtClean="0">
              <a:sym typeface="Wingdings"/>
            </a:endParaRPr>
          </a:p>
          <a:p>
            <a:pPr>
              <a:buFont typeface="Wingdings" panose="05000000000000000000" pitchFamily="2" charset="2"/>
              <a:buChar char="§"/>
            </a:pPr>
            <a:endParaRPr lang="en-US" sz="2800" smtClean="0">
              <a:sym typeface="Wingdings"/>
            </a:endParaRPr>
          </a:p>
          <a:p>
            <a:pPr marL="0" indent="0">
              <a:buNone/>
            </a:pPr>
            <a:endParaRPr lang="en-US" sz="2800">
              <a:sym typeface="Wingdings"/>
            </a:endParaRPr>
          </a:p>
          <a:p>
            <a:pPr>
              <a:buFont typeface="Wingdings" panose="05000000000000000000" pitchFamily="2" charset="2"/>
              <a:buChar char="§"/>
            </a:pPr>
            <a:endParaRPr lang="en-US" sz="2800" smtClean="0">
              <a:sym typeface="Wingdings"/>
            </a:endParaRPr>
          </a:p>
          <a:p>
            <a:pPr>
              <a:buFont typeface="Wingdings" panose="05000000000000000000" pitchFamily="2" charset="2"/>
              <a:buChar char="§"/>
            </a:pPr>
            <a:endParaRPr lang="en-US" sz="2800">
              <a:sym typeface="Wingdings"/>
            </a:endParaRPr>
          </a:p>
          <a:p>
            <a:pPr marL="0" indent="0">
              <a:buNone/>
            </a:pPr>
            <a:endParaRPr lang="en-US" sz="3600" smtClean="0"/>
          </a:p>
          <a:p>
            <a:pPr marL="0" indent="0">
              <a:spcAft>
                <a:spcPts val="0"/>
              </a:spcAft>
              <a:buNone/>
            </a:pPr>
            <a:endParaRPr lang="en-US" sz="2300" b="1" smtClean="0"/>
          </a:p>
          <a:p>
            <a:pPr marL="0" indent="0">
              <a:spcAft>
                <a:spcPts val="0"/>
              </a:spcAft>
              <a:buNone/>
            </a:pPr>
            <a:endParaRPr lang="en-US" sz="2300" b="1"/>
          </a:p>
          <a:p>
            <a:pPr marL="0" indent="0">
              <a:spcAft>
                <a:spcPts val="0"/>
              </a:spcAft>
              <a:buNone/>
            </a:pPr>
            <a:endParaRPr lang="en-US" sz="2300" b="1" smtClean="0"/>
          </a:p>
          <a:p>
            <a:pPr marL="0" indent="0">
              <a:buNone/>
            </a:pPr>
            <a:endParaRPr lang="en-US" sz="3600" b="1" smtClean="0"/>
          </a:p>
          <a:p>
            <a:pPr marL="0" indent="0">
              <a:buNone/>
            </a:pPr>
            <a:endParaRPr lang="en-US" sz="3600" b="1" smtClean="0"/>
          </a:p>
          <a:p>
            <a:pPr marL="0" indent="0">
              <a:buNone/>
            </a:pPr>
            <a:endParaRPr lang="en-US" sz="3600" smtClean="0"/>
          </a:p>
          <a:p>
            <a:pPr marL="0" indent="0">
              <a:buNone/>
            </a:pPr>
            <a:endParaRPr lang="en-US" sz="3600" smtClean="0"/>
          </a:p>
        </p:txBody>
      </p:sp>
      <p:sp>
        <p:nvSpPr>
          <p:cNvPr id="8" name="TextBox 7"/>
          <p:cNvSpPr txBox="1"/>
          <p:nvPr/>
        </p:nvSpPr>
        <p:spPr>
          <a:xfrm>
            <a:off x="437323" y="3770485"/>
            <a:ext cx="8269355" cy="707886"/>
          </a:xfrm>
          <a:prstGeom prst="rect">
            <a:avLst/>
          </a:prstGeom>
          <a:solidFill>
            <a:schemeClr val="bg1">
              <a:lumMod val="95000"/>
            </a:schemeClr>
          </a:solidFill>
          <a:ln>
            <a:solidFill>
              <a:schemeClr val="accent1"/>
            </a:solidFill>
          </a:ln>
        </p:spPr>
        <p:txBody>
          <a:bodyPr wrap="square" rtlCol="0">
            <a:spAutoFit/>
          </a:bodyPr>
          <a:lstStyle/>
          <a:p>
            <a:pPr marL="285750" indent="-285750">
              <a:buFont typeface="Arial"/>
              <a:buChar char="•"/>
            </a:pPr>
            <a:r>
              <a:rPr lang="en-US" sz="2000" smtClean="0">
                <a:latin typeface="Times New Roman"/>
                <a:cs typeface="Times New Roman"/>
              </a:rPr>
              <a:t>To answer the question Q</a:t>
            </a:r>
            <a:r>
              <a:rPr lang="en-US" sz="2000" baseline="-25000" smtClean="0">
                <a:latin typeface="Times New Roman"/>
                <a:cs typeface="Times New Roman"/>
              </a:rPr>
              <a:t>i</a:t>
            </a:r>
            <a:r>
              <a:rPr lang="en-US" sz="2000" smtClean="0">
                <a:latin typeface="Times New Roman"/>
                <a:cs typeface="Times New Roman"/>
              </a:rPr>
              <a:t> A correctly the Student S</a:t>
            </a:r>
            <a:r>
              <a:rPr lang="en-US" sz="2000" baseline="-25000" smtClean="0">
                <a:latin typeface="Times New Roman"/>
                <a:cs typeface="Times New Roman"/>
              </a:rPr>
              <a:t>i</a:t>
            </a:r>
            <a:r>
              <a:rPr lang="en-US" sz="2000" smtClean="0">
                <a:latin typeface="Times New Roman"/>
                <a:cs typeface="Times New Roman"/>
              </a:rPr>
              <a:t> should know the concept </a:t>
            </a:r>
            <a:r>
              <a:rPr lang="en-US" sz="2000" err="1" smtClean="0">
                <a:latin typeface="Times New Roman"/>
                <a:cs typeface="Times New Roman"/>
              </a:rPr>
              <a:t>C</a:t>
            </a:r>
            <a:r>
              <a:rPr lang="en-US" sz="2000" baseline="-25000" err="1" smtClean="0">
                <a:latin typeface="Times New Roman"/>
                <a:cs typeface="Times New Roman"/>
              </a:rPr>
              <a:t>x</a:t>
            </a:r>
            <a:r>
              <a:rPr lang="en-US" sz="2000" baseline="-25000">
                <a:latin typeface="Times New Roman"/>
                <a:cs typeface="Times New Roman"/>
              </a:rPr>
              <a:t> </a:t>
            </a:r>
            <a:r>
              <a:rPr lang="en-US" sz="2000" smtClean="0">
                <a:latin typeface="Times New Roman"/>
                <a:cs typeface="Times New Roman"/>
              </a:rPr>
              <a:t>at level </a:t>
            </a:r>
            <a:r>
              <a:rPr lang="en-US" sz="2000" err="1" smtClean="0">
                <a:latin typeface="Times New Roman"/>
                <a:cs typeface="Times New Roman"/>
              </a:rPr>
              <a:t>L</a:t>
            </a:r>
            <a:r>
              <a:rPr lang="en-US" sz="2000" baseline="-25000" err="1" smtClean="0">
                <a:latin typeface="Times New Roman"/>
                <a:cs typeface="Times New Roman"/>
              </a:rPr>
              <a:t>k</a:t>
            </a:r>
            <a:endParaRPr lang="en-US" sz="2000" baseline="-25000" smtClean="0">
              <a:latin typeface="Times New Roman"/>
              <a:cs typeface="Times New Roman"/>
            </a:endParaRPr>
          </a:p>
        </p:txBody>
      </p:sp>
      <p:sp>
        <p:nvSpPr>
          <p:cNvPr id="9" name="Rectangle 8"/>
          <p:cNvSpPr/>
          <p:nvPr/>
        </p:nvSpPr>
        <p:spPr>
          <a:xfrm>
            <a:off x="5353153" y="2957183"/>
            <a:ext cx="465667" cy="448733"/>
          </a:xfrm>
          <a:prstGeom prst="rect">
            <a:avLst/>
          </a:prstGeom>
          <a:solidFill>
            <a:schemeClr val="accent2"/>
          </a:solidFill>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i="1" err="1" smtClean="0">
                <a:effectLst/>
                <a:latin typeface="Cambria Math"/>
                <a:ea typeface="ＭＳ 明朝"/>
                <a:cs typeface="Times"/>
              </a:rPr>
              <a:t>Q</a:t>
            </a:r>
            <a:r>
              <a:rPr lang="en-US" sz="1200" baseline="-25000" err="1" smtClean="0">
                <a:latin typeface="Times New Roman"/>
              </a:rPr>
              <a:t>i</a:t>
            </a:r>
            <a:r>
              <a:rPr lang="en-US" sz="1200" b="1" err="1" smtClean="0">
                <a:latin typeface="Times New Roman"/>
              </a:rPr>
              <a:t>A</a:t>
            </a:r>
            <a:r>
              <a:rPr lang="en-US" sz="1200" i="1" baseline="-25000">
                <a:effectLst/>
                <a:latin typeface="Cambria Math"/>
                <a:ea typeface="ＭＳ 明朝"/>
                <a:cs typeface="Times"/>
              </a:rPr>
              <a:t> </a:t>
            </a:r>
          </a:p>
        </p:txBody>
      </p:sp>
      <p:cxnSp>
        <p:nvCxnSpPr>
          <p:cNvPr id="10" name="Straight Arrow Connector 9"/>
          <p:cNvCxnSpPr>
            <a:stCxn id="9" idx="1"/>
            <a:endCxn id="11" idx="3"/>
          </p:cNvCxnSpPr>
          <p:nvPr/>
        </p:nvCxnSpPr>
        <p:spPr>
          <a:xfrm flipH="1">
            <a:off x="3583834" y="3181550"/>
            <a:ext cx="1769319" cy="17006"/>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Flowchart: Terminator 71681"/>
          <p:cNvSpPr/>
          <p:nvPr/>
        </p:nvSpPr>
        <p:spPr>
          <a:xfrm>
            <a:off x="2911633" y="2957183"/>
            <a:ext cx="672201" cy="482745"/>
          </a:xfrm>
          <a:prstGeom prst="flowChartTerminator">
            <a:avLst/>
          </a:prstGeom>
          <a:solidFill>
            <a:srgbClr val="008000"/>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i="1" smtClean="0">
                <a:solidFill>
                  <a:srgbClr val="000000"/>
                </a:solidFill>
                <a:effectLst/>
                <a:latin typeface="Cambria Math"/>
                <a:ea typeface="ＭＳ 明朝"/>
                <a:cs typeface="Times"/>
              </a:rPr>
              <a:t>C</a:t>
            </a:r>
            <a:r>
              <a:rPr lang="en-US" sz="1400" i="1">
                <a:solidFill>
                  <a:srgbClr val="000000"/>
                </a:solidFill>
                <a:effectLst/>
                <a:latin typeface="Cambria Math"/>
                <a:ea typeface="ＭＳ 明朝"/>
                <a:cs typeface="Times"/>
              </a:rPr>
              <a:t> </a:t>
            </a:r>
            <a:r>
              <a:rPr lang="en-US" sz="1400" i="1" baseline="-25000" smtClean="0">
                <a:solidFill>
                  <a:srgbClr val="000000"/>
                </a:solidFill>
                <a:effectLst/>
                <a:latin typeface="Cambria Math"/>
                <a:ea typeface="ＭＳ 明朝"/>
                <a:cs typeface="Times"/>
              </a:rPr>
              <a:t>x</a:t>
            </a:r>
            <a:endParaRPr lang="en-US" sz="1400" i="1" baseline="-25000">
              <a:effectLst/>
              <a:latin typeface="Cambria Math"/>
              <a:ea typeface="ＭＳ 明朝"/>
              <a:cs typeface="Times"/>
            </a:endParaRPr>
          </a:p>
        </p:txBody>
      </p:sp>
      <p:sp>
        <p:nvSpPr>
          <p:cNvPr id="12" name="Text Box 74803"/>
          <p:cNvSpPr txBox="1"/>
          <p:nvPr/>
        </p:nvSpPr>
        <p:spPr>
          <a:xfrm>
            <a:off x="4147820" y="2800887"/>
            <a:ext cx="460266" cy="312591"/>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i="1" smtClean="0">
                <a:effectLst/>
                <a:latin typeface="Cambria Math"/>
                <a:ea typeface="ＭＳ 明朝"/>
                <a:cs typeface="Times"/>
              </a:rPr>
              <a:t>L</a:t>
            </a:r>
            <a:r>
              <a:rPr lang="en-US" sz="800" b="1" i="1" smtClean="0">
                <a:effectLst/>
                <a:latin typeface="Cambria Math"/>
                <a:ea typeface="ＭＳ 明朝"/>
                <a:cs typeface="Times"/>
              </a:rPr>
              <a:t>k</a:t>
            </a:r>
            <a:endParaRPr lang="en-US" sz="800" i="1">
              <a:latin typeface="Cambria Math"/>
              <a:ea typeface="ＭＳ 明朝"/>
              <a:cs typeface="Times"/>
            </a:endParaRPr>
          </a:p>
          <a:p>
            <a:pPr>
              <a:spcAft>
                <a:spcPts val="0"/>
              </a:spcAft>
            </a:pPr>
            <a:endParaRPr lang="en-US" sz="1200" i="1">
              <a:effectLst/>
              <a:latin typeface="Cambria Math"/>
              <a:ea typeface="ＭＳ 明朝"/>
              <a:cs typeface="Times"/>
            </a:endParaRPr>
          </a:p>
        </p:txBody>
      </p:sp>
      <p:sp>
        <p:nvSpPr>
          <p:cNvPr id="4" name="Slide Number Placeholder 3"/>
          <p:cNvSpPr>
            <a:spLocks noGrp="1"/>
          </p:cNvSpPr>
          <p:nvPr>
            <p:ph type="sldNum" sz="quarter" idx="12"/>
          </p:nvPr>
        </p:nvSpPr>
        <p:spPr/>
        <p:txBody>
          <a:bodyPr/>
          <a:lstStyle/>
          <a:p>
            <a:fld id="{E3910267-CFA6-AA43-9800-5C95479F6708}" type="slidenum">
              <a:rPr lang="en-US" smtClean="0"/>
              <a:t>28</a:t>
            </a:fld>
            <a:endParaRPr lang="en-US"/>
          </a:p>
        </p:txBody>
      </p:sp>
    </p:spTree>
    <p:extLst>
      <p:ext uri="{BB962C8B-B14F-4D97-AF65-F5344CB8AC3E}">
        <p14:creationId xmlns:p14="http://schemas.microsoft.com/office/powerpoint/2010/main" val="43257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433733" cy="596314"/>
          </a:xfrm>
        </p:spPr>
        <p:txBody>
          <a:bodyPr>
            <a:normAutofit fontScale="90000"/>
          </a:bodyPr>
          <a:lstStyle/>
          <a:p>
            <a:r>
              <a:rPr lang="en-US" sz="3600" b="1">
                <a:latin typeface="Times New Roman" charset="0"/>
                <a:ea typeface="Times New Roman" charset="0"/>
                <a:cs typeface="Times New Roman" charset="0"/>
              </a:rPr>
              <a:t>Labeling The Tested Concept </a:t>
            </a:r>
            <a:r>
              <a:rPr lang="en-US" sz="3600" b="1" smtClean="0">
                <a:latin typeface="Times New Roman" charset="0"/>
                <a:ea typeface="Times New Roman" charset="0"/>
                <a:cs typeface="Times New Roman" charset="0"/>
              </a:rPr>
              <a:t>with RBT</a:t>
            </a:r>
            <a:endParaRPr lang="en-US" sz="3600" b="1">
              <a:latin typeface="Times New Roman" charset="0"/>
              <a:ea typeface="Times New Roman" charset="0"/>
              <a:cs typeface="Times New Roman" charset="0"/>
            </a:endParaRPr>
          </a:p>
        </p:txBody>
      </p:sp>
      <p:sp>
        <p:nvSpPr>
          <p:cNvPr id="3" name="Content Placeholder 2"/>
          <p:cNvSpPr>
            <a:spLocks noGrp="1"/>
          </p:cNvSpPr>
          <p:nvPr>
            <p:ph idx="1"/>
          </p:nvPr>
        </p:nvSpPr>
        <p:spPr>
          <a:xfrm>
            <a:off x="457200" y="1706136"/>
            <a:ext cx="8229600" cy="5151863"/>
          </a:xfrm>
        </p:spPr>
        <p:txBody>
          <a:bodyPr>
            <a:normAutofit/>
          </a:bodyPr>
          <a:lstStyle/>
          <a:p>
            <a:pPr marL="0" indent="0">
              <a:buNone/>
            </a:pPr>
            <a:endParaRPr lang="en-US" sz="3600"/>
          </a:p>
          <a:p>
            <a:pPr marL="0" indent="0">
              <a:buNone/>
            </a:pPr>
            <a:endParaRPr lang="en-US" sz="3600" smtClean="0"/>
          </a:p>
          <a:p>
            <a:pPr marL="0" indent="0">
              <a:buNone/>
            </a:pPr>
            <a:endParaRPr lang="en-US" sz="2000" smtClean="0">
              <a:latin typeface="Times New Roman" charset="0"/>
              <a:ea typeface="Times New Roman" charset="0"/>
              <a:cs typeface="Times New Roman" charset="0"/>
            </a:endParaRPr>
          </a:p>
          <a:p>
            <a:pPr marL="0" indent="0">
              <a:buNone/>
            </a:pPr>
            <a:endParaRPr lang="en-US" sz="2000">
              <a:latin typeface="Times New Roman" charset="0"/>
              <a:ea typeface="Times New Roman" charset="0"/>
              <a:cs typeface="Times New Roman" charset="0"/>
            </a:endParaRPr>
          </a:p>
          <a:p>
            <a:pPr marL="0" indent="0">
              <a:buNone/>
            </a:pPr>
            <a:r>
              <a:rPr lang="en-US" sz="2000" smtClean="0">
                <a:latin typeface="Times New Roman" charset="0"/>
                <a:ea typeface="Times New Roman" charset="0"/>
                <a:cs typeface="Times New Roman" charset="0"/>
              </a:rPr>
              <a:t>The</a:t>
            </a:r>
            <a:r>
              <a:rPr lang="en-US" sz="2000" smtClean="0">
                <a:solidFill>
                  <a:srgbClr val="000000"/>
                </a:solidFill>
                <a:latin typeface="Times New Roman" charset="0"/>
                <a:ea typeface="Times New Roman" charset="0"/>
                <a:cs typeface="Times New Roman" charset="0"/>
              </a:rPr>
              <a:t> Bloom </a:t>
            </a:r>
            <a:r>
              <a:rPr lang="en-US" sz="2000" smtClean="0">
                <a:latin typeface="Times New Roman" charset="0"/>
                <a:ea typeface="Times New Roman" charset="0"/>
                <a:cs typeface="Times New Roman" charset="0"/>
              </a:rPr>
              <a:t>relation is a direct link from the Parent A to the child B with link property that requires that to know the child with skill </a:t>
            </a:r>
            <a:r>
              <a:rPr lang="en-US" sz="2000" err="1" smtClean="0">
                <a:latin typeface="Times New Roman" charset="0"/>
                <a:ea typeface="Times New Roman" charset="0"/>
                <a:cs typeface="Times New Roman" charset="0"/>
              </a:rPr>
              <a:t>L</a:t>
            </a:r>
            <a:r>
              <a:rPr lang="en-US" sz="2000" baseline="-25000" err="1" smtClean="0">
                <a:latin typeface="Times New Roman" charset="0"/>
                <a:ea typeface="Times New Roman" charset="0"/>
                <a:cs typeface="Times New Roman" charset="0"/>
              </a:rPr>
              <a:t>k</a:t>
            </a:r>
            <a:r>
              <a:rPr lang="en-US" sz="2000" smtClean="0">
                <a:latin typeface="Times New Roman" charset="0"/>
                <a:ea typeface="Times New Roman" charset="0"/>
                <a:cs typeface="Times New Roman" charset="0"/>
              </a:rPr>
              <a:t> we need to know the parent.</a:t>
            </a:r>
            <a:endParaRPr lang="en-US" sz="2000">
              <a:latin typeface="Times New Roman" charset="0"/>
              <a:ea typeface="Times New Roman" charset="0"/>
              <a:cs typeface="Times New Roman" charset="0"/>
            </a:endParaRPr>
          </a:p>
          <a:p>
            <a:pPr marL="0" indent="0">
              <a:buNone/>
            </a:pPr>
            <a:r>
              <a:rPr lang="en-US" sz="2000" baseline="-25000" smtClean="0">
                <a:latin typeface="Times New Roman" charset="0"/>
                <a:ea typeface="Times New Roman" charset="0"/>
                <a:cs typeface="Times New Roman" charset="0"/>
                <a:sym typeface="Wingdings"/>
              </a:rPr>
              <a:t> </a:t>
            </a:r>
          </a:p>
          <a:p>
            <a:pPr marL="0" indent="0">
              <a:buNone/>
            </a:pPr>
            <a:r>
              <a:rPr lang="en-US" sz="2000" smtClean="0">
                <a:latin typeface="Times New Roman" charset="0"/>
                <a:ea typeface="Times New Roman" charset="0"/>
                <a:cs typeface="Times New Roman" charset="0"/>
                <a:sym typeface="Wingdings"/>
              </a:rPr>
              <a:t>According to the theory 1, B couldn’t </a:t>
            </a:r>
            <a:r>
              <a:rPr lang="en-US" sz="2000">
                <a:latin typeface="Times New Roman" charset="0"/>
                <a:ea typeface="Times New Roman" charset="0"/>
                <a:cs typeface="Times New Roman" charset="0"/>
                <a:sym typeface="Wingdings"/>
              </a:rPr>
              <a:t>be answered correctly unless  </a:t>
            </a:r>
            <a:r>
              <a:rPr lang="en-US" sz="2000" smtClean="0">
                <a:latin typeface="Times New Roman" charset="0"/>
                <a:ea typeface="Times New Roman" charset="0"/>
                <a:cs typeface="Times New Roman" charset="0"/>
                <a:sym typeface="Wingdings"/>
              </a:rPr>
              <a:t>A  is known.</a:t>
            </a:r>
            <a:endParaRPr lang="en-US" sz="2000" baseline="-25000">
              <a:latin typeface="Times New Roman" charset="0"/>
              <a:ea typeface="Times New Roman" charset="0"/>
              <a:cs typeface="Times New Roman" charset="0"/>
            </a:endParaRPr>
          </a:p>
          <a:p>
            <a:pPr marL="0" indent="0">
              <a:buNone/>
            </a:pPr>
            <a:endParaRPr lang="en-US" sz="3600" smtClean="0"/>
          </a:p>
          <a:p>
            <a:pPr marL="0" indent="0">
              <a:buNone/>
            </a:pPr>
            <a:endParaRPr lang="en-US" sz="3600" smtClean="0"/>
          </a:p>
          <a:p>
            <a:pPr marL="0" indent="0">
              <a:spcAft>
                <a:spcPts val="0"/>
              </a:spcAft>
              <a:buNone/>
            </a:pPr>
            <a:endParaRPr lang="en-US" sz="2300" b="1" smtClean="0"/>
          </a:p>
          <a:p>
            <a:pPr marL="0" indent="0">
              <a:spcAft>
                <a:spcPts val="0"/>
              </a:spcAft>
              <a:buNone/>
            </a:pPr>
            <a:endParaRPr lang="en-US" sz="2300" b="1"/>
          </a:p>
          <a:p>
            <a:pPr marL="0" indent="0">
              <a:spcAft>
                <a:spcPts val="0"/>
              </a:spcAft>
              <a:buNone/>
            </a:pPr>
            <a:endParaRPr lang="en-US" sz="2300" b="1" smtClean="0"/>
          </a:p>
          <a:p>
            <a:pPr marL="0" indent="0">
              <a:buNone/>
            </a:pPr>
            <a:endParaRPr lang="en-US" sz="3600" b="1" smtClean="0"/>
          </a:p>
          <a:p>
            <a:pPr marL="0" indent="0">
              <a:buNone/>
            </a:pPr>
            <a:endParaRPr lang="en-US" sz="3600" b="1" smtClean="0"/>
          </a:p>
          <a:p>
            <a:pPr marL="0" indent="0">
              <a:buNone/>
            </a:pPr>
            <a:endParaRPr lang="en-US" sz="3600" smtClean="0"/>
          </a:p>
          <a:p>
            <a:pPr marL="0" indent="0">
              <a:buNone/>
            </a:pPr>
            <a:endParaRPr lang="en-US" sz="3600" smtClean="0"/>
          </a:p>
        </p:txBody>
      </p:sp>
      <p:grpSp>
        <p:nvGrpSpPr>
          <p:cNvPr id="21" name="Group 20"/>
          <p:cNvGrpSpPr/>
          <p:nvPr/>
        </p:nvGrpSpPr>
        <p:grpSpPr>
          <a:xfrm>
            <a:off x="3393904" y="2768469"/>
            <a:ext cx="2400067" cy="455371"/>
            <a:chOff x="3148579" y="2578987"/>
            <a:chExt cx="1301539" cy="304203"/>
          </a:xfrm>
        </p:grpSpPr>
        <p:cxnSp>
          <p:nvCxnSpPr>
            <p:cNvPr id="63" name="Straight Arrow Connector 62"/>
            <p:cNvCxnSpPr>
              <a:stCxn id="72" idx="3"/>
            </p:cNvCxnSpPr>
            <p:nvPr/>
          </p:nvCxnSpPr>
          <p:spPr>
            <a:xfrm flipV="1">
              <a:off x="3400013" y="2767528"/>
              <a:ext cx="870970"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6" name="Text Box 74803"/>
            <p:cNvSpPr txBox="1"/>
            <p:nvPr/>
          </p:nvSpPr>
          <p:spPr>
            <a:xfrm>
              <a:off x="3629091" y="2578987"/>
              <a:ext cx="158361" cy="164248"/>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smtClean="0">
                  <a:effectLst/>
                  <a:latin typeface="Cambria Math"/>
                  <a:ea typeface="ＭＳ 明朝"/>
                  <a:cs typeface="Times"/>
                </a:rPr>
                <a:t>L</a:t>
              </a:r>
              <a:r>
                <a:rPr lang="en-US" sz="900" b="1" baseline="-25000" smtClean="0">
                  <a:effectLst/>
                  <a:latin typeface="Cambria Math"/>
                  <a:ea typeface="ＭＳ 明朝"/>
                  <a:cs typeface="Times"/>
                </a:rPr>
                <a:t>k</a:t>
              </a:r>
              <a:endParaRPr lang="en-US" sz="900" baseline="-25000">
                <a:latin typeface="Cambria Math"/>
                <a:ea typeface="ＭＳ 明朝"/>
                <a:cs typeface="Times"/>
              </a:endParaRPr>
            </a:p>
            <a:p>
              <a:pPr>
                <a:spcAft>
                  <a:spcPts val="0"/>
                </a:spcAft>
              </a:pPr>
              <a:endParaRPr lang="en-US" sz="1200" i="1">
                <a:effectLst/>
                <a:latin typeface="Cambria Math"/>
                <a:ea typeface="ＭＳ 明朝"/>
                <a:cs typeface="Times"/>
              </a:endParaRPr>
            </a:p>
          </p:txBody>
        </p:sp>
        <p:sp>
          <p:nvSpPr>
            <p:cNvPr id="71" name="Flowchart: Terminator 71681"/>
            <p:cNvSpPr/>
            <p:nvPr/>
          </p:nvSpPr>
          <p:spPr>
            <a:xfrm>
              <a:off x="4270983" y="2651867"/>
              <a:ext cx="179135" cy="231323"/>
            </a:xfrm>
            <a:prstGeom prst="flowChartTerminator">
              <a:avLst/>
            </a:prstGeom>
            <a:solidFill>
              <a:srgbClr val="F79646">
                <a:lumMod val="40000"/>
                <a:lumOff val="60000"/>
              </a:srgbClr>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900" smtClean="0">
                  <a:solidFill>
                    <a:srgbClr val="000000"/>
                  </a:solidFill>
                  <a:effectLst/>
                  <a:latin typeface="Cambria Math"/>
                  <a:ea typeface="ＭＳ 明朝"/>
                  <a:cs typeface="Times"/>
                </a:rPr>
                <a:t>B</a:t>
              </a:r>
              <a:endParaRPr lang="en-US" sz="900" baseline="-25000">
                <a:effectLst/>
                <a:latin typeface="Cambria Math"/>
                <a:ea typeface="ＭＳ 明朝"/>
                <a:cs typeface="Times"/>
              </a:endParaRPr>
            </a:p>
          </p:txBody>
        </p:sp>
        <p:sp>
          <p:nvSpPr>
            <p:cNvPr id="72" name="Flowchart: Terminator 71681"/>
            <p:cNvSpPr/>
            <p:nvPr/>
          </p:nvSpPr>
          <p:spPr>
            <a:xfrm>
              <a:off x="3148579" y="2651867"/>
              <a:ext cx="251434" cy="231323"/>
            </a:xfrm>
            <a:prstGeom prst="flowChartTerminator">
              <a:avLst/>
            </a:prstGeom>
            <a:solidFill>
              <a:srgbClr val="F79646">
                <a:lumMod val="40000"/>
                <a:lumOff val="60000"/>
              </a:srgbClr>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900" smtClean="0">
                  <a:solidFill>
                    <a:srgbClr val="000000"/>
                  </a:solidFill>
                  <a:effectLst/>
                  <a:latin typeface="Cambria Math"/>
                  <a:ea typeface="ＭＳ 明朝"/>
                  <a:cs typeface="Times"/>
                </a:rPr>
                <a:t>A</a:t>
              </a:r>
              <a:endParaRPr lang="en-US" sz="900" baseline="-25000">
                <a:effectLst/>
                <a:latin typeface="Cambria Math"/>
                <a:ea typeface="ＭＳ 明朝"/>
                <a:cs typeface="Times"/>
              </a:endParaRPr>
            </a:p>
          </p:txBody>
        </p:sp>
      </p:grpSp>
      <p:sp>
        <p:nvSpPr>
          <p:cNvPr id="76" name="Slide Number Placeholder 75"/>
          <p:cNvSpPr>
            <a:spLocks noGrp="1"/>
          </p:cNvSpPr>
          <p:nvPr>
            <p:ph type="sldNum" sz="quarter" idx="12"/>
          </p:nvPr>
        </p:nvSpPr>
        <p:spPr/>
        <p:txBody>
          <a:bodyPr/>
          <a:lstStyle/>
          <a:p>
            <a:fld id="{E3910267-CFA6-AA43-9800-5C95479F6708}" type="slidenum">
              <a:rPr lang="en-US" smtClean="0"/>
              <a:t>29</a:t>
            </a:fld>
            <a:endParaRPr lang="en-US"/>
          </a:p>
        </p:txBody>
      </p:sp>
      <p:sp>
        <p:nvSpPr>
          <p:cNvPr id="5" name="TextBox 4"/>
          <p:cNvSpPr txBox="1"/>
          <p:nvPr/>
        </p:nvSpPr>
        <p:spPr>
          <a:xfrm>
            <a:off x="537634" y="919576"/>
            <a:ext cx="8068733" cy="13234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sz="2000" smtClean="0">
                <a:latin typeface="Times New Roman"/>
              </a:rPr>
              <a:t>To [</a:t>
            </a:r>
            <a:r>
              <a:rPr lang="en-US" sz="2000" err="1" smtClean="0">
                <a:latin typeface="Times New Roman"/>
              </a:rPr>
              <a:t>L</a:t>
            </a:r>
            <a:r>
              <a:rPr lang="en-US" sz="2000" baseline="-25000" err="1" smtClean="0">
                <a:latin typeface="Times New Roman"/>
              </a:rPr>
              <a:t>k</a:t>
            </a:r>
            <a:r>
              <a:rPr lang="en-US" sz="2000" smtClean="0">
                <a:latin typeface="Times New Roman"/>
              </a:rPr>
              <a:t>] B one must know A(basic theory1)</a:t>
            </a:r>
          </a:p>
          <a:p>
            <a:r>
              <a:rPr lang="en-US" sz="2000" smtClean="0">
                <a:latin typeface="Times New Roman"/>
              </a:rPr>
              <a:t>Ex: </a:t>
            </a:r>
          </a:p>
          <a:p>
            <a:pPr marL="342900" indent="-342900">
              <a:buFont typeface="Wingdings" charset="2"/>
              <a:buChar char="Ø"/>
            </a:pPr>
            <a:r>
              <a:rPr lang="en-US" sz="2000" smtClean="0">
                <a:latin typeface="Times New Roman"/>
              </a:rPr>
              <a:t>To Apply Sort the student must know the Sorting Algorithm.</a:t>
            </a:r>
          </a:p>
          <a:p>
            <a:pPr marL="342900" indent="-342900">
              <a:buFont typeface="Wingdings" charset="2"/>
              <a:buChar char="Ø"/>
            </a:pPr>
            <a:r>
              <a:rPr lang="en-US" sz="2000" smtClean="0">
                <a:latin typeface="Times New Roman"/>
              </a:rPr>
              <a:t>To Analyze Sorting Algorithm the student must know running time.</a:t>
            </a:r>
            <a:endParaRPr lang="en-US" sz="2000">
              <a:latin typeface="Times New Roman"/>
            </a:endParaRPr>
          </a:p>
        </p:txBody>
      </p:sp>
    </p:spTree>
    <p:extLst>
      <p:ext uri="{BB962C8B-B14F-4D97-AF65-F5344CB8AC3E}">
        <p14:creationId xmlns:p14="http://schemas.microsoft.com/office/powerpoint/2010/main" val="97450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7197"/>
          </a:xfrm>
        </p:spPr>
        <p:txBody>
          <a:bodyPr>
            <a:noAutofit/>
          </a:bodyPr>
          <a:lstStyle/>
          <a:p>
            <a:r>
              <a:rPr lang="en-US" sz="3200" b="1" smtClean="0">
                <a:latin typeface="Times New Roman"/>
              </a:rPr>
              <a:t>The Problem</a:t>
            </a:r>
            <a:endParaRPr lang="en-US" sz="3200" b="1">
              <a:latin typeface="Times New Roman"/>
            </a:endParaRPr>
          </a:p>
        </p:txBody>
      </p:sp>
      <p:sp>
        <p:nvSpPr>
          <p:cNvPr id="3" name="Content Placeholder 2"/>
          <p:cNvSpPr>
            <a:spLocks noGrp="1"/>
          </p:cNvSpPr>
          <p:nvPr>
            <p:ph idx="1"/>
          </p:nvPr>
        </p:nvSpPr>
        <p:spPr>
          <a:xfrm>
            <a:off x="457200" y="1346200"/>
            <a:ext cx="8229600" cy="2241602"/>
          </a:xfrm>
        </p:spPr>
        <p:txBody>
          <a:bodyPr>
            <a:normAutofit/>
          </a:bodyPr>
          <a:lstStyle/>
          <a:p>
            <a:pPr>
              <a:lnSpc>
                <a:spcPct val="150000"/>
              </a:lnSpc>
            </a:pPr>
            <a:r>
              <a:rPr lang="en-US" sz="2000" smtClean="0">
                <a:latin typeface="Times New Roman" charset="0"/>
                <a:ea typeface="Times New Roman" charset="0"/>
                <a:cs typeface="Times New Roman" charset="0"/>
              </a:rPr>
              <a:t>Can </a:t>
            </a:r>
            <a:r>
              <a:rPr lang="en-US" sz="2000">
                <a:latin typeface="Times New Roman" charset="0"/>
                <a:ea typeface="Times New Roman" charset="0"/>
                <a:cs typeface="Times New Roman" charset="0"/>
              </a:rPr>
              <a:t>a </a:t>
            </a:r>
            <a:r>
              <a:rPr lang="en-US" sz="2000" smtClean="0">
                <a:latin typeface="Times New Roman" charset="0"/>
                <a:ea typeface="Times New Roman" charset="0"/>
                <a:cs typeface="Times New Roman" charset="0"/>
              </a:rPr>
              <a:t>techniques and model help </a:t>
            </a:r>
            <a:r>
              <a:rPr lang="en-US" sz="2000">
                <a:latin typeface="Times New Roman" charset="0"/>
                <a:ea typeface="Times New Roman" charset="0"/>
                <a:cs typeface="Times New Roman" charset="0"/>
              </a:rPr>
              <a:t>us to objectively (algorithmically) understand, analyze, assess the learning states and skill levels of a student with respect to the conceptual contents, concepts and their rela</a:t>
            </a:r>
            <a:r>
              <a:rPr lang="en-US" sz="2000">
                <a:latin typeface="Times New Roman"/>
              </a:rPr>
              <a:t>tion</a:t>
            </a:r>
            <a:r>
              <a:rPr lang="en-US" sz="2000">
                <a:latin typeface="Times New Roman" charset="0"/>
                <a:ea typeface="Times New Roman" charset="0"/>
                <a:cs typeface="Times New Roman" charset="0"/>
              </a:rPr>
              <a:t>ship that defines a specific knowledge domain</a:t>
            </a:r>
            <a:r>
              <a:rPr lang="en-US" sz="2000" smtClean="0">
                <a:latin typeface="Times New Roman" charset="0"/>
                <a:ea typeface="Times New Roman" charset="0"/>
                <a:cs typeface="Times New Roman" charset="0"/>
              </a:rPr>
              <a:t>.</a:t>
            </a:r>
          </a:p>
          <a:p>
            <a:endParaRPr lang="en-US" sz="2800" smtClean="0">
              <a:cs typeface="Times New Roman"/>
            </a:endParaRPr>
          </a:p>
          <a:p>
            <a:endParaRPr lang="en-US" sz="2800">
              <a:latin typeface="Times New Roman"/>
              <a:cs typeface="Times New Roman"/>
            </a:endParaRPr>
          </a:p>
          <a:p>
            <a:endParaRPr lang="en-US"/>
          </a:p>
        </p:txBody>
      </p:sp>
      <p:sp>
        <p:nvSpPr>
          <p:cNvPr id="4" name="Slide Number Placeholder 3"/>
          <p:cNvSpPr>
            <a:spLocks noGrp="1"/>
          </p:cNvSpPr>
          <p:nvPr>
            <p:ph type="sldNum" sz="quarter" idx="12"/>
          </p:nvPr>
        </p:nvSpPr>
        <p:spPr/>
        <p:txBody>
          <a:bodyPr/>
          <a:lstStyle/>
          <a:p>
            <a:fld id="{E3910267-CFA6-AA43-9800-5C95479F6708}" type="slidenum">
              <a:rPr lang="en-US" smtClean="0"/>
              <a:t>3</a:t>
            </a:fld>
            <a:endParaRPr lang="en-US"/>
          </a:p>
        </p:txBody>
      </p:sp>
      <p:sp>
        <p:nvSpPr>
          <p:cNvPr id="5" name="Rectangle 4"/>
          <p:cNvSpPr/>
          <p:nvPr/>
        </p:nvSpPr>
        <p:spPr>
          <a:xfrm>
            <a:off x="457200" y="3587802"/>
            <a:ext cx="7831667" cy="1421992"/>
          </a:xfrm>
          <a:prstGeom prst="rect">
            <a:avLst/>
          </a:prstGeom>
        </p:spPr>
        <p:txBody>
          <a:bodyPr wrap="square">
            <a:spAutoFit/>
          </a:bodyPr>
          <a:lstStyle/>
          <a:p>
            <a:pPr marL="342900" indent="-342900">
              <a:lnSpc>
                <a:spcPct val="150000"/>
              </a:lnSpc>
              <a:buFont typeface="Arial"/>
              <a:buChar char="•"/>
            </a:pPr>
            <a:r>
              <a:rPr lang="en-US" sz="2000" smtClean="0">
                <a:latin typeface="Times New Roman"/>
              </a:rPr>
              <a:t>Armed with the latest developments in graph representation techniques, computer/automated inference technology, and pedagogical theories we provide a framework towards achieving the above.</a:t>
            </a:r>
            <a:endParaRPr lang="en-US" sz="2000">
              <a:latin typeface="Times New Roman"/>
            </a:endParaRPr>
          </a:p>
        </p:txBody>
      </p:sp>
    </p:spTree>
    <p:extLst>
      <p:ext uri="{BB962C8B-B14F-4D97-AF65-F5344CB8AC3E}">
        <p14:creationId xmlns:p14="http://schemas.microsoft.com/office/powerpoint/2010/main" val="1922868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3" y="166078"/>
            <a:ext cx="7433733" cy="596314"/>
          </a:xfrm>
        </p:spPr>
        <p:txBody>
          <a:bodyPr>
            <a:normAutofit/>
          </a:bodyPr>
          <a:lstStyle/>
          <a:p>
            <a:r>
              <a:rPr lang="en-US" sz="1800" b="1" smtClean="0">
                <a:latin typeface="Times New Roman" charset="0"/>
                <a:ea typeface="Times New Roman" charset="0"/>
                <a:cs typeface="Times New Roman" charset="0"/>
              </a:rPr>
              <a:t>Connect Questions with Mapped Concepts</a:t>
            </a:r>
            <a:endParaRPr lang="en-US" sz="1800" b="1">
              <a:latin typeface="Times New Roman" charset="0"/>
              <a:ea typeface="Times New Roman" charset="0"/>
              <a:cs typeface="Times New Roman" charset="0"/>
            </a:endParaRPr>
          </a:p>
        </p:txBody>
      </p:sp>
      <p:sp>
        <p:nvSpPr>
          <p:cNvPr id="76" name="Slide Number Placeholder 75"/>
          <p:cNvSpPr>
            <a:spLocks noGrp="1"/>
          </p:cNvSpPr>
          <p:nvPr>
            <p:ph type="sldNum" sz="quarter" idx="12"/>
          </p:nvPr>
        </p:nvSpPr>
        <p:spPr/>
        <p:txBody>
          <a:bodyPr/>
          <a:lstStyle/>
          <a:p>
            <a:fld id="{E3910267-CFA6-AA43-9800-5C95479F6708}" type="slidenum">
              <a:rPr lang="en-US" smtClean="0"/>
              <a:t>30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26" y="726040"/>
            <a:ext cx="9037674" cy="5995435"/>
          </a:xfrm>
          <a:prstGeom prst="rect">
            <a:avLst/>
          </a:prstGeom>
        </p:spPr>
      </p:pic>
    </p:spTree>
    <p:extLst>
      <p:ext uri="{BB962C8B-B14F-4D97-AF65-F5344CB8AC3E}">
        <p14:creationId xmlns:p14="http://schemas.microsoft.com/office/powerpoint/2010/main" val="1884852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9162"/>
          </a:xfrm>
        </p:spPr>
        <p:txBody>
          <a:bodyPr>
            <a:normAutofit fontScale="90000"/>
          </a:bodyPr>
          <a:lstStyle/>
          <a:p>
            <a:r>
              <a:rPr lang="en-US" sz="3600" b="1">
                <a:latin typeface="Times New Roman" charset="0"/>
                <a:ea typeface="Times New Roman" charset="0"/>
                <a:cs typeface="Times New Roman" charset="0"/>
              </a:rPr>
              <a:t>The Probability Computation to Estimate the Concept States of the </a:t>
            </a:r>
            <a:r>
              <a:rPr lang="en-US" sz="3600" b="1" smtClean="0">
                <a:latin typeface="Times New Roman" charset="0"/>
                <a:ea typeface="Times New Roman" charset="0"/>
                <a:cs typeface="Times New Roman" charset="0"/>
              </a:rPr>
              <a:t>Students</a:t>
            </a:r>
            <a:endParaRPr lang="en-US" sz="3600" b="1">
              <a:latin typeface="Times New Roman" charset="0"/>
              <a:ea typeface="Times New Roman" charset="0"/>
              <a:cs typeface="Times New Roman" charset="0"/>
            </a:endParaRPr>
          </a:p>
        </p:txBody>
      </p:sp>
      <p:sp>
        <p:nvSpPr>
          <p:cNvPr id="4" name="Rectangle 3"/>
          <p:cNvSpPr/>
          <p:nvPr/>
        </p:nvSpPr>
        <p:spPr>
          <a:xfrm>
            <a:off x="715618" y="1528305"/>
            <a:ext cx="8135470" cy="2246769"/>
          </a:xfrm>
          <a:prstGeom prst="rect">
            <a:avLst/>
          </a:prstGeom>
        </p:spPr>
        <p:txBody>
          <a:bodyPr wrap="square">
            <a:spAutoFit/>
          </a:bodyPr>
          <a:lstStyle/>
          <a:p>
            <a:pPr marL="263525" indent="-263525" algn="just">
              <a:buFont typeface="Wingdings" charset="2"/>
              <a:buChar char="Ø"/>
            </a:pPr>
            <a:r>
              <a:rPr lang="en-US" sz="2000" b="1" dirty="0">
                <a:cs typeface="Times New Roman"/>
              </a:rPr>
              <a:t>The </a:t>
            </a:r>
            <a:r>
              <a:rPr lang="en-US" sz="2000" b="1" dirty="0" smtClean="0">
                <a:cs typeface="Times New Roman"/>
              </a:rPr>
              <a:t>concept state </a:t>
            </a:r>
            <a:r>
              <a:rPr lang="en-US" sz="2000" b="1" dirty="0">
                <a:cs typeface="Times New Roman"/>
              </a:rPr>
              <a:t>CS </a:t>
            </a:r>
            <a:r>
              <a:rPr lang="en-US" sz="2000" b="1" dirty="0" smtClean="0">
                <a:cs typeface="Times New Roman"/>
              </a:rPr>
              <a:t>of </a:t>
            </a:r>
            <a:r>
              <a:rPr lang="en-US" sz="2000" b="1" dirty="0">
                <a:cs typeface="Times New Roman"/>
              </a:rPr>
              <a:t>an </a:t>
            </a:r>
            <a:r>
              <a:rPr lang="en-US" sz="2000" b="1" dirty="0" smtClean="0">
                <a:cs typeface="Times New Roman"/>
              </a:rPr>
              <a:t>individual:</a:t>
            </a:r>
            <a:endParaRPr lang="en-US" sz="2000" b="1" dirty="0">
              <a:cs typeface="Times New Roman"/>
            </a:endParaRPr>
          </a:p>
          <a:p>
            <a:pPr marL="342900" indent="-342900" algn="just">
              <a:buFont typeface=".HelveticaNeueDeskInterface-Regular" charset="-120"/>
              <a:buChar char="-"/>
            </a:pPr>
            <a:r>
              <a:rPr lang="en-US" sz="2000" dirty="0" smtClean="0">
                <a:cs typeface="Times New Roman"/>
              </a:rPr>
              <a:t>Is </a:t>
            </a:r>
            <a:r>
              <a:rPr lang="en-US" sz="2000" dirty="0">
                <a:cs typeface="Times New Roman"/>
              </a:rPr>
              <a:t>a set of </a:t>
            </a:r>
            <a:r>
              <a:rPr lang="en-US" sz="2000" dirty="0" smtClean="0">
                <a:cs typeface="Times New Roman"/>
              </a:rPr>
              <a:t>concepts </a:t>
            </a:r>
            <a:r>
              <a:rPr lang="en-US" sz="2000" dirty="0">
                <a:cs typeface="Times New Roman"/>
              </a:rPr>
              <a:t>in the domain that he/she is capable of </a:t>
            </a:r>
            <a:r>
              <a:rPr lang="en-US" sz="2000" dirty="0" smtClean="0">
                <a:cs typeface="Times New Roman"/>
              </a:rPr>
              <a:t>answer its related questions</a:t>
            </a:r>
          </a:p>
          <a:p>
            <a:pPr marL="342900" indent="-342900" algn="just">
              <a:buFont typeface=".HelveticaNeueDeskInterface-Regular" charset="-120"/>
              <a:buChar char="-"/>
            </a:pPr>
            <a:r>
              <a:rPr lang="en-US" sz="2000" dirty="0" smtClean="0">
                <a:cs typeface="Times New Roman"/>
              </a:rPr>
              <a:t>The concept state </a:t>
            </a:r>
            <a:r>
              <a:rPr lang="en-US" sz="2000" dirty="0">
                <a:cs typeface="Times New Roman"/>
              </a:rPr>
              <a:t>includes the </a:t>
            </a:r>
            <a:r>
              <a:rPr lang="en-US" sz="2000" dirty="0" smtClean="0">
                <a:cs typeface="Times New Roman"/>
              </a:rPr>
              <a:t>concepts denoted </a:t>
            </a:r>
            <a:r>
              <a:rPr lang="en-US" sz="2000" dirty="0">
                <a:cs typeface="Times New Roman"/>
              </a:rPr>
              <a:t>by </a:t>
            </a:r>
            <a:r>
              <a:rPr lang="en-US" sz="2000" dirty="0" smtClean="0">
                <a:cs typeface="Times New Roman"/>
              </a:rPr>
              <a:t>id number combined with the skill level such as CS(</a:t>
            </a:r>
            <a:r>
              <a:rPr lang="en-US" sz="2000" dirty="0" err="1" smtClean="0">
                <a:cs typeface="Times New Roman"/>
              </a:rPr>
              <a:t>C</a:t>
            </a:r>
            <a:r>
              <a:rPr lang="en-US" sz="2000" baseline="-25000" dirty="0" err="1" smtClean="0">
                <a:cs typeface="Times New Roman"/>
              </a:rPr>
              <a:t>j</a:t>
            </a:r>
            <a:r>
              <a:rPr lang="en-US" sz="2000" dirty="0" smtClean="0">
                <a:cs typeface="Times New Roman"/>
              </a:rPr>
              <a:t>) = {</a:t>
            </a:r>
            <a:r>
              <a:rPr lang="en-US" sz="2000" dirty="0" err="1" smtClean="0">
                <a:cs typeface="Times New Roman"/>
              </a:rPr>
              <a:t>C</a:t>
            </a:r>
            <a:r>
              <a:rPr lang="en-US" sz="2000" baseline="-25000" dirty="0" err="1" smtClean="0">
                <a:cs typeface="Times New Roman"/>
              </a:rPr>
              <a:t>j</a:t>
            </a:r>
            <a:r>
              <a:rPr lang="en-US" sz="2000" baseline="30000" dirty="0" smtClean="0">
                <a:cs typeface="Times New Roman"/>
              </a:rPr>
              <a:t>(L) </a:t>
            </a:r>
            <a:r>
              <a:rPr lang="en-US" sz="2000" dirty="0" smtClean="0"/>
              <a:t>∈</a:t>
            </a:r>
            <a:r>
              <a:rPr lang="en-US" sz="2000" dirty="0" smtClean="0">
                <a:cs typeface="Times New Roman"/>
              </a:rPr>
              <a:t> </a:t>
            </a:r>
            <a:r>
              <a:rPr lang="en-US" sz="2000" dirty="0" smtClean="0">
                <a:solidFill>
                  <a:prstClr val="black"/>
                </a:solidFill>
                <a:cs typeface="Times New Roman"/>
              </a:rPr>
              <a:t>CS </a:t>
            </a:r>
            <a:r>
              <a:rPr lang="en-US" sz="2000" dirty="0" smtClean="0"/>
              <a:t>|</a:t>
            </a:r>
            <a:r>
              <a:rPr lang="en-US" sz="2000" dirty="0">
                <a:cs typeface="Times New Roman"/>
              </a:rPr>
              <a:t> </a:t>
            </a:r>
            <a:r>
              <a:rPr lang="en-US" sz="2000" dirty="0" err="1" smtClean="0">
                <a:cs typeface="Times New Roman"/>
              </a:rPr>
              <a:t>C</a:t>
            </a:r>
            <a:r>
              <a:rPr lang="en-US" sz="2000" baseline="-25000" dirty="0" err="1" smtClean="0">
                <a:cs typeface="Times New Roman"/>
              </a:rPr>
              <a:t>j</a:t>
            </a:r>
            <a:r>
              <a:rPr lang="en-US" sz="2000" dirty="0">
                <a:cs typeface="Times New Roman"/>
              </a:rPr>
              <a:t> </a:t>
            </a:r>
            <a:r>
              <a:rPr lang="en-US" sz="2000" dirty="0" smtClean="0">
                <a:cs typeface="Times New Roman"/>
              </a:rPr>
              <a:t>is a concept at skill Level L with index number j </a:t>
            </a:r>
            <a:r>
              <a:rPr lang="en-US" sz="2000" dirty="0" smtClean="0">
                <a:latin typeface="Times New Roman"/>
                <a:cs typeface="Times New Roman"/>
              </a:rPr>
              <a:t>∈ positive integer number.</a:t>
            </a:r>
          </a:p>
          <a:p>
            <a:pPr marL="342900" indent="-342900" algn="just">
              <a:buFont typeface=".HelveticaNeueDeskInterface-Regular" charset="-120"/>
              <a:buChar char="-"/>
            </a:pPr>
            <a:r>
              <a:rPr lang="en-US" sz="2000" dirty="0" smtClean="0">
                <a:effectLst/>
                <a:latin typeface="Times New Roman"/>
                <a:ea typeface="Times New Roman" charset="0"/>
                <a:cs typeface="Times New Roman"/>
              </a:rPr>
              <a:t>Example of a concept state of a student </a:t>
            </a:r>
            <a:r>
              <a:rPr lang="en-US" sz="2000" dirty="0" smtClean="0">
                <a:cs typeface="Times New Roman"/>
              </a:rPr>
              <a:t>CS = {C</a:t>
            </a:r>
            <a:r>
              <a:rPr lang="en-US" sz="2000" baseline="-25000" dirty="0" smtClean="0">
                <a:cs typeface="Times New Roman"/>
              </a:rPr>
              <a:t>1</a:t>
            </a:r>
            <a:r>
              <a:rPr lang="en-US" sz="2000" baseline="30000" dirty="0" smtClean="0">
                <a:cs typeface="Times New Roman"/>
              </a:rPr>
              <a:t>(L2),</a:t>
            </a:r>
            <a:r>
              <a:rPr lang="en-US" sz="2000" dirty="0" smtClean="0">
                <a:cs typeface="Times New Roman"/>
              </a:rPr>
              <a:t>C</a:t>
            </a:r>
            <a:r>
              <a:rPr lang="en-US" sz="2000" baseline="-25000" dirty="0" smtClean="0">
                <a:cs typeface="Times New Roman"/>
              </a:rPr>
              <a:t>2</a:t>
            </a:r>
            <a:r>
              <a:rPr lang="en-US" sz="2000" baseline="30000" dirty="0" smtClean="0">
                <a:cs typeface="Times New Roman"/>
              </a:rPr>
              <a:t>(L3),</a:t>
            </a:r>
            <a:r>
              <a:rPr lang="en-US" sz="2000" dirty="0" smtClean="0">
                <a:cs typeface="Times New Roman"/>
              </a:rPr>
              <a:t>C</a:t>
            </a:r>
            <a:r>
              <a:rPr lang="en-US" sz="2000" baseline="-25000" dirty="0" smtClean="0">
                <a:cs typeface="Times New Roman"/>
              </a:rPr>
              <a:t>3</a:t>
            </a:r>
            <a:r>
              <a:rPr lang="en-US" sz="2000" baseline="30000" dirty="0" smtClean="0">
                <a:cs typeface="Times New Roman"/>
              </a:rPr>
              <a:t>(L6),</a:t>
            </a:r>
            <a:r>
              <a:rPr lang="en-US" sz="2000" dirty="0" smtClean="0">
                <a:cs typeface="Times New Roman"/>
              </a:rPr>
              <a:t>C</a:t>
            </a:r>
            <a:r>
              <a:rPr lang="en-US" sz="2000" baseline="-25000" dirty="0" smtClean="0">
                <a:cs typeface="Times New Roman"/>
              </a:rPr>
              <a:t>4</a:t>
            </a:r>
            <a:r>
              <a:rPr lang="en-US" sz="2000" baseline="30000" dirty="0" smtClean="0">
                <a:cs typeface="Times New Roman"/>
              </a:rPr>
              <a:t>(L2)</a:t>
            </a:r>
            <a:r>
              <a:rPr lang="en-US" sz="2000" dirty="0" smtClean="0">
                <a:cs typeface="Times New Roman"/>
              </a:rPr>
              <a:t>}</a:t>
            </a:r>
            <a:endParaRPr lang="en-US" sz="2000" dirty="0">
              <a:effectLst/>
              <a:latin typeface="Times New Roman" charset="0"/>
              <a:ea typeface="Times New Roman" charset="0"/>
            </a:endParaRPr>
          </a:p>
        </p:txBody>
      </p:sp>
      <p:sp>
        <p:nvSpPr>
          <p:cNvPr id="3" name="Slide Number Placeholder 2"/>
          <p:cNvSpPr>
            <a:spLocks noGrp="1"/>
          </p:cNvSpPr>
          <p:nvPr>
            <p:ph type="sldNum" sz="quarter" idx="12"/>
          </p:nvPr>
        </p:nvSpPr>
        <p:spPr/>
        <p:txBody>
          <a:bodyPr/>
          <a:lstStyle/>
          <a:p>
            <a:fld id="{B38F3DF5-46B4-354D-BEB6-FC8B3F9E8E19}" type="slidenum">
              <a:rPr lang="en-US" smtClean="0"/>
              <a:t>31</a:t>
            </a:fld>
            <a:endParaRPr lang="en-US"/>
          </a:p>
        </p:txBody>
      </p:sp>
    </p:spTree>
    <p:extLst>
      <p:ext uri="{BB962C8B-B14F-4D97-AF65-F5344CB8AC3E}">
        <p14:creationId xmlns:p14="http://schemas.microsoft.com/office/powerpoint/2010/main" val="4535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9162"/>
          </a:xfrm>
        </p:spPr>
        <p:txBody>
          <a:bodyPr>
            <a:normAutofit fontScale="90000"/>
          </a:bodyPr>
          <a:lstStyle/>
          <a:p>
            <a:r>
              <a:rPr lang="en-US" sz="3600" b="1">
                <a:latin typeface="Times New Roman" charset="0"/>
                <a:ea typeface="Times New Roman" charset="0"/>
                <a:cs typeface="Times New Roman" charset="0"/>
              </a:rPr>
              <a:t>The Probability Computation to Estimate the Concept States of the </a:t>
            </a:r>
            <a:r>
              <a:rPr lang="en-US" sz="3600" b="1" smtClean="0">
                <a:latin typeface="Times New Roman" charset="0"/>
                <a:ea typeface="Times New Roman" charset="0"/>
                <a:cs typeface="Times New Roman" charset="0"/>
              </a:rPr>
              <a:t>Students</a:t>
            </a:r>
            <a:endParaRPr lang="en-US" sz="3600" b="1">
              <a:latin typeface="Times New Roman" charset="0"/>
              <a:ea typeface="Times New Roman" charset="0"/>
              <a:cs typeface="Times New Roman" charset="0"/>
            </a:endParaRPr>
          </a:p>
        </p:txBody>
      </p:sp>
      <p:sp>
        <p:nvSpPr>
          <p:cNvPr id="4" name="Rectangle 3"/>
          <p:cNvSpPr/>
          <p:nvPr/>
        </p:nvSpPr>
        <p:spPr>
          <a:xfrm>
            <a:off x="685801" y="1333597"/>
            <a:ext cx="8135470" cy="4093428"/>
          </a:xfrm>
          <a:prstGeom prst="rect">
            <a:avLst/>
          </a:prstGeom>
        </p:spPr>
        <p:txBody>
          <a:bodyPr wrap="square">
            <a:spAutoFit/>
          </a:bodyPr>
          <a:lstStyle/>
          <a:p>
            <a:pPr marL="342900" indent="-342900" algn="just">
              <a:buFont typeface="Wingdings" charset="2"/>
              <a:buChar char="Ø"/>
            </a:pPr>
            <a:r>
              <a:rPr lang="en-US" sz="2000" smtClean="0">
                <a:latin typeface="Times New Roman" charset="0"/>
                <a:ea typeface="Times New Roman" charset="0"/>
              </a:rPr>
              <a:t>The problem:</a:t>
            </a:r>
          </a:p>
          <a:p>
            <a:pPr indent="457200" algn="just"/>
            <a:r>
              <a:rPr lang="en-US" sz="2000" smtClean="0">
                <a:latin typeface="Times New Roman" charset="0"/>
                <a:ea typeface="Times New Roman" charset="0"/>
              </a:rPr>
              <a:t>The existence of the concepts in a complex domain such as there are variant prerequisite relations for the concept and the concept could be inferred by more than one concepts.</a:t>
            </a:r>
          </a:p>
          <a:p>
            <a:pPr indent="457200" algn="just"/>
            <a:r>
              <a:rPr lang="en-US" sz="2000" smtClean="0">
                <a:latin typeface="Times New Roman" charset="0"/>
                <a:ea typeface="Times New Roman" charset="0"/>
              </a:rPr>
              <a:t>The reflected evaluations of the concept such as the student contradiction in the answer of the same concept</a:t>
            </a:r>
          </a:p>
          <a:p>
            <a:pPr marL="342900" indent="-342900" algn="just">
              <a:buFont typeface="Wingdings" charset="2"/>
              <a:buChar char="Ø"/>
            </a:pPr>
            <a:r>
              <a:rPr lang="en-US" sz="2000">
                <a:latin typeface="Times New Roman" charset="0"/>
                <a:ea typeface="Times New Roman" charset="0"/>
              </a:rPr>
              <a:t>S</a:t>
            </a:r>
            <a:r>
              <a:rPr lang="en-US" sz="2000" smtClean="0">
                <a:latin typeface="Times New Roman" charset="0"/>
                <a:ea typeface="Times New Roman" charset="0"/>
              </a:rPr>
              <a:t>olution:</a:t>
            </a:r>
          </a:p>
          <a:p>
            <a:pPr indent="457200" algn="just"/>
            <a:r>
              <a:rPr lang="en-US" sz="2000" smtClean="0">
                <a:latin typeface="Times New Roman" charset="0"/>
                <a:ea typeface="Times New Roman" charset="0"/>
              </a:rPr>
              <a:t>Using Bayes </a:t>
            </a:r>
            <a:r>
              <a:rPr lang="en-US" sz="2000">
                <a:latin typeface="Times New Roman" charset="0"/>
                <a:ea typeface="Times New Roman" charset="0"/>
              </a:rPr>
              <a:t>theorem </a:t>
            </a:r>
            <a:r>
              <a:rPr lang="en-US" sz="2000" smtClean="0">
                <a:latin typeface="Times New Roman" charset="0"/>
                <a:ea typeface="Times New Roman" charset="0"/>
              </a:rPr>
              <a:t>to </a:t>
            </a:r>
            <a:r>
              <a:rPr lang="en-US" sz="2000">
                <a:latin typeface="Times New Roman" charset="0"/>
                <a:ea typeface="Times New Roman" charset="0"/>
              </a:rPr>
              <a:t>calculate the probability of knowing a concept even though the concept is evaluated based on reflected evaluations of the concept. Also, could be used to calculate the probability of knowing the concept even in the existence of </a:t>
            </a:r>
            <a:r>
              <a:rPr lang="en-US" sz="2000" smtClean="0">
                <a:latin typeface="Times New Roman" charset="0"/>
                <a:ea typeface="Times New Roman" charset="0"/>
              </a:rPr>
              <a:t>the complex </a:t>
            </a:r>
            <a:r>
              <a:rPr lang="en-US" sz="2000">
                <a:latin typeface="Times New Roman" charset="0"/>
                <a:ea typeface="Times New Roman" charset="0"/>
              </a:rPr>
              <a:t>relation between the concepts in the concept space such as the relation between the concepts in the s of VS, DS and PS.</a:t>
            </a:r>
            <a:endParaRPr lang="en-US" sz="2000">
              <a:effectLst/>
              <a:latin typeface="Times New Roman" charset="0"/>
              <a:ea typeface="Times New Roman" charset="0"/>
            </a:endParaRPr>
          </a:p>
        </p:txBody>
      </p:sp>
      <p:sp>
        <p:nvSpPr>
          <p:cNvPr id="3" name="Slide Number Placeholder 2"/>
          <p:cNvSpPr>
            <a:spLocks noGrp="1"/>
          </p:cNvSpPr>
          <p:nvPr>
            <p:ph type="sldNum" sz="quarter" idx="12"/>
          </p:nvPr>
        </p:nvSpPr>
        <p:spPr/>
        <p:txBody>
          <a:bodyPr/>
          <a:lstStyle/>
          <a:p>
            <a:fld id="{B38F3DF5-46B4-354D-BEB6-FC8B3F9E8E19}" type="slidenum">
              <a:rPr lang="en-US" smtClean="0"/>
              <a:t>32</a:t>
            </a:fld>
            <a:endParaRPr lang="en-US"/>
          </a:p>
        </p:txBody>
      </p:sp>
    </p:spTree>
    <p:extLst>
      <p:ext uri="{BB962C8B-B14F-4D97-AF65-F5344CB8AC3E}">
        <p14:creationId xmlns:p14="http://schemas.microsoft.com/office/powerpoint/2010/main" val="315753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9162"/>
          </a:xfrm>
        </p:spPr>
        <p:txBody>
          <a:bodyPr>
            <a:normAutofit fontScale="90000"/>
          </a:bodyPr>
          <a:lstStyle/>
          <a:p>
            <a:r>
              <a:rPr lang="en-US" sz="3600" b="1">
                <a:latin typeface="Times New Roman" charset="0"/>
                <a:ea typeface="Times New Roman" charset="0"/>
                <a:cs typeface="Times New Roman" charset="0"/>
              </a:rPr>
              <a:t>Example to Find the Probability of Knowing the Concepts in Complex Domain</a:t>
            </a:r>
          </a:p>
        </p:txBody>
      </p:sp>
      <p:sp>
        <p:nvSpPr>
          <p:cNvPr id="3" name="Slide Number Placeholder 2"/>
          <p:cNvSpPr>
            <a:spLocks noGrp="1"/>
          </p:cNvSpPr>
          <p:nvPr>
            <p:ph type="sldNum" sz="quarter" idx="12"/>
          </p:nvPr>
        </p:nvSpPr>
        <p:spPr/>
        <p:txBody>
          <a:bodyPr/>
          <a:lstStyle/>
          <a:p>
            <a:fld id="{B38F3DF5-46B4-354D-BEB6-FC8B3F9E8E19}" type="slidenum">
              <a:rPr lang="en-US" smtClean="0"/>
              <a:t>33</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88" t="4005" r="867"/>
          <a:stretch/>
        </p:blipFill>
        <p:spPr>
          <a:xfrm>
            <a:off x="1991139" y="1378135"/>
            <a:ext cx="5161721" cy="5333788"/>
          </a:xfrm>
          <a:prstGeom prst="rect">
            <a:avLst/>
          </a:prstGeom>
        </p:spPr>
      </p:pic>
    </p:spTree>
    <p:extLst>
      <p:ext uri="{BB962C8B-B14F-4D97-AF65-F5344CB8AC3E}">
        <p14:creationId xmlns:p14="http://schemas.microsoft.com/office/powerpoint/2010/main" val="32282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Example to Find the Probability of Knowing the Concepts Asked by Many Questions Get Conflicted Evaluations </a:t>
            </a:r>
            <a:endParaRPr lang="en-US" sz="3200" b="1">
              <a:latin typeface="Times New Roman" charset="0"/>
              <a:ea typeface="Times New Roman" charset="0"/>
              <a:cs typeface="Times New Roman" charset="0"/>
            </a:endParaRPr>
          </a:p>
        </p:txBody>
      </p:sp>
      <p:sp>
        <p:nvSpPr>
          <p:cNvPr id="39" name="Text Box 64"/>
          <p:cNvSpPr txBox="1"/>
          <p:nvPr/>
        </p:nvSpPr>
        <p:spPr>
          <a:xfrm>
            <a:off x="2621408" y="3895170"/>
            <a:ext cx="3574228" cy="424087"/>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lnSpc>
                <a:spcPct val="200000"/>
              </a:lnSpc>
              <a:spcBef>
                <a:spcPts val="0"/>
              </a:spcBef>
              <a:spcAft>
                <a:spcPts val="0"/>
              </a:spcAft>
            </a:pPr>
            <a:r>
              <a:rPr lang="en-US" sz="1200" b="1" dirty="0" smtClean="0">
                <a:effectLst/>
                <a:latin typeface="Times New Roman" charset="0"/>
                <a:ea typeface="Times New Roman" charset="0"/>
              </a:rPr>
              <a:t>Many questions </a:t>
            </a:r>
            <a:r>
              <a:rPr lang="en-US" sz="1200" b="1" dirty="0">
                <a:effectLst/>
                <a:latin typeface="Times New Roman" charset="0"/>
                <a:ea typeface="Times New Roman" charset="0"/>
              </a:rPr>
              <a:t>asked about one </a:t>
            </a:r>
            <a:r>
              <a:rPr lang="en-US" sz="1200" b="1" dirty="0" smtClean="0">
                <a:effectLst/>
                <a:latin typeface="Times New Roman" charset="0"/>
                <a:ea typeface="Times New Roman" charset="0"/>
              </a:rPr>
              <a:t>concept Cc</a:t>
            </a:r>
            <a:r>
              <a:rPr lang="en-US" sz="1200" b="1" baseline="30000" dirty="0" smtClean="0">
                <a:effectLst/>
                <a:latin typeface="Times New Roman" charset="0"/>
                <a:ea typeface="Times New Roman" charset="0"/>
              </a:rPr>
              <a:t>(L3)</a:t>
            </a:r>
            <a:endParaRPr lang="en-US" sz="1200" baseline="30000" dirty="0">
              <a:effectLst/>
              <a:latin typeface="Times New Roman" charset="0"/>
              <a:ea typeface="Times New Roman" charset="0"/>
            </a:endParaRPr>
          </a:p>
        </p:txBody>
      </p:sp>
      <p:sp>
        <p:nvSpPr>
          <p:cNvPr id="2" name="Slide Number Placeholder 1"/>
          <p:cNvSpPr>
            <a:spLocks noGrp="1"/>
          </p:cNvSpPr>
          <p:nvPr>
            <p:ph type="sldNum" sz="quarter" idx="12"/>
          </p:nvPr>
        </p:nvSpPr>
        <p:spPr/>
        <p:txBody>
          <a:bodyPr/>
          <a:lstStyle/>
          <a:p>
            <a:fld id="{B38F3DF5-46B4-354D-BEB6-FC8B3F9E8E19}" type="slidenum">
              <a:rPr lang="en-US" smtClean="0"/>
              <a:t>34</a:t>
            </a:fld>
            <a:endParaRPr lang="en-US"/>
          </a:p>
        </p:txBody>
      </p:sp>
      <p:grpSp>
        <p:nvGrpSpPr>
          <p:cNvPr id="7" name="Group 6"/>
          <p:cNvGrpSpPr/>
          <p:nvPr/>
        </p:nvGrpSpPr>
        <p:grpSpPr>
          <a:xfrm>
            <a:off x="2978971" y="2129648"/>
            <a:ext cx="2668118" cy="1757346"/>
            <a:chOff x="1648838" y="1088006"/>
            <a:chExt cx="2668118" cy="1757346"/>
          </a:xfrm>
        </p:grpSpPr>
        <p:grpSp>
          <p:nvGrpSpPr>
            <p:cNvPr id="8" name="Group 7"/>
            <p:cNvGrpSpPr/>
            <p:nvPr/>
          </p:nvGrpSpPr>
          <p:grpSpPr>
            <a:xfrm>
              <a:off x="1648838" y="2339467"/>
              <a:ext cx="2668118" cy="505885"/>
              <a:chOff x="1635682" y="2472254"/>
              <a:chExt cx="2709536" cy="505885"/>
            </a:xfrm>
          </p:grpSpPr>
          <p:grpSp>
            <p:nvGrpSpPr>
              <p:cNvPr id="23" name="Group 22"/>
              <p:cNvGrpSpPr/>
              <p:nvPr/>
            </p:nvGrpSpPr>
            <p:grpSpPr>
              <a:xfrm>
                <a:off x="1635682" y="2472254"/>
                <a:ext cx="1069524" cy="426117"/>
                <a:chOff x="1132373" y="2850558"/>
                <a:chExt cx="1069524" cy="426117"/>
              </a:xfrm>
            </p:grpSpPr>
            <p:sp>
              <p:nvSpPr>
                <p:cNvPr id="30" name="Flowchart: Terminator 71681"/>
                <p:cNvSpPr/>
                <p:nvPr/>
              </p:nvSpPr>
              <p:spPr>
                <a:xfrm>
                  <a:off x="1451306" y="2850558"/>
                  <a:ext cx="500802" cy="195285"/>
                </a:xfrm>
                <a:prstGeom prst="flowChartTerminator">
                  <a:avLst/>
                </a:prstGeom>
                <a:pattFill prst="wdDnDiag">
                  <a:fgClr>
                    <a:schemeClr val="accent6"/>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square" lIns="72000" tIns="45720" rIns="91440" bIns="45720" numCol="1" spcCol="0" rtlCol="0" fromWordArt="0" anchor="ctr" anchorCtr="0" forceAA="0" compatLnSpc="1">
                  <a:prstTxWarp prst="textNoShape">
                    <a:avLst/>
                  </a:prstTxWarp>
                  <a:noAutofit/>
                </a:bodyPr>
                <a:lstStyle/>
                <a:p>
                  <a:pPr algn="dist">
                    <a:spcAft>
                      <a:spcPts val="0"/>
                    </a:spcAft>
                  </a:pPr>
                  <a:r>
                    <a:rPr lang="en-US" sz="1000" dirty="0" smtClean="0"/>
                    <a:t>C</a:t>
                  </a:r>
                  <a:r>
                    <a:rPr lang="en-US" sz="1000" baseline="-25000" dirty="0" smtClean="0"/>
                    <a:t>c</a:t>
                  </a:r>
                  <a:r>
                    <a:rPr lang="en-US" sz="1000" baseline="30000" dirty="0" smtClean="0"/>
                    <a:t>(L3)</a:t>
                  </a:r>
                  <a:endParaRPr lang="en-US" sz="1000" baseline="30000" dirty="0">
                    <a:latin typeface="Times New Roman"/>
                    <a:ea typeface="ＭＳ 明朝"/>
                    <a:cs typeface="Times New Roman"/>
                  </a:endParaRPr>
                </a:p>
              </p:txBody>
            </p:sp>
            <p:sp>
              <p:nvSpPr>
                <p:cNvPr id="31" name="TextBox 30"/>
                <p:cNvSpPr txBox="1"/>
                <p:nvPr/>
              </p:nvSpPr>
              <p:spPr>
                <a:xfrm>
                  <a:off x="1132373" y="3045843"/>
                  <a:ext cx="1069524" cy="230832"/>
                </a:xfrm>
                <a:prstGeom prst="rect">
                  <a:avLst/>
                </a:prstGeom>
                <a:noFill/>
              </p:spPr>
              <p:txBody>
                <a:bodyPr wrap="square" rtlCol="0">
                  <a:noAutofit/>
                </a:bodyPr>
                <a:lstStyle/>
                <a:p>
                  <a:pPr algn="ctr"/>
                  <a:r>
                    <a:rPr lang="en-US" sz="900" dirty="0" smtClean="0">
                      <a:latin typeface="Times New Roman"/>
                      <a:cs typeface="Times New Roman"/>
                    </a:rPr>
                    <a:t>Tested Concept</a:t>
                  </a:r>
                  <a:endParaRPr lang="en-US" sz="900" dirty="0">
                    <a:latin typeface="Times New Roman"/>
                    <a:cs typeface="Times New Roman"/>
                  </a:endParaRPr>
                </a:p>
              </p:txBody>
            </p:sp>
          </p:grpSp>
          <p:grpSp>
            <p:nvGrpSpPr>
              <p:cNvPr id="24" name="Group 23"/>
              <p:cNvGrpSpPr/>
              <p:nvPr/>
            </p:nvGrpSpPr>
            <p:grpSpPr>
              <a:xfrm>
                <a:off x="2598574" y="2475198"/>
                <a:ext cx="1746644" cy="502941"/>
                <a:chOff x="3377146" y="2786941"/>
                <a:chExt cx="1746644" cy="502941"/>
              </a:xfrm>
            </p:grpSpPr>
            <p:sp>
              <p:nvSpPr>
                <p:cNvPr id="25" name="Flowchart: Terminator 71681"/>
                <p:cNvSpPr/>
                <p:nvPr/>
              </p:nvSpPr>
              <p:spPr>
                <a:xfrm>
                  <a:off x="3674135" y="2786941"/>
                  <a:ext cx="234037" cy="206376"/>
                </a:xfrm>
                <a:prstGeom prst="flowChartTerminator">
                  <a:avLst/>
                </a:prstGeom>
                <a:pattFill prst="ltHorz">
                  <a:fgClr>
                    <a:srgbClr val="FF0000"/>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dirty="0" err="1" smtClean="0"/>
                    <a:t>r</a:t>
                  </a:r>
                  <a:r>
                    <a:rPr lang="en-US" sz="1000" baseline="-25000" dirty="0" err="1" smtClean="0">
                      <a:latin typeface="Times New Roman"/>
                      <a:ea typeface="ＭＳ 明朝"/>
                      <a:cs typeface="Times New Roman"/>
                    </a:rPr>
                    <a:t>qi</a:t>
                  </a:r>
                  <a:endParaRPr lang="en-US" sz="1000" baseline="-25000" dirty="0">
                    <a:latin typeface="Times New Roman"/>
                    <a:ea typeface="ＭＳ 明朝"/>
                    <a:cs typeface="Times New Roman"/>
                  </a:endParaRPr>
                </a:p>
              </p:txBody>
            </p:sp>
            <p:sp>
              <p:nvSpPr>
                <p:cNvPr id="26" name="TextBox 25"/>
                <p:cNvSpPr txBox="1"/>
                <p:nvPr/>
              </p:nvSpPr>
              <p:spPr>
                <a:xfrm>
                  <a:off x="3377146" y="2982226"/>
                  <a:ext cx="910245" cy="307656"/>
                </a:xfrm>
                <a:prstGeom prst="rect">
                  <a:avLst/>
                </a:prstGeom>
                <a:noFill/>
              </p:spPr>
              <p:txBody>
                <a:bodyPr wrap="none" rtlCol="0">
                  <a:noAutofit/>
                </a:bodyPr>
                <a:lstStyle/>
                <a:p>
                  <a:r>
                    <a:rPr lang="en-US" sz="900" dirty="0" smtClean="0">
                      <a:latin typeface="Times New Roman"/>
                      <a:cs typeface="Times New Roman"/>
                    </a:rPr>
                    <a:t>Incorrect Answer</a:t>
                  </a:r>
                  <a:endParaRPr lang="en-US" sz="900" dirty="0">
                    <a:latin typeface="Times New Roman"/>
                    <a:cs typeface="Times New Roman"/>
                  </a:endParaRPr>
                </a:p>
              </p:txBody>
            </p:sp>
            <p:grpSp>
              <p:nvGrpSpPr>
                <p:cNvPr id="27" name="Group 26"/>
                <p:cNvGrpSpPr/>
                <p:nvPr/>
              </p:nvGrpSpPr>
              <p:grpSpPr>
                <a:xfrm>
                  <a:off x="4213545" y="2789891"/>
                  <a:ext cx="910245" cy="499991"/>
                  <a:chOff x="5045012" y="2783645"/>
                  <a:chExt cx="910245" cy="499991"/>
                </a:xfrm>
              </p:grpSpPr>
              <p:sp>
                <p:nvSpPr>
                  <p:cNvPr id="28" name="Flowchart: Terminator 71681"/>
                  <p:cNvSpPr/>
                  <p:nvPr/>
                </p:nvSpPr>
                <p:spPr>
                  <a:xfrm>
                    <a:off x="5269943" y="2783645"/>
                    <a:ext cx="310651" cy="195285"/>
                  </a:xfrm>
                  <a:prstGeom prst="flowChartTerminator">
                    <a:avLst/>
                  </a:prstGeom>
                  <a:pattFill prst="ltVert">
                    <a:fgClr>
                      <a:srgbClr val="008000"/>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square" lIns="72000" tIns="45720" rIns="91440" bIns="45720" numCol="1" spcCol="0" rtlCol="0" fromWordArt="0" anchor="ctr" anchorCtr="0" forceAA="0" compatLnSpc="1">
                    <a:prstTxWarp prst="textNoShape">
                      <a:avLst/>
                    </a:prstTxWarp>
                    <a:noAutofit/>
                  </a:bodyPr>
                  <a:lstStyle/>
                  <a:p>
                    <a:pPr algn="dist">
                      <a:spcAft>
                        <a:spcPts val="0"/>
                      </a:spcAft>
                    </a:pPr>
                    <a:r>
                      <a:rPr lang="en-US" sz="1000" dirty="0" smtClean="0"/>
                      <a:t>r</a:t>
                    </a:r>
                    <a:r>
                      <a:rPr lang="en-US" sz="1000" baseline="-25000" dirty="0" smtClean="0"/>
                      <a:t>qi</a:t>
                    </a:r>
                    <a:endParaRPr lang="en-US" sz="1000" baseline="-25000" dirty="0">
                      <a:latin typeface="Times New Roman"/>
                      <a:ea typeface="ＭＳ 明朝"/>
                      <a:cs typeface="Times New Roman"/>
                    </a:endParaRPr>
                  </a:p>
                </p:txBody>
              </p:sp>
              <p:sp>
                <p:nvSpPr>
                  <p:cNvPr id="29" name="TextBox 28"/>
                  <p:cNvSpPr txBox="1"/>
                  <p:nvPr/>
                </p:nvSpPr>
                <p:spPr>
                  <a:xfrm>
                    <a:off x="5045012" y="2975980"/>
                    <a:ext cx="910245" cy="307656"/>
                  </a:xfrm>
                  <a:prstGeom prst="rect">
                    <a:avLst/>
                  </a:prstGeom>
                  <a:noFill/>
                </p:spPr>
                <p:txBody>
                  <a:bodyPr wrap="none" rtlCol="0">
                    <a:noAutofit/>
                  </a:bodyPr>
                  <a:lstStyle/>
                  <a:p>
                    <a:r>
                      <a:rPr lang="en-US" sz="900" dirty="0" smtClean="0">
                        <a:latin typeface="Times New Roman"/>
                        <a:cs typeface="Times New Roman"/>
                      </a:rPr>
                      <a:t>Correct Answer</a:t>
                    </a:r>
                    <a:endParaRPr lang="en-US" sz="900" dirty="0">
                      <a:latin typeface="Times New Roman"/>
                      <a:cs typeface="Times New Roman"/>
                    </a:endParaRPr>
                  </a:p>
                </p:txBody>
              </p:sp>
            </p:grpSp>
          </p:grpSp>
        </p:grpSp>
        <p:grpSp>
          <p:nvGrpSpPr>
            <p:cNvPr id="9" name="Group 8"/>
            <p:cNvGrpSpPr/>
            <p:nvPr/>
          </p:nvGrpSpPr>
          <p:grpSpPr>
            <a:xfrm>
              <a:off x="1971026" y="1088006"/>
              <a:ext cx="2107687" cy="1082316"/>
              <a:chOff x="1971026" y="1088006"/>
              <a:chExt cx="2107687" cy="1082316"/>
            </a:xfrm>
          </p:grpSpPr>
          <p:sp>
            <p:nvSpPr>
              <p:cNvPr id="10" name="Flowchart: Terminator 71681"/>
              <p:cNvSpPr/>
              <p:nvPr/>
            </p:nvSpPr>
            <p:spPr>
              <a:xfrm>
                <a:off x="2939899" y="1088006"/>
                <a:ext cx="558905" cy="255087"/>
              </a:xfrm>
              <a:prstGeom prst="flowChartTerminator">
                <a:avLst/>
              </a:prstGeom>
              <a:pattFill prst="wdDnDiag">
                <a:fgClr>
                  <a:schemeClr val="accent6"/>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ctr">
                  <a:spcAft>
                    <a:spcPts val="0"/>
                  </a:spcAft>
                </a:pPr>
                <a:r>
                  <a:rPr lang="en-US" sz="1000" dirty="0" smtClean="0"/>
                  <a:t>C</a:t>
                </a:r>
                <a:r>
                  <a:rPr lang="en-US" sz="1000" baseline="-25000" dirty="0" smtClean="0"/>
                  <a:t>c </a:t>
                </a:r>
                <a:r>
                  <a:rPr lang="en-US" sz="1000" baseline="30000" dirty="0" smtClean="0"/>
                  <a:t>(L3)</a:t>
                </a:r>
                <a:endParaRPr lang="en-US" sz="1000" baseline="30000" dirty="0">
                  <a:latin typeface="Times New Roman"/>
                  <a:ea typeface="ＭＳ 明朝"/>
                  <a:cs typeface="Times New Roman"/>
                </a:endParaRPr>
              </a:p>
            </p:txBody>
          </p:sp>
          <p:sp>
            <p:nvSpPr>
              <p:cNvPr id="11" name="Flowchart: Terminator 71681"/>
              <p:cNvSpPr/>
              <p:nvPr/>
            </p:nvSpPr>
            <p:spPr>
              <a:xfrm>
                <a:off x="2304768" y="1987442"/>
                <a:ext cx="330891" cy="182880"/>
              </a:xfrm>
              <a:prstGeom prst="flowChartTerminator">
                <a:avLst/>
              </a:prstGeom>
              <a:pattFill prst="ltVert">
                <a:fgClr>
                  <a:srgbClr val="008000"/>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dirty="0" smtClean="0"/>
                  <a:t>r</a:t>
                </a:r>
                <a:r>
                  <a:rPr lang="en-US" sz="1000" baseline="-25000" dirty="0" smtClean="0"/>
                  <a:t>q2</a:t>
                </a:r>
                <a:endParaRPr lang="en-US" sz="1000" baseline="-25000" dirty="0">
                  <a:latin typeface="Times New Roman"/>
                  <a:ea typeface="ＭＳ 明朝"/>
                  <a:cs typeface="Times New Roman"/>
                </a:endParaRPr>
              </a:p>
            </p:txBody>
          </p:sp>
          <p:cxnSp>
            <p:nvCxnSpPr>
              <p:cNvPr id="12" name="Elbow Connector 11"/>
              <p:cNvCxnSpPr>
                <a:endCxn id="12" idx="0"/>
              </p:cNvCxnSpPr>
              <p:nvPr/>
            </p:nvCxnSpPr>
            <p:spPr>
              <a:xfrm rot="5400000">
                <a:off x="2374838" y="1407788"/>
                <a:ext cx="675030" cy="484278"/>
              </a:xfrm>
              <a:prstGeom prst="bentConnector3">
                <a:avLst>
                  <a:gd name="adj1" fmla="val 50000"/>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3" name="Elbow Connector 12"/>
              <p:cNvCxnSpPr>
                <a:stCxn id="9" idx="1"/>
              </p:cNvCxnSpPr>
              <p:nvPr/>
            </p:nvCxnSpPr>
            <p:spPr>
              <a:xfrm rot="10800000" flipV="1">
                <a:off x="2138507" y="1215550"/>
                <a:ext cx="801393" cy="805140"/>
              </a:xfrm>
              <a:prstGeom prst="bentConnector2">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 name="Elbow Connector 13"/>
              <p:cNvCxnSpPr>
                <a:endCxn id="24" idx="0"/>
              </p:cNvCxnSpPr>
              <p:nvPr/>
            </p:nvCxnSpPr>
            <p:spPr>
              <a:xfrm rot="16200000" flipH="1">
                <a:off x="3112798" y="1556006"/>
                <a:ext cx="644351" cy="218520"/>
              </a:xfrm>
              <a:prstGeom prst="bentConnector3">
                <a:avLst>
                  <a:gd name="adj1" fmla="val 50000"/>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5" name="Flowchart: Terminator 71681"/>
              <p:cNvSpPr/>
              <p:nvPr/>
            </p:nvSpPr>
            <p:spPr>
              <a:xfrm>
                <a:off x="3397220" y="1987442"/>
                <a:ext cx="294026" cy="182880"/>
              </a:xfrm>
              <a:prstGeom prst="flowChartTerminator">
                <a:avLst/>
              </a:prstGeom>
              <a:pattFill prst="ltVert">
                <a:fgClr>
                  <a:srgbClr val="008000"/>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dirty="0" smtClean="0"/>
                  <a:t>q</a:t>
                </a:r>
                <a:r>
                  <a:rPr lang="en-US" sz="1000" baseline="-25000" dirty="0" smtClean="0"/>
                  <a:t>q5</a:t>
                </a:r>
                <a:endParaRPr lang="en-US" sz="1000" baseline="-25000" dirty="0">
                  <a:latin typeface="Times New Roman"/>
                  <a:ea typeface="ＭＳ 明朝"/>
                  <a:cs typeface="Times New Roman"/>
                </a:endParaRPr>
              </a:p>
            </p:txBody>
          </p:sp>
          <p:sp>
            <p:nvSpPr>
              <p:cNvPr id="16" name="Flowchart: Terminator 71681"/>
              <p:cNvSpPr/>
              <p:nvPr/>
            </p:nvSpPr>
            <p:spPr>
              <a:xfrm>
                <a:off x="2661854" y="1987442"/>
                <a:ext cx="300334" cy="182880"/>
              </a:xfrm>
              <a:prstGeom prst="flowChartTerminator">
                <a:avLst/>
              </a:prstGeom>
              <a:pattFill prst="ltHorz">
                <a:fgClr>
                  <a:srgbClr val="FF0000"/>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dirty="0" smtClean="0"/>
                  <a:t>r</a:t>
                </a:r>
                <a:r>
                  <a:rPr lang="en-US" sz="1000" baseline="-25000" dirty="0" smtClean="0"/>
                  <a:t>q3</a:t>
                </a:r>
                <a:endParaRPr lang="en-US" sz="1000" baseline="-25000" dirty="0">
                  <a:latin typeface="Times New Roman"/>
                  <a:ea typeface="ＭＳ 明朝"/>
                  <a:cs typeface="Times New Roman"/>
                </a:endParaRPr>
              </a:p>
            </p:txBody>
          </p:sp>
          <p:sp>
            <p:nvSpPr>
              <p:cNvPr id="17" name="Flowchart: Terminator 71681"/>
              <p:cNvSpPr/>
              <p:nvPr/>
            </p:nvSpPr>
            <p:spPr>
              <a:xfrm>
                <a:off x="3743753" y="1987442"/>
                <a:ext cx="334960" cy="182880"/>
              </a:xfrm>
              <a:prstGeom prst="flowChartTerminator">
                <a:avLst/>
              </a:prstGeom>
              <a:pattFill prst="ltHorz">
                <a:fgClr>
                  <a:srgbClr val="FF0000"/>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dirty="0" smtClean="0"/>
                  <a:t>r</a:t>
                </a:r>
                <a:r>
                  <a:rPr lang="en-US" sz="1000" baseline="-25000" dirty="0" smtClean="0"/>
                  <a:t>q6</a:t>
                </a:r>
                <a:endParaRPr lang="en-US" sz="1000" baseline="-25000" dirty="0">
                  <a:latin typeface="Times New Roman"/>
                  <a:ea typeface="ＭＳ 明朝"/>
                  <a:cs typeface="Times New Roman"/>
                </a:endParaRPr>
              </a:p>
            </p:txBody>
          </p:sp>
          <p:cxnSp>
            <p:nvCxnSpPr>
              <p:cNvPr id="18" name="Elbow Connector 17"/>
              <p:cNvCxnSpPr/>
              <p:nvPr/>
            </p:nvCxnSpPr>
            <p:spPr>
              <a:xfrm rot="5400000">
                <a:off x="2838066" y="1599150"/>
                <a:ext cx="666507" cy="154391"/>
              </a:xfrm>
              <a:prstGeom prst="bentConnector3">
                <a:avLst>
                  <a:gd name="adj1" fmla="val 49146"/>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6200000" flipH="1">
                <a:off x="3332050" y="1408258"/>
                <a:ext cx="644355" cy="514012"/>
              </a:xfrm>
              <a:prstGeom prst="bentConnector3">
                <a:avLst>
                  <a:gd name="adj1" fmla="val 50000"/>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20" name="Flowchart: Terminator 71681"/>
              <p:cNvSpPr/>
              <p:nvPr/>
            </p:nvSpPr>
            <p:spPr>
              <a:xfrm>
                <a:off x="3021271" y="1987442"/>
                <a:ext cx="286327" cy="182880"/>
              </a:xfrm>
              <a:prstGeom prst="flowChartTerminator">
                <a:avLst/>
              </a:prstGeom>
              <a:pattFill prst="ltVert">
                <a:fgClr>
                  <a:srgbClr val="008000"/>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dirty="0" smtClean="0"/>
                  <a:t>r</a:t>
                </a:r>
                <a:r>
                  <a:rPr lang="en-US" sz="1000" baseline="-25000" dirty="0" smtClean="0"/>
                  <a:t>q4</a:t>
                </a:r>
                <a:endParaRPr lang="en-US" sz="1000" baseline="-25000" dirty="0">
                  <a:latin typeface="Times New Roman"/>
                  <a:ea typeface="ＭＳ 明朝"/>
                  <a:cs typeface="Times New Roman"/>
                </a:endParaRPr>
              </a:p>
            </p:txBody>
          </p:sp>
          <p:sp>
            <p:nvSpPr>
              <p:cNvPr id="21" name="Flowchart: Terminator 71681"/>
              <p:cNvSpPr/>
              <p:nvPr/>
            </p:nvSpPr>
            <p:spPr>
              <a:xfrm>
                <a:off x="1971026" y="1987442"/>
                <a:ext cx="307976" cy="182880"/>
              </a:xfrm>
              <a:prstGeom prst="flowChartTerminator">
                <a:avLst/>
              </a:prstGeom>
              <a:pattFill prst="ltVert">
                <a:fgClr>
                  <a:srgbClr val="008000"/>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dirty="0" smtClean="0"/>
                  <a:t>r</a:t>
                </a:r>
                <a:r>
                  <a:rPr lang="en-US" sz="1000" baseline="-25000" dirty="0" smtClean="0"/>
                  <a:t>q1</a:t>
                </a:r>
                <a:endParaRPr lang="en-US" sz="1000" baseline="-25000" dirty="0">
                  <a:latin typeface="Times New Roman"/>
                  <a:ea typeface="ＭＳ 明朝"/>
                  <a:cs typeface="Times New Roman"/>
                </a:endParaRPr>
              </a:p>
            </p:txBody>
          </p:sp>
          <p:cxnSp>
            <p:nvCxnSpPr>
              <p:cNvPr id="22" name="Elbow Connector 21"/>
              <p:cNvCxnSpPr/>
              <p:nvPr/>
            </p:nvCxnSpPr>
            <p:spPr>
              <a:xfrm rot="5400000">
                <a:off x="2623028" y="1532082"/>
                <a:ext cx="644354" cy="266367"/>
              </a:xfrm>
              <a:prstGeom prst="bentConnector3">
                <a:avLst>
                  <a:gd name="adj1" fmla="val 50000"/>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243650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latin typeface="Times New Roman" charset="0"/>
                <a:ea typeface="Times New Roman" charset="0"/>
                <a:cs typeface="Times New Roman" charset="0"/>
              </a:rPr>
              <a:t>Example</a:t>
            </a:r>
            <a:r>
              <a:rPr lang="en-US" sz="3200" b="1">
                <a:latin typeface="Times New Roman" charset="0"/>
                <a:ea typeface="Times New Roman" charset="0"/>
                <a:cs typeface="Times New Roman" charset="0"/>
              </a:rPr>
              <a:t>s</a:t>
            </a:r>
            <a:r>
              <a:rPr lang="en-US" sz="3200" b="1" smtClean="0">
                <a:latin typeface="Times New Roman" charset="0"/>
                <a:ea typeface="Times New Roman" charset="0"/>
                <a:cs typeface="Times New Roman" charset="0"/>
              </a:rPr>
              <a:t> to Find the Probability of Knowing The Concepts in Complex Domain</a:t>
            </a:r>
            <a:endParaRPr lang="en-US" sz="3200" b="1">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342900" lvl="2" indent="-342900">
                  <a:buFont typeface="Wingdings" charset="2"/>
                  <a:buChar char="Ø"/>
                </a:pPr>
                <a:r>
                  <a:rPr lang="en-US" sz="2000" dirty="0" smtClean="0">
                    <a:latin typeface="Times New Roman" charset="0"/>
                    <a:ea typeface="Times New Roman" charset="0"/>
                    <a:cs typeface="Times New Roman" charset="0"/>
                  </a:rPr>
                  <a:t>Example to find the </a:t>
                </a:r>
                <a:r>
                  <a:rPr lang="en-US" sz="2000" dirty="0">
                    <a:latin typeface="Times New Roman" charset="0"/>
                    <a:ea typeface="Times New Roman" charset="0"/>
                    <a:cs typeface="Times New Roman" charset="0"/>
                  </a:rPr>
                  <a:t>probability of knowing </a:t>
                </a:r>
                <a:r>
                  <a:rPr lang="en-US" sz="2000" dirty="0" smtClean="0">
                    <a:latin typeface="Times New Roman" charset="0"/>
                    <a:ea typeface="Times New Roman" charset="0"/>
                    <a:cs typeface="Times New Roman" charset="0"/>
                  </a:rPr>
                  <a:t>the concepts in the cases:</a:t>
                </a:r>
              </a:p>
              <a:p>
                <a:pPr marL="457200" lvl="2" indent="-457200">
                  <a:buFont typeface="+mj-lt"/>
                  <a:buAutoNum type="arabicPeriod"/>
                </a:pPr>
                <a:r>
                  <a:rPr lang="en-US" sz="2000" dirty="0" smtClean="0">
                    <a:latin typeface="Times New Roman" charset="0"/>
                    <a:ea typeface="Times New Roman" charset="0"/>
                    <a:cs typeface="Times New Roman" charset="0"/>
                  </a:rPr>
                  <a:t>The concepts is evaluated by many questions</a:t>
                </a:r>
              </a:p>
              <a:p>
                <a:pPr marL="457200" lvl="2" indent="-457200">
                  <a:buFont typeface="+mj-lt"/>
                  <a:buAutoNum type="arabicPeriod"/>
                </a:pPr>
                <a:r>
                  <a:rPr lang="en-US" sz="2000" dirty="0" smtClean="0">
                    <a:latin typeface="Times New Roman" charset="0"/>
                    <a:ea typeface="Times New Roman" charset="0"/>
                    <a:cs typeface="Times New Roman" charset="0"/>
                  </a:rPr>
                  <a:t>The </a:t>
                </a:r>
                <a:r>
                  <a:rPr lang="en-US" sz="2000" dirty="0">
                    <a:latin typeface="Times New Roman" charset="0"/>
                    <a:ea typeface="Times New Roman" charset="0"/>
                    <a:cs typeface="Times New Roman" charset="0"/>
                  </a:rPr>
                  <a:t>concepts is </a:t>
                </a:r>
                <a:r>
                  <a:rPr lang="en-US" sz="2000" dirty="0" smtClean="0">
                    <a:latin typeface="Times New Roman" charset="0"/>
                    <a:ea typeface="Times New Roman" charset="0"/>
                    <a:cs typeface="Times New Roman" charset="0"/>
                  </a:rPr>
                  <a:t>indirectly evaluated</a:t>
                </a:r>
                <a:endParaRPr lang="en-US" sz="2000" dirty="0">
                  <a:latin typeface="Times New Roman" charset="0"/>
                  <a:ea typeface="Times New Roman" charset="0"/>
                  <a:cs typeface="Times New Roman" charset="0"/>
                </a:endParaRPr>
              </a:p>
              <a:p>
                <a:pPr>
                  <a:buFont typeface="Wingdings" charset="2"/>
                  <a:buChar char="§"/>
                </a:pPr>
                <a:r>
                  <a:rPr lang="en-US" sz="2000" dirty="0" smtClean="0">
                    <a:latin typeface="Times New Roman" charset="0"/>
                    <a:ea typeface="Times New Roman" charset="0"/>
                    <a:cs typeface="Times New Roman" charset="0"/>
                  </a:rPr>
                  <a:t>Let the set of questions Q = {q</a:t>
                </a:r>
                <a:r>
                  <a:rPr lang="en-US" sz="2000" baseline="-25000" dirty="0">
                    <a:latin typeface="Times New Roman" charset="0"/>
                    <a:ea typeface="Times New Roman" charset="0"/>
                    <a:cs typeface="Times New Roman" charset="0"/>
                  </a:rPr>
                  <a:t>1</a:t>
                </a:r>
                <a:r>
                  <a:rPr lang="en-US" sz="2000" dirty="0">
                    <a:latin typeface="Times New Roman" charset="0"/>
                    <a:ea typeface="Times New Roman" charset="0"/>
                    <a:cs typeface="Times New Roman" charset="0"/>
                  </a:rPr>
                  <a:t>, q</a:t>
                </a:r>
                <a:r>
                  <a:rPr lang="en-US" sz="2000" baseline="-25000" dirty="0">
                    <a:latin typeface="Times New Roman" charset="0"/>
                    <a:ea typeface="Times New Roman" charset="0"/>
                    <a:cs typeface="Times New Roman" charset="0"/>
                  </a:rPr>
                  <a:t>2</a:t>
                </a:r>
                <a:r>
                  <a:rPr lang="en-US" sz="2000" dirty="0">
                    <a:latin typeface="Times New Roman" charset="0"/>
                    <a:ea typeface="Times New Roman" charset="0"/>
                    <a:cs typeface="Times New Roman" charset="0"/>
                  </a:rPr>
                  <a:t>}, asked about the set of concepts </a:t>
                </a:r>
                <a:r>
                  <a:rPr lang="en-US" sz="2000" dirty="0" smtClean="0">
                    <a:latin typeface="Times New Roman" charset="0"/>
                    <a:ea typeface="Times New Roman" charset="0"/>
                    <a:cs typeface="Times New Roman" charset="0"/>
                  </a:rPr>
                  <a:t>CS </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{C</a:t>
                </a:r>
                <a:r>
                  <a:rPr lang="en-US" sz="2000" baseline="-25000" dirty="0" smtClean="0">
                    <a:latin typeface="Times New Roman" charset="0"/>
                    <a:ea typeface="Times New Roman" charset="0"/>
                    <a:cs typeface="Times New Roman" charset="0"/>
                  </a:rPr>
                  <a:t>1</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C</a:t>
                </a:r>
                <a:r>
                  <a:rPr lang="en-US" sz="2000" baseline="-25000" dirty="0" smtClean="0">
                    <a:latin typeface="Times New Roman" charset="0"/>
                    <a:ea typeface="Times New Roman" charset="0"/>
                    <a:cs typeface="Times New Roman" charset="0"/>
                  </a:rPr>
                  <a:t>2</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C</a:t>
                </a:r>
                <a:r>
                  <a:rPr lang="en-US" sz="2000" baseline="-25000" dirty="0" smtClean="0">
                    <a:latin typeface="Times New Roman" charset="0"/>
                    <a:ea typeface="Times New Roman" charset="0"/>
                    <a:cs typeface="Times New Roman" charset="0"/>
                  </a:rPr>
                  <a:t>3</a:t>
                </a:r>
                <a:r>
                  <a:rPr lang="en-US" sz="2000" dirty="0">
                    <a:latin typeface="Times New Roman" charset="0"/>
                    <a:ea typeface="Times New Roman" charset="0"/>
                    <a:cs typeface="Times New Roman" charset="0"/>
                  </a:rPr>
                  <a:t>} such that question q</a:t>
                </a:r>
                <a:r>
                  <a:rPr lang="en-US" sz="2000" baseline="-25000" dirty="0">
                    <a:latin typeface="Times New Roman" charset="0"/>
                    <a:ea typeface="Times New Roman" charset="0"/>
                    <a:cs typeface="Times New Roman" charset="0"/>
                  </a:rPr>
                  <a:t>1 </a:t>
                </a:r>
                <a:r>
                  <a:rPr lang="en-US" sz="2000" dirty="0">
                    <a:latin typeface="Times New Roman" charset="0"/>
                    <a:ea typeface="Times New Roman" charset="0"/>
                    <a:cs typeface="Times New Roman" charset="0"/>
                  </a:rPr>
                  <a:t>asks about concepts c</a:t>
                </a:r>
                <a:r>
                  <a:rPr lang="en-US" sz="2000" baseline="-25000" dirty="0">
                    <a:latin typeface="Times New Roman" charset="0"/>
                    <a:ea typeface="Times New Roman" charset="0"/>
                    <a:cs typeface="Times New Roman" charset="0"/>
                  </a:rPr>
                  <a:t>1</a:t>
                </a:r>
                <a:r>
                  <a:rPr lang="en-US" sz="2000" dirty="0">
                    <a:latin typeface="Times New Roman" charset="0"/>
                    <a:ea typeface="Times New Roman" charset="0"/>
                    <a:cs typeface="Times New Roman" charset="0"/>
                  </a:rPr>
                  <a:t> and c</a:t>
                </a:r>
                <a:r>
                  <a:rPr lang="en-US" sz="2000" baseline="-25000" dirty="0">
                    <a:latin typeface="Times New Roman" charset="0"/>
                    <a:ea typeface="Times New Roman" charset="0"/>
                    <a:cs typeface="Times New Roman" charset="0"/>
                  </a:rPr>
                  <a:t>2</a:t>
                </a:r>
                <a:r>
                  <a:rPr lang="en-US" sz="2000" dirty="0">
                    <a:latin typeface="Times New Roman" charset="0"/>
                    <a:ea typeface="Times New Roman" charset="0"/>
                    <a:cs typeface="Times New Roman" charset="0"/>
                  </a:rPr>
                  <a:t>, and question q</a:t>
                </a:r>
                <a:r>
                  <a:rPr lang="en-US" sz="2000" baseline="-25000" dirty="0">
                    <a:latin typeface="Times New Roman" charset="0"/>
                    <a:ea typeface="Times New Roman" charset="0"/>
                    <a:cs typeface="Times New Roman" charset="0"/>
                  </a:rPr>
                  <a:t>2</a:t>
                </a:r>
                <a:r>
                  <a:rPr lang="en-US" sz="2000" dirty="0">
                    <a:latin typeface="Times New Roman" charset="0"/>
                    <a:ea typeface="Times New Roman" charset="0"/>
                    <a:cs typeface="Times New Roman" charset="0"/>
                  </a:rPr>
                  <a:t> asks about the concepts </a:t>
                </a:r>
                <a:r>
                  <a:rPr lang="en-US" sz="2000" dirty="0" smtClean="0">
                    <a:latin typeface="Times New Roman" charset="0"/>
                    <a:ea typeface="Times New Roman" charset="0"/>
                    <a:cs typeface="Times New Roman" charset="0"/>
                  </a:rPr>
                  <a:t>C</a:t>
                </a:r>
                <a:r>
                  <a:rPr lang="en-US" sz="2000" baseline="-25000" dirty="0" smtClean="0">
                    <a:latin typeface="Times New Roman" charset="0"/>
                    <a:ea typeface="Times New Roman" charset="0"/>
                    <a:cs typeface="Times New Roman" charset="0"/>
                  </a:rPr>
                  <a:t>1</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C</a:t>
                </a:r>
                <a:r>
                  <a:rPr lang="en-US" sz="2000" baseline="-25000" dirty="0" smtClean="0">
                    <a:latin typeface="Times New Roman" charset="0"/>
                    <a:ea typeface="Times New Roman" charset="0"/>
                    <a:cs typeface="Times New Roman" charset="0"/>
                  </a:rPr>
                  <a:t>2</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C</a:t>
                </a:r>
                <a:r>
                  <a:rPr lang="en-US" sz="2000" baseline="-25000" dirty="0" smtClean="0">
                    <a:latin typeface="Times New Roman" charset="0"/>
                    <a:ea typeface="Times New Roman" charset="0"/>
                    <a:cs typeface="Times New Roman" charset="0"/>
                  </a:rPr>
                  <a:t>3</a:t>
                </a:r>
                <a:r>
                  <a:rPr lang="en-US" sz="2000" dirty="0">
                    <a:latin typeface="Times New Roman" charset="0"/>
                    <a:ea typeface="Times New Roman" charset="0"/>
                    <a:cs typeface="Times New Roman" charset="0"/>
                  </a:rPr>
                  <a:t>. If the answer is correct then the probability of knowing the concept c is </a:t>
                </a:r>
                <a14:m>
                  <m:oMath xmlns:m="http://schemas.openxmlformats.org/officeDocument/2006/math">
                    <m:sSub>
                      <m:sSubPr>
                        <m:ctrlPr>
                          <a:rPr lang="en-US" sz="2000" i="1">
                            <a:latin typeface="Cambria Math" panose="02040503050406030204" pitchFamily="18" charset="0"/>
                            <a:ea typeface="Times New Roman" charset="0"/>
                            <a:cs typeface="Times New Roman" charset="0"/>
                          </a:rPr>
                        </m:ctrlPr>
                      </m:sSubPr>
                      <m:e>
                        <m:r>
                          <a:rPr lang="en-US" sz="2000" i="1">
                            <a:latin typeface="Cambria Math" charset="0"/>
                            <a:ea typeface="Times New Roman" charset="0"/>
                            <a:cs typeface="Times New Roman" charset="0"/>
                          </a:rPr>
                          <m:t>𝑝</m:t>
                        </m:r>
                      </m:e>
                      <m:sub>
                        <m:r>
                          <a:rPr lang="en-US" sz="2000" i="1">
                            <a:latin typeface="Cambria Math" charset="0"/>
                            <a:ea typeface="Times New Roman" charset="0"/>
                            <a:cs typeface="Times New Roman" charset="0"/>
                          </a:rPr>
                          <m:t>𝑞</m:t>
                        </m:r>
                      </m:sub>
                    </m:sSub>
                  </m:oMath>
                </a14:m>
                <a:r>
                  <a:rPr lang="en-US" sz="2000" i="1" dirty="0">
                    <a:latin typeface="Times New Roman" charset="0"/>
                    <a:ea typeface="Times New Roman" charset="0"/>
                    <a:cs typeface="Times New Roman" charset="0"/>
                  </a:rPr>
                  <a:t>= (1-</a:t>
                </a:r>
                <a14:m>
                  <m:oMath xmlns:m="http://schemas.openxmlformats.org/officeDocument/2006/math">
                    <m:r>
                      <a:rPr lang="en-US" sz="2000" i="1">
                        <a:latin typeface="Cambria Math" charset="0"/>
                        <a:ea typeface="Times New Roman" charset="0"/>
                        <a:cs typeface="Times New Roman" charset="0"/>
                      </a:rPr>
                      <m:t>𝑔</m:t>
                    </m:r>
                  </m:oMath>
                </a14:m>
                <a:r>
                  <a:rPr lang="en-US" sz="2000" i="1" dirty="0">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and the probability of not knowing the concept c is </a:t>
                </a:r>
                <a14:m>
                  <m:oMath xmlns:m="http://schemas.openxmlformats.org/officeDocument/2006/math">
                    <m:sSub>
                      <m:sSubPr>
                        <m:ctrlPr>
                          <a:rPr lang="en-US" sz="2000" i="1">
                            <a:latin typeface="Cambria Math" panose="02040503050406030204" pitchFamily="18" charset="0"/>
                            <a:ea typeface="Times New Roman" charset="0"/>
                            <a:cs typeface="Times New Roman" charset="0"/>
                          </a:rPr>
                        </m:ctrlPr>
                      </m:sSubPr>
                      <m:e>
                        <m:r>
                          <a:rPr lang="en-US" sz="2000" i="1">
                            <a:latin typeface="Cambria Math" charset="0"/>
                            <a:ea typeface="Times New Roman" charset="0"/>
                            <a:cs typeface="Times New Roman" charset="0"/>
                          </a:rPr>
                          <m:t>𝑝</m:t>
                        </m:r>
                      </m:e>
                      <m:sub>
                        <m:r>
                          <a:rPr lang="en-US" sz="2000" i="1">
                            <a:latin typeface="Cambria Math" charset="0"/>
                            <a:ea typeface="Times New Roman" charset="0"/>
                            <a:cs typeface="Times New Roman" charset="0"/>
                          </a:rPr>
                          <m:t>𝑟𝑞</m:t>
                        </m:r>
                      </m:sub>
                    </m:sSub>
                  </m:oMath>
                </a14:m>
                <a:r>
                  <a:rPr lang="en-US" sz="2000" i="1" dirty="0">
                    <a:latin typeface="Times New Roman" charset="0"/>
                    <a:ea typeface="Times New Roman" charset="0"/>
                    <a:cs typeface="Times New Roman" charset="0"/>
                  </a:rPr>
                  <a:t>= </a:t>
                </a:r>
                <a14:m>
                  <m:oMath xmlns:m="http://schemas.openxmlformats.org/officeDocument/2006/math">
                    <m:r>
                      <a:rPr lang="en-US" sz="2000" i="1">
                        <a:latin typeface="Cambria Math" charset="0"/>
                        <a:ea typeface="Times New Roman" charset="0"/>
                        <a:cs typeface="Times New Roman" charset="0"/>
                      </a:rPr>
                      <m:t>𝑔</m:t>
                    </m:r>
                  </m:oMath>
                </a14:m>
                <a:r>
                  <a:rPr lang="en-US" sz="2000" i="1" dirty="0">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On the other hand, if the response to a question q is incorrect then the probability of knowing the concept c, which has been asked by the question q is </a:t>
                </a:r>
                <a14:m>
                  <m:oMath xmlns:m="http://schemas.openxmlformats.org/officeDocument/2006/math">
                    <m:sSub>
                      <m:sSubPr>
                        <m:ctrlPr>
                          <a:rPr lang="en-US" sz="2000" i="1">
                            <a:latin typeface="Cambria Math" panose="02040503050406030204" pitchFamily="18" charset="0"/>
                            <a:ea typeface="Times New Roman" charset="0"/>
                            <a:cs typeface="Times New Roman" charset="0"/>
                          </a:rPr>
                        </m:ctrlPr>
                      </m:sSubPr>
                      <m:e>
                        <m:r>
                          <a:rPr lang="en-US" sz="2000" i="1">
                            <a:latin typeface="Cambria Math" charset="0"/>
                            <a:ea typeface="Times New Roman" charset="0"/>
                            <a:cs typeface="Times New Roman" charset="0"/>
                          </a:rPr>
                          <m:t>𝑝</m:t>
                        </m:r>
                      </m:e>
                      <m:sub>
                        <m:r>
                          <a:rPr lang="en-US" sz="2000" i="1">
                            <a:latin typeface="Cambria Math" charset="0"/>
                            <a:ea typeface="Times New Roman" charset="0"/>
                            <a:cs typeface="Times New Roman" charset="0"/>
                          </a:rPr>
                          <m:t>𝑞</m:t>
                        </m:r>
                      </m:sub>
                    </m:sSub>
                  </m:oMath>
                </a14:m>
                <a:r>
                  <a:rPr lang="en-US" sz="2000" i="1" dirty="0">
                    <a:latin typeface="Times New Roman" charset="0"/>
                    <a:ea typeface="Times New Roman" charset="0"/>
                    <a:cs typeface="Times New Roman" charset="0"/>
                  </a:rPr>
                  <a:t> = </a:t>
                </a:r>
                <a14:m>
                  <m:oMath xmlns:m="http://schemas.openxmlformats.org/officeDocument/2006/math">
                    <m:r>
                      <a:rPr lang="en-US" sz="2000" i="1">
                        <a:latin typeface="Cambria Math" charset="0"/>
                        <a:ea typeface="Times New Roman" charset="0"/>
                        <a:cs typeface="Times New Roman" charset="0"/>
                      </a:rPr>
                      <m:t>𝒞</m:t>
                    </m:r>
                  </m:oMath>
                </a14:m>
                <a:r>
                  <a:rPr lang="en-US" sz="2000" baseline="-25000" dirty="0">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and</a:t>
                </a:r>
                <a:r>
                  <a:rPr lang="en-US" sz="2000" baseline="-25000" dirty="0">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the probability of not knowing the concept c is </a:t>
                </a:r>
                <a14:m>
                  <m:oMath xmlns:m="http://schemas.openxmlformats.org/officeDocument/2006/math">
                    <m:sSub>
                      <m:sSubPr>
                        <m:ctrlPr>
                          <a:rPr lang="en-US" sz="2000" i="1">
                            <a:latin typeface="Cambria Math" panose="02040503050406030204" pitchFamily="18" charset="0"/>
                            <a:ea typeface="Times New Roman" charset="0"/>
                            <a:cs typeface="Times New Roman" charset="0"/>
                          </a:rPr>
                        </m:ctrlPr>
                      </m:sSubPr>
                      <m:e>
                        <m:r>
                          <a:rPr lang="en-US" sz="2000" i="1">
                            <a:latin typeface="Cambria Math" charset="0"/>
                            <a:ea typeface="Times New Roman" charset="0"/>
                            <a:cs typeface="Times New Roman" charset="0"/>
                          </a:rPr>
                          <m:t>𝑝</m:t>
                        </m:r>
                      </m:e>
                      <m:sub>
                        <m:r>
                          <a:rPr lang="en-US" sz="2000" i="1">
                            <a:latin typeface="Cambria Math" charset="0"/>
                            <a:ea typeface="Times New Roman" charset="0"/>
                            <a:cs typeface="Times New Roman" charset="0"/>
                          </a:rPr>
                          <m:t>𝑞</m:t>
                        </m:r>
                      </m:sub>
                    </m:sSub>
                  </m:oMath>
                </a14:m>
                <a:r>
                  <a:rPr lang="en-US" sz="2000" dirty="0">
                    <a:latin typeface="Times New Roman" charset="0"/>
                    <a:ea typeface="Times New Roman" charset="0"/>
                    <a:cs typeface="Times New Roman" charset="0"/>
                  </a:rPr>
                  <a:t>= </a:t>
                </a:r>
                <a:r>
                  <a:rPr lang="en-US" sz="2000" i="1" dirty="0">
                    <a:latin typeface="Times New Roman" charset="0"/>
                    <a:ea typeface="Times New Roman" charset="0"/>
                    <a:cs typeface="Times New Roman" charset="0"/>
                  </a:rPr>
                  <a:t>(1-</a:t>
                </a:r>
                <a14:m>
                  <m:oMath xmlns:m="http://schemas.openxmlformats.org/officeDocument/2006/math">
                    <m:r>
                      <a:rPr lang="en-US" sz="2000" i="1">
                        <a:latin typeface="Cambria Math" charset="0"/>
                        <a:ea typeface="Times New Roman" charset="0"/>
                        <a:cs typeface="Times New Roman" charset="0"/>
                      </a:rPr>
                      <m:t>𝒞</m:t>
                    </m:r>
                    <m:r>
                      <a:rPr lang="en-US" sz="2000" i="1">
                        <a:latin typeface="Cambria Math" charset="0"/>
                        <a:ea typeface="Times New Roman" charset="0"/>
                        <a:cs typeface="Times New Roman" charset="0"/>
                      </a:rPr>
                      <m:t>)</m:t>
                    </m:r>
                  </m:oMath>
                </a14:m>
                <a:r>
                  <a:rPr lang="en-US" sz="2000" dirty="0">
                    <a:latin typeface="Times New Roman" charset="0"/>
                    <a:ea typeface="Times New Roman" charset="0"/>
                    <a:cs typeface="Times New Roman" charset="0"/>
                  </a:rPr>
                  <a:t>. The two constants, </a:t>
                </a:r>
                <a14:m>
                  <m:oMath xmlns:m="http://schemas.openxmlformats.org/officeDocument/2006/math">
                    <m:r>
                      <a:rPr lang="en-US" sz="2000" i="1">
                        <a:latin typeface="Cambria Math" charset="0"/>
                        <a:ea typeface="Times New Roman" charset="0"/>
                        <a:cs typeface="Times New Roman" charset="0"/>
                      </a:rPr>
                      <m:t>𝒞</m:t>
                    </m:r>
                    <m:r>
                      <a:rPr lang="en-US" sz="2000" i="1">
                        <a:latin typeface="Cambria Math" charset="0"/>
                        <a:ea typeface="Times New Roman" charset="0"/>
                        <a:cs typeface="Times New Roman" charset="0"/>
                      </a:rPr>
                      <m:t>, </m:t>
                    </m:r>
                    <m:r>
                      <a:rPr lang="en-US" sz="2000" i="1">
                        <a:latin typeface="Cambria Math" charset="0"/>
                        <a:ea typeface="Times New Roman" charset="0"/>
                        <a:cs typeface="Times New Roman" charset="0"/>
                      </a:rPr>
                      <m:t>𝑔</m:t>
                    </m:r>
                  </m:oMath>
                </a14:m>
                <a:r>
                  <a:rPr lang="en-US" sz="2000" dirty="0">
                    <a:latin typeface="Times New Roman" charset="0"/>
                    <a:ea typeface="Times New Roman" charset="0"/>
                    <a:cs typeface="Times New Roman" charset="0"/>
                  </a:rPr>
                  <a:t> </a:t>
                </a:r>
                <a14:m>
                  <m:oMath xmlns:m="http://schemas.openxmlformats.org/officeDocument/2006/math">
                    <m:r>
                      <a:rPr lang="en-US" sz="2000" i="1">
                        <a:latin typeface="Cambria Math" charset="0"/>
                        <a:ea typeface="Times New Roman" charset="0"/>
                        <a:cs typeface="Times New Roman" charset="0"/>
                      </a:rPr>
                      <m:t>∈ [0, 1[, </m:t>
                    </m:r>
                  </m:oMath>
                </a14:m>
                <a:r>
                  <a:rPr lang="en-US" sz="2000" dirty="0">
                    <a:latin typeface="Times New Roman" charset="0"/>
                    <a:ea typeface="Times New Roman" charset="0"/>
                    <a:cs typeface="Times New Roman" charset="0"/>
                  </a:rPr>
                  <a:t>respectively called (careless) error probability and guessing probability at q.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809" r="-1333" b="-2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38F3DF5-46B4-354D-BEB6-FC8B3F9E8E19}" type="slidenum">
              <a:rPr lang="en-US" smtClean="0"/>
              <a:t>35</a:t>
            </a:fld>
            <a:endParaRPr lang="en-US"/>
          </a:p>
        </p:txBody>
      </p:sp>
    </p:spTree>
    <p:extLst>
      <p:ext uri="{BB962C8B-B14F-4D97-AF65-F5344CB8AC3E}">
        <p14:creationId xmlns:p14="http://schemas.microsoft.com/office/powerpoint/2010/main" val="1542346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39539" y="2474494"/>
            <a:ext cx="3864922" cy="2417531"/>
            <a:chOff x="1331249" y="1088006"/>
            <a:chExt cx="3864922" cy="2417531"/>
          </a:xfrm>
        </p:grpSpPr>
        <p:grpSp>
          <p:nvGrpSpPr>
            <p:cNvPr id="156" name="Group 155"/>
            <p:cNvGrpSpPr/>
            <p:nvPr/>
          </p:nvGrpSpPr>
          <p:grpSpPr>
            <a:xfrm>
              <a:off x="2201458" y="1088006"/>
              <a:ext cx="1639486" cy="1731779"/>
              <a:chOff x="2201458" y="1088006"/>
              <a:chExt cx="1639486" cy="1731779"/>
            </a:xfrm>
          </p:grpSpPr>
          <p:sp>
            <p:nvSpPr>
              <p:cNvPr id="4" name="Flowchart: Terminator 71681"/>
              <p:cNvSpPr/>
              <p:nvPr/>
            </p:nvSpPr>
            <p:spPr>
              <a:xfrm>
                <a:off x="2965182" y="1088006"/>
                <a:ext cx="283334" cy="255087"/>
              </a:xfrm>
              <a:prstGeom prst="flowChartTerminator">
                <a:avLst/>
              </a:prstGeom>
              <a:pattFill prst="ltUpDiag">
                <a:fgClr>
                  <a:schemeClr val="accent2"/>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ctr">
                  <a:spcAft>
                    <a:spcPts val="0"/>
                  </a:spcAft>
                </a:pPr>
                <a:r>
                  <a:rPr lang="en-US" sz="1000" dirty="0" smtClean="0"/>
                  <a:t>q</a:t>
                </a:r>
                <a:r>
                  <a:rPr lang="en-US" sz="1000" baseline="-25000" dirty="0" smtClean="0"/>
                  <a:t>1</a:t>
                </a:r>
                <a:endParaRPr lang="en-US" sz="1000" baseline="-25000" dirty="0">
                  <a:latin typeface="Times New Roman"/>
                  <a:ea typeface="ＭＳ 明朝"/>
                  <a:cs typeface="Times New Roman"/>
                </a:endParaRPr>
              </a:p>
            </p:txBody>
          </p:sp>
          <p:cxnSp>
            <p:nvCxnSpPr>
              <p:cNvPr id="9" name="Elbow Connector 8"/>
              <p:cNvCxnSpPr/>
              <p:nvPr/>
            </p:nvCxnSpPr>
            <p:spPr>
              <a:xfrm rot="5400000">
                <a:off x="2601100" y="1533080"/>
                <a:ext cx="677598" cy="283967"/>
              </a:xfrm>
              <a:prstGeom prst="bentConnector3">
                <a:avLst>
                  <a:gd name="adj1" fmla="val 50000"/>
                </a:avLst>
              </a:prstGeom>
              <a:ln w="3175">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a:endCxn id="19" idx="0"/>
              </p:cNvCxnSpPr>
              <p:nvPr/>
            </p:nvCxnSpPr>
            <p:spPr>
              <a:xfrm rot="5400000">
                <a:off x="3314773" y="1547167"/>
                <a:ext cx="677597" cy="255790"/>
              </a:xfrm>
              <a:prstGeom prst="bentConnector3">
                <a:avLst>
                  <a:gd name="adj1" fmla="val 46638"/>
                </a:avLst>
              </a:prstGeom>
              <a:ln w="3175">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 name="Flowchart: Terminator 71681"/>
              <p:cNvSpPr/>
              <p:nvPr/>
            </p:nvSpPr>
            <p:spPr>
              <a:xfrm>
                <a:off x="3397220" y="2013861"/>
                <a:ext cx="256911" cy="206377"/>
              </a:xfrm>
              <a:prstGeom prst="flowChartTerminator">
                <a:avLst/>
              </a:prstGeom>
              <a:pattFill prst="openDmnd">
                <a:fgClr>
                  <a:schemeClr val="accent4">
                    <a:lumMod val="60000"/>
                    <a:lumOff val="40000"/>
                  </a:schemeClr>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smtClean="0"/>
                  <a:t>c</a:t>
                </a:r>
                <a:r>
                  <a:rPr lang="en-US" sz="1000" baseline="-25000" smtClean="0"/>
                  <a:t>3</a:t>
                </a:r>
                <a:endParaRPr lang="en-US" sz="1000" baseline="-25000">
                  <a:latin typeface="Times New Roman"/>
                  <a:ea typeface="ＭＳ 明朝"/>
                  <a:cs typeface="Times New Roman"/>
                </a:endParaRPr>
              </a:p>
            </p:txBody>
          </p:sp>
          <p:sp>
            <p:nvSpPr>
              <p:cNvPr id="34" name="Flowchart: Terminator 71681"/>
              <p:cNvSpPr/>
              <p:nvPr/>
            </p:nvSpPr>
            <p:spPr>
              <a:xfrm>
                <a:off x="2636775" y="2020691"/>
                <a:ext cx="303125" cy="206376"/>
              </a:xfrm>
              <a:prstGeom prst="flowChartTerminator">
                <a:avLst/>
              </a:prstGeom>
              <a:pattFill prst="openDmnd">
                <a:fgClr>
                  <a:schemeClr val="accent4">
                    <a:lumMod val="60000"/>
                    <a:lumOff val="40000"/>
                  </a:schemeClr>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smtClean="0"/>
                  <a:t>c</a:t>
                </a:r>
                <a:r>
                  <a:rPr lang="en-US" sz="1000" baseline="-25000" smtClean="0">
                    <a:latin typeface="Times New Roman"/>
                    <a:ea typeface="ＭＳ 明朝"/>
                    <a:cs typeface="Times New Roman"/>
                  </a:rPr>
                  <a:t>1</a:t>
                </a:r>
                <a:endParaRPr lang="en-US" sz="1000" baseline="-25000">
                  <a:latin typeface="Times New Roman"/>
                  <a:ea typeface="ＭＳ 明朝"/>
                  <a:cs typeface="Times New Roman"/>
                </a:endParaRPr>
              </a:p>
            </p:txBody>
          </p:sp>
          <p:sp>
            <p:nvSpPr>
              <p:cNvPr id="66" name="Flowchart: Terminator 71681"/>
              <p:cNvSpPr/>
              <p:nvPr/>
            </p:nvSpPr>
            <p:spPr>
              <a:xfrm>
                <a:off x="3325713" y="1090560"/>
                <a:ext cx="515231" cy="255087"/>
              </a:xfrm>
              <a:prstGeom prst="flowChartTerminator">
                <a:avLst/>
              </a:prstGeom>
              <a:pattFill prst="ltUpDiag">
                <a:fgClr>
                  <a:schemeClr val="accent2"/>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ctr">
                  <a:spcAft>
                    <a:spcPts val="0"/>
                  </a:spcAft>
                </a:pPr>
                <a:r>
                  <a:rPr lang="en-US" sz="1000" smtClean="0"/>
                  <a:t>q</a:t>
                </a:r>
                <a:r>
                  <a:rPr lang="en-US" sz="1000" baseline="-25000" smtClean="0"/>
                  <a:t>2</a:t>
                </a:r>
                <a:endParaRPr lang="en-US" sz="1000" baseline="-25000">
                  <a:latin typeface="Times New Roman"/>
                  <a:ea typeface="ＭＳ 明朝"/>
                  <a:cs typeface="Times New Roman"/>
                </a:endParaRPr>
              </a:p>
            </p:txBody>
          </p:sp>
          <p:cxnSp>
            <p:nvCxnSpPr>
              <p:cNvPr id="80" name="Elbow Connector 79"/>
              <p:cNvCxnSpPr/>
              <p:nvPr/>
            </p:nvCxnSpPr>
            <p:spPr>
              <a:xfrm rot="5400000">
                <a:off x="3086292" y="1466368"/>
                <a:ext cx="675043" cy="433602"/>
              </a:xfrm>
              <a:prstGeom prst="bentConnector3">
                <a:avLst>
                  <a:gd name="adj1" fmla="val 50000"/>
                </a:avLst>
              </a:prstGeom>
              <a:ln w="3175">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84" name="Elbow Connector 83"/>
              <p:cNvCxnSpPr/>
              <p:nvPr/>
            </p:nvCxnSpPr>
            <p:spPr>
              <a:xfrm rot="16200000" flipH="1">
                <a:off x="2816175" y="1653625"/>
                <a:ext cx="677597" cy="42878"/>
              </a:xfrm>
              <a:prstGeom prst="bentConnector3">
                <a:avLst>
                  <a:gd name="adj1" fmla="val 50841"/>
                </a:avLst>
              </a:prstGeom>
              <a:ln w="3175">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87" name="Elbow Connector 86"/>
              <p:cNvCxnSpPr>
                <a:endCxn id="34" idx="0"/>
              </p:cNvCxnSpPr>
              <p:nvPr/>
            </p:nvCxnSpPr>
            <p:spPr>
              <a:xfrm rot="5400000">
                <a:off x="2753980" y="1377447"/>
                <a:ext cx="677602" cy="608886"/>
              </a:xfrm>
              <a:prstGeom prst="bentConnector3">
                <a:avLst>
                  <a:gd name="adj1" fmla="val 60926"/>
                </a:avLst>
              </a:prstGeom>
              <a:ln w="3175">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00" name="Flowchart: Terminator 71681"/>
              <p:cNvSpPr/>
              <p:nvPr/>
            </p:nvSpPr>
            <p:spPr>
              <a:xfrm>
                <a:off x="2965182" y="2013863"/>
                <a:ext cx="321629" cy="206377"/>
              </a:xfrm>
              <a:prstGeom prst="flowChartTerminator">
                <a:avLst/>
              </a:prstGeom>
              <a:pattFill prst="openDmnd">
                <a:fgClr>
                  <a:schemeClr val="accent4">
                    <a:lumMod val="60000"/>
                    <a:lumOff val="40000"/>
                  </a:schemeClr>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smtClean="0"/>
                  <a:t>c</a:t>
                </a:r>
                <a:r>
                  <a:rPr lang="en-US" sz="1000" baseline="-25000" smtClean="0"/>
                  <a:t>2</a:t>
                </a:r>
                <a:endParaRPr lang="en-US" sz="1000" baseline="-25000">
                  <a:latin typeface="Times New Roman"/>
                  <a:ea typeface="ＭＳ 明朝"/>
                  <a:cs typeface="Times New Roman"/>
                </a:endParaRPr>
              </a:p>
            </p:txBody>
          </p:sp>
          <p:sp>
            <p:nvSpPr>
              <p:cNvPr id="88" name="Flowchart: Terminator 71681"/>
              <p:cNvSpPr/>
              <p:nvPr/>
            </p:nvSpPr>
            <p:spPr>
              <a:xfrm>
                <a:off x="2892815" y="2606579"/>
                <a:ext cx="256911" cy="206377"/>
              </a:xfrm>
              <a:prstGeom prst="flowChartTerminator">
                <a:avLst/>
              </a:prstGeom>
              <a:pattFill prst="horzBrick">
                <a:fgClr>
                  <a:schemeClr val="accent2">
                    <a:lumMod val="20000"/>
                    <a:lumOff val="80000"/>
                  </a:schemeClr>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smtClean="0"/>
                  <a:t>c</a:t>
                </a:r>
                <a:r>
                  <a:rPr lang="en-US" sz="1000" baseline="-25000" smtClean="0"/>
                  <a:t>6</a:t>
                </a:r>
                <a:endParaRPr lang="en-US" sz="1000" baseline="-25000">
                  <a:latin typeface="Times New Roman"/>
                  <a:ea typeface="ＭＳ 明朝"/>
                  <a:cs typeface="Times New Roman"/>
                </a:endParaRPr>
              </a:p>
            </p:txBody>
          </p:sp>
          <p:sp>
            <p:nvSpPr>
              <p:cNvPr id="89" name="Flowchart: Terminator 71681"/>
              <p:cNvSpPr/>
              <p:nvPr/>
            </p:nvSpPr>
            <p:spPr>
              <a:xfrm>
                <a:off x="2201458" y="2613409"/>
                <a:ext cx="234037" cy="206376"/>
              </a:xfrm>
              <a:prstGeom prst="flowChartTerminator">
                <a:avLst/>
              </a:prstGeom>
              <a:pattFill prst="horzBrick">
                <a:fgClr>
                  <a:schemeClr val="accent2">
                    <a:lumMod val="20000"/>
                    <a:lumOff val="80000"/>
                  </a:schemeClr>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smtClean="0"/>
                  <a:t>c</a:t>
                </a:r>
                <a:r>
                  <a:rPr lang="en-US" sz="1000" baseline="-25000" smtClean="0">
                    <a:latin typeface="Times New Roman"/>
                    <a:ea typeface="ＭＳ 明朝"/>
                    <a:cs typeface="Times New Roman"/>
                  </a:rPr>
                  <a:t>4</a:t>
                </a:r>
                <a:endParaRPr lang="en-US" sz="1000" baseline="-25000">
                  <a:latin typeface="Times New Roman"/>
                  <a:ea typeface="ＭＳ 明朝"/>
                  <a:cs typeface="Times New Roman"/>
                </a:endParaRPr>
              </a:p>
            </p:txBody>
          </p:sp>
          <p:sp>
            <p:nvSpPr>
              <p:cNvPr id="90" name="Flowchart: Terminator 71681"/>
              <p:cNvSpPr/>
              <p:nvPr/>
            </p:nvSpPr>
            <p:spPr>
              <a:xfrm>
                <a:off x="2516866" y="2613408"/>
                <a:ext cx="256911" cy="206377"/>
              </a:xfrm>
              <a:prstGeom prst="flowChartTerminator">
                <a:avLst/>
              </a:prstGeom>
              <a:pattFill prst="horzBrick">
                <a:fgClr>
                  <a:schemeClr val="accent2">
                    <a:lumMod val="20000"/>
                    <a:lumOff val="80000"/>
                  </a:schemeClr>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smtClean="0"/>
                  <a:t>c</a:t>
                </a:r>
                <a:r>
                  <a:rPr lang="en-US" sz="1000" baseline="-25000" smtClean="0"/>
                  <a:t>5</a:t>
                </a:r>
                <a:endParaRPr lang="en-US" sz="1000" baseline="-25000">
                  <a:latin typeface="Times New Roman"/>
                  <a:ea typeface="ＭＳ 明朝"/>
                  <a:cs typeface="Times New Roman"/>
                </a:endParaRPr>
              </a:p>
            </p:txBody>
          </p:sp>
          <p:sp>
            <p:nvSpPr>
              <p:cNvPr id="91" name="Flowchart: Terminator 71681"/>
              <p:cNvSpPr/>
              <p:nvPr/>
            </p:nvSpPr>
            <p:spPr>
              <a:xfrm>
                <a:off x="3302126" y="2613408"/>
                <a:ext cx="256911" cy="206377"/>
              </a:xfrm>
              <a:prstGeom prst="flowChartTerminator">
                <a:avLst/>
              </a:prstGeom>
              <a:pattFill prst="horzBrick">
                <a:fgClr>
                  <a:schemeClr val="accent2">
                    <a:lumMod val="20000"/>
                    <a:lumOff val="80000"/>
                  </a:schemeClr>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smtClean="0"/>
                  <a:t>c</a:t>
                </a:r>
                <a:r>
                  <a:rPr lang="en-US" sz="1000" baseline="-25000" smtClean="0"/>
                  <a:t>7</a:t>
                </a:r>
                <a:endParaRPr lang="en-US" sz="1000" baseline="-25000">
                  <a:latin typeface="Times New Roman"/>
                  <a:ea typeface="ＭＳ 明朝"/>
                  <a:cs typeface="Times New Roman"/>
                </a:endParaRPr>
              </a:p>
            </p:txBody>
          </p:sp>
          <p:cxnSp>
            <p:nvCxnSpPr>
              <p:cNvPr id="94" name="Elbow Connector 93"/>
              <p:cNvCxnSpPr>
                <a:stCxn id="19" idx="2"/>
                <a:endCxn id="91" idx="0"/>
              </p:cNvCxnSpPr>
              <p:nvPr/>
            </p:nvCxnSpPr>
            <p:spPr>
              <a:xfrm rot="5400000">
                <a:off x="3281544" y="2369276"/>
                <a:ext cx="393170" cy="95094"/>
              </a:xfrm>
              <a:prstGeom prst="bentConnector3">
                <a:avLst>
                  <a:gd name="adj1" fmla="val 50000"/>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97" name="Elbow Connector 96"/>
              <p:cNvCxnSpPr/>
              <p:nvPr/>
            </p:nvCxnSpPr>
            <p:spPr>
              <a:xfrm rot="5400000">
                <a:off x="2904193" y="2361045"/>
                <a:ext cx="386339" cy="104726"/>
              </a:xfrm>
              <a:prstGeom prst="bentConnector3">
                <a:avLst>
                  <a:gd name="adj1" fmla="val 50000"/>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98" name="Elbow Connector 97"/>
              <p:cNvCxnSpPr>
                <a:endCxn id="88" idx="0"/>
              </p:cNvCxnSpPr>
              <p:nvPr/>
            </p:nvCxnSpPr>
            <p:spPr>
              <a:xfrm rot="5400000">
                <a:off x="3019173" y="2203349"/>
                <a:ext cx="405329" cy="401131"/>
              </a:xfrm>
              <a:prstGeom prst="bentConnector3">
                <a:avLst>
                  <a:gd name="adj1" fmla="val 50000"/>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02" name="Elbow Connector 101"/>
              <p:cNvCxnSpPr>
                <a:endCxn id="90" idx="0"/>
              </p:cNvCxnSpPr>
              <p:nvPr/>
            </p:nvCxnSpPr>
            <p:spPr>
              <a:xfrm rot="5400000">
                <a:off x="2640071" y="2206501"/>
                <a:ext cx="412158" cy="401656"/>
              </a:xfrm>
              <a:prstGeom prst="bentConnector3">
                <a:avLst>
                  <a:gd name="adj1" fmla="val 41710"/>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19" name="Elbow Connector 118"/>
              <p:cNvCxnSpPr>
                <a:stCxn id="34" idx="1"/>
              </p:cNvCxnSpPr>
              <p:nvPr/>
            </p:nvCxnSpPr>
            <p:spPr>
              <a:xfrm rot="10800000" flipV="1">
                <a:off x="2308389" y="2123879"/>
                <a:ext cx="328386" cy="496358"/>
              </a:xfrm>
              <a:prstGeom prst="bentConnector2">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23" name="Elbow Connector 122"/>
              <p:cNvCxnSpPr>
                <a:stCxn id="34" idx="2"/>
                <a:endCxn id="90" idx="0"/>
              </p:cNvCxnSpPr>
              <p:nvPr/>
            </p:nvCxnSpPr>
            <p:spPr>
              <a:xfrm rot="5400000">
                <a:off x="2523660" y="2348729"/>
                <a:ext cx="386341" cy="143016"/>
              </a:xfrm>
              <a:prstGeom prst="bentConnector3">
                <a:avLst>
                  <a:gd name="adj1" fmla="val 50000"/>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26" name="Elbow Connector 125"/>
              <p:cNvCxnSpPr/>
              <p:nvPr/>
            </p:nvCxnSpPr>
            <p:spPr>
              <a:xfrm rot="16200000" flipH="1">
                <a:off x="2727468" y="2331763"/>
                <a:ext cx="379512" cy="170120"/>
              </a:xfrm>
              <a:prstGeom prst="bentConnector3">
                <a:avLst>
                  <a:gd name="adj1" fmla="val 50000"/>
                </a:avLst>
              </a:prstGeom>
              <a:ln w="31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159" name="Group 158"/>
            <p:cNvGrpSpPr/>
            <p:nvPr/>
          </p:nvGrpSpPr>
          <p:grpSpPr>
            <a:xfrm>
              <a:off x="1331249" y="2961176"/>
              <a:ext cx="3864922" cy="544361"/>
              <a:chOff x="1356716" y="3229283"/>
              <a:chExt cx="3864922" cy="544361"/>
            </a:xfrm>
          </p:grpSpPr>
          <p:sp>
            <p:nvSpPr>
              <p:cNvPr id="42" name="TextBox 41"/>
              <p:cNvSpPr txBox="1"/>
              <p:nvPr/>
            </p:nvSpPr>
            <p:spPr>
              <a:xfrm>
                <a:off x="1356716" y="3453977"/>
                <a:ext cx="1069524" cy="304617"/>
              </a:xfrm>
              <a:prstGeom prst="rect">
                <a:avLst/>
              </a:prstGeom>
              <a:noFill/>
            </p:spPr>
            <p:txBody>
              <a:bodyPr wrap="square" rtlCol="0">
                <a:noAutofit/>
              </a:bodyPr>
              <a:lstStyle/>
              <a:p>
                <a:r>
                  <a:rPr lang="en-US" sz="900" smtClean="0">
                    <a:latin typeface="Times New Roman"/>
                    <a:cs typeface="Times New Roman"/>
                  </a:rPr>
                  <a:t>Question asked about the concepts</a:t>
                </a:r>
                <a:endParaRPr lang="en-US" sz="900">
                  <a:latin typeface="Times New Roman"/>
                  <a:cs typeface="Times New Roman"/>
                </a:endParaRPr>
              </a:p>
            </p:txBody>
          </p:sp>
          <p:sp>
            <p:nvSpPr>
              <p:cNvPr id="136" name="Flowchart: Terminator 71681"/>
              <p:cNvSpPr/>
              <p:nvPr/>
            </p:nvSpPr>
            <p:spPr>
              <a:xfrm>
                <a:off x="1704684" y="3229283"/>
                <a:ext cx="234037" cy="206376"/>
              </a:xfrm>
              <a:prstGeom prst="flowChartTerminator">
                <a:avLst/>
              </a:prstGeom>
              <a:pattFill prst="ltUpDiag">
                <a:fgClr>
                  <a:schemeClr val="accent2"/>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smtClean="0"/>
                  <a:t>q</a:t>
                </a:r>
                <a:endParaRPr lang="en-US" sz="1000" baseline="-25000">
                  <a:latin typeface="Times New Roman"/>
                  <a:ea typeface="ＭＳ 明朝"/>
                  <a:cs typeface="Times New Roman"/>
                </a:endParaRPr>
              </a:p>
            </p:txBody>
          </p:sp>
          <p:grpSp>
            <p:nvGrpSpPr>
              <p:cNvPr id="158" name="Group 157"/>
              <p:cNvGrpSpPr/>
              <p:nvPr/>
            </p:nvGrpSpPr>
            <p:grpSpPr>
              <a:xfrm>
                <a:off x="2337647" y="3234209"/>
                <a:ext cx="2883991" cy="539435"/>
                <a:chOff x="2337647" y="3234209"/>
                <a:chExt cx="2883991" cy="539435"/>
              </a:xfrm>
            </p:grpSpPr>
            <p:grpSp>
              <p:nvGrpSpPr>
                <p:cNvPr id="157" name="Group 156"/>
                <p:cNvGrpSpPr/>
                <p:nvPr/>
              </p:nvGrpSpPr>
              <p:grpSpPr>
                <a:xfrm>
                  <a:off x="2337647" y="3234209"/>
                  <a:ext cx="1414704" cy="537423"/>
                  <a:chOff x="2469061" y="3234209"/>
                  <a:chExt cx="1414704" cy="537423"/>
                </a:xfrm>
              </p:grpSpPr>
              <p:sp>
                <p:nvSpPr>
                  <p:cNvPr id="41" name="Flowchart: Terminator 71681"/>
                  <p:cNvSpPr/>
                  <p:nvPr/>
                </p:nvSpPr>
                <p:spPr>
                  <a:xfrm>
                    <a:off x="3094609" y="3234209"/>
                    <a:ext cx="234037" cy="206376"/>
                  </a:xfrm>
                  <a:prstGeom prst="flowChartTerminator">
                    <a:avLst/>
                  </a:prstGeom>
                  <a:pattFill prst="openDmnd">
                    <a:fgClr>
                      <a:schemeClr val="accent4">
                        <a:lumMod val="60000"/>
                        <a:lumOff val="40000"/>
                      </a:schemeClr>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none" lIns="72000" tIns="45720" rIns="91440" bIns="45720" numCol="1" spcCol="0" rtlCol="0" fromWordArt="0" anchor="ctr" anchorCtr="0" forceAA="0" compatLnSpc="1">
                    <a:prstTxWarp prst="textNoShape">
                      <a:avLst/>
                    </a:prstTxWarp>
                    <a:noAutofit/>
                  </a:bodyPr>
                  <a:lstStyle/>
                  <a:p>
                    <a:pPr algn="dist">
                      <a:spcAft>
                        <a:spcPts val="0"/>
                      </a:spcAft>
                    </a:pPr>
                    <a:r>
                      <a:rPr lang="en-US" sz="1000" smtClean="0"/>
                      <a:t>c</a:t>
                    </a:r>
                    <a:endParaRPr lang="en-US" sz="1000" baseline="-25000">
                      <a:latin typeface="Times New Roman"/>
                      <a:ea typeface="ＭＳ 明朝"/>
                      <a:cs typeface="Times New Roman"/>
                    </a:endParaRPr>
                  </a:p>
                </p:txBody>
              </p:sp>
              <p:sp>
                <p:nvSpPr>
                  <p:cNvPr id="43" name="TextBox 42"/>
                  <p:cNvSpPr txBox="1"/>
                  <p:nvPr/>
                </p:nvSpPr>
                <p:spPr>
                  <a:xfrm>
                    <a:off x="2469061" y="3453977"/>
                    <a:ext cx="1414704" cy="317655"/>
                  </a:xfrm>
                  <a:prstGeom prst="rect">
                    <a:avLst/>
                  </a:prstGeom>
                  <a:noFill/>
                </p:spPr>
                <p:txBody>
                  <a:bodyPr wrap="none" rtlCol="0">
                    <a:noAutofit/>
                  </a:bodyPr>
                  <a:lstStyle/>
                  <a:p>
                    <a:pPr algn="ctr"/>
                    <a:r>
                      <a:rPr lang="en-US" sz="900" smtClean="0">
                        <a:latin typeface="Times New Roman"/>
                        <a:cs typeface="Times New Roman"/>
                      </a:rPr>
                      <a:t>Tested Concept </a:t>
                    </a:r>
                  </a:p>
                  <a:p>
                    <a:pPr algn="ctr"/>
                    <a:r>
                      <a:rPr lang="en-US" sz="900" smtClean="0">
                        <a:latin typeface="Times New Roman"/>
                        <a:cs typeface="Times New Roman"/>
                      </a:rPr>
                      <a:t>Directly asked by a question </a:t>
                    </a:r>
                    <a:endParaRPr lang="en-US" sz="900">
                      <a:latin typeface="Times New Roman"/>
                      <a:cs typeface="Times New Roman"/>
                    </a:endParaRPr>
                  </a:p>
                </p:txBody>
              </p:sp>
            </p:grpSp>
            <p:sp>
              <p:nvSpPr>
                <p:cNvPr id="36" name="Flowchart: Terminator 71681"/>
                <p:cNvSpPr/>
                <p:nvPr/>
              </p:nvSpPr>
              <p:spPr>
                <a:xfrm>
                  <a:off x="4313806" y="3250006"/>
                  <a:ext cx="229414" cy="195285"/>
                </a:xfrm>
                <a:prstGeom prst="flowChartTerminator">
                  <a:avLst/>
                </a:prstGeom>
                <a:pattFill prst="horzBrick">
                  <a:fgClr>
                    <a:schemeClr val="accent2">
                      <a:lumMod val="20000"/>
                      <a:lumOff val="80000"/>
                    </a:schemeClr>
                  </a:fgClr>
                  <a:bgClr>
                    <a:prstClr val="white"/>
                  </a:bgClr>
                </a:pattFill>
                <a:ln w="6350" cap="flat" cmpd="sng" algn="ctr">
                  <a:solidFill>
                    <a:schemeClr val="tx1"/>
                  </a:solidFill>
                  <a:prstDash val="solid"/>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spcFirstLastPara="0" vert="horz" wrap="square" lIns="72000" tIns="45720" rIns="91440" bIns="45720" numCol="1" spcCol="0" rtlCol="0" fromWordArt="0" anchor="ctr" anchorCtr="0" forceAA="0" compatLnSpc="1">
                  <a:prstTxWarp prst="textNoShape">
                    <a:avLst/>
                  </a:prstTxWarp>
                  <a:noAutofit/>
                </a:bodyPr>
                <a:lstStyle/>
                <a:p>
                  <a:pPr algn="dist">
                    <a:spcAft>
                      <a:spcPts val="0"/>
                    </a:spcAft>
                  </a:pPr>
                  <a:r>
                    <a:rPr lang="en-US" sz="1000" smtClean="0"/>
                    <a:t>c</a:t>
                  </a:r>
                  <a:endParaRPr lang="en-US" sz="1000" baseline="-25000">
                    <a:latin typeface="Times New Roman"/>
                    <a:ea typeface="ＭＳ 明朝"/>
                    <a:cs typeface="Times New Roman"/>
                  </a:endParaRPr>
                </a:p>
              </p:txBody>
            </p:sp>
            <p:sp>
              <p:nvSpPr>
                <p:cNvPr id="153" name="TextBox 152"/>
                <p:cNvSpPr txBox="1"/>
                <p:nvPr/>
              </p:nvSpPr>
              <p:spPr>
                <a:xfrm>
                  <a:off x="3806934" y="3455989"/>
                  <a:ext cx="1414704" cy="317655"/>
                </a:xfrm>
                <a:prstGeom prst="rect">
                  <a:avLst/>
                </a:prstGeom>
                <a:noFill/>
              </p:spPr>
              <p:txBody>
                <a:bodyPr wrap="none" rtlCol="0">
                  <a:noAutofit/>
                </a:bodyPr>
                <a:lstStyle/>
                <a:p>
                  <a:pPr algn="ctr"/>
                  <a:r>
                    <a:rPr lang="en-US" sz="900" smtClean="0">
                      <a:latin typeface="Times New Roman"/>
                      <a:cs typeface="Times New Roman"/>
                    </a:rPr>
                    <a:t>Tested Concept </a:t>
                  </a:r>
                </a:p>
                <a:p>
                  <a:pPr algn="ctr"/>
                  <a:r>
                    <a:rPr lang="en-US" sz="900" smtClean="0">
                      <a:latin typeface="Times New Roman"/>
                      <a:cs typeface="Times New Roman"/>
                    </a:rPr>
                    <a:t>Indirectly asked by a question </a:t>
                  </a:r>
                  <a:endParaRPr lang="en-US" sz="900">
                    <a:latin typeface="Times New Roman"/>
                    <a:cs typeface="Times New Roman"/>
                  </a:endParaRPr>
                </a:p>
              </p:txBody>
            </p:sp>
          </p:grpSp>
        </p:grpSp>
      </p:grpSp>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Example to Find the Probability of Knowing the Concepts in Complex Domain</a:t>
            </a:r>
            <a:endParaRPr lang="en-US" sz="3200" b="1">
              <a:latin typeface="Times New Roman" charset="0"/>
              <a:ea typeface="Times New Roman" charset="0"/>
              <a:cs typeface="Times New Roman" charset="0"/>
            </a:endParaRPr>
          </a:p>
        </p:txBody>
      </p:sp>
      <p:sp>
        <p:nvSpPr>
          <p:cNvPr id="3" name="Slide Number Placeholder 2"/>
          <p:cNvSpPr>
            <a:spLocks noGrp="1"/>
          </p:cNvSpPr>
          <p:nvPr>
            <p:ph type="sldNum" sz="quarter" idx="12"/>
          </p:nvPr>
        </p:nvSpPr>
        <p:spPr/>
        <p:txBody>
          <a:bodyPr/>
          <a:lstStyle/>
          <a:p>
            <a:fld id="{B38F3DF5-46B4-354D-BEB6-FC8B3F9E8E19}" type="slidenum">
              <a:rPr lang="en-US" smtClean="0"/>
              <a:t>36</a:t>
            </a:fld>
            <a:endParaRPr lang="en-US"/>
          </a:p>
        </p:txBody>
      </p:sp>
    </p:spTree>
    <p:extLst>
      <p:ext uri="{BB962C8B-B14F-4D97-AF65-F5344CB8AC3E}">
        <p14:creationId xmlns:p14="http://schemas.microsoft.com/office/powerpoint/2010/main" val="512941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200" y="96218"/>
            <a:ext cx="8229600" cy="539401"/>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Used Equation-Bayes Theorem</a:t>
            </a:r>
            <a:endParaRPr lang="en-US" sz="3200" b="1">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6" name="Rectangle 5"/>
              <p:cNvSpPr/>
              <p:nvPr/>
            </p:nvSpPr>
            <p:spPr>
              <a:xfrm>
                <a:off x="155448" y="1844242"/>
                <a:ext cx="8686800" cy="4877233"/>
              </a:xfrm>
              <a:prstGeom prst="rect">
                <a:avLst/>
              </a:prstGeom>
            </p:spPr>
            <p:txBody>
              <a:bodyPr wrap="square">
                <a:spAutoFit/>
              </a:bodyPr>
              <a:lstStyle/>
              <a:p>
                <a:pPr>
                  <a:lnSpc>
                    <a:spcPct val="150000"/>
                  </a:lnSpc>
                </a:pPr>
                <a:r>
                  <a:rPr lang="en-US" dirty="0" smtClean="0">
                    <a:latin typeface="Times New Roman" charset="0"/>
                    <a:ea typeface="Times New Roman" charset="0"/>
                    <a:cs typeface="Times New Roman" charset="0"/>
                  </a:rPr>
                  <a:t>-</a:t>
                </a:r>
                <a14:m>
                  <m:oMath xmlns:m="http://schemas.openxmlformats.org/officeDocument/2006/math">
                    <m:sSub>
                      <m:sSubPr>
                        <m:ctrlPr>
                          <a:rPr lang="en-US" i="1">
                            <a:latin typeface="Cambria Math" panose="02040503050406030204" pitchFamily="18" charset="0"/>
                            <a:ea typeface="Times New Roman" charset="0"/>
                            <a:cs typeface="Times New Roman" charset="0"/>
                          </a:rPr>
                        </m:ctrlPr>
                      </m:sSubPr>
                      <m:e>
                        <m:r>
                          <m:rPr>
                            <m:sty m:val="p"/>
                          </m:rPr>
                          <a:rPr lang="en-US">
                            <a:latin typeface="Cambria Math" charset="0"/>
                            <a:ea typeface="Times New Roman" charset="0"/>
                            <a:cs typeface="Times New Roman" charset="0"/>
                          </a:rPr>
                          <m:t>C</m:t>
                        </m:r>
                      </m:e>
                      <m:sub>
                        <m:r>
                          <m:rPr>
                            <m:sty m:val="p"/>
                          </m:rPr>
                          <a:rPr lang="en-US">
                            <a:latin typeface="Cambria Math" charset="0"/>
                            <a:ea typeface="Times New Roman" charset="0"/>
                            <a:cs typeface="Times New Roman" charset="0"/>
                          </a:rPr>
                          <m:t>j</m:t>
                        </m:r>
                      </m:sub>
                    </m:sSub>
                  </m:oMath>
                </a14:m>
                <a:r>
                  <a:rPr lang="en-US" dirty="0" smtClean="0">
                    <a:latin typeface="Times New Roman" charset="0"/>
                    <a:ea typeface="Times New Roman" charset="0"/>
                    <a:cs typeface="Times New Roman" charset="0"/>
                  </a:rPr>
                  <a:t> denotes </a:t>
                </a:r>
                <a:r>
                  <a:rPr lang="en-US" dirty="0">
                    <a:latin typeface="Times New Roman" charset="0"/>
                    <a:ea typeface="Times New Roman" charset="0"/>
                    <a:cs typeface="Times New Roman" charset="0"/>
                  </a:rPr>
                  <a:t>knowing the concept </a:t>
                </a:r>
                <a:r>
                  <a:rPr lang="en-US" dirty="0" smtClean="0">
                    <a:latin typeface="Times New Roman" charset="0"/>
                    <a:ea typeface="Times New Roman" charset="0"/>
                    <a:cs typeface="Times New Roman" charset="0"/>
                  </a:rPr>
                  <a:t>C number </a:t>
                </a:r>
                <a14:m>
                  <m:oMath xmlns:m="http://schemas.openxmlformats.org/officeDocument/2006/math">
                    <m:r>
                      <m:rPr>
                        <m:sty m:val="p"/>
                      </m:rPr>
                      <a:rPr lang="en-US">
                        <a:latin typeface="Cambria Math" charset="0"/>
                        <a:ea typeface="Times New Roman" charset="0"/>
                        <a:cs typeface="Times New Roman" charset="0"/>
                      </a:rPr>
                      <m:t>j</m:t>
                    </m:r>
                  </m:oMath>
                </a14:m>
                <a:endParaRPr lang="en-US" dirty="0">
                  <a:latin typeface="Times New Roman" charset="0"/>
                  <a:ea typeface="Times New Roman" charset="0"/>
                  <a:cs typeface="Times New Roman" charset="0"/>
                </a:endParaRPr>
              </a:p>
              <a:p>
                <a:pPr>
                  <a:lnSpc>
                    <a:spcPct val="150000"/>
                  </a:lnSpc>
                </a:pPr>
                <a:r>
                  <a:rPr lang="en-US" dirty="0" smtClean="0">
                    <a:latin typeface="Times New Roman" charset="0"/>
                    <a:ea typeface="Times New Roman" charset="0"/>
                    <a:cs typeface="Times New Roman" charset="0"/>
                  </a:rPr>
                  <a:t>-P(</a:t>
                </a:r>
                <a14:m>
                  <m:oMath xmlns:m="http://schemas.openxmlformats.org/officeDocument/2006/math">
                    <m:sSub>
                      <m:sSubPr>
                        <m:ctrlPr>
                          <a:rPr lang="en-US" i="1">
                            <a:latin typeface="Cambria Math" panose="02040503050406030204" pitchFamily="18" charset="0"/>
                            <a:ea typeface="Times New Roman" charset="0"/>
                            <a:cs typeface="Times New Roman" charset="0"/>
                          </a:rPr>
                        </m:ctrlPr>
                      </m:sSubPr>
                      <m:e>
                        <m:r>
                          <m:rPr>
                            <m:sty m:val="p"/>
                          </m:rPr>
                          <a:rPr lang="en-US">
                            <a:latin typeface="Cambria Math" charset="0"/>
                            <a:ea typeface="Times New Roman" charset="0"/>
                            <a:cs typeface="Times New Roman" charset="0"/>
                          </a:rPr>
                          <m:t>C</m:t>
                        </m:r>
                      </m:e>
                      <m:sub>
                        <m:r>
                          <m:rPr>
                            <m:sty m:val="p"/>
                          </m:rPr>
                          <a:rPr lang="en-US">
                            <a:latin typeface="Cambria Math" charset="0"/>
                            <a:ea typeface="Times New Roman" charset="0"/>
                            <a:cs typeface="Times New Roman" charset="0"/>
                          </a:rPr>
                          <m:t>j</m:t>
                        </m:r>
                      </m:sub>
                    </m:sSub>
                  </m:oMath>
                </a14:m>
                <a:r>
                  <a:rPr lang="en-US" dirty="0">
                    <a:latin typeface="Times New Roman" charset="0"/>
                    <a:ea typeface="Times New Roman" charset="0"/>
                    <a:cs typeface="Times New Roman" charset="0"/>
                  </a:rPr>
                  <a:t>) is the unconditional probability of knowing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which is the initial probability of knowing the concept </a:t>
                </a:r>
                <a:r>
                  <a:rPr lang="en-US" dirty="0" err="1" smtClean="0">
                    <a:latin typeface="Times New Roman" charset="0"/>
                    <a:ea typeface="Times New Roman" charset="0"/>
                    <a:cs typeface="Times New Roman" charset="0"/>
                  </a:rPr>
                  <a:t>C</a:t>
                </a:r>
                <a:r>
                  <a:rPr lang="en-US" baseline="-25000" dirty="0" err="1" smtClean="0">
                    <a:latin typeface="Times New Roman" charset="0"/>
                    <a:ea typeface="Times New Roman" charset="0"/>
                    <a:cs typeface="Times New Roman" charset="0"/>
                  </a:rPr>
                  <a:t>j</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It is just the rate of the correct </a:t>
                </a:r>
                <a:r>
                  <a:rPr lang="en-US" dirty="0" smtClean="0">
                    <a:latin typeface="Times New Roman" charset="0"/>
                    <a:ea typeface="Times New Roman" charset="0"/>
                    <a:cs typeface="Times New Roman" charset="0"/>
                  </a:rPr>
                  <a:t>responses to the questions asked about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baseline="-25000" dirty="0">
                    <a:latin typeface="Times New Roman" charset="0"/>
                    <a:ea typeface="Times New Roman" charset="0"/>
                    <a:cs typeface="Times New Roman" charset="0"/>
                  </a:rPr>
                  <a:t> </a:t>
                </a:r>
                <a:endParaRPr lang="en-US" baseline="-25000" dirty="0" smtClean="0">
                  <a:latin typeface="Times New Roman" charset="0"/>
                  <a:ea typeface="Times New Roman" charset="0"/>
                  <a:cs typeface="Times New Roman" charset="0"/>
                </a:endParaRPr>
              </a:p>
              <a:p>
                <a:pPr>
                  <a:lnSpc>
                    <a:spcPct val="150000"/>
                  </a:lnSpc>
                </a:pPr>
                <a:r>
                  <a:rPr lang="en-US" dirty="0" smtClean="0">
                    <a:latin typeface="Times New Roman" charset="0"/>
                    <a:ea typeface="Times New Roman" charset="0"/>
                    <a:cs typeface="Times New Roman" charset="0"/>
                  </a:rPr>
                  <a:t>-</a:t>
                </a:r>
                <a14:m>
                  <m:oMath xmlns:m="http://schemas.openxmlformats.org/officeDocument/2006/math">
                    <m:r>
                      <m:rPr>
                        <m:sty m:val="p"/>
                      </m:rPr>
                      <a:rPr lang="en-US" b="0" i="0" smtClean="0">
                        <a:latin typeface="Cambria Math" charset="0"/>
                        <a:ea typeface="Times New Roman" charset="0"/>
                        <a:cs typeface="Times New Roman" charset="0"/>
                      </a:rPr>
                      <m:t>R</m:t>
                    </m:r>
                    <m:r>
                      <a:rPr lang="en-US" i="0">
                        <a:latin typeface="Cambria Math" charset="0"/>
                        <a:ea typeface="Times New Roman" charset="0"/>
                        <a:cs typeface="Times New Roman" charset="0"/>
                      </a:rPr>
                      <m:t> </m:t>
                    </m:r>
                  </m:oMath>
                </a14:m>
                <a:r>
                  <a:rPr lang="en-US" dirty="0">
                    <a:latin typeface="Times New Roman" charset="0"/>
                    <a:ea typeface="Times New Roman" charset="0"/>
                    <a:cs typeface="Times New Roman" charset="0"/>
                  </a:rPr>
                  <a:t>is the set of the </a:t>
                </a:r>
                <a:r>
                  <a:rPr lang="en-US" dirty="0" smtClean="0">
                    <a:latin typeface="Times New Roman" charset="0"/>
                    <a:ea typeface="Times New Roman" charset="0"/>
                    <a:cs typeface="Times New Roman" charset="0"/>
                  </a:rPr>
                  <a:t>responses </a:t>
                </a:r>
                <a:r>
                  <a:rPr lang="en-US" dirty="0">
                    <a:latin typeface="Times New Roman" charset="0"/>
                    <a:ea typeface="Times New Roman" charset="0"/>
                    <a:cs typeface="Times New Roman" charset="0"/>
                  </a:rPr>
                  <a:t>to the questions asked about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endParaRPr lang="en-US" dirty="0" smtClean="0">
                  <a:latin typeface="Times New Roman" charset="0"/>
                  <a:ea typeface="Times New Roman" charset="0"/>
                  <a:cs typeface="Times New Roman" charset="0"/>
                </a:endParaRPr>
              </a:p>
              <a:p>
                <a:pPr>
                  <a:lnSpc>
                    <a:spcPct val="150000"/>
                  </a:lnSpc>
                </a:pPr>
                <a:r>
                  <a:rPr lang="en-US" dirty="0" smtClean="0">
                    <a:latin typeface="Times New Roman" charset="0"/>
                    <a:ea typeface="Times New Roman" charset="0"/>
                    <a:cs typeface="Times New Roman" charset="0"/>
                  </a:rPr>
                  <a:t>-P(</a:t>
                </a:r>
                <a:r>
                  <a:rPr lang="en-US" dirty="0" err="1" smtClean="0">
                    <a:latin typeface="Times New Roman" charset="0"/>
                    <a:ea typeface="Times New Roman" charset="0"/>
                    <a:cs typeface="Times New Roman" charset="0"/>
                  </a:rPr>
                  <a:t>R|C</a:t>
                </a:r>
                <a:r>
                  <a:rPr lang="en-US" baseline="-25000" dirty="0" err="1" smtClean="0">
                    <a:latin typeface="Times New Roman" charset="0"/>
                    <a:ea typeface="Times New Roman" charset="0"/>
                    <a:cs typeface="Times New Roman" charset="0"/>
                  </a:rPr>
                  <a:t>j</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is the probability the responses (evidences) on the condition of knowing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baseline="-25000" dirty="0">
                    <a:latin typeface="Times New Roman" charset="0"/>
                    <a:ea typeface="Times New Roman" charset="0"/>
                    <a:cs typeface="Times New Roman" charset="0"/>
                  </a:rPr>
                  <a:t> </a:t>
                </a:r>
                <a:endParaRPr lang="en-US" baseline="-25000" dirty="0" smtClean="0">
                  <a:latin typeface="Times New Roman" charset="0"/>
                  <a:ea typeface="Times New Roman" charset="0"/>
                  <a:cs typeface="Times New Roman" charset="0"/>
                </a:endParaRPr>
              </a:p>
              <a:p>
                <a:pPr>
                  <a:lnSpc>
                    <a:spcPct val="150000"/>
                  </a:lnSpc>
                </a:pPr>
                <a:r>
                  <a:rPr lang="en-US" dirty="0" smtClean="0">
                    <a:latin typeface="Times New Roman" charset="0"/>
                    <a:ea typeface="Times New Roman" charset="0"/>
                    <a:cs typeface="Times New Roman" charset="0"/>
                  </a:rPr>
                  <a:t>-</a:t>
                </a:r>
                <a14:m>
                  <m:oMath xmlns:m="http://schemas.openxmlformats.org/officeDocument/2006/math">
                    <m:r>
                      <m:rPr>
                        <m:sty m:val="p"/>
                      </m:rPr>
                      <a:rPr lang="en-US">
                        <a:solidFill>
                          <a:srgbClr val="000000"/>
                        </a:solidFill>
                        <a:latin typeface="Cambria Math" charset="0"/>
                        <a:ea typeface="Times New Roman" charset="0"/>
                        <a:cs typeface="Times New Roman" charset="0"/>
                      </a:rPr>
                      <m:t>P</m:t>
                    </m:r>
                    <m:d>
                      <m:dPr>
                        <m:ctrlPr>
                          <a:rPr lang="en-US" i="1">
                            <a:solidFill>
                              <a:srgbClr val="000000"/>
                            </a:solidFill>
                            <a:latin typeface="Cambria Math" panose="02040503050406030204" pitchFamily="18" charset="0"/>
                            <a:ea typeface="Times New Roman" charset="0"/>
                            <a:cs typeface="Times New Roman" charset="0"/>
                          </a:rPr>
                        </m:ctrlPr>
                      </m:dPr>
                      <m:e>
                        <m:r>
                          <m:rPr>
                            <m:nor/>
                          </m:rPr>
                          <a:rPr lang="en-US">
                            <a:latin typeface="Times New Roman" charset="0"/>
                            <a:ea typeface="Times New Roman" charset="0"/>
                            <a:cs typeface="Times New Roman" charset="0"/>
                          </a:rPr>
                          <m:t>R</m:t>
                        </m:r>
                      </m:e>
                      <m:e>
                        <m:sSub>
                          <m:sSubPr>
                            <m:ctrlPr>
                              <a:rPr lang="en-US" i="1">
                                <a:latin typeface="Cambria Math" panose="02040503050406030204" pitchFamily="18" charset="0"/>
                                <a:ea typeface="Times New Roman" charset="0"/>
                                <a:cs typeface="Times New Roman" charset="0"/>
                              </a:rPr>
                            </m:ctrlPr>
                          </m:sSubPr>
                          <m:e>
                            <m:acc>
                              <m:accPr>
                                <m:chr m:val="̅"/>
                                <m:ctrlPr>
                                  <a:rPr lang="en-US" i="1">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e>
                            </m:acc>
                          </m:e>
                          <m:sub>
                            <m:r>
                              <m:rPr>
                                <m:sty m:val="p"/>
                              </m:rPr>
                              <a:rPr lang="en-US">
                                <a:latin typeface="Cambria Math" charset="0"/>
                                <a:ea typeface="Times New Roman" charset="0"/>
                                <a:cs typeface="Times New Roman" charset="0"/>
                              </a:rPr>
                              <m:t>j</m:t>
                            </m:r>
                          </m:sub>
                        </m:sSub>
                      </m:e>
                    </m:d>
                  </m:oMath>
                </a14:m>
                <a:r>
                  <a:rPr lang="en-US" dirty="0" smtClean="0">
                    <a:latin typeface="Times New Roman" charset="0"/>
                    <a:ea typeface="Times New Roman" charset="0"/>
                    <a:cs typeface="Times New Roman" charset="0"/>
                  </a:rPr>
                  <a:t> is </a:t>
                </a:r>
                <a:r>
                  <a:rPr lang="en-US" dirty="0">
                    <a:latin typeface="Times New Roman" charset="0"/>
                    <a:ea typeface="Times New Roman" charset="0"/>
                    <a:cs typeface="Times New Roman" charset="0"/>
                  </a:rPr>
                  <a:t>the probability of the responses on the condition of not knowing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baseline="-25000" dirty="0">
                    <a:latin typeface="Times New Roman" charset="0"/>
                    <a:ea typeface="Times New Roman" charset="0"/>
                    <a:cs typeface="Times New Roman" charset="0"/>
                  </a:rPr>
                  <a:t> </a:t>
                </a:r>
                <a:endParaRPr lang="en-US" baseline="-25000" dirty="0" smtClean="0">
                  <a:latin typeface="Times New Roman" charset="0"/>
                  <a:ea typeface="Times New Roman" charset="0"/>
                  <a:cs typeface="Times New Roman" charset="0"/>
                </a:endParaRPr>
              </a:p>
              <a:p>
                <a:pPr>
                  <a:lnSpc>
                    <a:spcPct val="150000"/>
                  </a:lnSpc>
                </a:pPr>
                <a:r>
                  <a:rPr lang="en-US" dirty="0" smtClean="0">
                    <a:latin typeface="Times New Roman" charset="0"/>
                    <a:ea typeface="Times New Roman" charset="0"/>
                    <a:cs typeface="Times New Roman" charset="0"/>
                  </a:rPr>
                  <a:t>-</a:t>
                </a:r>
                <a14:m>
                  <m:oMath xmlns:m="http://schemas.openxmlformats.org/officeDocument/2006/math">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a:latin typeface="Cambria Math" charset="0"/>
                                    <a:ea typeface="Cambria Math" charset="0"/>
                                    <a:cs typeface="Cambria Math" charset="0"/>
                                  </a:rPr>
                                  <m:t>C</m:t>
                                </m:r>
                              </m:e>
                            </m:acc>
                          </m:e>
                          <m:sub>
                            <m:r>
                              <m:rPr>
                                <m:sty m:val="p"/>
                              </m:rPr>
                              <a:rPr lang="en-US">
                                <a:latin typeface="Cambria Math" charset="0"/>
                                <a:ea typeface="Cambria Math" charset="0"/>
                                <a:cs typeface="Cambria Math" charset="0"/>
                              </a:rPr>
                              <m:t>j</m:t>
                            </m:r>
                          </m:sub>
                        </m:sSub>
                      </m:e>
                    </m:d>
                  </m:oMath>
                </a14:m>
                <a:r>
                  <a:rPr lang="en-US" dirty="0" smtClean="0">
                    <a:latin typeface="Times New Roman" charset="0"/>
                    <a:ea typeface="Times New Roman" charset="0"/>
                    <a:cs typeface="Times New Roman" charset="0"/>
                  </a:rPr>
                  <a:t>is the unconditional probability of not knowing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dirty="0" smtClean="0">
                    <a:latin typeface="Times New Roman" charset="0"/>
                    <a:ea typeface="Times New Roman" charset="0"/>
                    <a:cs typeface="Times New Roman" charset="0"/>
                  </a:rPr>
                  <a:t>, which is the initial probability of not knowing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dirty="0" smtClean="0">
                    <a:latin typeface="Times New Roman" charset="0"/>
                    <a:ea typeface="Times New Roman" charset="0"/>
                    <a:cs typeface="Times New Roman" charset="0"/>
                  </a:rPr>
                  <a:t>. It is just the rate of the incorrect responses to the questions asked about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5448" y="1844242"/>
                <a:ext cx="8686800" cy="4877233"/>
              </a:xfrm>
              <a:prstGeom prst="rect">
                <a:avLst/>
              </a:prstGeom>
              <a:blipFill rotWithShape="0">
                <a:blip r:embed="rId3"/>
                <a:stretch>
                  <a:fillRect l="-632" r="-105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38F3DF5-46B4-354D-BEB6-FC8B3F9E8E19}" type="slidenum">
              <a:rPr lang="en-US" smtClean="0"/>
              <a:t>37</a:t>
            </a:fld>
            <a:endParaRPr lang="en-US"/>
          </a:p>
        </p:txBody>
      </p:sp>
      <mc:AlternateContent xmlns:mc="http://schemas.openxmlformats.org/markup-compatibility/2006" xmlns:a14="http://schemas.microsoft.com/office/drawing/2010/main">
        <mc:Choice Requires="a14">
          <p:sp>
            <p:nvSpPr>
              <p:cNvPr id="7" name="Rectangle 6"/>
              <p:cNvSpPr/>
              <p:nvPr/>
            </p:nvSpPr>
            <p:spPr>
              <a:xfrm>
                <a:off x="2132189" y="1006008"/>
                <a:ext cx="4147740" cy="732636"/>
              </a:xfrm>
              <a:prstGeom prst="rect">
                <a:avLst/>
              </a:prstGeom>
            </p:spPr>
            <p:txBody>
              <a:bodyPr wrap="square">
                <a:spAutoFit/>
              </a:bodyPr>
              <a:lstStyle/>
              <a:p>
                <a:pPr algn="ctr">
                  <a:spcBef>
                    <a:spcPts val="600"/>
                  </a:spcBef>
                  <a:spcAft>
                    <a:spcPts val="1200"/>
                  </a:spcAft>
                </a:pPr>
                <a:r>
                  <a:rPr lang="en-US" dirty="0" smtClean="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oMath>
                </a14:m>
                <a:r>
                  <a:rPr lang="en-US" dirty="0" smtClean="0">
                    <a:effectLst/>
                    <a:latin typeface="Times New Roman" charset="0"/>
                    <a:ea typeface="Times New Roman" charset="0"/>
                  </a:rPr>
                  <a:t>|</a:t>
                </a:r>
                <a14:m>
                  <m:oMath xmlns:m="http://schemas.openxmlformats.org/officeDocument/2006/math">
                    <m:r>
                      <m:rPr>
                        <m:sty m:val="p"/>
                      </m:rPr>
                      <a:rPr lang="en-US" i="0" smtClean="0">
                        <a:latin typeface="Cambria Math" charset="0"/>
                        <a:ea typeface="Cambria Math" charset="0"/>
                        <a:cs typeface="Cambria Math" charset="0"/>
                      </a:rPr>
                      <m:t>R</m:t>
                    </m:r>
                  </m:oMath>
                </a14:m>
                <a:r>
                  <a:rPr lang="en-US" dirty="0">
                    <a:effectLst/>
                    <a:latin typeface="Times New Roman" charset="0"/>
                    <a:ea typeface="Times New Roman" charset="0"/>
                  </a:rPr>
                  <a:t>) </a:t>
                </a:r>
                <a:r>
                  <a:rPr lang="en-US" dirty="0" smtClean="0">
                    <a:effectLst/>
                    <a:latin typeface="Times New Roman" charset="0"/>
                    <a:ea typeface="Times New Roman" charset="0"/>
                  </a:rPr>
                  <a:t>= </a:t>
                </a:r>
                <a14:m>
                  <m:oMath xmlns:m="http://schemas.openxmlformats.org/officeDocument/2006/math">
                    <m:f>
                      <m:fPr>
                        <m:ctrlPr>
                          <a:rPr lang="en-US" i="1">
                            <a:effectLst/>
                            <a:latin typeface="Cambria Math" panose="02040503050406030204" pitchFamily="18" charset="0"/>
                            <a:ea typeface="Times New Roman" charset="0"/>
                          </a:rPr>
                        </m:ctrlPr>
                      </m:fPr>
                      <m:num>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e>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m:t>
                        </m:r>
                        <m:r>
                          <m:rPr>
                            <m:sty m:val="p"/>
                          </m:rPr>
                          <a:rPr lang="en-US" b="0" i="0" smtClean="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num>
                      <m:den>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e>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m:t>
                        </m:r>
                        <m:r>
                          <m:rPr>
                            <m:sty m:val="p"/>
                          </m:rPr>
                          <a:rPr lang="en-US" b="0" i="0" smtClean="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e>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b="0" i="0">
                                        <a:latin typeface="Cambria Math" charset="0"/>
                                        <a:ea typeface="Cambria Math" charset="0"/>
                                        <a:cs typeface="Cambria Math" charset="0"/>
                                      </a:rPr>
                                      <m:t>C</m:t>
                                    </m:r>
                                  </m:e>
                                </m:acc>
                              </m:e>
                              <m:sub>
                                <m:r>
                                  <m:rPr>
                                    <m:sty m:val="p"/>
                                  </m:rPr>
                                  <a:rPr lang="en-US" b="0" i="0" smtClean="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b="0" i="0">
                                        <a:latin typeface="Cambria Math" charset="0"/>
                                        <a:ea typeface="Cambria Math" charset="0"/>
                                        <a:cs typeface="Cambria Math" charset="0"/>
                                      </a:rPr>
                                      <m:t>C</m:t>
                                    </m:r>
                                  </m:e>
                                </m:acc>
                              </m:e>
                              <m:sub>
                                <m:r>
                                  <m:rPr>
                                    <m:sty m:val="p"/>
                                  </m:rPr>
                                  <a:rPr lang="en-US" b="0" i="0" smtClean="0">
                                    <a:latin typeface="Cambria Math" charset="0"/>
                                    <a:ea typeface="Cambria Math" charset="0"/>
                                    <a:cs typeface="Cambria Math" charset="0"/>
                                  </a:rPr>
                                  <m:t>j</m:t>
                                </m:r>
                              </m:sub>
                            </m:sSub>
                          </m:e>
                        </m:d>
                      </m:den>
                    </m:f>
                  </m:oMath>
                </a14:m>
                <a:r>
                  <a:rPr lang="en-US" b="0" dirty="0">
                    <a:effectLst/>
                    <a:latin typeface="Times New Roman" charset="0"/>
                    <a:ea typeface="Times New Roman" charset="0"/>
                  </a:rPr>
                  <a:t> </a:t>
                </a:r>
                <a:endParaRPr lang="en-US" b="1" dirty="0">
                  <a:effectLst/>
                  <a:latin typeface="Times New Roman" charset="0"/>
                  <a:ea typeface="Times New Roman"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132189" y="1006008"/>
                <a:ext cx="4147740" cy="73263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09125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2" algn="ctr"/>
                <a:r>
                  <a:rPr lang="en-US" sz="3200" b="1" smtClean="0">
                    <a:latin typeface="Times New Roman" charset="0"/>
                    <a:ea typeface="Times New Roman" charset="0"/>
                    <a:cs typeface="Times New Roman" charset="0"/>
                  </a:rPr>
                  <a:t>The Calculation </a:t>
                </a:r>
                <a:r>
                  <a:rPr lang="en-US" sz="3200" b="1">
                    <a:latin typeface="Times New Roman" charset="0"/>
                    <a:ea typeface="Times New Roman" charset="0"/>
                    <a:cs typeface="Times New Roman" charset="0"/>
                  </a:rPr>
                  <a:t>of </a:t>
                </a:r>
                <a:r>
                  <a:rPr lang="en-US" sz="3200" b="1" smtClean="0">
                    <a:latin typeface="Times New Roman" charset="0"/>
                    <a:ea typeface="Times New Roman" charset="0"/>
                    <a:cs typeface="Times New Roman" charset="0"/>
                  </a:rPr>
                  <a:t> </a:t>
                </a:r>
                <a14:m>
                  <m:oMath xmlns:m="http://schemas.openxmlformats.org/officeDocument/2006/math">
                    <m:r>
                      <m:rPr>
                        <m:sty m:val="p"/>
                      </m:rPr>
                      <a:rPr lang="en-US" sz="3200">
                        <a:solidFill>
                          <a:srgbClr val="000000"/>
                        </a:solidFill>
                        <a:latin typeface="Cambria Math" charset="0"/>
                        <a:ea typeface="Times New Roman" charset="0"/>
                      </a:rPr>
                      <m:t>P</m:t>
                    </m:r>
                    <m:d>
                      <m:dPr>
                        <m:endChr m:val="|"/>
                        <m:ctrlPr>
                          <a:rPr lang="en-US" sz="3200" b="0" i="1" smtClean="0">
                            <a:solidFill>
                              <a:srgbClr val="000000"/>
                            </a:solidFill>
                            <a:latin typeface="Cambria Math" panose="02040503050406030204" pitchFamily="18" charset="0"/>
                            <a:ea typeface="Times New Roman" charset="0"/>
                          </a:rPr>
                        </m:ctrlPr>
                      </m:dPr>
                      <m:e>
                        <m:r>
                          <m:rPr>
                            <m:sty m:val="p"/>
                          </m:rPr>
                          <a:rPr lang="en-US" sz="3200" b="0" i="0" smtClean="0">
                            <a:solidFill>
                              <a:srgbClr val="000000"/>
                            </a:solidFill>
                            <a:latin typeface="Cambria Math" charset="0"/>
                            <a:ea typeface="Times New Roman" charset="0"/>
                          </a:rPr>
                          <m:t>R</m:t>
                        </m:r>
                      </m:e>
                    </m:d>
                    <m:r>
                      <m:rPr>
                        <m:sty m:val="p"/>
                      </m:rPr>
                      <a:rPr lang="en-US" sz="3200" b="0" i="0" smtClean="0">
                        <a:solidFill>
                          <a:srgbClr val="000000"/>
                        </a:solidFill>
                        <a:latin typeface="Cambria Math" charset="0"/>
                        <a:ea typeface="Times New Roman" charset="0"/>
                      </a:rPr>
                      <m:t>C</m:t>
                    </m:r>
                    <m:r>
                      <m:rPr>
                        <m:sty m:val="p"/>
                      </m:rPr>
                      <a:rPr lang="en-US" sz="3200" b="0" i="0" baseline="-25000" smtClean="0">
                        <a:solidFill>
                          <a:srgbClr val="000000"/>
                        </a:solidFill>
                        <a:latin typeface="Cambria Math" charset="0"/>
                        <a:ea typeface="Times New Roman" charset="0"/>
                      </a:rPr>
                      <m:t>j</m:t>
                    </m:r>
                    <m:r>
                      <a:rPr lang="en-US" sz="3200" b="0" i="0" smtClean="0">
                        <a:solidFill>
                          <a:srgbClr val="000000"/>
                        </a:solidFill>
                        <a:latin typeface="Cambria Math" charset="0"/>
                        <a:ea typeface="Times New Roman" charset="0"/>
                      </a:rPr>
                      <m:t>)</m:t>
                    </m:r>
                  </m:oMath>
                </a14:m>
                <a:endParaRPr lang="en-US" sz="3200" b="1">
                  <a:latin typeface="Times New Roman" charset="0"/>
                  <a:ea typeface="Times New Roman" charset="0"/>
                  <a:cs typeface="Times New Roman" charset="0"/>
                </a:endParaRPr>
              </a:p>
            </p:txBody>
          </p:sp>
        </mc:Choice>
        <mc:Fallback xmlns="">
          <p:sp>
            <p:nvSpPr>
              <p:cNvPr id="37" name="Title 1"/>
              <p:cNvSpPr txBox="1">
                <a:spLocks noRot="1" noChangeAspect="1" noMove="1" noResize="1" noEditPoints="1" noAdjustHandles="1" noChangeArrowheads="1" noChangeShapeType="1" noTextEdit="1"/>
              </p:cNvSpPr>
              <p:nvPr/>
            </p:nvSpPr>
            <p:spPr>
              <a:xfrm>
                <a:off x="457200" y="274638"/>
                <a:ext cx="8229600" cy="11430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73898" y="4781961"/>
                <a:ext cx="5464958" cy="430439"/>
              </a:xfrm>
              <a:prstGeom prst="rect">
                <a:avLst/>
              </a:prstGeom>
            </p:spPr>
            <p:txBody>
              <a:bodyPr wrap="none">
                <a:spAutoFit/>
              </a:bodyPr>
              <a:lstStyle/>
              <a:p>
                <a14:m>
                  <m:oMath xmlns:m="http://schemas.openxmlformats.org/officeDocument/2006/math">
                    <m:nary>
                      <m:naryPr>
                        <m:chr m:val="∏"/>
                        <m:limLoc m:val="undOvr"/>
                        <m:ctrlPr>
                          <a:rPr lang="en-US" i="1" smtClean="0">
                            <a:latin typeface="Cambria Math" panose="02040503050406030204" pitchFamily="18" charset="0"/>
                          </a:rPr>
                        </m:ctrlPr>
                      </m:naryPr>
                      <m:sub>
                        <m:r>
                          <m:rPr>
                            <m:brk/>
                          </m:rPr>
                          <a:rPr lang="en-US" b="0" i="1" smtClean="0">
                            <a:latin typeface="Cambria Math" charset="0"/>
                          </a:rPr>
                          <m:t>𝑟</m:t>
                        </m:r>
                        <m:r>
                          <a:rPr lang="en-US" i="1">
                            <a:effectLst/>
                            <a:latin typeface="Cambria Math" charset="0"/>
                            <a:ea typeface="Times New Roman" charset="0"/>
                            <a:cs typeface="Times New Roman" charset="0"/>
                          </a:rPr>
                          <m:t>=1</m:t>
                        </m:r>
                      </m:sub>
                      <m:sup>
                        <m:r>
                          <a:rPr lang="en-US" i="1">
                            <a:effectLst/>
                            <a:latin typeface="Cambria Math" charset="0"/>
                            <a:ea typeface="Times New Roman" charset="0"/>
                            <a:cs typeface="Times New Roman" charset="0"/>
                          </a:rPr>
                          <m:t>𝑛</m:t>
                        </m:r>
                      </m:sup>
                      <m:e>
                        <m:sSub>
                          <m:sSubPr>
                            <m:ctrlPr>
                              <a:rPr lang="en-US" i="1" smtClean="0">
                                <a:effectLst/>
                                <a:latin typeface="Cambria Math" panose="02040503050406030204" pitchFamily="18" charset="0"/>
                              </a:rPr>
                            </m:ctrlPr>
                          </m:sSubPr>
                          <m:e>
                            <m:sSub>
                              <m:sSubPr>
                                <m:ctrlPr>
                                  <a:rPr lang="en-US" b="1" i="1">
                                    <a:effectLst/>
                                    <a:latin typeface="Cambria Math" panose="02040503050406030204" pitchFamily="18" charset="0"/>
                                  </a:rPr>
                                </m:ctrlPr>
                              </m:sSubPr>
                              <m:e>
                                <m:r>
                                  <a:rPr lang="en-US" b="1" i="1">
                                    <a:effectLst/>
                                    <a:latin typeface="Cambria Math" charset="0"/>
                                    <a:ea typeface="Times New Roman" charset="0"/>
                                    <a:cs typeface="Times New Roman" charset="0"/>
                                  </a:rPr>
                                  <m:t>(</m:t>
                                </m:r>
                                <m:r>
                                  <a:rPr lang="en-US" b="1" i="1">
                                    <a:effectLst/>
                                    <a:latin typeface="Cambria Math" charset="0"/>
                                    <a:ea typeface="Times New Roman" charset="0"/>
                                    <a:cs typeface="Times New Roman" charset="0"/>
                                  </a:rPr>
                                  <m:t>𝒑</m:t>
                                </m:r>
                              </m:e>
                              <m:sub>
                                <m:r>
                                  <a:rPr lang="en-US" b="1" i="1">
                                    <a:effectLst/>
                                    <a:latin typeface="Cambria Math" charset="0"/>
                                    <a:ea typeface="Times New Roman" charset="0"/>
                                    <a:cs typeface="Times New Roman" charset="0"/>
                                  </a:rPr>
                                  <m:t>𝒒</m:t>
                                </m:r>
                              </m:sub>
                            </m:sSub>
                          </m:e>
                          <m:sub>
                            <m:r>
                              <a:rPr lang="en-US" b="0" i="1" smtClean="0">
                                <a:effectLst/>
                                <a:latin typeface="Cambria Math" charset="0"/>
                                <a:ea typeface="Times New Roman" charset="0"/>
                                <a:cs typeface="Times New Roman" charset="0"/>
                              </a:rPr>
                              <m:t>𝑟</m:t>
                            </m:r>
                          </m:sub>
                        </m:sSub>
                        <m:r>
                          <a:rPr lang="en-US" i="1">
                            <a:effectLst/>
                            <a:latin typeface="Cambria Math" charset="0"/>
                            <a:ea typeface="Times New Roman" charset="0"/>
                            <a:cs typeface="Times New Roman" charset="0"/>
                          </a:rPr>
                          <m:t>)</m:t>
                        </m:r>
                      </m:e>
                    </m:nary>
                    <m:r>
                      <a:rPr lang="en-US" i="1">
                        <a:effectLst/>
                        <a:latin typeface="Cambria Math" charset="0"/>
                        <a:ea typeface="Times New Roman" charset="0"/>
                        <a:cs typeface="Times New Roman" charset="0"/>
                      </a:rPr>
                      <m:t>=</m:t>
                    </m:r>
                  </m:oMath>
                </a14:m>
                <a:r>
                  <a:rPr lang="en-US" dirty="0">
                    <a:effectLst/>
                    <a:latin typeface="Times New Roman" charset="0"/>
                    <a:ea typeface="Times New Roman" charset="0"/>
                  </a:rPr>
                  <a:t>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charset="0"/>
                            <a:ea typeface="Times New Roman" charset="0"/>
                            <a:cs typeface="Times New Roman" charset="0"/>
                          </a:rPr>
                          <m:t>{</m:t>
                        </m:r>
                        <m:r>
                          <a:rPr lang="en-US" b="0" i="1" smtClean="0">
                            <a:effectLst/>
                            <a:latin typeface="Cambria Math" charset="0"/>
                            <a:ea typeface="Times New Roman" charset="0"/>
                            <a:cs typeface="Times New Roman" charset="0"/>
                          </a:rPr>
                          <m:t> </m:t>
                        </m:r>
                        <m:r>
                          <a:rPr lang="en-US" i="1">
                            <a:effectLst/>
                            <a:latin typeface="Cambria Math" charset="0"/>
                            <a:ea typeface="Times New Roman" charset="0"/>
                            <a:cs typeface="Times New Roman" charset="0"/>
                          </a:rPr>
                          <m:t>𝑝</m:t>
                        </m:r>
                      </m:e>
                      <m:sub>
                        <m:sSub>
                          <m:sSubPr>
                            <m:ctrlPr>
                              <a:rPr lang="en-US" i="1">
                                <a:effectLst/>
                                <a:latin typeface="Cambria Math" panose="02040503050406030204" pitchFamily="18" charset="0"/>
                              </a:rPr>
                            </m:ctrlPr>
                          </m:sSubPr>
                          <m:e>
                            <m:r>
                              <a:rPr lang="en-US" b="0" i="0" smtClean="0">
                                <a:effectLst/>
                                <a:latin typeface="Cambria Math" charset="0"/>
                              </a:rPr>
                              <m:t>(</m:t>
                            </m:r>
                            <m:r>
                              <m:rPr>
                                <m:sty m:val="p"/>
                              </m:rPr>
                              <a:rPr lang="en-US" i="0">
                                <a:effectLst/>
                                <a:latin typeface="Cambria Math" charset="0"/>
                                <a:ea typeface="Times New Roman" charset="0"/>
                                <a:cs typeface="Times New Roman" charset="0"/>
                              </a:rPr>
                              <m:t>q</m:t>
                            </m:r>
                          </m:e>
                          <m:sub>
                            <m:r>
                              <a:rPr lang="en-US" i="0">
                                <a:effectLst/>
                                <a:latin typeface="Cambria Math" charset="0"/>
                                <a:ea typeface="Times New Roman" charset="0"/>
                                <a:cs typeface="Times New Roman" charset="0"/>
                              </a:rPr>
                              <m:t>1</m:t>
                            </m:r>
                            <m:r>
                              <a:rPr lang="en-US" b="0" i="0" smtClean="0">
                                <a:effectLst/>
                                <a:latin typeface="Cambria Math" charset="0"/>
                                <a:ea typeface="Times New Roman" charset="0"/>
                                <a:cs typeface="Times New Roman" charset="0"/>
                              </a:rPr>
                              <m:t>|</m:t>
                            </m:r>
                            <m:r>
                              <m:rPr>
                                <m:sty m:val="p"/>
                              </m:rPr>
                              <a:rPr lang="en-US" b="0" i="0" smtClean="0">
                                <a:effectLst/>
                                <a:latin typeface="Cambria Math" charset="0"/>
                                <a:ea typeface="Times New Roman" charset="0"/>
                                <a:cs typeface="Times New Roman" charset="0"/>
                              </a:rPr>
                              <m:t>Cj</m:t>
                            </m:r>
                          </m:sub>
                        </m:sSub>
                        <m:r>
                          <a:rPr lang="en-US" b="0" i="1" smtClean="0">
                            <a:effectLst/>
                            <a:latin typeface="Cambria Math" charset="0"/>
                            <a:ea typeface="Times New Roman" charset="0"/>
                            <a:cs typeface="Times New Roman" charset="0"/>
                          </a:rPr>
                          <m:t>)</m:t>
                        </m:r>
                      </m:sub>
                    </m:sSub>
                    <m:r>
                      <a:rPr lang="en-US" i="1">
                        <a:effectLst/>
                        <a:latin typeface="Cambria Math" charset="0"/>
                        <a:ea typeface="Times New Roman" charset="0"/>
                        <a:cs typeface="Times New Roman" charset="0"/>
                      </a:rPr>
                      <m:t>∗ </m:t>
                    </m:r>
                    <m:sSub>
                      <m:sSubPr>
                        <m:ctrlPr>
                          <a:rPr lang="en-US" i="1">
                            <a:effectLst/>
                            <a:latin typeface="Cambria Math" panose="02040503050406030204" pitchFamily="18" charset="0"/>
                          </a:rPr>
                        </m:ctrlPr>
                      </m:sSubPr>
                      <m:e>
                        <m:r>
                          <a:rPr lang="en-US" i="1">
                            <a:effectLst/>
                            <a:latin typeface="Cambria Math" charset="0"/>
                            <a:ea typeface="Times New Roman" charset="0"/>
                            <a:cs typeface="Times New Roman" charset="0"/>
                          </a:rPr>
                          <m:t>𝑝</m:t>
                        </m:r>
                      </m:e>
                      <m:sub>
                        <m:sSub>
                          <m:sSubPr>
                            <m:ctrlPr>
                              <a:rPr lang="en-US" i="1">
                                <a:latin typeface="Cambria Math" panose="02040503050406030204" pitchFamily="18" charset="0"/>
                              </a:rPr>
                            </m:ctrlPr>
                          </m:sSubPr>
                          <m:e>
                            <m:r>
                              <a:rPr lang="en-US">
                                <a:latin typeface="Cambria Math" charset="0"/>
                              </a:rPr>
                              <m:t>(</m:t>
                            </m:r>
                            <m:r>
                              <m:rPr>
                                <m:sty m:val="p"/>
                              </m:rPr>
                              <a:rPr lang="en-US">
                                <a:latin typeface="Cambria Math" charset="0"/>
                                <a:ea typeface="Times New Roman" charset="0"/>
                                <a:cs typeface="Times New Roman" charset="0"/>
                              </a:rPr>
                              <m:t>q</m:t>
                            </m:r>
                          </m:e>
                          <m:sub>
                            <m:r>
                              <a:rPr lang="en-US" b="0" i="0" smtClean="0">
                                <a:latin typeface="Cambria Math" charset="0"/>
                                <a:ea typeface="Times New Roman" charset="0"/>
                                <a:cs typeface="Times New Roman" charset="0"/>
                              </a:rPr>
                              <m:t>2</m:t>
                            </m:r>
                            <m:r>
                              <a:rPr lang="en-US">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Cj</m:t>
                            </m:r>
                          </m:sub>
                        </m:sSub>
                        <m:r>
                          <a:rPr lang="en-US" i="1">
                            <a:latin typeface="Cambria Math" charset="0"/>
                            <a:ea typeface="Times New Roman" charset="0"/>
                            <a:cs typeface="Times New Roman" charset="0"/>
                          </a:rPr>
                          <m:t>)</m:t>
                        </m:r>
                      </m:sub>
                    </m:sSub>
                    <m:r>
                      <a:rPr lang="en-US" i="1">
                        <a:effectLst/>
                        <a:latin typeface="Cambria Math" charset="0"/>
                        <a:ea typeface="Times New Roman" charset="0"/>
                        <a:cs typeface="Times New Roman" charset="0"/>
                      </a:rPr>
                      <m:t>,∗</m:t>
                    </m:r>
                    <m:sSub>
                      <m:sSubPr>
                        <m:ctrlPr>
                          <a:rPr lang="en-US" i="1">
                            <a:latin typeface="Cambria Math" panose="02040503050406030204" pitchFamily="18" charset="0"/>
                          </a:rPr>
                        </m:ctrlPr>
                      </m:sSubPr>
                      <m:e>
                        <m:r>
                          <a:rPr lang="en-US" i="1">
                            <a:latin typeface="Cambria Math" charset="0"/>
                            <a:ea typeface="Times New Roman" charset="0"/>
                            <a:cs typeface="Times New Roman" charset="0"/>
                          </a:rPr>
                          <m:t>𝑝</m:t>
                        </m:r>
                      </m:e>
                      <m:sub>
                        <m:sSub>
                          <m:sSubPr>
                            <m:ctrlPr>
                              <a:rPr lang="en-US" i="1">
                                <a:latin typeface="Cambria Math" panose="02040503050406030204" pitchFamily="18" charset="0"/>
                              </a:rPr>
                            </m:ctrlPr>
                          </m:sSubPr>
                          <m:e>
                            <m:r>
                              <a:rPr lang="en-US">
                                <a:latin typeface="Cambria Math" charset="0"/>
                              </a:rPr>
                              <m:t>(</m:t>
                            </m:r>
                            <m:r>
                              <m:rPr>
                                <m:sty m:val="p"/>
                              </m:rPr>
                              <a:rPr lang="en-US">
                                <a:latin typeface="Cambria Math" charset="0"/>
                                <a:ea typeface="Times New Roman" charset="0"/>
                                <a:cs typeface="Times New Roman" charset="0"/>
                              </a:rPr>
                              <m:t>q</m:t>
                            </m:r>
                          </m:e>
                          <m:sub>
                            <m:r>
                              <a:rPr lang="en-US">
                                <a:latin typeface="Cambria Math" charset="0"/>
                                <a:ea typeface="Times New Roman" charset="0"/>
                                <a:cs typeface="Times New Roman" charset="0"/>
                              </a:rPr>
                              <m:t>2|</m:t>
                            </m:r>
                            <m:r>
                              <m:rPr>
                                <m:sty m:val="p"/>
                              </m:rPr>
                              <a:rPr lang="en-US">
                                <a:latin typeface="Cambria Math" charset="0"/>
                                <a:ea typeface="Times New Roman" charset="0"/>
                                <a:cs typeface="Times New Roman" charset="0"/>
                              </a:rPr>
                              <m:t>Cj</m:t>
                            </m:r>
                          </m:sub>
                        </m:sSub>
                        <m:r>
                          <a:rPr lang="en-US" i="1">
                            <a:latin typeface="Cambria Math" charset="0"/>
                            <a:ea typeface="Times New Roman" charset="0"/>
                            <a:cs typeface="Times New Roman" charset="0"/>
                          </a:rPr>
                          <m:t>)</m:t>
                        </m:r>
                      </m:sub>
                    </m:sSub>
                  </m:oMath>
                </a14:m>
                <a:r>
                  <a:rPr lang="en-US" i="1" dirty="0">
                    <a:effectLst/>
                    <a:latin typeface="Times New Roman" charset="0"/>
                    <a:ea typeface="Times New Roman" charset="0"/>
                  </a:rPr>
                  <a:t>,</a:t>
                </a:r>
                <a14:m>
                  <m:oMath xmlns:m="http://schemas.openxmlformats.org/officeDocument/2006/math">
                    <m:r>
                      <a:rPr lang="en-US" i="1">
                        <a:effectLst/>
                        <a:latin typeface="Cambria Math" charset="0"/>
                        <a:ea typeface="Times New Roman" charset="0"/>
                        <a:cs typeface="Times New Roman" charset="0"/>
                      </a:rPr>
                      <m:t>∗</m:t>
                    </m:r>
                  </m:oMath>
                </a14:m>
                <a:r>
                  <a:rPr lang="en-US" i="1" dirty="0">
                    <a:effectLst/>
                    <a:latin typeface="Times New Roman" charset="0"/>
                    <a:ea typeface="Times New Roman" charset="0"/>
                  </a:rPr>
                  <a:t> …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charset="0"/>
                            <a:ea typeface="Times New Roman" charset="0"/>
                            <a:cs typeface="Times New Roman" charset="0"/>
                          </a:rPr>
                          <m:t>𝑝</m:t>
                        </m:r>
                      </m:e>
                      <m:sub>
                        <m:sSub>
                          <m:sSubPr>
                            <m:ctrlPr>
                              <a:rPr lang="en-US" i="1">
                                <a:latin typeface="Cambria Math" panose="02040503050406030204" pitchFamily="18" charset="0"/>
                              </a:rPr>
                            </m:ctrlPr>
                          </m:sSubPr>
                          <m:e>
                            <m:r>
                              <a:rPr lang="en-US">
                                <a:latin typeface="Cambria Math" charset="0"/>
                              </a:rPr>
                              <m:t>(</m:t>
                            </m:r>
                            <m:r>
                              <m:rPr>
                                <m:sty m:val="p"/>
                              </m:rPr>
                              <a:rPr lang="en-US">
                                <a:latin typeface="Cambria Math" charset="0"/>
                                <a:ea typeface="Times New Roman" charset="0"/>
                                <a:cs typeface="Times New Roman" charset="0"/>
                              </a:rPr>
                              <m:t>q</m:t>
                            </m:r>
                          </m:e>
                          <m:sub>
                            <m:r>
                              <m:rPr>
                                <m:sty m:val="p"/>
                              </m:rPr>
                              <a:rPr lang="en-US" b="0" i="0" smtClean="0">
                                <a:latin typeface="Cambria Math" charset="0"/>
                                <a:ea typeface="Times New Roman" charset="0"/>
                                <a:cs typeface="Times New Roman" charset="0"/>
                              </a:rPr>
                              <m:t>n</m:t>
                            </m:r>
                            <m:r>
                              <a:rPr lang="en-US">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Cj</m:t>
                            </m:r>
                          </m:sub>
                        </m:sSub>
                        <m:r>
                          <a:rPr lang="en-US" i="1">
                            <a:latin typeface="Cambria Math" charset="0"/>
                            <a:ea typeface="Times New Roman" charset="0"/>
                            <a:cs typeface="Times New Roman" charset="0"/>
                          </a:rPr>
                          <m:t>)</m:t>
                        </m:r>
                      </m:sub>
                    </m:sSub>
                  </m:oMath>
                </a14:m>
                <a:r>
                  <a:rPr lang="en-US" dirty="0">
                    <a:effectLst/>
                    <a:latin typeface="Times New Roman" charset="0"/>
                    <a:ea typeface="Times New Roman" charset="0"/>
                  </a:rPr>
                  <a:t>} </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373898" y="4781961"/>
                <a:ext cx="5464958" cy="430439"/>
              </a:xfrm>
              <a:prstGeom prst="rect">
                <a:avLst/>
              </a:prstGeom>
              <a:blipFill rotWithShape="0">
                <a:blip r:embed="rId4"/>
                <a:stretch>
                  <a:fillRect l="-6132" t="-101408" b="-145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0" y="2852284"/>
                <a:ext cx="9336980" cy="1646605"/>
              </a:xfrm>
              <a:prstGeom prst="rect">
                <a:avLst/>
              </a:prstGeom>
            </p:spPr>
            <p:txBody>
              <a:bodyPr wrap="none">
                <a:spAutoFit/>
              </a:bodyPr>
              <a:lstStyle/>
              <a:p>
                <a:pPr marL="285750" indent="-285750">
                  <a:buFont typeface="Wingdings" charset="2"/>
                  <a:buChar char="§"/>
                </a:pPr>
                <a:r>
                  <a:rPr lang="en-US" sz="1600" dirty="0" smtClean="0">
                    <a:latin typeface="Times New Roman" charset="0"/>
                    <a:ea typeface="Times New Roman" charset="0"/>
                    <a:cs typeface="Times New Roman" charset="0"/>
                  </a:rPr>
                  <a:t>To know the conditional probability of knowing the concept </a:t>
                </a:r>
                <a14:m>
                  <m:oMath xmlns:m="http://schemas.openxmlformats.org/officeDocument/2006/math">
                    <m:sSub>
                      <m:sSubPr>
                        <m:ctrlPr>
                          <a:rPr lang="en-US" sz="1600" i="1">
                            <a:latin typeface="Cambria Math" panose="02040503050406030204" pitchFamily="18" charset="0"/>
                            <a:ea typeface="Cambria Math" charset="0"/>
                            <a:cs typeface="Cambria Math" charset="0"/>
                          </a:rPr>
                        </m:ctrlPr>
                      </m:sSubPr>
                      <m:e>
                        <m:r>
                          <m:rPr>
                            <m:sty m:val="p"/>
                          </m:rPr>
                          <a:rPr lang="en-US" sz="1600">
                            <a:latin typeface="Cambria Math" charset="0"/>
                            <a:ea typeface="Cambria Math" charset="0"/>
                            <a:cs typeface="Cambria Math" charset="0"/>
                          </a:rPr>
                          <m:t>C</m:t>
                        </m:r>
                      </m:e>
                      <m:sub>
                        <m:r>
                          <m:rPr>
                            <m:sty m:val="p"/>
                          </m:rPr>
                          <a:rPr lang="en-US" sz="1600">
                            <a:latin typeface="Cambria Math" charset="0"/>
                            <a:ea typeface="Cambria Math" charset="0"/>
                            <a:cs typeface="Cambria Math" charset="0"/>
                          </a:rPr>
                          <m:t>j</m:t>
                        </m:r>
                      </m:sub>
                    </m:sSub>
                  </m:oMath>
                </a14:m>
                <a:r>
                  <a:rPr lang="en-US" sz="1600" dirty="0" smtClean="0">
                    <a:latin typeface="Times New Roman" charset="0"/>
                    <a:ea typeface="Times New Roman" charset="0"/>
                    <a:cs typeface="Times New Roman" charset="0"/>
                  </a:rPr>
                  <a:t> based on the evidences (responses), we used</a:t>
                </a:r>
              </a:p>
              <a:p>
                <a:r>
                  <a:rPr lang="en-US" sz="1600" dirty="0" smtClean="0">
                    <a:latin typeface="Times New Roman" charset="0"/>
                    <a:ea typeface="Times New Roman" charset="0"/>
                    <a:cs typeface="Times New Roman" charset="0"/>
                  </a:rPr>
                  <a:t>the assumption of the conditional probability of the responses in the dependency on </a:t>
                </a:r>
                <a:r>
                  <a:rPr lang="en-US" sz="1600" dirty="0" err="1" smtClean="0">
                    <a:latin typeface="Times New Roman" charset="0"/>
                    <a:ea typeface="Times New Roman" charset="0"/>
                    <a:cs typeface="Times New Roman" charset="0"/>
                  </a:rPr>
                  <a:t>C</a:t>
                </a:r>
                <a:r>
                  <a:rPr lang="en-US" sz="1600" baseline="-25000" dirty="0" err="1" smtClean="0">
                    <a:latin typeface="Times New Roman" charset="0"/>
                    <a:ea typeface="Times New Roman" charset="0"/>
                    <a:cs typeface="Times New Roman" charset="0"/>
                  </a:rPr>
                  <a:t>j</a:t>
                </a:r>
                <a:endParaRPr lang="en-US" sz="1600" baseline="-25000" dirty="0" smtClean="0">
                  <a:latin typeface="Times New Roman" charset="0"/>
                  <a:ea typeface="Times New Roman" charset="0"/>
                  <a:cs typeface="Times New Roman" charset="0"/>
                </a:endParaRPr>
              </a:p>
              <a:p>
                <a:endParaRPr lang="en-US" sz="1600" dirty="0">
                  <a:latin typeface="Times New Roman" charset="0"/>
                  <a:ea typeface="Times New Roman" charset="0"/>
                  <a:cs typeface="Times New Roman" charset="0"/>
                </a:endParaRPr>
              </a:p>
              <a:p>
                <a:pPr marL="285750" indent="-285750">
                  <a:buFont typeface="Wingdings" charset="2"/>
                  <a:buChar char="§"/>
                </a:pPr>
                <a:r>
                  <a:rPr lang="en-US" sz="1600" dirty="0" smtClean="0">
                    <a:latin typeface="Times New Roman" charset="0"/>
                    <a:ea typeface="Times New Roman" charset="0"/>
                    <a:cs typeface="Times New Roman" charset="0"/>
                  </a:rPr>
                  <a:t> </a:t>
                </a:r>
                <a14:m>
                  <m:oMath xmlns:m="http://schemas.openxmlformats.org/officeDocument/2006/math">
                    <m:nary>
                      <m:naryPr>
                        <m:chr m:val="∏"/>
                        <m:limLoc m:val="undOvr"/>
                        <m:ctrlPr>
                          <a:rPr lang="en-US" sz="1600" i="1">
                            <a:latin typeface="Cambria Math" panose="02040503050406030204" pitchFamily="18" charset="0"/>
                            <a:ea typeface="Times New Roman" charset="0"/>
                            <a:cs typeface="Times New Roman" charset="0"/>
                          </a:rPr>
                        </m:ctrlPr>
                      </m:naryPr>
                      <m:sub>
                        <m:r>
                          <m:rPr>
                            <m:sty m:val="p"/>
                          </m:rPr>
                          <a:rPr lang="en-US" sz="1600" b="0" i="0" smtClean="0">
                            <a:latin typeface="Cambria Math" charset="0"/>
                            <a:ea typeface="Times New Roman" charset="0"/>
                            <a:cs typeface="Times New Roman" charset="0"/>
                          </a:rPr>
                          <m:t>r</m:t>
                        </m:r>
                        <m:r>
                          <a:rPr lang="en-US" sz="1600" b="0" i="0">
                            <a:latin typeface="Cambria Math" charset="0"/>
                            <a:ea typeface="Times New Roman" charset="0"/>
                            <a:cs typeface="Times New Roman" charset="0"/>
                          </a:rPr>
                          <m:t>=1</m:t>
                        </m:r>
                      </m:sub>
                      <m:sup>
                        <m:r>
                          <m:rPr>
                            <m:sty m:val="p"/>
                          </m:rPr>
                          <a:rPr lang="en-US" sz="1600" b="0" i="0">
                            <a:latin typeface="Cambria Math" charset="0"/>
                            <a:ea typeface="Times New Roman" charset="0"/>
                            <a:cs typeface="Times New Roman" charset="0"/>
                          </a:rPr>
                          <m:t>n</m:t>
                        </m:r>
                      </m:sup>
                      <m:e>
                        <m:sSub>
                          <m:sSubPr>
                            <m:ctrlPr>
                              <a:rPr lang="en-US" sz="1600" i="1">
                                <a:latin typeface="Cambria Math" panose="02040503050406030204" pitchFamily="18" charset="0"/>
                                <a:ea typeface="Times New Roman" charset="0"/>
                                <a:cs typeface="Times New Roman" charset="0"/>
                              </a:rPr>
                            </m:ctrlPr>
                          </m:sSubPr>
                          <m:e>
                            <m:sSub>
                              <m:sSubPr>
                                <m:ctrlPr>
                                  <a:rPr lang="en-US" sz="1600" i="1">
                                    <a:latin typeface="Cambria Math" panose="02040503050406030204" pitchFamily="18" charset="0"/>
                                    <a:ea typeface="Times New Roman" charset="0"/>
                                    <a:cs typeface="Times New Roman" charset="0"/>
                                  </a:rPr>
                                </m:ctrlPr>
                              </m:sSubPr>
                              <m:e>
                                <m:r>
                                  <a:rPr lang="en-US" sz="1600" b="0" i="0">
                                    <a:latin typeface="Cambria Math" charset="0"/>
                                    <a:ea typeface="Times New Roman" charset="0"/>
                                    <a:cs typeface="Times New Roman" charset="0"/>
                                  </a:rPr>
                                  <m:t>(</m:t>
                                </m:r>
                                <m:r>
                                  <m:rPr>
                                    <m:sty m:val="p"/>
                                  </m:rPr>
                                  <a:rPr lang="en-US" sz="1600" b="0" i="0">
                                    <a:latin typeface="Cambria Math" charset="0"/>
                                    <a:ea typeface="Times New Roman" charset="0"/>
                                    <a:cs typeface="Times New Roman" charset="0"/>
                                  </a:rPr>
                                  <m:t>p</m:t>
                                </m:r>
                              </m:e>
                              <m:sub>
                                <m:r>
                                  <m:rPr>
                                    <m:sty m:val="p"/>
                                  </m:rPr>
                                  <a:rPr lang="en-US" sz="1600" b="0" i="0" smtClean="0">
                                    <a:latin typeface="Cambria Math" charset="0"/>
                                    <a:ea typeface="Times New Roman" charset="0"/>
                                    <a:cs typeface="Times New Roman" charset="0"/>
                                  </a:rPr>
                                  <m:t>q</m:t>
                                </m:r>
                              </m:sub>
                            </m:sSub>
                          </m:e>
                          <m:sub>
                            <m:r>
                              <m:rPr>
                                <m:sty m:val="p"/>
                              </m:rPr>
                              <a:rPr lang="en-US" sz="1600" b="0" i="0" smtClean="0">
                                <a:latin typeface="Cambria Math" charset="0"/>
                                <a:ea typeface="Times New Roman" charset="0"/>
                                <a:cs typeface="Times New Roman" charset="0"/>
                              </a:rPr>
                              <m:t>r</m:t>
                            </m:r>
                          </m:sub>
                        </m:sSub>
                        <m:r>
                          <a:rPr lang="en-US" sz="1600" b="0" i="0">
                            <a:latin typeface="Cambria Math" charset="0"/>
                            <a:ea typeface="Times New Roman" charset="0"/>
                            <a:cs typeface="Times New Roman" charset="0"/>
                          </a:rPr>
                          <m:t>)</m:t>
                        </m:r>
                      </m:e>
                    </m:nary>
                  </m:oMath>
                </a14:m>
                <a:r>
                  <a:rPr lang="en-US" sz="1600" dirty="0" smtClean="0">
                    <a:latin typeface="Times New Roman" charset="0"/>
                    <a:ea typeface="Times New Roman" charset="0"/>
                    <a:cs typeface="Times New Roman" charset="0"/>
                  </a:rPr>
                  <a:t> is the </a:t>
                </a:r>
                <a:r>
                  <a:rPr lang="en-US" sz="1600" dirty="0">
                    <a:latin typeface="Times New Roman" charset="0"/>
                    <a:ea typeface="Times New Roman" charset="0"/>
                    <a:cs typeface="Times New Roman" charset="0"/>
                  </a:rPr>
                  <a:t>multiplication of the response data </a:t>
                </a:r>
                <a:r>
                  <a:rPr lang="en-US" sz="1600" dirty="0" smtClean="0">
                    <a:latin typeface="Times New Roman" charset="0"/>
                    <a:ea typeface="Times New Roman" charset="0"/>
                    <a:cs typeface="Times New Roman" charset="0"/>
                  </a:rPr>
                  <a:t>given an assumption of </a:t>
                </a:r>
                <a:r>
                  <a:rPr lang="en-US" sz="1600" dirty="0">
                    <a:latin typeface="Times New Roman" charset="0"/>
                    <a:ea typeface="Times New Roman" charset="0"/>
                    <a:cs typeface="Times New Roman" charset="0"/>
                  </a:rPr>
                  <a:t>knowing the </a:t>
                </a:r>
                <a:r>
                  <a:rPr lang="en-US" sz="1600" dirty="0" smtClean="0">
                    <a:latin typeface="Times New Roman" charset="0"/>
                    <a:ea typeface="Times New Roman" charset="0"/>
                    <a:cs typeface="Times New Roman" charset="0"/>
                  </a:rPr>
                  <a:t>concept </a:t>
                </a:r>
                <a:r>
                  <a:rPr lang="en-US" sz="1600" dirty="0" err="1" smtClean="0">
                    <a:latin typeface="Times New Roman" charset="0"/>
                    <a:ea typeface="Times New Roman" charset="0"/>
                    <a:cs typeface="Times New Roman" charset="0"/>
                  </a:rPr>
                  <a:t>C</a:t>
                </a:r>
                <a:r>
                  <a:rPr lang="en-US" sz="1600" baseline="-25000" dirty="0" err="1" smtClean="0">
                    <a:latin typeface="Times New Roman" charset="0"/>
                    <a:ea typeface="Times New Roman" charset="0"/>
                    <a:cs typeface="Times New Roman" charset="0"/>
                  </a:rPr>
                  <a:t>j</a:t>
                </a:r>
                <a:r>
                  <a:rPr lang="en-US" sz="1600" baseline="-25000" dirty="0">
                    <a:latin typeface="Times New Roman" charset="0"/>
                    <a:ea typeface="Times New Roman" charset="0"/>
                    <a:cs typeface="Times New Roman" charset="0"/>
                  </a:rPr>
                  <a:t> </a:t>
                </a:r>
                <a:endParaRPr lang="en-US" sz="1600" baseline="-25000" dirty="0" smtClean="0">
                  <a:latin typeface="Times New Roman" charset="0"/>
                  <a:ea typeface="Times New Roman" charset="0"/>
                  <a:cs typeface="Times New Roman" charset="0"/>
                </a:endParaRPr>
              </a:p>
              <a:p>
                <a:r>
                  <a:rPr lang="en-US" sz="1600" dirty="0" smtClean="0">
                    <a:latin typeface="Times New Roman" charset="0"/>
                    <a:ea typeface="Times New Roman" charset="0"/>
                    <a:cs typeface="Times New Roman" charset="0"/>
                  </a:rPr>
                  <a:t>at the evaluation R</a:t>
                </a:r>
                <a:endParaRPr lang="en-US" sz="1600" baseline="-25000" dirty="0">
                  <a:latin typeface="Times New Roman" charset="0"/>
                  <a:ea typeface="Times New Roman" charset="0"/>
                  <a:cs typeface="Times New Roman" charset="0"/>
                </a:endParaRPr>
              </a:p>
              <a:p>
                <a:r>
                  <a:rPr lang="en-US" sz="1600" dirty="0" smtClean="0">
                    <a:latin typeface="Times New Roman" charset="0"/>
                    <a:ea typeface="Times New Roman" charset="0"/>
                    <a:cs typeface="Times New Roman" charset="0"/>
                  </a:rPr>
                  <a:t>Thus, </a:t>
                </a:r>
                <a:endParaRPr lang="en-US" sz="1600" dirty="0">
                  <a:latin typeface="Times New Roman" charset="0"/>
                  <a:ea typeface="Times New Roman" charset="0"/>
                  <a:cs typeface="Times New Roman"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0" y="2852284"/>
                <a:ext cx="9336980" cy="1646605"/>
              </a:xfrm>
              <a:prstGeom prst="rect">
                <a:avLst/>
              </a:prstGeom>
              <a:blipFill rotWithShape="0">
                <a:blip r:embed="rId5"/>
                <a:stretch>
                  <a:fillRect l="-326" t="-1111" b="-4074"/>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38F3DF5-46B4-354D-BEB6-FC8B3F9E8E19}" type="slidenum">
              <a:rPr lang="en-US" smtClean="0"/>
              <a:t>38</a:t>
            </a:fld>
            <a:endParaRPr lang="en-US"/>
          </a:p>
        </p:txBody>
      </p:sp>
      <mc:AlternateContent xmlns:mc="http://schemas.openxmlformats.org/markup-compatibility/2006" xmlns:a14="http://schemas.microsoft.com/office/drawing/2010/main">
        <mc:Choice Requires="a14">
          <p:sp>
            <p:nvSpPr>
              <p:cNvPr id="3" name="Rectangle 2"/>
              <p:cNvSpPr/>
              <p:nvPr/>
            </p:nvSpPr>
            <p:spPr>
              <a:xfrm>
                <a:off x="3555920" y="1417638"/>
                <a:ext cx="2442335" cy="847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e>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m:rPr>
                                  <m:sty m:val="p"/>
                                </m:rPr>
                                <a:rPr lang="en-US">
                                  <a:latin typeface="Cambria Math" charset="0"/>
                                  <a:ea typeface="Cambria Math" charset="0"/>
                                  <a:cs typeface="Cambria Math" charset="0"/>
                                </a:rPr>
                                <m:t>j</m:t>
                              </m:r>
                            </m:sub>
                          </m:sSub>
                        </m:e>
                      </m:d>
                      <m:r>
                        <a:rPr lang="en-US" b="0" i="1" smtClean="0">
                          <a:latin typeface="Cambria Math" charset="0"/>
                          <a:ea typeface="Cambria Math" charset="0"/>
                          <a:cs typeface="Cambria Math" charset="0"/>
                        </a:rPr>
                        <m:t>=</m:t>
                      </m:r>
                      <m:nary>
                        <m:naryPr>
                          <m:chr m:val="∏"/>
                          <m:limLoc m:val="undOvr"/>
                          <m:ctrlPr>
                            <a:rPr lang="en-US" i="1">
                              <a:latin typeface="Cambria Math" panose="02040503050406030204" pitchFamily="18" charset="0"/>
                            </a:rPr>
                          </m:ctrlPr>
                        </m:naryPr>
                        <m:sub>
                          <m:r>
                            <a:rPr lang="en-US" b="0" i="1" smtClean="0">
                              <a:latin typeface="Cambria Math" charset="0"/>
                              <a:ea typeface="Times New Roman" charset="0"/>
                              <a:cs typeface="Times New Roman" charset="0"/>
                            </a:rPr>
                            <m:t>𝑟</m:t>
                          </m:r>
                          <m:r>
                            <a:rPr lang="en-US" i="1">
                              <a:latin typeface="Cambria Math" charset="0"/>
                              <a:ea typeface="Times New Roman" charset="0"/>
                              <a:cs typeface="Times New Roman" charset="0"/>
                            </a:rPr>
                            <m:t>=1</m:t>
                          </m:r>
                        </m:sub>
                        <m:sup>
                          <m:r>
                            <a:rPr lang="en-US" i="1">
                              <a:latin typeface="Cambria Math" charset="0"/>
                              <a:ea typeface="Times New Roman" charset="0"/>
                              <a:cs typeface="Times New Roman" charset="0"/>
                            </a:rPr>
                            <m:t>𝑛</m:t>
                          </m:r>
                        </m:sup>
                        <m:e>
                          <m:sSub>
                            <m:sSubPr>
                              <m:ctrlPr>
                                <a:rPr lang="en-US" i="1">
                                  <a:latin typeface="Cambria Math" panose="02040503050406030204" pitchFamily="18" charset="0"/>
                                </a:rPr>
                              </m:ctrlPr>
                            </m:sSubPr>
                            <m:e>
                              <m:sSub>
                                <m:sSubPr>
                                  <m:ctrlPr>
                                    <a:rPr lang="en-US" b="1" i="1">
                                      <a:latin typeface="Cambria Math" panose="02040503050406030204" pitchFamily="18" charset="0"/>
                                    </a:rPr>
                                  </m:ctrlPr>
                                </m:sSubPr>
                                <m:e>
                                  <m:r>
                                    <a:rPr lang="en-US" b="1" i="1">
                                      <a:latin typeface="Cambria Math" charset="0"/>
                                      <a:ea typeface="Times New Roman" charset="0"/>
                                      <a:cs typeface="Times New Roman" charset="0"/>
                                    </a:rPr>
                                    <m:t>(</m:t>
                                  </m:r>
                                  <m:r>
                                    <a:rPr lang="en-US" b="1" i="1">
                                      <a:latin typeface="Cambria Math" charset="0"/>
                                      <a:ea typeface="Times New Roman" charset="0"/>
                                      <a:cs typeface="Times New Roman" charset="0"/>
                                    </a:rPr>
                                    <m:t>𝒑</m:t>
                                  </m:r>
                                </m:e>
                                <m:sub>
                                  <m:r>
                                    <a:rPr lang="en-US" b="1" i="1">
                                      <a:latin typeface="Cambria Math" charset="0"/>
                                      <a:ea typeface="Times New Roman" charset="0"/>
                                      <a:cs typeface="Times New Roman" charset="0"/>
                                    </a:rPr>
                                    <m:t>𝒒</m:t>
                                  </m:r>
                                </m:sub>
                              </m:sSub>
                            </m:e>
                            <m:sub>
                              <m:r>
                                <a:rPr lang="en-US" b="0" i="1" smtClean="0">
                                  <a:latin typeface="Cambria Math" charset="0"/>
                                  <a:ea typeface="Times New Roman" charset="0"/>
                                  <a:cs typeface="Times New Roman" charset="0"/>
                                </a:rPr>
                                <m:t>𝑟</m:t>
                              </m:r>
                            </m:sub>
                          </m:sSub>
                          <m:r>
                            <a:rPr lang="en-US" b="0" i="1" smtClean="0">
                              <a:latin typeface="Cambria Math" charset="0"/>
                              <a:ea typeface="Times New Roman" charset="0"/>
                              <a:cs typeface="Times New Roman" charset="0"/>
                            </a:rPr>
                            <m:t>|</m:t>
                          </m:r>
                          <m:r>
                            <m:rPr>
                              <m:sty m:val="p"/>
                            </m:rPr>
                            <a:rPr lang="en-US" b="0" i="0" smtClean="0">
                              <a:latin typeface="Cambria Math" charset="0"/>
                              <a:ea typeface="Times New Roman" charset="0"/>
                              <a:cs typeface="Times New Roman" charset="0"/>
                            </a:rPr>
                            <m:t>C</m:t>
                          </m:r>
                          <m:r>
                            <m:rPr>
                              <m:sty m:val="p"/>
                            </m:rPr>
                            <a:rPr lang="en-US" b="0" i="0" baseline="-25000" smtClean="0">
                              <a:latin typeface="Cambria Math" charset="0"/>
                              <a:ea typeface="Times New Roman" charset="0"/>
                              <a:cs typeface="Times New Roman" charset="0"/>
                            </a:rPr>
                            <m:t>j</m:t>
                          </m:r>
                          <m:r>
                            <a:rPr lang="en-US" i="1">
                              <a:latin typeface="Cambria Math" charset="0"/>
                              <a:ea typeface="Times New Roman" charset="0"/>
                              <a:cs typeface="Times New Roman" charset="0"/>
                            </a:rPr>
                            <m:t>)</m:t>
                          </m:r>
                        </m:e>
                      </m:nary>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555920" y="1417638"/>
                <a:ext cx="2442335" cy="847027"/>
              </a:xfrm>
              <a:prstGeom prst="rect">
                <a:avLst/>
              </a:prstGeom>
              <a:blipFill rotWithShape="0">
                <a:blip r:embed="rId6"/>
                <a:stretch>
                  <a:fillRect/>
                </a:stretch>
              </a:blipFill>
            </p:spPr>
            <p:txBody>
              <a:bodyPr/>
              <a:lstStyle/>
              <a:p>
                <a:r>
                  <a:rPr lang="en-US">
                    <a:noFill/>
                  </a:rPr>
                  <a:t> </a:t>
                </a:r>
              </a:p>
            </p:txBody>
          </p:sp>
        </mc:Fallback>
      </mc:AlternateContent>
      <p:sp>
        <p:nvSpPr>
          <p:cNvPr id="9" name="TextBox 8"/>
          <p:cNvSpPr txBox="1"/>
          <p:nvPr/>
        </p:nvSpPr>
        <p:spPr>
          <a:xfrm>
            <a:off x="121951" y="5368876"/>
            <a:ext cx="6867938" cy="830997"/>
          </a:xfrm>
          <a:prstGeom prst="rect">
            <a:avLst/>
          </a:prstGeom>
          <a:noFill/>
        </p:spPr>
        <p:txBody>
          <a:bodyPr wrap="square" rtlCol="0">
            <a:spAutoFit/>
          </a:bodyPr>
          <a:lstStyle/>
          <a:p>
            <a:r>
              <a:rPr lang="en-US" sz="1200" dirty="0">
                <a:latin typeface="Times New Roman" charset="0"/>
                <a:ea typeface="Times New Roman" charset="0"/>
                <a:cs typeface="Times New Roman" charset="0"/>
              </a:rPr>
              <a:t> the occurrence or non-occurrence of </a:t>
            </a:r>
            <a:r>
              <a:rPr lang="en-US" sz="1200" i="1" dirty="0">
                <a:latin typeface="Times New Roman" charset="0"/>
                <a:ea typeface="Times New Roman" charset="0"/>
                <a:cs typeface="Times New Roman" charset="0"/>
              </a:rPr>
              <a:t>B</a:t>
            </a:r>
            <a:r>
              <a:rPr lang="en-US" sz="1200" dirty="0">
                <a:latin typeface="Times New Roman" charset="0"/>
                <a:ea typeface="Times New Roman" charset="0"/>
                <a:cs typeface="Times New Roman" charset="0"/>
              </a:rPr>
              <a:t> are </a:t>
            </a:r>
            <a:r>
              <a:rPr lang="en-US" sz="1200" dirty="0">
                <a:latin typeface="Times New Roman" charset="0"/>
                <a:ea typeface="Times New Roman" charset="0"/>
                <a:cs typeface="Times New Roman" charset="0"/>
                <a:hlinkClick r:id="rId7" tooltip="Independence (probability theory)"/>
              </a:rPr>
              <a:t>independent</a:t>
            </a:r>
            <a:r>
              <a:rPr lang="en-US" sz="1200" dirty="0">
                <a:latin typeface="Times New Roman" charset="0"/>
                <a:ea typeface="Times New Roman" charset="0"/>
                <a:cs typeface="Times New Roman" charset="0"/>
              </a:rPr>
              <a:t> events in their </a:t>
            </a:r>
            <a:r>
              <a:rPr lang="en-US" sz="1200" dirty="0">
                <a:latin typeface="Times New Roman" charset="0"/>
                <a:ea typeface="Times New Roman" charset="0"/>
                <a:cs typeface="Times New Roman" charset="0"/>
                <a:hlinkClick r:id="rId8" tooltip="Conditional probability distribution"/>
              </a:rPr>
              <a:t>conditional probability distribution</a:t>
            </a:r>
            <a:r>
              <a:rPr lang="en-US" sz="1200" dirty="0">
                <a:latin typeface="Times New Roman" charset="0"/>
                <a:ea typeface="Times New Roman" charset="0"/>
                <a:cs typeface="Times New Roman" charset="0"/>
              </a:rPr>
              <a:t> given </a:t>
            </a:r>
            <a:r>
              <a:rPr lang="en-US" sz="1200" i="1" dirty="0">
                <a:latin typeface="Times New Roman" charset="0"/>
                <a:ea typeface="Times New Roman" charset="0"/>
                <a:cs typeface="Times New Roman" charset="0"/>
              </a:rPr>
              <a:t>Y</a:t>
            </a:r>
            <a:r>
              <a:rPr lang="en-US" sz="1200" dirty="0">
                <a:latin typeface="Times New Roman" charset="0"/>
                <a:ea typeface="Times New Roman" charset="0"/>
                <a:cs typeface="Times New Roman" charset="0"/>
              </a:rPr>
              <a:t>. In other words, </a:t>
            </a:r>
            <a:r>
              <a:rPr lang="en-US" sz="1200" i="1" dirty="0">
                <a:latin typeface="Times New Roman" charset="0"/>
                <a:ea typeface="Times New Roman" charset="0"/>
                <a:cs typeface="Times New Roman" charset="0"/>
              </a:rPr>
              <a:t>R</a:t>
            </a:r>
            <a:r>
              <a:rPr lang="en-US" sz="1200" dirty="0">
                <a:latin typeface="Times New Roman" charset="0"/>
                <a:ea typeface="Times New Roman" charset="0"/>
                <a:cs typeface="Times New Roman" charset="0"/>
              </a:rPr>
              <a:t> and </a:t>
            </a:r>
            <a:r>
              <a:rPr lang="en-US" sz="1200" i="1" dirty="0">
                <a:latin typeface="Times New Roman" charset="0"/>
                <a:ea typeface="Times New Roman" charset="0"/>
                <a:cs typeface="Times New Roman" charset="0"/>
              </a:rPr>
              <a:t>B</a:t>
            </a:r>
            <a:r>
              <a:rPr lang="en-US" sz="1200" dirty="0">
                <a:latin typeface="Times New Roman" charset="0"/>
                <a:ea typeface="Times New Roman" charset="0"/>
                <a:cs typeface="Times New Roman" charset="0"/>
              </a:rPr>
              <a:t> are conditionally independent given </a:t>
            </a:r>
            <a:r>
              <a:rPr lang="en-US" sz="1200" i="1" dirty="0">
                <a:latin typeface="Times New Roman" charset="0"/>
                <a:ea typeface="Times New Roman" charset="0"/>
                <a:cs typeface="Times New Roman" charset="0"/>
              </a:rPr>
              <a:t>Y</a:t>
            </a:r>
            <a:r>
              <a:rPr lang="en-US" sz="1200" dirty="0">
                <a:latin typeface="Times New Roman" charset="0"/>
                <a:ea typeface="Times New Roman" charset="0"/>
                <a:cs typeface="Times New Roman" charset="0"/>
              </a:rPr>
              <a:t> if and only if, given knowledge that </a:t>
            </a:r>
            <a:r>
              <a:rPr lang="en-US" sz="1200" i="1" dirty="0">
                <a:latin typeface="Times New Roman" charset="0"/>
                <a:ea typeface="Times New Roman" charset="0"/>
                <a:cs typeface="Times New Roman" charset="0"/>
              </a:rPr>
              <a:t>Y</a:t>
            </a:r>
            <a:r>
              <a:rPr lang="en-US" sz="1200" dirty="0">
                <a:latin typeface="Times New Roman" charset="0"/>
                <a:ea typeface="Times New Roman" charset="0"/>
                <a:cs typeface="Times New Roman" charset="0"/>
              </a:rPr>
              <a:t> occurs, knowledge of whether </a:t>
            </a:r>
            <a:r>
              <a:rPr lang="en-US" sz="1200" i="1" dirty="0">
                <a:latin typeface="Times New Roman" charset="0"/>
                <a:ea typeface="Times New Roman" charset="0"/>
                <a:cs typeface="Times New Roman" charset="0"/>
              </a:rPr>
              <a:t>R</a:t>
            </a:r>
            <a:r>
              <a:rPr lang="en-US" sz="1200" dirty="0">
                <a:latin typeface="Times New Roman" charset="0"/>
                <a:ea typeface="Times New Roman" charset="0"/>
                <a:cs typeface="Times New Roman" charset="0"/>
              </a:rPr>
              <a:t> occurs provides no information on the likelihood of </a:t>
            </a:r>
            <a:r>
              <a:rPr lang="en-US" sz="1200" i="1" dirty="0">
                <a:latin typeface="Times New Roman" charset="0"/>
                <a:ea typeface="Times New Roman" charset="0"/>
                <a:cs typeface="Times New Roman" charset="0"/>
              </a:rPr>
              <a:t>B</a:t>
            </a:r>
            <a:r>
              <a:rPr lang="en-US" sz="1200" dirty="0">
                <a:latin typeface="Times New Roman" charset="0"/>
                <a:ea typeface="Times New Roman" charset="0"/>
                <a:cs typeface="Times New Roman" charset="0"/>
              </a:rPr>
              <a:t> occurring, and knowledge of whether </a:t>
            </a:r>
            <a:r>
              <a:rPr lang="en-US" sz="1200" i="1" dirty="0">
                <a:latin typeface="Times New Roman" charset="0"/>
                <a:ea typeface="Times New Roman" charset="0"/>
                <a:cs typeface="Times New Roman" charset="0"/>
              </a:rPr>
              <a:t>B</a:t>
            </a:r>
            <a:r>
              <a:rPr lang="en-US" sz="1200" dirty="0">
                <a:latin typeface="Times New Roman" charset="0"/>
                <a:ea typeface="Times New Roman" charset="0"/>
                <a:cs typeface="Times New Roman" charset="0"/>
              </a:rPr>
              <a:t> occurs provides no information on the likelihood of </a:t>
            </a:r>
            <a:r>
              <a:rPr lang="en-US" sz="1200" i="1" dirty="0">
                <a:latin typeface="Times New Roman" charset="0"/>
                <a:ea typeface="Times New Roman" charset="0"/>
                <a:cs typeface="Times New Roman" charset="0"/>
              </a:rPr>
              <a:t>R</a:t>
            </a:r>
            <a:r>
              <a:rPr lang="en-US" sz="1200" dirty="0">
                <a:latin typeface="Times New Roman" charset="0"/>
                <a:ea typeface="Times New Roman" charset="0"/>
                <a:cs typeface="Times New Roman" charset="0"/>
              </a:rPr>
              <a:t> occurring</a:t>
            </a:r>
          </a:p>
        </p:txBody>
      </p:sp>
    </p:spTree>
    <p:extLst>
      <p:ext uri="{BB962C8B-B14F-4D97-AF65-F5344CB8AC3E}">
        <p14:creationId xmlns:p14="http://schemas.microsoft.com/office/powerpoint/2010/main" val="114451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2" algn="ctr"/>
                <a:r>
                  <a:rPr lang="en-US" sz="3200" b="1" dirty="0" smtClean="0">
                    <a:latin typeface="Times New Roman" charset="0"/>
                    <a:ea typeface="Times New Roman" charset="0"/>
                    <a:cs typeface="Times New Roman" charset="0"/>
                  </a:rPr>
                  <a:t>The Calculation </a:t>
                </a:r>
                <a:r>
                  <a:rPr lang="en-US" sz="3200" b="1" dirty="0">
                    <a:latin typeface="Times New Roman" charset="0"/>
                    <a:ea typeface="Times New Roman" charset="0"/>
                    <a:cs typeface="Times New Roman" charset="0"/>
                  </a:rPr>
                  <a:t>of </a:t>
                </a:r>
                <a:r>
                  <a:rPr lang="en-US" sz="3200" b="1" dirty="0" smtClean="0">
                    <a:latin typeface="Times New Roman" charset="0"/>
                    <a:ea typeface="Times New Roman" charset="0"/>
                    <a:cs typeface="Times New Roman" charset="0"/>
                  </a:rPr>
                  <a:t> </a:t>
                </a:r>
                <a14:m>
                  <m:oMath xmlns:m="http://schemas.openxmlformats.org/officeDocument/2006/math">
                    <m:r>
                      <m:rPr>
                        <m:sty m:val="p"/>
                      </m:rPr>
                      <a:rPr lang="en-US" sz="3200">
                        <a:solidFill>
                          <a:srgbClr val="000000"/>
                        </a:solidFill>
                        <a:latin typeface="Cambria Math" charset="0"/>
                        <a:ea typeface="Times New Roman" charset="0"/>
                      </a:rPr>
                      <m:t>P</m:t>
                    </m:r>
                    <m:d>
                      <m:dPr>
                        <m:endChr m:val="|"/>
                        <m:ctrlPr>
                          <a:rPr lang="en-US" sz="3200" b="0" i="1" smtClean="0">
                            <a:solidFill>
                              <a:srgbClr val="000000"/>
                            </a:solidFill>
                            <a:latin typeface="Cambria Math" panose="02040503050406030204" pitchFamily="18" charset="0"/>
                            <a:ea typeface="Times New Roman" charset="0"/>
                          </a:rPr>
                        </m:ctrlPr>
                      </m:dPr>
                      <m:e>
                        <m:r>
                          <m:rPr>
                            <m:sty m:val="p"/>
                          </m:rPr>
                          <a:rPr lang="en-US" sz="3200" b="0" i="0" smtClean="0">
                            <a:solidFill>
                              <a:srgbClr val="000000"/>
                            </a:solidFill>
                            <a:latin typeface="Cambria Math" charset="0"/>
                            <a:ea typeface="Times New Roman" charset="0"/>
                          </a:rPr>
                          <m:t>R</m:t>
                        </m:r>
                      </m:e>
                    </m:d>
                    <m:acc>
                      <m:accPr>
                        <m:chr m:val="̅"/>
                        <m:ctrlPr>
                          <a:rPr lang="en-US" sz="3200" b="0" i="1" smtClean="0">
                            <a:solidFill>
                              <a:srgbClr val="000000"/>
                            </a:solidFill>
                            <a:latin typeface="Cambria Math" panose="02040503050406030204" pitchFamily="18" charset="0"/>
                            <a:ea typeface="Times New Roman" charset="0"/>
                          </a:rPr>
                        </m:ctrlPr>
                      </m:accPr>
                      <m:e>
                        <m:r>
                          <m:rPr>
                            <m:sty m:val="p"/>
                          </m:rPr>
                          <a:rPr lang="en-US" sz="3200">
                            <a:solidFill>
                              <a:srgbClr val="000000"/>
                            </a:solidFill>
                            <a:latin typeface="Cambria Math" charset="0"/>
                            <a:ea typeface="Times New Roman" charset="0"/>
                          </a:rPr>
                          <m:t>C</m:t>
                        </m:r>
                        <m:r>
                          <m:rPr>
                            <m:sty m:val="p"/>
                          </m:rPr>
                          <a:rPr lang="en-US" sz="3200" baseline="-25000">
                            <a:solidFill>
                              <a:srgbClr val="000000"/>
                            </a:solidFill>
                            <a:latin typeface="Cambria Math" charset="0"/>
                            <a:ea typeface="Times New Roman" charset="0"/>
                          </a:rPr>
                          <m:t>j</m:t>
                        </m:r>
                      </m:e>
                    </m:acc>
                    <m:r>
                      <a:rPr lang="en-US" sz="3200" b="0" i="0" smtClean="0">
                        <a:solidFill>
                          <a:srgbClr val="000000"/>
                        </a:solidFill>
                        <a:latin typeface="Cambria Math" charset="0"/>
                        <a:ea typeface="Times New Roman" charset="0"/>
                      </a:rPr>
                      <m:t>)</m:t>
                    </m:r>
                  </m:oMath>
                </a14:m>
                <a:endParaRPr lang="en-US" sz="3200" b="1" dirty="0">
                  <a:latin typeface="Times New Roman" charset="0"/>
                  <a:ea typeface="Times New Roman" charset="0"/>
                  <a:cs typeface="Times New Roman" charset="0"/>
                </a:endParaRPr>
              </a:p>
            </p:txBody>
          </p:sp>
        </mc:Choice>
        <mc:Fallback xmlns="">
          <p:sp>
            <p:nvSpPr>
              <p:cNvPr id="37" name="Title 1"/>
              <p:cNvSpPr txBox="1">
                <a:spLocks noRot="1" noChangeAspect="1" noMove="1" noResize="1" noEditPoints="1" noAdjustHandles="1" noChangeArrowheads="1" noChangeShapeType="1" noTextEdit="1"/>
              </p:cNvSpPr>
              <p:nvPr/>
            </p:nvSpPr>
            <p:spPr>
              <a:xfrm>
                <a:off x="457200" y="274638"/>
                <a:ext cx="8229600" cy="11430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88298" y="4957071"/>
                <a:ext cx="5555560" cy="441788"/>
              </a:xfrm>
              <a:prstGeom prst="rect">
                <a:avLst/>
              </a:prstGeom>
            </p:spPr>
            <p:txBody>
              <a:bodyPr wrap="none">
                <a:spAutoFit/>
              </a:bodyPr>
              <a:lstStyle/>
              <a:p>
                <a14:m>
                  <m:oMath xmlns:m="http://schemas.openxmlformats.org/officeDocument/2006/math">
                    <m:nary>
                      <m:naryPr>
                        <m:chr m:val="∏"/>
                        <m:limLoc m:val="undOvr"/>
                        <m:ctrlPr>
                          <a:rPr lang="en-US" i="1" smtClean="0">
                            <a:latin typeface="Cambria Math" panose="02040503050406030204" pitchFamily="18" charset="0"/>
                          </a:rPr>
                        </m:ctrlPr>
                      </m:naryPr>
                      <m:sub>
                        <m:r>
                          <a:rPr lang="en-US" b="0" i="1" smtClean="0">
                            <a:effectLst/>
                            <a:latin typeface="Cambria Math" charset="0"/>
                            <a:ea typeface="Times New Roman" charset="0"/>
                            <a:cs typeface="Times New Roman" charset="0"/>
                          </a:rPr>
                          <m:t>𝑟</m:t>
                        </m:r>
                        <m:r>
                          <a:rPr lang="en-US" i="1">
                            <a:effectLst/>
                            <a:latin typeface="Cambria Math" charset="0"/>
                            <a:ea typeface="Times New Roman" charset="0"/>
                            <a:cs typeface="Times New Roman" charset="0"/>
                          </a:rPr>
                          <m:t>=1</m:t>
                        </m:r>
                      </m:sub>
                      <m:sup>
                        <m:r>
                          <a:rPr lang="en-US" i="1">
                            <a:effectLst/>
                            <a:latin typeface="Cambria Math" charset="0"/>
                            <a:ea typeface="Times New Roman" charset="0"/>
                            <a:cs typeface="Times New Roman" charset="0"/>
                          </a:rPr>
                          <m:t>𝑛</m:t>
                        </m:r>
                      </m:sup>
                      <m:e>
                        <m:sSub>
                          <m:sSubPr>
                            <m:ctrlPr>
                              <a:rPr lang="en-US" i="1">
                                <a:effectLst/>
                                <a:latin typeface="Cambria Math" panose="02040503050406030204" pitchFamily="18" charset="0"/>
                              </a:rPr>
                            </m:ctrlPr>
                          </m:sSubPr>
                          <m:e>
                            <m:sSub>
                              <m:sSubPr>
                                <m:ctrlPr>
                                  <a:rPr lang="en-US" b="1" i="1">
                                    <a:effectLst/>
                                    <a:latin typeface="Cambria Math" panose="02040503050406030204" pitchFamily="18" charset="0"/>
                                  </a:rPr>
                                </m:ctrlPr>
                              </m:sSubPr>
                              <m:e>
                                <m:r>
                                  <a:rPr lang="en-US" b="1" i="1">
                                    <a:effectLst/>
                                    <a:latin typeface="Cambria Math" charset="0"/>
                                    <a:ea typeface="Times New Roman" charset="0"/>
                                    <a:cs typeface="Times New Roman" charset="0"/>
                                  </a:rPr>
                                  <m:t>(</m:t>
                                </m:r>
                                <m:r>
                                  <a:rPr lang="en-US" b="1" i="1">
                                    <a:effectLst/>
                                    <a:latin typeface="Cambria Math" charset="0"/>
                                    <a:ea typeface="Times New Roman" charset="0"/>
                                    <a:cs typeface="Times New Roman" charset="0"/>
                                  </a:rPr>
                                  <m:t>𝒑</m:t>
                                </m:r>
                              </m:e>
                              <m:sub>
                                <m:r>
                                  <a:rPr lang="en-US" b="1" i="1">
                                    <a:effectLst/>
                                    <a:latin typeface="Cambria Math" charset="0"/>
                                    <a:ea typeface="Times New Roman" charset="0"/>
                                    <a:cs typeface="Times New Roman" charset="0"/>
                                  </a:rPr>
                                  <m:t>𝒒</m:t>
                                </m:r>
                              </m:sub>
                            </m:sSub>
                          </m:e>
                          <m:sub>
                            <m:r>
                              <a:rPr lang="en-US" b="0" i="1" smtClean="0">
                                <a:effectLst/>
                                <a:latin typeface="Cambria Math" charset="0"/>
                                <a:ea typeface="Times New Roman" charset="0"/>
                                <a:cs typeface="Times New Roman" charset="0"/>
                              </a:rPr>
                              <m:t>𝑟</m:t>
                            </m:r>
                          </m:sub>
                        </m:sSub>
                        <m:r>
                          <a:rPr lang="en-US" b="0" i="1" smtClean="0">
                            <a:effectLst/>
                            <a:latin typeface="Cambria Math" charset="0"/>
                            <a:ea typeface="Times New Roman" charset="0"/>
                            <a:cs typeface="Times New Roman" charset="0"/>
                          </a:rPr>
                          <m:t>|</m:t>
                        </m:r>
                        <m:acc>
                          <m:accPr>
                            <m:chr m:val="̅"/>
                            <m:ctrlPr>
                              <a:rPr lang="en-US" i="1">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r>
                          <a:rPr lang="en-US" i="1">
                            <a:effectLst/>
                            <a:latin typeface="Cambria Math" charset="0"/>
                            <a:ea typeface="Times New Roman" charset="0"/>
                            <a:cs typeface="Times New Roman" charset="0"/>
                          </a:rPr>
                          <m:t>)</m:t>
                        </m:r>
                      </m:e>
                    </m:nary>
                    <m:r>
                      <a:rPr lang="en-US" i="1">
                        <a:effectLst/>
                        <a:latin typeface="Cambria Math" charset="0"/>
                        <a:ea typeface="Times New Roman" charset="0"/>
                        <a:cs typeface="Times New Roman" charset="0"/>
                      </a:rPr>
                      <m:t>=</m:t>
                    </m:r>
                  </m:oMath>
                </a14:m>
                <a:r>
                  <a:rPr lang="en-US" dirty="0">
                    <a:effectLst/>
                    <a:latin typeface="Times New Roman" charset="0"/>
                    <a:ea typeface="Times New Roman" charset="0"/>
                  </a:rPr>
                  <a:t>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charset="0"/>
                            <a:ea typeface="Times New Roman" charset="0"/>
                            <a:cs typeface="Times New Roman" charset="0"/>
                          </a:rPr>
                          <m:t>{</m:t>
                        </m:r>
                        <m:r>
                          <a:rPr lang="en-US" b="0" i="1" smtClean="0">
                            <a:effectLst/>
                            <a:latin typeface="Cambria Math" charset="0"/>
                            <a:ea typeface="Times New Roman" charset="0"/>
                            <a:cs typeface="Times New Roman" charset="0"/>
                          </a:rPr>
                          <m:t> </m:t>
                        </m:r>
                        <m:r>
                          <a:rPr lang="en-US" i="1">
                            <a:effectLst/>
                            <a:latin typeface="Cambria Math" charset="0"/>
                            <a:ea typeface="Times New Roman" charset="0"/>
                            <a:cs typeface="Times New Roman" charset="0"/>
                          </a:rPr>
                          <m:t>𝑝</m:t>
                        </m:r>
                      </m:e>
                      <m:sub>
                        <m:sSub>
                          <m:sSubPr>
                            <m:ctrlPr>
                              <a:rPr lang="en-US" i="1">
                                <a:effectLst/>
                                <a:latin typeface="Cambria Math" panose="02040503050406030204" pitchFamily="18" charset="0"/>
                              </a:rPr>
                            </m:ctrlPr>
                          </m:sSubPr>
                          <m:e>
                            <m:r>
                              <a:rPr lang="en-US" b="0" i="0" smtClean="0">
                                <a:effectLst/>
                                <a:latin typeface="Cambria Math" charset="0"/>
                              </a:rPr>
                              <m:t>(</m:t>
                            </m:r>
                            <m:r>
                              <m:rPr>
                                <m:sty m:val="p"/>
                              </m:rPr>
                              <a:rPr lang="en-US" i="0">
                                <a:effectLst/>
                                <a:latin typeface="Cambria Math" charset="0"/>
                                <a:ea typeface="Times New Roman" charset="0"/>
                                <a:cs typeface="Times New Roman" charset="0"/>
                              </a:rPr>
                              <m:t>q</m:t>
                            </m:r>
                          </m:e>
                          <m:sub>
                            <m:r>
                              <a:rPr lang="en-US" i="0">
                                <a:effectLst/>
                                <a:latin typeface="Cambria Math" charset="0"/>
                                <a:ea typeface="Times New Roman" charset="0"/>
                                <a:cs typeface="Times New Roman" charset="0"/>
                              </a:rPr>
                              <m:t>1</m:t>
                            </m:r>
                            <m:r>
                              <a:rPr lang="en-US" b="0" i="0" smtClean="0">
                                <a:effectLst/>
                                <a:latin typeface="Cambria Math" charset="0"/>
                                <a:ea typeface="Times New Roman" charset="0"/>
                                <a:cs typeface="Times New Roman" charset="0"/>
                              </a:rPr>
                              <m:t>|</m:t>
                            </m:r>
                            <m:acc>
                              <m:accPr>
                                <m:chr m:val="̅"/>
                                <m:ctrlPr>
                                  <a:rPr lang="en-US" b="0" i="1" smtClean="0">
                                    <a:effectLst/>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sub>
                        </m:sSub>
                        <m:r>
                          <a:rPr lang="en-US" b="0" i="1" smtClean="0">
                            <a:effectLst/>
                            <a:latin typeface="Cambria Math" charset="0"/>
                            <a:ea typeface="Times New Roman" charset="0"/>
                            <a:cs typeface="Times New Roman" charset="0"/>
                          </a:rPr>
                          <m:t>)</m:t>
                        </m:r>
                      </m:sub>
                    </m:sSub>
                    <m:r>
                      <a:rPr lang="en-US" i="1">
                        <a:effectLst/>
                        <a:latin typeface="Cambria Math" charset="0"/>
                        <a:ea typeface="Times New Roman" charset="0"/>
                        <a:cs typeface="Times New Roman" charset="0"/>
                      </a:rPr>
                      <m:t>∗ </m:t>
                    </m:r>
                    <m:sSub>
                      <m:sSubPr>
                        <m:ctrlPr>
                          <a:rPr lang="en-US" i="1">
                            <a:effectLst/>
                            <a:latin typeface="Cambria Math" panose="02040503050406030204" pitchFamily="18" charset="0"/>
                          </a:rPr>
                        </m:ctrlPr>
                      </m:sSubPr>
                      <m:e>
                        <m:r>
                          <a:rPr lang="en-US" i="1">
                            <a:effectLst/>
                            <a:latin typeface="Cambria Math" charset="0"/>
                            <a:ea typeface="Times New Roman" charset="0"/>
                            <a:cs typeface="Times New Roman" charset="0"/>
                          </a:rPr>
                          <m:t>𝑝</m:t>
                        </m:r>
                      </m:e>
                      <m:sub>
                        <m:sSub>
                          <m:sSubPr>
                            <m:ctrlPr>
                              <a:rPr lang="en-US" i="1">
                                <a:latin typeface="Cambria Math" panose="02040503050406030204" pitchFamily="18" charset="0"/>
                              </a:rPr>
                            </m:ctrlPr>
                          </m:sSubPr>
                          <m:e>
                            <m:r>
                              <a:rPr lang="en-US">
                                <a:latin typeface="Cambria Math" charset="0"/>
                              </a:rPr>
                              <m:t>(</m:t>
                            </m:r>
                            <m:r>
                              <m:rPr>
                                <m:sty m:val="p"/>
                              </m:rPr>
                              <a:rPr lang="en-US">
                                <a:latin typeface="Cambria Math" charset="0"/>
                                <a:ea typeface="Times New Roman" charset="0"/>
                                <a:cs typeface="Times New Roman" charset="0"/>
                              </a:rPr>
                              <m:t>q</m:t>
                            </m:r>
                          </m:e>
                          <m:sub>
                            <m:r>
                              <a:rPr lang="en-US" b="0" i="0" smtClean="0">
                                <a:latin typeface="Cambria Math" charset="0"/>
                                <a:ea typeface="Times New Roman" charset="0"/>
                                <a:cs typeface="Times New Roman" charset="0"/>
                              </a:rPr>
                              <m:t>2</m:t>
                            </m:r>
                            <m:r>
                              <a:rPr lang="en-US">
                                <a:latin typeface="Cambria Math" charset="0"/>
                                <a:ea typeface="Times New Roman" charset="0"/>
                                <a:cs typeface="Times New Roman" charset="0"/>
                              </a:rPr>
                              <m:t>|</m:t>
                            </m:r>
                            <m:acc>
                              <m:accPr>
                                <m:chr m:val="̅"/>
                                <m:ctrlPr>
                                  <a:rPr lang="en-US" i="1">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sub>
                        </m:sSub>
                        <m:r>
                          <a:rPr lang="en-US" i="1">
                            <a:latin typeface="Cambria Math" charset="0"/>
                            <a:ea typeface="Times New Roman" charset="0"/>
                            <a:cs typeface="Times New Roman" charset="0"/>
                          </a:rPr>
                          <m:t>)</m:t>
                        </m:r>
                      </m:sub>
                    </m:sSub>
                    <m:r>
                      <a:rPr lang="en-US" i="1">
                        <a:effectLst/>
                        <a:latin typeface="Cambria Math" charset="0"/>
                        <a:ea typeface="Times New Roman" charset="0"/>
                        <a:cs typeface="Times New Roman" charset="0"/>
                      </a:rPr>
                      <m:t>,∗</m:t>
                    </m:r>
                    <m:sSub>
                      <m:sSubPr>
                        <m:ctrlPr>
                          <a:rPr lang="en-US" i="1">
                            <a:latin typeface="Cambria Math" panose="02040503050406030204" pitchFamily="18" charset="0"/>
                          </a:rPr>
                        </m:ctrlPr>
                      </m:sSubPr>
                      <m:e>
                        <m:r>
                          <a:rPr lang="en-US" i="1">
                            <a:latin typeface="Cambria Math" charset="0"/>
                            <a:ea typeface="Times New Roman" charset="0"/>
                            <a:cs typeface="Times New Roman" charset="0"/>
                          </a:rPr>
                          <m:t>𝑝</m:t>
                        </m:r>
                      </m:e>
                      <m:sub>
                        <m:sSub>
                          <m:sSubPr>
                            <m:ctrlPr>
                              <a:rPr lang="en-US" i="1">
                                <a:latin typeface="Cambria Math" panose="02040503050406030204" pitchFamily="18" charset="0"/>
                              </a:rPr>
                            </m:ctrlPr>
                          </m:sSubPr>
                          <m:e>
                            <m:r>
                              <a:rPr lang="en-US">
                                <a:latin typeface="Cambria Math" charset="0"/>
                              </a:rPr>
                              <m:t>(</m:t>
                            </m:r>
                            <m:r>
                              <m:rPr>
                                <m:sty m:val="p"/>
                              </m:rPr>
                              <a:rPr lang="en-US">
                                <a:latin typeface="Cambria Math" charset="0"/>
                                <a:ea typeface="Times New Roman" charset="0"/>
                                <a:cs typeface="Times New Roman" charset="0"/>
                              </a:rPr>
                              <m:t>q</m:t>
                            </m:r>
                          </m:e>
                          <m:sub>
                            <m:r>
                              <a:rPr lang="en-US">
                                <a:latin typeface="Cambria Math" charset="0"/>
                                <a:ea typeface="Times New Roman" charset="0"/>
                                <a:cs typeface="Times New Roman" charset="0"/>
                              </a:rPr>
                              <m:t>2|</m:t>
                            </m:r>
                            <m:acc>
                              <m:accPr>
                                <m:chr m:val="̅"/>
                                <m:ctrlPr>
                                  <a:rPr lang="en-US" i="1">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sub>
                        </m:sSub>
                        <m:r>
                          <a:rPr lang="en-US" i="1">
                            <a:latin typeface="Cambria Math" charset="0"/>
                            <a:ea typeface="Times New Roman" charset="0"/>
                            <a:cs typeface="Times New Roman" charset="0"/>
                          </a:rPr>
                          <m:t>)</m:t>
                        </m:r>
                      </m:sub>
                    </m:sSub>
                  </m:oMath>
                </a14:m>
                <a:r>
                  <a:rPr lang="en-US" i="1" dirty="0">
                    <a:effectLst/>
                    <a:latin typeface="Times New Roman" charset="0"/>
                    <a:ea typeface="Times New Roman" charset="0"/>
                  </a:rPr>
                  <a:t>,</a:t>
                </a:r>
                <a14:m>
                  <m:oMath xmlns:m="http://schemas.openxmlformats.org/officeDocument/2006/math">
                    <m:r>
                      <a:rPr lang="en-US" i="1">
                        <a:effectLst/>
                        <a:latin typeface="Cambria Math" charset="0"/>
                        <a:ea typeface="Times New Roman" charset="0"/>
                        <a:cs typeface="Times New Roman" charset="0"/>
                      </a:rPr>
                      <m:t>∗</m:t>
                    </m:r>
                  </m:oMath>
                </a14:m>
                <a:r>
                  <a:rPr lang="en-US" i="1" dirty="0">
                    <a:effectLst/>
                    <a:latin typeface="Times New Roman" charset="0"/>
                    <a:ea typeface="Times New Roman" charset="0"/>
                  </a:rPr>
                  <a:t> …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charset="0"/>
                            <a:ea typeface="Times New Roman" charset="0"/>
                            <a:cs typeface="Times New Roman" charset="0"/>
                          </a:rPr>
                          <m:t>𝑝</m:t>
                        </m:r>
                      </m:e>
                      <m:sub>
                        <m:sSub>
                          <m:sSubPr>
                            <m:ctrlPr>
                              <a:rPr lang="en-US" i="1">
                                <a:latin typeface="Cambria Math" panose="02040503050406030204" pitchFamily="18" charset="0"/>
                              </a:rPr>
                            </m:ctrlPr>
                          </m:sSubPr>
                          <m:e>
                            <m:r>
                              <a:rPr lang="en-US">
                                <a:latin typeface="Cambria Math" charset="0"/>
                              </a:rPr>
                              <m:t>(</m:t>
                            </m:r>
                            <m:r>
                              <m:rPr>
                                <m:sty m:val="p"/>
                              </m:rPr>
                              <a:rPr lang="en-US">
                                <a:latin typeface="Cambria Math" charset="0"/>
                                <a:ea typeface="Times New Roman" charset="0"/>
                                <a:cs typeface="Times New Roman" charset="0"/>
                              </a:rPr>
                              <m:t>q</m:t>
                            </m:r>
                          </m:e>
                          <m:sub>
                            <m:r>
                              <m:rPr>
                                <m:sty m:val="p"/>
                              </m:rPr>
                              <a:rPr lang="en-US" b="0" i="0" smtClean="0">
                                <a:latin typeface="Cambria Math" charset="0"/>
                                <a:ea typeface="Times New Roman" charset="0"/>
                                <a:cs typeface="Times New Roman" charset="0"/>
                              </a:rPr>
                              <m:t>n</m:t>
                            </m:r>
                            <m:r>
                              <a:rPr lang="en-US">
                                <a:latin typeface="Cambria Math" charset="0"/>
                                <a:ea typeface="Times New Roman" charset="0"/>
                                <a:cs typeface="Times New Roman" charset="0"/>
                              </a:rPr>
                              <m:t>|</m:t>
                            </m:r>
                            <m:acc>
                              <m:accPr>
                                <m:chr m:val="̅"/>
                                <m:ctrlPr>
                                  <a:rPr lang="en-US" i="1">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sub>
                        </m:sSub>
                        <m:r>
                          <a:rPr lang="en-US" i="1">
                            <a:latin typeface="Cambria Math" charset="0"/>
                            <a:ea typeface="Times New Roman" charset="0"/>
                            <a:cs typeface="Times New Roman" charset="0"/>
                          </a:rPr>
                          <m:t>)</m:t>
                        </m:r>
                      </m:sub>
                    </m:sSub>
                  </m:oMath>
                </a14:m>
                <a:r>
                  <a:rPr lang="en-US" dirty="0">
                    <a:effectLst/>
                    <a:latin typeface="Times New Roman" charset="0"/>
                    <a:ea typeface="Times New Roman" charset="0"/>
                  </a:rPr>
                  <a:t>} </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288298" y="4957071"/>
                <a:ext cx="5555560" cy="441788"/>
              </a:xfrm>
              <a:prstGeom prst="rect">
                <a:avLst/>
              </a:prstGeom>
              <a:blipFill rotWithShape="0">
                <a:blip r:embed="rId4"/>
                <a:stretch>
                  <a:fillRect l="-6031" t="-98630" b="-138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0" y="2852284"/>
                <a:ext cx="9336980" cy="1646605"/>
              </a:xfrm>
              <a:prstGeom prst="rect">
                <a:avLst/>
              </a:prstGeom>
            </p:spPr>
            <p:txBody>
              <a:bodyPr wrap="none">
                <a:spAutoFit/>
              </a:bodyPr>
              <a:lstStyle/>
              <a:p>
                <a:pPr marL="285750" indent="-285750">
                  <a:buFont typeface="Wingdings" charset="2"/>
                  <a:buChar char="§"/>
                </a:pPr>
                <a:r>
                  <a:rPr lang="en-US" sz="1600" dirty="0" smtClean="0">
                    <a:latin typeface="Times New Roman" charset="0"/>
                    <a:ea typeface="Times New Roman" charset="0"/>
                    <a:cs typeface="Times New Roman" charset="0"/>
                  </a:rPr>
                  <a:t>To know the conditional probability of knowing the concept </a:t>
                </a:r>
                <a14:m>
                  <m:oMath xmlns:m="http://schemas.openxmlformats.org/officeDocument/2006/math">
                    <m:sSub>
                      <m:sSubPr>
                        <m:ctrlPr>
                          <a:rPr lang="en-US" sz="1600" i="1">
                            <a:latin typeface="Cambria Math" panose="02040503050406030204" pitchFamily="18" charset="0"/>
                            <a:ea typeface="Cambria Math" charset="0"/>
                            <a:cs typeface="Cambria Math" charset="0"/>
                          </a:rPr>
                        </m:ctrlPr>
                      </m:sSubPr>
                      <m:e>
                        <m:r>
                          <m:rPr>
                            <m:sty m:val="p"/>
                          </m:rPr>
                          <a:rPr lang="en-US" sz="1600">
                            <a:latin typeface="Cambria Math" charset="0"/>
                            <a:ea typeface="Cambria Math" charset="0"/>
                            <a:cs typeface="Cambria Math" charset="0"/>
                          </a:rPr>
                          <m:t>C</m:t>
                        </m:r>
                      </m:e>
                      <m:sub>
                        <m:r>
                          <m:rPr>
                            <m:sty m:val="p"/>
                          </m:rPr>
                          <a:rPr lang="en-US" sz="1600">
                            <a:latin typeface="Cambria Math" charset="0"/>
                            <a:ea typeface="Cambria Math" charset="0"/>
                            <a:cs typeface="Cambria Math" charset="0"/>
                          </a:rPr>
                          <m:t>j</m:t>
                        </m:r>
                      </m:sub>
                    </m:sSub>
                  </m:oMath>
                </a14:m>
                <a:r>
                  <a:rPr lang="en-US" sz="1600" dirty="0" smtClean="0">
                    <a:latin typeface="Times New Roman" charset="0"/>
                    <a:ea typeface="Times New Roman" charset="0"/>
                    <a:cs typeface="Times New Roman" charset="0"/>
                  </a:rPr>
                  <a:t> based on the evidences (responses), we used</a:t>
                </a:r>
              </a:p>
              <a:p>
                <a:r>
                  <a:rPr lang="en-US" sz="1600" dirty="0" smtClean="0">
                    <a:latin typeface="Times New Roman" charset="0"/>
                    <a:ea typeface="Times New Roman" charset="0"/>
                    <a:cs typeface="Times New Roman" charset="0"/>
                  </a:rPr>
                  <a:t>the assumption of the conditional probability of the responses in the dependency on </a:t>
                </a:r>
                <a:r>
                  <a:rPr lang="en-US" sz="1600" dirty="0" err="1" smtClean="0">
                    <a:latin typeface="Times New Roman" charset="0"/>
                    <a:ea typeface="Times New Roman" charset="0"/>
                    <a:cs typeface="Times New Roman" charset="0"/>
                  </a:rPr>
                  <a:t>C</a:t>
                </a:r>
                <a:r>
                  <a:rPr lang="en-US" sz="1600" baseline="-25000" dirty="0" err="1" smtClean="0">
                    <a:latin typeface="Times New Roman" charset="0"/>
                    <a:ea typeface="Times New Roman" charset="0"/>
                    <a:cs typeface="Times New Roman" charset="0"/>
                  </a:rPr>
                  <a:t>j</a:t>
                </a:r>
                <a:endParaRPr lang="en-US" sz="1600" baseline="-25000" dirty="0" smtClean="0">
                  <a:latin typeface="Times New Roman" charset="0"/>
                  <a:ea typeface="Times New Roman" charset="0"/>
                  <a:cs typeface="Times New Roman" charset="0"/>
                </a:endParaRPr>
              </a:p>
              <a:p>
                <a:endParaRPr lang="en-US" sz="1600" dirty="0">
                  <a:latin typeface="Times New Roman" charset="0"/>
                  <a:ea typeface="Times New Roman" charset="0"/>
                  <a:cs typeface="Times New Roman" charset="0"/>
                </a:endParaRPr>
              </a:p>
              <a:p>
                <a:pPr marL="285750" indent="-285750">
                  <a:buFont typeface="Wingdings" charset="2"/>
                  <a:buChar char="§"/>
                </a:pPr>
                <a:r>
                  <a:rPr lang="en-US" sz="1600" dirty="0" smtClean="0">
                    <a:latin typeface="Times New Roman" charset="0"/>
                    <a:ea typeface="Times New Roman" charset="0"/>
                    <a:cs typeface="Times New Roman" charset="0"/>
                  </a:rPr>
                  <a:t> </a:t>
                </a:r>
                <a14:m>
                  <m:oMath xmlns:m="http://schemas.openxmlformats.org/officeDocument/2006/math">
                    <m:nary>
                      <m:naryPr>
                        <m:chr m:val="∏"/>
                        <m:limLoc m:val="undOvr"/>
                        <m:ctrlPr>
                          <a:rPr lang="en-US" sz="1600" i="1">
                            <a:latin typeface="Cambria Math" panose="02040503050406030204" pitchFamily="18" charset="0"/>
                            <a:ea typeface="Times New Roman" charset="0"/>
                            <a:cs typeface="Times New Roman" charset="0"/>
                          </a:rPr>
                        </m:ctrlPr>
                      </m:naryPr>
                      <m:sub>
                        <m:r>
                          <m:rPr>
                            <m:sty m:val="p"/>
                          </m:rPr>
                          <a:rPr lang="en-US" sz="1600" b="0" i="0" smtClean="0">
                            <a:latin typeface="Cambria Math" charset="0"/>
                            <a:ea typeface="Times New Roman" charset="0"/>
                            <a:cs typeface="Times New Roman" charset="0"/>
                          </a:rPr>
                          <m:t>r</m:t>
                        </m:r>
                        <m:r>
                          <a:rPr lang="en-US" sz="1600" b="0" i="0">
                            <a:latin typeface="Cambria Math" charset="0"/>
                            <a:ea typeface="Times New Roman" charset="0"/>
                            <a:cs typeface="Times New Roman" charset="0"/>
                          </a:rPr>
                          <m:t>=1</m:t>
                        </m:r>
                      </m:sub>
                      <m:sup>
                        <m:r>
                          <m:rPr>
                            <m:sty m:val="p"/>
                          </m:rPr>
                          <a:rPr lang="en-US" sz="1600" b="0" i="0">
                            <a:latin typeface="Cambria Math" charset="0"/>
                            <a:ea typeface="Times New Roman" charset="0"/>
                            <a:cs typeface="Times New Roman" charset="0"/>
                          </a:rPr>
                          <m:t>n</m:t>
                        </m:r>
                      </m:sup>
                      <m:e>
                        <m:sSub>
                          <m:sSubPr>
                            <m:ctrlPr>
                              <a:rPr lang="en-US" sz="1600" i="1">
                                <a:latin typeface="Cambria Math" panose="02040503050406030204" pitchFamily="18" charset="0"/>
                                <a:ea typeface="Times New Roman" charset="0"/>
                                <a:cs typeface="Times New Roman" charset="0"/>
                              </a:rPr>
                            </m:ctrlPr>
                          </m:sSubPr>
                          <m:e>
                            <m:sSub>
                              <m:sSubPr>
                                <m:ctrlPr>
                                  <a:rPr lang="en-US" sz="1600" i="1">
                                    <a:latin typeface="Cambria Math" panose="02040503050406030204" pitchFamily="18" charset="0"/>
                                    <a:ea typeface="Times New Roman" charset="0"/>
                                    <a:cs typeface="Times New Roman" charset="0"/>
                                  </a:rPr>
                                </m:ctrlPr>
                              </m:sSubPr>
                              <m:e>
                                <m:r>
                                  <a:rPr lang="en-US" sz="1600" b="0" i="0">
                                    <a:latin typeface="Cambria Math" charset="0"/>
                                    <a:ea typeface="Times New Roman" charset="0"/>
                                    <a:cs typeface="Times New Roman" charset="0"/>
                                  </a:rPr>
                                  <m:t>(</m:t>
                                </m:r>
                                <m:r>
                                  <m:rPr>
                                    <m:sty m:val="p"/>
                                  </m:rPr>
                                  <a:rPr lang="en-US" sz="1600" b="0" i="0">
                                    <a:latin typeface="Cambria Math" charset="0"/>
                                    <a:ea typeface="Times New Roman" charset="0"/>
                                    <a:cs typeface="Times New Roman" charset="0"/>
                                  </a:rPr>
                                  <m:t>p</m:t>
                                </m:r>
                              </m:e>
                              <m:sub>
                                <m:r>
                                  <m:rPr>
                                    <m:sty m:val="p"/>
                                  </m:rPr>
                                  <a:rPr lang="en-US" sz="1600" b="0" i="0">
                                    <a:latin typeface="Cambria Math" charset="0"/>
                                    <a:ea typeface="Times New Roman" charset="0"/>
                                    <a:cs typeface="Times New Roman" charset="0"/>
                                  </a:rPr>
                                  <m:t>q</m:t>
                                </m:r>
                              </m:sub>
                            </m:sSub>
                          </m:e>
                          <m:sub>
                            <m:r>
                              <m:rPr>
                                <m:sty m:val="p"/>
                              </m:rPr>
                              <a:rPr lang="en-US" sz="1600" b="0" i="0" smtClean="0">
                                <a:latin typeface="Cambria Math" charset="0"/>
                                <a:ea typeface="Times New Roman" charset="0"/>
                                <a:cs typeface="Times New Roman" charset="0"/>
                              </a:rPr>
                              <m:t>r</m:t>
                            </m:r>
                          </m:sub>
                        </m:sSub>
                        <m:r>
                          <a:rPr lang="en-US" sz="1600" b="0" i="0">
                            <a:latin typeface="Cambria Math" charset="0"/>
                            <a:ea typeface="Times New Roman" charset="0"/>
                            <a:cs typeface="Times New Roman" charset="0"/>
                          </a:rPr>
                          <m:t>)</m:t>
                        </m:r>
                      </m:e>
                    </m:nary>
                  </m:oMath>
                </a14:m>
                <a:r>
                  <a:rPr lang="en-US" sz="1600" dirty="0" smtClean="0">
                    <a:latin typeface="Times New Roman" charset="0"/>
                    <a:ea typeface="Times New Roman" charset="0"/>
                    <a:cs typeface="Times New Roman" charset="0"/>
                  </a:rPr>
                  <a:t> is the </a:t>
                </a:r>
                <a:r>
                  <a:rPr lang="en-US" sz="1600" dirty="0">
                    <a:latin typeface="Times New Roman" charset="0"/>
                    <a:ea typeface="Times New Roman" charset="0"/>
                    <a:cs typeface="Times New Roman" charset="0"/>
                  </a:rPr>
                  <a:t>multiplication of the response data </a:t>
                </a:r>
                <a:r>
                  <a:rPr lang="en-US" sz="1600" dirty="0" smtClean="0">
                    <a:latin typeface="Times New Roman" charset="0"/>
                    <a:ea typeface="Times New Roman" charset="0"/>
                    <a:cs typeface="Times New Roman" charset="0"/>
                  </a:rPr>
                  <a:t>given an assumption of not knowing </a:t>
                </a:r>
                <a:r>
                  <a:rPr lang="en-US" sz="1600" dirty="0">
                    <a:latin typeface="Times New Roman" charset="0"/>
                    <a:ea typeface="Times New Roman" charset="0"/>
                    <a:cs typeface="Times New Roman" charset="0"/>
                  </a:rPr>
                  <a:t>the </a:t>
                </a:r>
                <a:r>
                  <a:rPr lang="en-US" sz="1600" dirty="0" smtClean="0">
                    <a:latin typeface="Times New Roman" charset="0"/>
                    <a:ea typeface="Times New Roman" charset="0"/>
                    <a:cs typeface="Times New Roman" charset="0"/>
                  </a:rPr>
                  <a:t>concept </a:t>
                </a:r>
                <a:r>
                  <a:rPr lang="en-US" sz="1600" dirty="0" err="1" smtClean="0">
                    <a:latin typeface="Times New Roman" charset="0"/>
                    <a:ea typeface="Times New Roman" charset="0"/>
                    <a:cs typeface="Times New Roman" charset="0"/>
                  </a:rPr>
                  <a:t>C</a:t>
                </a:r>
                <a:r>
                  <a:rPr lang="en-US" sz="1600" baseline="-25000" dirty="0" err="1" smtClean="0">
                    <a:latin typeface="Times New Roman" charset="0"/>
                    <a:ea typeface="Times New Roman" charset="0"/>
                    <a:cs typeface="Times New Roman" charset="0"/>
                  </a:rPr>
                  <a:t>j</a:t>
                </a:r>
                <a:r>
                  <a:rPr lang="en-US" sz="1600" baseline="-25000" dirty="0">
                    <a:latin typeface="Times New Roman" charset="0"/>
                    <a:ea typeface="Times New Roman" charset="0"/>
                    <a:cs typeface="Times New Roman" charset="0"/>
                  </a:rPr>
                  <a:t> </a:t>
                </a:r>
                <a:endParaRPr lang="en-US" sz="1600" baseline="-25000" dirty="0" smtClean="0">
                  <a:latin typeface="Times New Roman" charset="0"/>
                  <a:ea typeface="Times New Roman" charset="0"/>
                  <a:cs typeface="Times New Roman" charset="0"/>
                </a:endParaRPr>
              </a:p>
              <a:p>
                <a:r>
                  <a:rPr lang="en-US" sz="1600" dirty="0" smtClean="0">
                    <a:latin typeface="Times New Roman" charset="0"/>
                    <a:ea typeface="Times New Roman" charset="0"/>
                    <a:cs typeface="Times New Roman" charset="0"/>
                  </a:rPr>
                  <a:t>at the evaluation R</a:t>
                </a:r>
                <a:endParaRPr lang="en-US" sz="1600" baseline="-25000" dirty="0">
                  <a:latin typeface="Times New Roman" charset="0"/>
                  <a:ea typeface="Times New Roman" charset="0"/>
                  <a:cs typeface="Times New Roman" charset="0"/>
                </a:endParaRPr>
              </a:p>
              <a:p>
                <a:r>
                  <a:rPr lang="en-US" sz="1600" dirty="0" smtClean="0">
                    <a:latin typeface="Times New Roman" charset="0"/>
                    <a:ea typeface="Times New Roman" charset="0"/>
                    <a:cs typeface="Times New Roman" charset="0"/>
                  </a:rPr>
                  <a:t>Thus, </a:t>
                </a:r>
                <a:endParaRPr lang="en-US" sz="1600" dirty="0">
                  <a:latin typeface="Times New Roman" charset="0"/>
                  <a:ea typeface="Times New Roman" charset="0"/>
                  <a:cs typeface="Times New Roman"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0" y="2852284"/>
                <a:ext cx="9336980" cy="1646605"/>
              </a:xfrm>
              <a:prstGeom prst="rect">
                <a:avLst/>
              </a:prstGeom>
              <a:blipFill rotWithShape="0">
                <a:blip r:embed="rId5"/>
                <a:stretch>
                  <a:fillRect l="-326" t="-1111" b="-4074"/>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38F3DF5-46B4-354D-BEB6-FC8B3F9E8E19}" type="slidenum">
              <a:rPr lang="en-US" smtClean="0"/>
              <a:t>39</a:t>
            </a:fld>
            <a:endParaRPr lang="en-US"/>
          </a:p>
        </p:txBody>
      </p:sp>
      <mc:AlternateContent xmlns:mc="http://schemas.openxmlformats.org/markup-compatibility/2006" xmlns:a14="http://schemas.microsoft.com/office/drawing/2010/main">
        <mc:Choice Requires="a14">
          <p:sp>
            <p:nvSpPr>
              <p:cNvPr id="3" name="Rectangle 2"/>
              <p:cNvSpPr/>
              <p:nvPr/>
            </p:nvSpPr>
            <p:spPr>
              <a:xfrm>
                <a:off x="3555920" y="1417638"/>
                <a:ext cx="2482410" cy="847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e>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m:rPr>
                                  <m:sty m:val="p"/>
                                </m:rPr>
                                <a:rPr lang="en-US">
                                  <a:latin typeface="Cambria Math" charset="0"/>
                                  <a:ea typeface="Cambria Math" charset="0"/>
                                  <a:cs typeface="Cambria Math" charset="0"/>
                                </a:rPr>
                                <m:t>j</m:t>
                              </m:r>
                            </m:sub>
                          </m:sSub>
                        </m:e>
                      </m:d>
                      <m:r>
                        <a:rPr lang="en-US" b="0" i="1" smtClean="0">
                          <a:latin typeface="Cambria Math" charset="0"/>
                          <a:ea typeface="Cambria Math" charset="0"/>
                          <a:cs typeface="Cambria Math" charset="0"/>
                        </a:rPr>
                        <m:t>=</m:t>
                      </m:r>
                      <m:nary>
                        <m:naryPr>
                          <m:chr m:val="∏"/>
                          <m:limLoc m:val="undOvr"/>
                          <m:ctrlPr>
                            <a:rPr lang="en-US" i="1">
                              <a:latin typeface="Cambria Math" panose="02040503050406030204" pitchFamily="18" charset="0"/>
                            </a:rPr>
                          </m:ctrlPr>
                        </m:naryPr>
                        <m:sub>
                          <m:r>
                            <a:rPr lang="en-US" b="0" i="1" smtClean="0">
                              <a:latin typeface="Cambria Math" charset="0"/>
                              <a:ea typeface="Times New Roman" charset="0"/>
                              <a:cs typeface="Times New Roman" charset="0"/>
                            </a:rPr>
                            <m:t>𝑟</m:t>
                          </m:r>
                          <m:r>
                            <a:rPr lang="en-US" i="1">
                              <a:latin typeface="Cambria Math" charset="0"/>
                              <a:ea typeface="Times New Roman" charset="0"/>
                              <a:cs typeface="Times New Roman" charset="0"/>
                            </a:rPr>
                            <m:t>=1</m:t>
                          </m:r>
                        </m:sub>
                        <m:sup>
                          <m:r>
                            <a:rPr lang="en-US" i="1">
                              <a:latin typeface="Cambria Math" charset="0"/>
                              <a:ea typeface="Times New Roman" charset="0"/>
                              <a:cs typeface="Times New Roman" charset="0"/>
                            </a:rPr>
                            <m:t>𝑛</m:t>
                          </m:r>
                        </m:sup>
                        <m:e>
                          <m:sSub>
                            <m:sSubPr>
                              <m:ctrlPr>
                                <a:rPr lang="en-US" i="1">
                                  <a:latin typeface="Cambria Math" panose="02040503050406030204" pitchFamily="18" charset="0"/>
                                </a:rPr>
                              </m:ctrlPr>
                            </m:sSubPr>
                            <m:e>
                              <m:sSub>
                                <m:sSubPr>
                                  <m:ctrlPr>
                                    <a:rPr lang="en-US" b="1" i="1">
                                      <a:latin typeface="Cambria Math" panose="02040503050406030204" pitchFamily="18" charset="0"/>
                                    </a:rPr>
                                  </m:ctrlPr>
                                </m:sSubPr>
                                <m:e>
                                  <m:r>
                                    <a:rPr lang="en-US" b="1" i="1">
                                      <a:latin typeface="Cambria Math" charset="0"/>
                                      <a:ea typeface="Times New Roman" charset="0"/>
                                      <a:cs typeface="Times New Roman" charset="0"/>
                                    </a:rPr>
                                    <m:t>(</m:t>
                                  </m:r>
                                  <m:r>
                                    <a:rPr lang="en-US" b="1" i="1">
                                      <a:latin typeface="Cambria Math" charset="0"/>
                                      <a:ea typeface="Times New Roman" charset="0"/>
                                      <a:cs typeface="Times New Roman" charset="0"/>
                                    </a:rPr>
                                    <m:t>𝒑</m:t>
                                  </m:r>
                                </m:e>
                                <m:sub>
                                  <m:r>
                                    <a:rPr lang="en-US" b="1" i="1">
                                      <a:latin typeface="Cambria Math" charset="0"/>
                                      <a:ea typeface="Times New Roman" charset="0"/>
                                      <a:cs typeface="Times New Roman" charset="0"/>
                                    </a:rPr>
                                    <m:t>𝒒</m:t>
                                  </m:r>
                                </m:sub>
                              </m:sSub>
                            </m:e>
                            <m:sub>
                              <m:r>
                                <a:rPr lang="en-US" b="0" i="1" smtClean="0">
                                  <a:latin typeface="Cambria Math" charset="0"/>
                                  <a:ea typeface="Times New Roman" charset="0"/>
                                  <a:cs typeface="Times New Roman" charset="0"/>
                                </a:rPr>
                                <m:t>𝑟</m:t>
                              </m:r>
                            </m:sub>
                          </m:sSub>
                          <m:r>
                            <a:rPr lang="en-US" b="0" i="1" smtClean="0">
                              <a:latin typeface="Cambria Math" charset="0"/>
                              <a:ea typeface="Times New Roman" charset="0"/>
                              <a:cs typeface="Times New Roman" charset="0"/>
                            </a:rPr>
                            <m:t>|</m:t>
                          </m:r>
                          <m:acc>
                            <m:accPr>
                              <m:chr m:val="̅"/>
                              <m:ctrlPr>
                                <a:rPr lang="en-US" b="0" i="1" smtClean="0">
                                  <a:solidFill>
                                    <a:srgbClr val="000000"/>
                                  </a:solidFill>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r>
                            <a:rPr lang="en-US" i="1">
                              <a:latin typeface="Cambria Math" charset="0"/>
                              <a:ea typeface="Times New Roman" charset="0"/>
                              <a:cs typeface="Times New Roman" charset="0"/>
                            </a:rPr>
                            <m:t>)</m:t>
                          </m:r>
                        </m:e>
                      </m:nary>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555920" y="1417638"/>
                <a:ext cx="2482410" cy="84702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5970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291"/>
          </a:xfrm>
        </p:spPr>
        <p:txBody>
          <a:bodyPr>
            <a:noAutofit/>
          </a:bodyPr>
          <a:lstStyle/>
          <a:p>
            <a:r>
              <a:rPr lang="en-US" sz="3200" b="1" smtClean="0">
                <a:latin typeface="Times New Roman" charset="0"/>
                <a:ea typeface="Times New Roman" charset="0"/>
                <a:cs typeface="Times New Roman" charset="0"/>
              </a:rPr>
              <a:t>Contribution</a:t>
            </a:r>
            <a:endParaRPr lang="en-US" sz="3200" b="1">
              <a:latin typeface="Times New Roman" charset="0"/>
              <a:ea typeface="Times New Roman" charset="0"/>
              <a:cs typeface="Times New Roman" charset="0"/>
            </a:endParaRPr>
          </a:p>
        </p:txBody>
      </p:sp>
      <p:sp>
        <p:nvSpPr>
          <p:cNvPr id="3" name="Content Placeholder 2"/>
          <p:cNvSpPr>
            <a:spLocks noGrp="1"/>
          </p:cNvSpPr>
          <p:nvPr>
            <p:ph idx="1"/>
          </p:nvPr>
        </p:nvSpPr>
        <p:spPr>
          <a:xfrm>
            <a:off x="457200" y="779929"/>
            <a:ext cx="8229600" cy="5862917"/>
          </a:xfrm>
        </p:spPr>
        <p:txBody>
          <a:bodyPr>
            <a:normAutofit/>
          </a:bodyPr>
          <a:lstStyle/>
          <a:p>
            <a:pPr marL="0" indent="0" rtl="1">
              <a:lnSpc>
                <a:spcPct val="150000"/>
              </a:lnSpc>
              <a:buNone/>
            </a:pPr>
            <a:r>
              <a:rPr lang="en-US" sz="2400" smtClean="0">
                <a:latin typeface="Times New Roman" charset="0"/>
                <a:ea typeface="Times New Roman" charset="0"/>
                <a:cs typeface="Times New Roman" charset="0"/>
              </a:rPr>
              <a:t>T</a:t>
            </a:r>
            <a:r>
              <a:rPr lang="en-US" sz="2000" smtClean="0">
                <a:latin typeface="Times New Roman" charset="0"/>
                <a:ea typeface="Times New Roman" charset="0"/>
                <a:cs typeface="Times New Roman" charset="0"/>
              </a:rPr>
              <a:t>he </a:t>
            </a:r>
            <a:r>
              <a:rPr lang="en-US" sz="2000">
                <a:latin typeface="Times New Roman" charset="0"/>
                <a:ea typeface="Times New Roman" charset="0"/>
                <a:cs typeface="Times New Roman" charset="0"/>
              </a:rPr>
              <a:t>methodology is </a:t>
            </a:r>
            <a:r>
              <a:rPr lang="en-US" sz="2000" smtClean="0">
                <a:latin typeface="Times New Roman" charset="0"/>
                <a:ea typeface="Times New Roman" charset="0"/>
                <a:cs typeface="Times New Roman" charset="0"/>
              </a:rPr>
              <a:t>precision </a:t>
            </a:r>
            <a:r>
              <a:rPr lang="en-US" sz="2000">
                <a:latin typeface="Times New Roman" charset="0"/>
                <a:ea typeface="Times New Roman" charset="0"/>
                <a:cs typeface="Times New Roman" charset="0"/>
              </a:rPr>
              <a:t>and </a:t>
            </a:r>
            <a:r>
              <a:rPr lang="en-US" sz="2000" smtClean="0">
                <a:latin typeface="Times New Roman" charset="0"/>
                <a:ea typeface="Times New Roman" charset="0"/>
                <a:cs typeface="Times New Roman" charset="0"/>
              </a:rPr>
              <a:t>efficiency</a:t>
            </a:r>
          </a:p>
          <a:p>
            <a:pPr>
              <a:lnSpc>
                <a:spcPct val="150000"/>
              </a:lnSpc>
              <a:buFont typeface="Wingdings" charset="2"/>
              <a:buChar char="Ø"/>
            </a:pPr>
            <a:r>
              <a:rPr lang="en-US" sz="2000" smtClean="0">
                <a:latin typeface="Times New Roman" charset="0"/>
                <a:ea typeface="Times New Roman" charset="0"/>
                <a:cs typeface="Times New Roman" charset="0"/>
              </a:rPr>
              <a:t>The precision</a:t>
            </a:r>
          </a:p>
          <a:p>
            <a:pPr>
              <a:lnSpc>
                <a:spcPct val="150000"/>
              </a:lnSpc>
              <a:buFont typeface="Wingdings" charset="2"/>
              <a:buChar char="§"/>
            </a:pPr>
            <a:r>
              <a:rPr lang="en-US" sz="2000">
                <a:latin typeface="Times New Roman" charset="0"/>
                <a:ea typeface="Times New Roman" charset="0"/>
                <a:cs typeface="Times New Roman" charset="0"/>
              </a:rPr>
              <a:t>The graph paradigm of a semantic/ontological scheme </a:t>
            </a:r>
            <a:r>
              <a:rPr lang="en-US" sz="2000" smtClean="0">
                <a:latin typeface="Times New Roman" charset="0"/>
                <a:ea typeface="Times New Roman" charset="0"/>
                <a:cs typeface="Times New Roman" charset="0"/>
              </a:rPr>
              <a:t>provides </a:t>
            </a:r>
            <a:r>
              <a:rPr lang="en-US" sz="2000">
                <a:latin typeface="Times New Roman" charset="0"/>
                <a:ea typeface="Times New Roman" charset="0"/>
                <a:cs typeface="Times New Roman" charset="0"/>
              </a:rPr>
              <a:t>precise measurement in knowledge assessment by focusing on organizing all the concepts in one </a:t>
            </a:r>
            <a:r>
              <a:rPr lang="en-US" sz="2000" smtClean="0">
                <a:latin typeface="Times New Roman" charset="0"/>
                <a:ea typeface="Times New Roman" charset="0"/>
                <a:cs typeface="Times New Roman" charset="0"/>
              </a:rPr>
              <a:t>space</a:t>
            </a:r>
          </a:p>
          <a:p>
            <a:pPr>
              <a:lnSpc>
                <a:spcPct val="150000"/>
              </a:lnSpc>
              <a:buFont typeface="Wingdings" charset="2"/>
              <a:buChar char="§"/>
            </a:pPr>
            <a:r>
              <a:rPr lang="en-US" sz="2000">
                <a:latin typeface="Times New Roman" charset="0"/>
                <a:ea typeface="Times New Roman" charset="0"/>
                <a:cs typeface="Times New Roman" charset="0"/>
              </a:rPr>
              <a:t>The cognitive link between the existing concepts in one domain increases the accuracy of the estimation of the assessed </a:t>
            </a:r>
            <a:r>
              <a:rPr lang="en-US" sz="2000" smtClean="0">
                <a:latin typeface="Times New Roman" charset="0"/>
                <a:ea typeface="Times New Roman" charset="0"/>
                <a:cs typeface="Times New Roman" charset="0"/>
              </a:rPr>
              <a:t>concepts</a:t>
            </a:r>
          </a:p>
          <a:p>
            <a:pPr lvl="0">
              <a:lnSpc>
                <a:spcPct val="150000"/>
              </a:lnSpc>
              <a:buFont typeface="Wingdings" charset="2"/>
              <a:buChar char="§"/>
            </a:pPr>
            <a:r>
              <a:rPr lang="en-US" sz="2000">
                <a:solidFill>
                  <a:prstClr val="black"/>
                </a:solidFill>
                <a:latin typeface="Times New Roman" charset="0"/>
                <a:ea typeface="Times New Roman" charset="0"/>
                <a:cs typeface="Times New Roman" charset="0"/>
              </a:rPr>
              <a:t>The proposed mathematical approaches provide an accurate estimation of the probabilities of knowing and not knowing the concepts in addition to the estimation probability of the concepts that </a:t>
            </a:r>
            <a:r>
              <a:rPr lang="en-US" sz="2000" smtClean="0">
                <a:solidFill>
                  <a:prstClr val="black"/>
                </a:solidFill>
                <a:latin typeface="Times New Roman" charset="0"/>
                <a:ea typeface="Times New Roman" charset="0"/>
                <a:cs typeface="Times New Roman" charset="0"/>
              </a:rPr>
              <a:t>is </a:t>
            </a:r>
            <a:r>
              <a:rPr lang="en-US" sz="2000">
                <a:solidFill>
                  <a:prstClr val="black"/>
                </a:solidFill>
                <a:latin typeface="Times New Roman" charset="0"/>
                <a:ea typeface="Times New Roman" charset="0"/>
                <a:cs typeface="Times New Roman" charset="0"/>
              </a:rPr>
              <a:t>ready to </a:t>
            </a:r>
            <a:r>
              <a:rPr lang="en-US" sz="2000" smtClean="0">
                <a:solidFill>
                  <a:prstClr val="black"/>
                </a:solidFill>
                <a:latin typeface="Times New Roman" charset="0"/>
                <a:ea typeface="Times New Roman" charset="0"/>
                <a:cs typeface="Times New Roman" charset="0"/>
              </a:rPr>
              <a:t>be known  </a:t>
            </a:r>
            <a:r>
              <a:rPr lang="en-US" sz="2000" smtClean="0">
                <a:latin typeface="Times New Roman" charset="0"/>
                <a:ea typeface="Times New Roman" charset="0"/>
                <a:cs typeface="Times New Roman" charset="0"/>
              </a:rPr>
              <a:t> </a:t>
            </a:r>
          </a:p>
          <a:p>
            <a:pPr lvl="8" indent="-342900" algn="r" rtl="1"/>
            <a:endParaRPr lang="en-US"/>
          </a:p>
        </p:txBody>
      </p:sp>
      <p:sp>
        <p:nvSpPr>
          <p:cNvPr id="4" name="Slide Number Placeholder 3"/>
          <p:cNvSpPr>
            <a:spLocks noGrp="1"/>
          </p:cNvSpPr>
          <p:nvPr>
            <p:ph type="sldNum" sz="quarter" idx="12"/>
          </p:nvPr>
        </p:nvSpPr>
        <p:spPr/>
        <p:txBody>
          <a:bodyPr/>
          <a:lstStyle/>
          <a:p>
            <a:fld id="{B38F3DF5-46B4-354D-BEB6-FC8B3F9E8E19}" type="slidenum">
              <a:rPr lang="en-US" smtClean="0"/>
              <a:t>4</a:t>
            </a:fld>
            <a:endParaRPr lang="en-US"/>
          </a:p>
        </p:txBody>
      </p:sp>
    </p:spTree>
    <p:extLst>
      <p:ext uri="{BB962C8B-B14F-4D97-AF65-F5344CB8AC3E}">
        <p14:creationId xmlns:p14="http://schemas.microsoft.com/office/powerpoint/2010/main" val="248094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8F3DF5-46B4-354D-BEB6-FC8B3F9E8E19}" type="slidenum">
              <a:rPr lang="en-US" smtClean="0"/>
              <a:t>40</a:t>
            </a:fld>
            <a:endParaRPr lang="en-US"/>
          </a:p>
        </p:txBody>
      </p:sp>
      <mc:AlternateContent xmlns:mc="http://schemas.openxmlformats.org/markup-compatibility/2006" xmlns:a14="http://schemas.microsoft.com/office/drawing/2010/main">
        <mc:Choice Requires="a14">
          <p:sp>
            <p:nvSpPr>
              <p:cNvPr id="9" name="Rectangle 8"/>
              <p:cNvSpPr/>
              <p:nvPr/>
            </p:nvSpPr>
            <p:spPr>
              <a:xfrm>
                <a:off x="1103246" y="1944722"/>
                <a:ext cx="6241772" cy="989502"/>
              </a:xfrm>
              <a:prstGeom prst="rect">
                <a:avLst/>
              </a:prstGeom>
            </p:spPr>
            <p:txBody>
              <a:bodyPr wrap="square">
                <a:spAutoFit/>
              </a:bodyPr>
              <a:lstStyle/>
              <a:p>
                <a:pPr indent="457200" algn="just">
                  <a:lnSpc>
                    <a:spcPct val="200000"/>
                  </a:lnSpc>
                </a:pPr>
                <a14:m>
                  <m:oMathPara xmlns:m="http://schemas.openxmlformats.org/officeDocument/2006/math">
                    <m:oMathParaPr>
                      <m:jc m:val="centerGroup"/>
                    </m:oMathParaPr>
                    <m:oMath xmlns:m="http://schemas.openxmlformats.org/officeDocument/2006/math">
                      <m:r>
                        <m:rPr>
                          <m:sty m:val="p"/>
                        </m:rPr>
                        <a:rPr lang="en-US" sz="1400" smtClean="0">
                          <a:latin typeface="Cambria Math" charset="0"/>
                          <a:ea typeface="Times New Roman" charset="0"/>
                          <a:cs typeface="Times New Roman" charset="0"/>
                        </a:rPr>
                        <m:t>P</m:t>
                      </m:r>
                      <m:d>
                        <m:dPr>
                          <m:ctrlPr>
                            <a:rPr lang="en-US" sz="1400" i="1">
                              <a:effectLst/>
                              <a:latin typeface="Cambria Math" panose="02040503050406030204" pitchFamily="18" charset="0"/>
                              <a:ea typeface="Times New Roman" charset="0"/>
                              <a:cs typeface="Times New Roman" charset="0"/>
                            </a:rPr>
                          </m:ctrlPr>
                        </m:dPr>
                        <m:e>
                          <m:r>
                            <m:rPr>
                              <m:sty m:val="p"/>
                            </m:rPr>
                            <a:rPr lang="en-US" sz="1400">
                              <a:effectLst/>
                              <a:latin typeface="Cambria Math" charset="0"/>
                              <a:ea typeface="Times New Roman" charset="0"/>
                              <a:cs typeface="Times New Roman" charset="0"/>
                            </a:rPr>
                            <m:t>A</m:t>
                          </m:r>
                        </m:e>
                        <m:e>
                          <m:r>
                            <m:rPr>
                              <m:sty m:val="p"/>
                            </m:rPr>
                            <a:rPr lang="en-US" sz="1400">
                              <a:effectLst/>
                              <a:latin typeface="Cambria Math" charset="0"/>
                              <a:ea typeface="Times New Roman" charset="0"/>
                              <a:cs typeface="Times New Roman" charset="0"/>
                            </a:rPr>
                            <m:t>B</m:t>
                          </m:r>
                        </m:e>
                      </m:d>
                      <m:r>
                        <a:rPr lang="en-US" sz="1400">
                          <a:effectLst/>
                          <a:latin typeface="Cambria Math" charset="0"/>
                          <a:ea typeface="Times New Roman" charset="0"/>
                          <a:cs typeface="Times New Roman" charset="0"/>
                        </a:rPr>
                        <m:t>=</m:t>
                      </m:r>
                      <m:f>
                        <m:fPr>
                          <m:ctrlPr>
                            <a:rPr lang="en-US" sz="1400" i="1">
                              <a:effectLst/>
                              <a:latin typeface="Cambria Math" panose="02040503050406030204" pitchFamily="18" charset="0"/>
                              <a:ea typeface="Times New Roman" charset="0"/>
                              <a:cs typeface="Times New Roman" charset="0"/>
                            </a:rPr>
                          </m:ctrlPr>
                        </m:fPr>
                        <m:num>
                          <m:r>
                            <m:rPr>
                              <m:sty m:val="p"/>
                            </m:rPr>
                            <a:rPr lang="en-US" sz="1400">
                              <a:solidFill>
                                <a:srgbClr val="000000"/>
                              </a:solidFill>
                              <a:latin typeface="Cambria Math" charset="0"/>
                              <a:ea typeface="Times New Roman" charset="0"/>
                              <a:cs typeface="Times New Roman" charset="0"/>
                            </a:rPr>
                            <m:t>P</m:t>
                          </m:r>
                          <m:d>
                            <m:dPr>
                              <m:ctrlPr>
                                <a:rPr lang="en-US" sz="1400" i="1">
                                  <a:solidFill>
                                    <a:srgbClr val="000000"/>
                                  </a:solidFill>
                                  <a:latin typeface="Cambria Math" panose="02040503050406030204" pitchFamily="18" charset="0"/>
                                  <a:ea typeface="Times New Roman" charset="0"/>
                                  <a:cs typeface="Times New Roman" charset="0"/>
                                </a:rPr>
                              </m:ctrlPr>
                            </m:dPr>
                            <m:e>
                              <m:r>
                                <m:rPr>
                                  <m:sty m:val="p"/>
                                </m:rPr>
                                <a:rPr lang="en-US" sz="1400">
                                  <a:solidFill>
                                    <a:srgbClr val="000000"/>
                                  </a:solidFill>
                                  <a:latin typeface="Cambria Math" charset="0"/>
                                  <a:ea typeface="Times New Roman" charset="0"/>
                                  <a:cs typeface="Times New Roman" charset="0"/>
                                </a:rPr>
                                <m:t>B</m:t>
                              </m:r>
                            </m:e>
                            <m:e>
                              <m:r>
                                <m:rPr>
                                  <m:sty m:val="p"/>
                                </m:rPr>
                                <a:rPr lang="en-US" sz="1400">
                                  <a:solidFill>
                                    <a:srgbClr val="000000"/>
                                  </a:solidFill>
                                  <a:latin typeface="Cambria Math" charset="0"/>
                                  <a:ea typeface="Times New Roman" charset="0"/>
                                  <a:cs typeface="Times New Roman" charset="0"/>
                                </a:rPr>
                                <m:t>A</m:t>
                              </m:r>
                            </m:e>
                          </m:d>
                          <m:r>
                            <a:rPr lang="en-US" sz="1400" i="1">
                              <a:solidFill>
                                <a:srgbClr val="000000"/>
                              </a:solidFill>
                              <a:latin typeface="Cambria Math" charset="0"/>
                              <a:ea typeface="Times New Roman" charset="0"/>
                              <a:cs typeface="Times New Roman" charset="0"/>
                            </a:rPr>
                            <m:t>∗</m:t>
                          </m:r>
                          <m:r>
                            <a:rPr lang="en-US" sz="1400">
                              <a:solidFill>
                                <a:srgbClr val="000000"/>
                              </a:solidFill>
                              <a:latin typeface="Cambria Math" charset="0"/>
                              <a:ea typeface="Times New Roman" charset="0"/>
                              <a:cs typeface="Times New Roman" charset="0"/>
                            </a:rPr>
                            <m:t> </m:t>
                          </m:r>
                          <m:r>
                            <m:rPr>
                              <m:sty m:val="p"/>
                            </m:rPr>
                            <a:rPr lang="en-US" sz="1400">
                              <a:solidFill>
                                <a:srgbClr val="000000"/>
                              </a:solidFill>
                              <a:latin typeface="Cambria Math" charset="0"/>
                              <a:ea typeface="Times New Roman" charset="0"/>
                              <a:cs typeface="Times New Roman" charset="0"/>
                            </a:rPr>
                            <m:t>P</m:t>
                          </m:r>
                          <m:d>
                            <m:dPr>
                              <m:ctrlPr>
                                <a:rPr lang="en-US" sz="1400" i="1">
                                  <a:solidFill>
                                    <a:srgbClr val="000000"/>
                                  </a:solidFill>
                                  <a:latin typeface="Cambria Math" panose="02040503050406030204" pitchFamily="18" charset="0"/>
                                  <a:ea typeface="Times New Roman" charset="0"/>
                                  <a:cs typeface="Times New Roman" charset="0"/>
                                </a:rPr>
                              </m:ctrlPr>
                            </m:dPr>
                            <m:e>
                              <m:r>
                                <m:rPr>
                                  <m:sty m:val="p"/>
                                </m:rPr>
                                <a:rPr lang="en-US" sz="1400">
                                  <a:solidFill>
                                    <a:srgbClr val="000000"/>
                                  </a:solidFill>
                                  <a:latin typeface="Cambria Math" charset="0"/>
                                  <a:ea typeface="Times New Roman" charset="0"/>
                                  <a:cs typeface="Times New Roman" charset="0"/>
                                </a:rPr>
                                <m:t>A</m:t>
                              </m:r>
                            </m:e>
                          </m:d>
                        </m:num>
                        <m:den>
                          <m:r>
                            <m:rPr>
                              <m:sty m:val="p"/>
                            </m:rPr>
                            <a:rPr lang="en-US" sz="1400">
                              <a:solidFill>
                                <a:srgbClr val="000000"/>
                              </a:solidFill>
                              <a:latin typeface="Cambria Math" charset="0"/>
                              <a:ea typeface="Times New Roman" charset="0"/>
                              <a:cs typeface="Times New Roman" charset="0"/>
                            </a:rPr>
                            <m:t>P</m:t>
                          </m:r>
                          <m:d>
                            <m:dPr>
                              <m:ctrlPr>
                                <a:rPr lang="en-US" sz="1400" i="1">
                                  <a:solidFill>
                                    <a:srgbClr val="000000"/>
                                  </a:solidFill>
                                  <a:latin typeface="Cambria Math" panose="02040503050406030204" pitchFamily="18" charset="0"/>
                                  <a:ea typeface="Times New Roman" charset="0"/>
                                  <a:cs typeface="Times New Roman" charset="0"/>
                                </a:rPr>
                              </m:ctrlPr>
                            </m:dPr>
                            <m:e>
                              <m:r>
                                <m:rPr>
                                  <m:sty m:val="p"/>
                                </m:rPr>
                                <a:rPr lang="en-US" sz="1400">
                                  <a:solidFill>
                                    <a:srgbClr val="000000"/>
                                  </a:solidFill>
                                  <a:latin typeface="Cambria Math" charset="0"/>
                                  <a:ea typeface="Times New Roman" charset="0"/>
                                  <a:cs typeface="Times New Roman" charset="0"/>
                                </a:rPr>
                                <m:t>B</m:t>
                              </m:r>
                            </m:e>
                            <m:e>
                              <m:r>
                                <m:rPr>
                                  <m:sty m:val="p"/>
                                </m:rPr>
                                <a:rPr lang="en-US" sz="1400">
                                  <a:solidFill>
                                    <a:srgbClr val="000000"/>
                                  </a:solidFill>
                                  <a:latin typeface="Cambria Math" charset="0"/>
                                  <a:ea typeface="Times New Roman" charset="0"/>
                                  <a:cs typeface="Times New Roman" charset="0"/>
                                </a:rPr>
                                <m:t>A</m:t>
                              </m:r>
                            </m:e>
                          </m:d>
                          <m:r>
                            <a:rPr lang="en-US" sz="1400" i="1">
                              <a:solidFill>
                                <a:srgbClr val="000000"/>
                              </a:solidFill>
                              <a:latin typeface="Cambria Math" charset="0"/>
                              <a:ea typeface="Times New Roman" charset="0"/>
                              <a:cs typeface="Times New Roman" charset="0"/>
                            </a:rPr>
                            <m:t>∗</m:t>
                          </m:r>
                          <m:r>
                            <a:rPr lang="en-US" sz="1400">
                              <a:solidFill>
                                <a:srgbClr val="000000"/>
                              </a:solidFill>
                              <a:latin typeface="Cambria Math" charset="0"/>
                              <a:ea typeface="Times New Roman" charset="0"/>
                              <a:cs typeface="Times New Roman" charset="0"/>
                            </a:rPr>
                            <m:t> </m:t>
                          </m:r>
                          <m:r>
                            <m:rPr>
                              <m:sty m:val="p"/>
                            </m:rPr>
                            <a:rPr lang="en-US" sz="1400">
                              <a:solidFill>
                                <a:srgbClr val="000000"/>
                              </a:solidFill>
                              <a:latin typeface="Cambria Math" charset="0"/>
                              <a:ea typeface="Times New Roman" charset="0"/>
                              <a:cs typeface="Times New Roman" charset="0"/>
                            </a:rPr>
                            <m:t>P</m:t>
                          </m:r>
                          <m:d>
                            <m:dPr>
                              <m:ctrlPr>
                                <a:rPr lang="en-US" sz="1400" i="1">
                                  <a:solidFill>
                                    <a:srgbClr val="000000"/>
                                  </a:solidFill>
                                  <a:latin typeface="Cambria Math" panose="02040503050406030204" pitchFamily="18" charset="0"/>
                                  <a:ea typeface="Times New Roman" charset="0"/>
                                  <a:cs typeface="Times New Roman" charset="0"/>
                                </a:rPr>
                              </m:ctrlPr>
                            </m:dPr>
                            <m:e>
                              <m:r>
                                <m:rPr>
                                  <m:sty m:val="p"/>
                                </m:rPr>
                                <a:rPr lang="en-US" sz="1400">
                                  <a:solidFill>
                                    <a:srgbClr val="000000"/>
                                  </a:solidFill>
                                  <a:latin typeface="Cambria Math" charset="0"/>
                                  <a:ea typeface="Times New Roman" charset="0"/>
                                  <a:cs typeface="Times New Roman" charset="0"/>
                                </a:rPr>
                                <m:t>A</m:t>
                              </m:r>
                            </m:e>
                          </m:d>
                          <m:r>
                            <a:rPr lang="en-US" sz="1400">
                              <a:solidFill>
                                <a:srgbClr val="000000"/>
                              </a:solidFill>
                              <a:latin typeface="Cambria Math" charset="0"/>
                              <a:ea typeface="Times New Roman" charset="0"/>
                              <a:cs typeface="Times New Roman" charset="0"/>
                            </a:rPr>
                            <m:t>+</m:t>
                          </m:r>
                          <m:r>
                            <m:rPr>
                              <m:sty m:val="p"/>
                            </m:rPr>
                            <a:rPr lang="en-US" sz="1400">
                              <a:solidFill>
                                <a:srgbClr val="000000"/>
                              </a:solidFill>
                              <a:latin typeface="Cambria Math" charset="0"/>
                              <a:ea typeface="Times New Roman" charset="0"/>
                              <a:cs typeface="Times New Roman" charset="0"/>
                            </a:rPr>
                            <m:t>P</m:t>
                          </m:r>
                          <m:d>
                            <m:dPr>
                              <m:ctrlPr>
                                <a:rPr lang="en-US" sz="1400" i="1">
                                  <a:solidFill>
                                    <a:srgbClr val="000000"/>
                                  </a:solidFill>
                                  <a:latin typeface="Cambria Math" panose="02040503050406030204" pitchFamily="18" charset="0"/>
                                  <a:ea typeface="Times New Roman" charset="0"/>
                                  <a:cs typeface="Times New Roman" charset="0"/>
                                </a:rPr>
                              </m:ctrlPr>
                            </m:dPr>
                            <m:e>
                              <m:r>
                                <m:rPr>
                                  <m:sty m:val="p"/>
                                </m:rPr>
                                <a:rPr lang="en-US" sz="1400">
                                  <a:solidFill>
                                    <a:srgbClr val="000000"/>
                                  </a:solidFill>
                                  <a:latin typeface="Cambria Math" charset="0"/>
                                  <a:ea typeface="Times New Roman" charset="0"/>
                                  <a:cs typeface="Times New Roman" charset="0"/>
                                </a:rPr>
                                <m:t>B</m:t>
                              </m:r>
                            </m:e>
                            <m:e>
                              <m:r>
                                <a:rPr lang="en-US" sz="1400">
                                  <a:solidFill>
                                    <a:srgbClr val="000000"/>
                                  </a:solidFill>
                                  <a:latin typeface="Cambria Math" charset="0"/>
                                  <a:ea typeface="Times New Roman" charset="0"/>
                                  <a:cs typeface="Times New Roman" charset="0"/>
                                </a:rPr>
                                <m:t>¬</m:t>
                              </m:r>
                              <m:r>
                                <m:rPr>
                                  <m:sty m:val="p"/>
                                </m:rPr>
                                <a:rPr lang="en-US" sz="1400">
                                  <a:solidFill>
                                    <a:srgbClr val="000000"/>
                                  </a:solidFill>
                                  <a:latin typeface="Cambria Math" charset="0"/>
                                  <a:ea typeface="Times New Roman" charset="0"/>
                                  <a:cs typeface="Times New Roman" charset="0"/>
                                </a:rPr>
                                <m:t>A</m:t>
                              </m:r>
                            </m:e>
                          </m:d>
                          <m:r>
                            <a:rPr lang="en-US" sz="1400" i="1">
                              <a:solidFill>
                                <a:srgbClr val="000000"/>
                              </a:solidFill>
                              <a:latin typeface="Cambria Math" charset="0"/>
                              <a:ea typeface="Times New Roman" charset="0"/>
                              <a:cs typeface="Times New Roman" charset="0"/>
                            </a:rPr>
                            <m:t>∗</m:t>
                          </m:r>
                          <m:r>
                            <a:rPr lang="en-US" sz="1400">
                              <a:solidFill>
                                <a:srgbClr val="000000"/>
                              </a:solidFill>
                              <a:latin typeface="Cambria Math" charset="0"/>
                              <a:ea typeface="Times New Roman" charset="0"/>
                              <a:cs typeface="Times New Roman" charset="0"/>
                            </a:rPr>
                            <m:t> </m:t>
                          </m:r>
                          <m:r>
                            <m:rPr>
                              <m:sty m:val="p"/>
                            </m:rPr>
                            <a:rPr lang="en-US" sz="1400">
                              <a:solidFill>
                                <a:srgbClr val="000000"/>
                              </a:solidFill>
                              <a:latin typeface="Cambria Math" charset="0"/>
                              <a:ea typeface="Times New Roman" charset="0"/>
                              <a:cs typeface="Times New Roman" charset="0"/>
                            </a:rPr>
                            <m:t>P</m:t>
                          </m:r>
                          <m:d>
                            <m:dPr>
                              <m:ctrlPr>
                                <a:rPr lang="en-US" sz="1400" i="1">
                                  <a:solidFill>
                                    <a:srgbClr val="000000"/>
                                  </a:solidFill>
                                  <a:latin typeface="Cambria Math" panose="02040503050406030204" pitchFamily="18" charset="0"/>
                                  <a:ea typeface="Times New Roman" charset="0"/>
                                  <a:cs typeface="Times New Roman" charset="0"/>
                                </a:rPr>
                              </m:ctrlPr>
                            </m:dPr>
                            <m:e>
                              <m:r>
                                <a:rPr lang="en-US" sz="1400">
                                  <a:solidFill>
                                    <a:srgbClr val="000000"/>
                                  </a:solidFill>
                                  <a:latin typeface="Cambria Math" charset="0"/>
                                  <a:ea typeface="Times New Roman" charset="0"/>
                                  <a:cs typeface="Times New Roman" charset="0"/>
                                </a:rPr>
                                <m:t>¬</m:t>
                              </m:r>
                              <m:r>
                                <m:rPr>
                                  <m:sty m:val="p"/>
                                </m:rPr>
                                <a:rPr lang="en-US" sz="1400">
                                  <a:solidFill>
                                    <a:srgbClr val="000000"/>
                                  </a:solidFill>
                                  <a:latin typeface="Cambria Math" charset="0"/>
                                  <a:ea typeface="Times New Roman" charset="0"/>
                                  <a:cs typeface="Times New Roman" charset="0"/>
                                </a:rPr>
                                <m:t>A</m:t>
                              </m:r>
                            </m:e>
                          </m:d>
                        </m:den>
                      </m:f>
                    </m:oMath>
                  </m:oMathPara>
                </a14:m>
                <a:endParaRPr lang="en-US" sz="1400">
                  <a:effectLst/>
                  <a:latin typeface="Times New Roman" charset="0"/>
                  <a:ea typeface="Times New Roman" charset="0"/>
                  <a:cs typeface="Times New Roman"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103246" y="1944722"/>
                <a:ext cx="6241772" cy="989502"/>
              </a:xfrm>
              <a:prstGeom prst="rect">
                <a:avLst/>
              </a:prstGeom>
              <a:blipFill rotWithShape="0">
                <a:blip r:embed="rId3"/>
                <a:stretch>
                  <a:fillRect/>
                </a:stretch>
              </a:blipFill>
            </p:spPr>
            <p:txBody>
              <a:bodyPr/>
              <a:lstStyle/>
              <a:p>
                <a:r>
                  <a:rPr lang="en-US">
                    <a:noFill/>
                  </a:rPr>
                  <a:t> </a:t>
                </a:r>
              </a:p>
            </p:txBody>
          </p:sp>
        </mc:Fallback>
      </mc:AlternateContent>
      <p:sp>
        <p:nvSpPr>
          <p:cNvPr id="10" name="Rectangle 9"/>
          <p:cNvSpPr/>
          <p:nvPr/>
        </p:nvSpPr>
        <p:spPr>
          <a:xfrm>
            <a:off x="2718846" y="165329"/>
            <a:ext cx="3240631" cy="614079"/>
          </a:xfrm>
          <a:prstGeom prst="rect">
            <a:avLst/>
          </a:prstGeom>
        </p:spPr>
        <p:txBody>
          <a:bodyPr wrap="none">
            <a:spAutoFit/>
          </a:bodyPr>
          <a:lstStyle/>
          <a:p>
            <a:pPr marL="342900" indent="-342900" algn="just">
              <a:lnSpc>
                <a:spcPct val="200000"/>
              </a:lnSpc>
              <a:buFont typeface="+mj-lt"/>
              <a:buAutoNum type="arabicPeriod" startAt="2"/>
            </a:pPr>
            <a:r>
              <a:rPr lang="en-US" sz="2000" smtClean="0">
                <a:latin typeface="Times New Roman" charset="0"/>
                <a:ea typeface="Times New Roman" charset="0"/>
              </a:rPr>
              <a:t>Bayes </a:t>
            </a:r>
            <a:r>
              <a:rPr lang="en-US" sz="2000">
                <a:latin typeface="Times New Roman" charset="0"/>
                <a:ea typeface="Times New Roman" charset="0"/>
              </a:rPr>
              <a:t>formula (Version 2</a:t>
            </a:r>
            <a:r>
              <a:rPr lang="en-US" sz="2000" smtClean="0">
                <a:latin typeface="Times New Roman" charset="0"/>
                <a:ea typeface="Times New Roman" charset="0"/>
              </a:rPr>
              <a:t>)</a:t>
            </a:r>
            <a:endParaRPr lang="en-US" sz="2000">
              <a:effectLst/>
              <a:latin typeface="Times New Roman" charset="0"/>
              <a:ea typeface="Times New Roman" charset="0"/>
            </a:endParaRPr>
          </a:p>
        </p:txBody>
      </p:sp>
      <mc:AlternateContent xmlns:mc="http://schemas.openxmlformats.org/markup-compatibility/2006" xmlns:a14="http://schemas.microsoft.com/office/drawing/2010/main">
        <mc:Choice Requires="a14">
          <p:sp>
            <p:nvSpPr>
              <p:cNvPr id="7" name="Rectangle 6"/>
              <p:cNvSpPr/>
              <p:nvPr/>
            </p:nvSpPr>
            <p:spPr>
              <a:xfrm>
                <a:off x="308843" y="3037213"/>
                <a:ext cx="8060635" cy="2123658"/>
              </a:xfrm>
              <a:prstGeom prst="rect">
                <a:avLst/>
              </a:prstGeom>
            </p:spPr>
            <p:txBody>
              <a:bodyPr wrap="square">
                <a:spAutoFit/>
              </a:bodyPr>
              <a:lstStyle/>
              <a:p>
                <a:pPr marL="342900" indent="-342900" algn="just">
                  <a:lnSpc>
                    <a:spcPct val="200000"/>
                  </a:lnSpc>
                  <a:buFont typeface="Calibri" charset="0"/>
                  <a:buChar char="-"/>
                </a:pPr>
                <a:r>
                  <a:rPr lang="en-US" sz="1200">
                    <a:latin typeface="Times New Roman" charset="0"/>
                    <a:ea typeface="Times New Roman" charset="0"/>
                    <a:cs typeface="Times New Roman" charset="0"/>
                  </a:rPr>
                  <a:t>(A),the prior probability</a:t>
                </a:r>
                <a:r>
                  <a:rPr lang="en-US" sz="1200" smtClean="0">
                    <a:solidFill>
                      <a:schemeClr val="tx1"/>
                    </a:solidFill>
                    <a:effectLst/>
                    <a:latin typeface="Times New Roman" charset="0"/>
                    <a:ea typeface="Times New Roman" charset="0"/>
                    <a:cs typeface="Times New Roman" charset="0"/>
                  </a:rPr>
                  <a:t>, </a:t>
                </a:r>
                <a:r>
                  <a:rPr lang="en-US" sz="1200">
                    <a:solidFill>
                      <a:schemeClr val="tx1"/>
                    </a:solidFill>
                    <a:effectLst/>
                    <a:latin typeface="Times New Roman" charset="0"/>
                    <a:ea typeface="Times New Roman" charset="0"/>
                    <a:cs typeface="Times New Roman" charset="0"/>
                  </a:rPr>
                  <a:t>is the initial degree of belief in A.</a:t>
                </a:r>
              </a:p>
              <a:p>
                <a:pPr marL="342900" marR="0" lvl="0" indent="-342900" algn="just">
                  <a:lnSpc>
                    <a:spcPct val="200000"/>
                  </a:lnSpc>
                  <a:spcBef>
                    <a:spcPts val="0"/>
                  </a:spcBef>
                  <a:spcAft>
                    <a:spcPts val="0"/>
                  </a:spcAft>
                  <a:buFont typeface="Calibri" charset="0"/>
                  <a:buChar char="-"/>
                </a:pPr>
                <a:r>
                  <a:rPr lang="en-US" sz="1200">
                    <a:solidFill>
                      <a:schemeClr val="tx1"/>
                    </a:solidFill>
                    <a:effectLst/>
                    <a:latin typeface="Times New Roman" charset="0"/>
                    <a:ea typeface="Times New Roman" charset="0"/>
                    <a:cs typeface="Times New Roman" charset="0"/>
                  </a:rPr>
                  <a:t>P(</a:t>
                </a:r>
                <a14:m>
                  <m:oMath xmlns:m="http://schemas.openxmlformats.org/officeDocument/2006/math">
                    <m:r>
                      <a:rPr lang="en-US" sz="1200">
                        <a:solidFill>
                          <a:schemeClr val="tx1"/>
                        </a:solidFill>
                        <a:effectLst/>
                        <a:latin typeface="Cambria Math" charset="0"/>
                        <a:ea typeface="Times New Roman" charset="0"/>
                        <a:cs typeface="Times New Roman" charset="0"/>
                      </a:rPr>
                      <m:t>¬</m:t>
                    </m:r>
                  </m:oMath>
                </a14:m>
                <a:r>
                  <a:rPr lang="en-US" sz="1200">
                    <a:solidFill>
                      <a:schemeClr val="tx1"/>
                    </a:solidFill>
                    <a:effectLst/>
                    <a:latin typeface="Times New Roman" charset="0"/>
                    <a:ea typeface="Times New Roman" charset="0"/>
                    <a:cs typeface="Times New Roman" charset="0"/>
                  </a:rPr>
                  <a:t>A), is the corresponding probability of the initial degree of belief against A: 1 − P(A) = P(</a:t>
                </a:r>
                <a14:m>
                  <m:oMath xmlns:m="http://schemas.openxmlformats.org/officeDocument/2006/math">
                    <m:r>
                      <a:rPr lang="en-US" sz="1200">
                        <a:solidFill>
                          <a:schemeClr val="tx1"/>
                        </a:solidFill>
                        <a:effectLst/>
                        <a:latin typeface="Cambria Math" charset="0"/>
                        <a:ea typeface="Times New Roman" charset="0"/>
                        <a:cs typeface="Times New Roman" charset="0"/>
                      </a:rPr>
                      <m:t>¬</m:t>
                    </m:r>
                  </m:oMath>
                </a14:m>
                <a:r>
                  <a:rPr lang="en-US" sz="1200">
                    <a:solidFill>
                      <a:schemeClr val="tx1"/>
                    </a:solidFill>
                    <a:effectLst/>
                    <a:latin typeface="Times New Roman" charset="0"/>
                    <a:ea typeface="Times New Roman" charset="0"/>
                    <a:cs typeface="Times New Roman" charset="0"/>
                  </a:rPr>
                  <a:t>A)</a:t>
                </a:r>
              </a:p>
              <a:p>
                <a:pPr marL="342900" indent="-342900" algn="just">
                  <a:lnSpc>
                    <a:spcPct val="200000"/>
                  </a:lnSpc>
                  <a:buFont typeface="Calibri" charset="0"/>
                  <a:buChar char="-"/>
                </a:pPr>
                <a:r>
                  <a:rPr lang="en-US" sz="1200">
                    <a:solidFill>
                      <a:schemeClr val="tx1"/>
                    </a:solidFill>
                    <a:effectLst/>
                    <a:latin typeface="Times New Roman" charset="0"/>
                    <a:ea typeface="Times New Roman" charset="0"/>
                    <a:cs typeface="Times New Roman" charset="0"/>
                  </a:rPr>
                  <a:t>P(B | A), the </a:t>
                </a:r>
                <a:r>
                  <a:rPr lang="en-US" sz="1200">
                    <a:latin typeface="Times New Roman" charset="0"/>
                    <a:ea typeface="Times New Roman" charset="0"/>
                    <a:cs typeface="Times New Roman" charset="0"/>
                  </a:rPr>
                  <a:t>conditional probability or </a:t>
                </a:r>
                <a:r>
                  <a:rPr lang="en-US" sz="1200">
                    <a:solidFill>
                      <a:schemeClr val="tx1"/>
                    </a:solidFill>
                    <a:effectLst/>
                    <a:latin typeface="Times New Roman" charset="0"/>
                    <a:ea typeface="Times New Roman" charset="0"/>
                    <a:cs typeface="Times New Roman" charset="0"/>
                  </a:rPr>
                  <a:t>likelihood, is the degree of belief in B, given that the proposition A is true.</a:t>
                </a:r>
              </a:p>
              <a:p>
                <a:pPr marL="342900" indent="-342900" algn="just">
                  <a:lnSpc>
                    <a:spcPct val="200000"/>
                  </a:lnSpc>
                  <a:buFont typeface="Calibri" charset="0"/>
                  <a:buChar char="-"/>
                </a:pPr>
                <a:r>
                  <a:rPr lang="en-US" sz="1200">
                    <a:solidFill>
                      <a:schemeClr val="tx1"/>
                    </a:solidFill>
                    <a:effectLst/>
                    <a:latin typeface="Times New Roman" charset="0"/>
                    <a:ea typeface="Times New Roman" charset="0"/>
                    <a:cs typeface="Times New Roman" charset="0"/>
                  </a:rPr>
                  <a:t>P(B | </a:t>
                </a:r>
                <a14:m>
                  <m:oMath xmlns:m="http://schemas.openxmlformats.org/officeDocument/2006/math">
                    <m:r>
                      <a:rPr lang="en-US" sz="1200">
                        <a:solidFill>
                          <a:schemeClr val="tx1"/>
                        </a:solidFill>
                        <a:effectLst/>
                        <a:latin typeface="Cambria Math" charset="0"/>
                        <a:ea typeface="Times New Roman" charset="0"/>
                        <a:cs typeface="Times New Roman" charset="0"/>
                      </a:rPr>
                      <m:t>¬</m:t>
                    </m:r>
                  </m:oMath>
                </a14:m>
                <a:r>
                  <a:rPr lang="en-US" sz="1200">
                    <a:solidFill>
                      <a:schemeClr val="tx1"/>
                    </a:solidFill>
                    <a:effectLst/>
                    <a:latin typeface="Times New Roman" charset="0"/>
                    <a:ea typeface="Times New Roman" charset="0"/>
                    <a:cs typeface="Times New Roman" charset="0"/>
                  </a:rPr>
                  <a:t>A), the </a:t>
                </a:r>
                <a:r>
                  <a:rPr lang="en-US" sz="1200">
                    <a:latin typeface="Times New Roman" charset="0"/>
                    <a:ea typeface="Times New Roman" charset="0"/>
                    <a:cs typeface="Times New Roman" charset="0"/>
                  </a:rPr>
                  <a:t>conditional probability or </a:t>
                </a:r>
                <a:r>
                  <a:rPr lang="en-US" sz="1200">
                    <a:solidFill>
                      <a:schemeClr val="tx1"/>
                    </a:solidFill>
                    <a:effectLst/>
                    <a:latin typeface="Times New Roman" charset="0"/>
                    <a:ea typeface="Times New Roman" charset="0"/>
                    <a:cs typeface="Times New Roman" charset="0"/>
                  </a:rPr>
                  <a:t>likelihood, is the degree of belief in B, given that the proposition A is false.</a:t>
                </a:r>
              </a:p>
              <a:p>
                <a:pPr marL="342900" indent="-342900" algn="just">
                  <a:lnSpc>
                    <a:spcPct val="200000"/>
                  </a:lnSpc>
                  <a:buFont typeface="Calibri" charset="0"/>
                  <a:buChar char="-"/>
                </a:pPr>
                <a:r>
                  <a:rPr lang="en-US" sz="1200">
                    <a:solidFill>
                      <a:schemeClr val="tx1"/>
                    </a:solidFill>
                    <a:effectLst/>
                    <a:latin typeface="Times New Roman" charset="0"/>
                    <a:ea typeface="Times New Roman" charset="0"/>
                    <a:cs typeface="Times New Roman" charset="0"/>
                  </a:rPr>
                  <a:t>P(A | B), the </a:t>
                </a:r>
                <a:r>
                  <a:rPr lang="en-US" sz="1200">
                    <a:latin typeface="Times New Roman" charset="0"/>
                    <a:ea typeface="Times New Roman" charset="0"/>
                    <a:cs typeface="Times New Roman" charset="0"/>
                  </a:rPr>
                  <a:t>posterior probability, is </a:t>
                </a:r>
                <a:r>
                  <a:rPr lang="en-US" sz="1200">
                    <a:solidFill>
                      <a:schemeClr val="tx1"/>
                    </a:solidFill>
                    <a:effectLst/>
                    <a:latin typeface="Times New Roman" charset="0"/>
                    <a:ea typeface="Times New Roman" charset="0"/>
                    <a:cs typeface="Times New Roman" charset="0"/>
                  </a:rPr>
                  <a:t>the probability for A after taking into account B for and against A.</a:t>
                </a:r>
              </a:p>
              <a:p>
                <a:r>
                  <a:rPr lang="en-US" sz="1200">
                    <a:solidFill>
                      <a:schemeClr val="tx1"/>
                    </a:solidFill>
                    <a:effectLst/>
                    <a:latin typeface="Times New Roman" charset="0"/>
                    <a:ea typeface="Times New Roman" charset="0"/>
                    <a:cs typeface="Times New Roman" charset="0"/>
                  </a:rPr>
                  <a:t>Based on the given problem statement, we suggest version </a:t>
                </a:r>
                <a:r>
                  <a:rPr lang="en-US" sz="1200" u="none" strike="noStrike">
                    <a:solidFill>
                      <a:schemeClr val="tx1"/>
                    </a:solidFill>
                    <a:effectLst/>
                    <a:latin typeface="Times New Roman" charset="0"/>
                    <a:ea typeface="Times New Roman" charset="0"/>
                    <a:cs typeface="Times New Roman" charset="0"/>
                    <a:hlinkClick r:id="rId4" action="ppaction://hlinkfile"/>
                  </a:rPr>
                  <a:t>2</a:t>
                </a:r>
                <a:r>
                  <a:rPr lang="en-US" sz="1200">
                    <a:solidFill>
                      <a:schemeClr val="tx1"/>
                    </a:solidFill>
                    <a:effectLst/>
                    <a:latin typeface="Times New Roman" charset="0"/>
                    <a:ea typeface="Times New Roman" charset="0"/>
                    <a:cs typeface="Times New Roman" charset="0"/>
                  </a:rPr>
                  <a:t> to be used</a:t>
                </a:r>
                <a:r>
                  <a:rPr lang="en-US" sz="1200">
                    <a:effectLst/>
                    <a:latin typeface="Times New Roman" charset="0"/>
                    <a:ea typeface="Times New Roman" charset="0"/>
                    <a:cs typeface="Times New Roman" charset="0"/>
                  </a:rPr>
                  <a:t>. </a:t>
                </a:r>
                <a:endParaRPr lang="en-US" sz="1200">
                  <a:latin typeface="Times New Roman" charset="0"/>
                  <a:ea typeface="Times New Roman" charset="0"/>
                  <a:cs typeface="Times New Roman"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08843" y="3037213"/>
                <a:ext cx="8060635" cy="2123658"/>
              </a:xfrm>
              <a:prstGeom prst="rect">
                <a:avLst/>
              </a:prstGeom>
              <a:blipFill rotWithShape="0">
                <a:blip r:embed="rId5"/>
                <a:stretch>
                  <a:fillRect l="-76" b="-1146"/>
                </a:stretch>
              </a:blipFill>
            </p:spPr>
            <p:txBody>
              <a:bodyPr/>
              <a:lstStyle/>
              <a:p>
                <a:r>
                  <a:rPr lang="en-US">
                    <a:noFill/>
                  </a:rPr>
                  <a:t> </a:t>
                </a:r>
              </a:p>
            </p:txBody>
          </p:sp>
        </mc:Fallback>
      </mc:AlternateContent>
      <p:sp>
        <p:nvSpPr>
          <p:cNvPr id="11" name="Rectangle 10"/>
          <p:cNvSpPr/>
          <p:nvPr/>
        </p:nvSpPr>
        <p:spPr>
          <a:xfrm>
            <a:off x="109331" y="1103070"/>
            <a:ext cx="8736496" cy="738664"/>
          </a:xfrm>
          <a:prstGeom prst="rect">
            <a:avLst/>
          </a:prstGeom>
        </p:spPr>
        <p:txBody>
          <a:bodyPr wrap="square">
            <a:spAutoFit/>
          </a:bodyPr>
          <a:lstStyle/>
          <a:p>
            <a:r>
              <a:rPr lang="en-US" sz="1400">
                <a:latin typeface="Times New Roman" charset="0"/>
                <a:ea typeface="Times New Roman" charset="0"/>
                <a:cs typeface="Times New Roman" charset="0"/>
              </a:rPr>
              <a:t>In the case of that, there are many observations (evidences or references) that indicate the knowing of the concept. Moreover, the observations, which indicate the knowing of the concept, are reflected. For these reasons, we have to use Bayes theorem in the extended form to find out the correct value of the probability.</a:t>
            </a:r>
          </a:p>
        </p:txBody>
      </p:sp>
    </p:spTree>
    <p:extLst>
      <p:ext uri="{BB962C8B-B14F-4D97-AF65-F5344CB8AC3E}">
        <p14:creationId xmlns:p14="http://schemas.microsoft.com/office/powerpoint/2010/main" val="151184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2" algn="ctr"/>
            <a:r>
              <a:rPr lang="en-US" sz="3200" b="1" smtClean="0">
                <a:latin typeface="Times New Roman" charset="0"/>
                <a:ea typeface="Times New Roman" charset="0"/>
                <a:cs typeface="Times New Roman" charset="0"/>
              </a:rPr>
              <a:t>Bayes Theorem</a:t>
            </a:r>
            <a:endParaRPr lang="en-US" sz="3200" b="1">
              <a:latin typeface="Times New Roman" charset="0"/>
              <a:ea typeface="Times New Roman" charset="0"/>
              <a:cs typeface="Times New Roman" charset="0"/>
            </a:endParaRPr>
          </a:p>
        </p:txBody>
      </p:sp>
      <p:sp>
        <p:nvSpPr>
          <p:cNvPr id="2" name="Slide Number Placeholder 1"/>
          <p:cNvSpPr>
            <a:spLocks noGrp="1"/>
          </p:cNvSpPr>
          <p:nvPr>
            <p:ph type="sldNum" sz="quarter" idx="12"/>
          </p:nvPr>
        </p:nvSpPr>
        <p:spPr/>
        <p:txBody>
          <a:bodyPr/>
          <a:lstStyle/>
          <a:p>
            <a:fld id="{B38F3DF5-46B4-354D-BEB6-FC8B3F9E8E19}" type="slidenum">
              <a:rPr lang="en-US" smtClean="0"/>
              <a:t>41</a:t>
            </a:fld>
            <a:endParaRPr lang="en-US"/>
          </a:p>
        </p:txBody>
      </p:sp>
      <mc:AlternateContent xmlns:mc="http://schemas.openxmlformats.org/markup-compatibility/2006" xmlns:a14="http://schemas.microsoft.com/office/drawing/2010/main">
        <mc:Choice Requires="a14">
          <p:sp>
            <p:nvSpPr>
              <p:cNvPr id="4" name="Rectangle 3"/>
              <p:cNvSpPr/>
              <p:nvPr/>
            </p:nvSpPr>
            <p:spPr>
              <a:xfrm>
                <a:off x="3552600" y="1908931"/>
                <a:ext cx="2635145" cy="679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charset="0"/>
                        </a:rPr>
                        <m:t>P</m:t>
                      </m:r>
                      <m:d>
                        <m:dPr>
                          <m:ctrlPr>
                            <a:rPr lang="en-US" i="1">
                              <a:latin typeface="Cambria Math" panose="02040503050406030204" pitchFamily="18" charset="0"/>
                            </a:rPr>
                          </m:ctrlPr>
                        </m:dPr>
                        <m:e>
                          <m:r>
                            <m:rPr>
                              <m:sty m:val="p"/>
                            </m:rPr>
                            <a:rPr lang="en-US" i="0">
                              <a:latin typeface="Cambria Math" charset="0"/>
                            </a:rPr>
                            <m:t>A</m:t>
                          </m:r>
                        </m:e>
                        <m:e>
                          <m:r>
                            <m:rPr>
                              <m:sty m:val="p"/>
                            </m:rPr>
                            <a:rPr lang="en-US" i="0">
                              <a:latin typeface="Cambria Math" charset="0"/>
                            </a:rPr>
                            <m:t>B</m:t>
                          </m:r>
                        </m:e>
                      </m:d>
                      <m:r>
                        <a:rPr lang="en-US" i="0">
                          <a:latin typeface="Cambria Math" charset="0"/>
                        </a:rPr>
                        <m:t>=</m:t>
                      </m:r>
                      <m:f>
                        <m:fPr>
                          <m:ctrlPr>
                            <a:rPr lang="en-US" i="1">
                              <a:latin typeface="Cambria Math" panose="02040503050406030204" pitchFamily="18" charset="0"/>
                            </a:rPr>
                          </m:ctrlPr>
                        </m:fPr>
                        <m:num>
                          <m:r>
                            <m:rPr>
                              <m:sty m:val="p"/>
                            </m:rPr>
                            <a:rPr lang="en-US" i="0">
                              <a:latin typeface="Cambria Math" charset="0"/>
                            </a:rPr>
                            <m:t>P</m:t>
                          </m:r>
                          <m:d>
                            <m:dPr>
                              <m:ctrlPr>
                                <a:rPr lang="en-US" i="1">
                                  <a:latin typeface="Cambria Math" panose="02040503050406030204" pitchFamily="18" charset="0"/>
                                </a:rPr>
                              </m:ctrlPr>
                            </m:dPr>
                            <m:e>
                              <m:r>
                                <m:rPr>
                                  <m:sty m:val="p"/>
                                </m:rPr>
                                <a:rPr lang="en-US" i="0">
                                  <a:latin typeface="Cambria Math" charset="0"/>
                                </a:rPr>
                                <m:t>B</m:t>
                              </m:r>
                            </m:e>
                            <m:e>
                              <m:r>
                                <m:rPr>
                                  <m:sty m:val="p"/>
                                </m:rPr>
                                <a:rPr lang="en-US" i="0">
                                  <a:latin typeface="Cambria Math" charset="0"/>
                                </a:rPr>
                                <m:t>A</m:t>
                              </m:r>
                            </m:e>
                          </m:d>
                          <m:r>
                            <a:rPr lang="en-US" i="0">
                              <a:latin typeface="Cambria Math" charset="0"/>
                            </a:rPr>
                            <m:t>∗</m:t>
                          </m:r>
                          <m:r>
                            <m:rPr>
                              <m:sty m:val="p"/>
                            </m:rPr>
                            <a:rPr lang="en-US" i="0">
                              <a:latin typeface="Cambria Math" charset="0"/>
                            </a:rPr>
                            <m:t>P</m:t>
                          </m:r>
                          <m:d>
                            <m:dPr>
                              <m:ctrlPr>
                                <a:rPr lang="en-US" i="1">
                                  <a:latin typeface="Cambria Math" panose="02040503050406030204" pitchFamily="18" charset="0"/>
                                </a:rPr>
                              </m:ctrlPr>
                            </m:dPr>
                            <m:e>
                              <m:r>
                                <m:rPr>
                                  <m:sty m:val="p"/>
                                </m:rPr>
                                <a:rPr lang="en-US" i="0">
                                  <a:latin typeface="Cambria Math" charset="0"/>
                                </a:rPr>
                                <m:t>A</m:t>
                              </m:r>
                            </m:e>
                          </m:d>
                          <m:r>
                            <a:rPr lang="en-US" i="0">
                              <a:latin typeface="Cambria Math" charset="0"/>
                            </a:rPr>
                            <m:t> </m:t>
                          </m:r>
                        </m:num>
                        <m:den>
                          <m:d>
                            <m:dPr>
                              <m:begChr m:val=""/>
                              <m:ctrlPr>
                                <a:rPr lang="en-US" i="1">
                                  <a:latin typeface="Cambria Math" panose="02040503050406030204" pitchFamily="18" charset="0"/>
                                </a:rPr>
                              </m:ctrlPr>
                            </m:dPr>
                            <m:e>
                              <m:r>
                                <m:rPr>
                                  <m:sty m:val="p"/>
                                </m:rPr>
                                <a:rPr lang="en-US" i="0">
                                  <a:latin typeface="Cambria Math" charset="0"/>
                                </a:rPr>
                                <m:t>P</m:t>
                              </m:r>
                              <m:r>
                                <a:rPr lang="en-US" i="0">
                                  <a:latin typeface="Cambria Math" charset="0"/>
                                </a:rPr>
                                <m:t>(</m:t>
                              </m:r>
                              <m:r>
                                <m:rPr>
                                  <m:sty m:val="p"/>
                                </m:rPr>
                                <a:rPr lang="en-US" i="0">
                                  <a:latin typeface="Cambria Math" charset="0"/>
                                </a:rPr>
                                <m:t>B</m:t>
                              </m:r>
                            </m:e>
                          </m:d>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3552600" y="1908931"/>
                <a:ext cx="2635145" cy="679032"/>
              </a:xfrm>
              <a:prstGeom prst="rect">
                <a:avLst/>
              </a:prstGeom>
              <a:blipFill rotWithShape="0">
                <a:blip r:embed="rId3"/>
                <a:stretch>
                  <a:fillRect/>
                </a:stretch>
              </a:blipFill>
            </p:spPr>
            <p:txBody>
              <a:bodyPr/>
              <a:lstStyle/>
              <a:p>
                <a:r>
                  <a:rPr lang="en-US">
                    <a:noFill/>
                  </a:rPr>
                  <a:t> </a:t>
                </a:r>
              </a:p>
            </p:txBody>
          </p:sp>
        </mc:Fallback>
      </mc:AlternateContent>
      <p:sp>
        <p:nvSpPr>
          <p:cNvPr id="5" name="Rectangle 4"/>
          <p:cNvSpPr/>
          <p:nvPr/>
        </p:nvSpPr>
        <p:spPr>
          <a:xfrm>
            <a:off x="386499" y="1262600"/>
            <a:ext cx="3560462" cy="561949"/>
          </a:xfrm>
          <a:prstGeom prst="rect">
            <a:avLst/>
          </a:prstGeom>
        </p:spPr>
        <p:txBody>
          <a:bodyPr wrap="none">
            <a:spAutoFit/>
          </a:bodyPr>
          <a:lstStyle/>
          <a:p>
            <a:pPr marL="342900" lvl="0" indent="-342900" algn="just">
              <a:lnSpc>
                <a:spcPct val="200000"/>
              </a:lnSpc>
              <a:buFont typeface="+mj-lt"/>
              <a:buAutoNum type="arabicPeriod"/>
            </a:pPr>
            <a:r>
              <a:rPr lang="en-US" sz="1600">
                <a:latin typeface="Times New Roman" charset="0"/>
                <a:ea typeface="Times New Roman" charset="0"/>
              </a:rPr>
              <a:t>The basic Bayes</a:t>
            </a:r>
            <a:r>
              <a:rPr lang="en-US" sz="1600" b="1" i="1">
                <a:latin typeface="Times New Roman" charset="0"/>
                <a:ea typeface="Times New Roman" charset="0"/>
              </a:rPr>
              <a:t> </a:t>
            </a:r>
            <a:r>
              <a:rPr lang="en-US" sz="1600">
                <a:latin typeface="Times New Roman" charset="0"/>
                <a:ea typeface="Times New Roman" charset="0"/>
              </a:rPr>
              <a:t>formula (Version 1</a:t>
            </a:r>
            <a:r>
              <a:rPr lang="en-US">
                <a:latin typeface="Times New Roman" charset="0"/>
                <a:ea typeface="Times New Roman" charset="0"/>
              </a:rPr>
              <a:t>)</a:t>
            </a:r>
            <a:endParaRPr lang="en-US">
              <a:effectLst/>
              <a:latin typeface="Times New Roman" charset="0"/>
              <a:ea typeface="Times New Roman" charset="0"/>
            </a:endParaRPr>
          </a:p>
        </p:txBody>
      </p:sp>
      <p:sp>
        <p:nvSpPr>
          <p:cNvPr id="6" name="Rectangle 5"/>
          <p:cNvSpPr/>
          <p:nvPr/>
        </p:nvSpPr>
        <p:spPr>
          <a:xfrm>
            <a:off x="205168" y="2587963"/>
            <a:ext cx="6500191" cy="1384995"/>
          </a:xfrm>
          <a:prstGeom prst="rect">
            <a:avLst/>
          </a:prstGeom>
        </p:spPr>
        <p:txBody>
          <a:bodyPr wrap="square">
            <a:spAutoFit/>
          </a:bodyPr>
          <a:lstStyle/>
          <a:p>
            <a:pPr algn="just">
              <a:lnSpc>
                <a:spcPct val="200000"/>
              </a:lnSpc>
            </a:pPr>
            <a:r>
              <a:rPr lang="en-US" sz="1200">
                <a:latin typeface="Times New Roman" charset="0"/>
                <a:ea typeface="Times New Roman" charset="0"/>
                <a:cs typeface="Times New Roman" charset="0"/>
              </a:rPr>
              <a:t>Where A and B are </a:t>
            </a:r>
            <a:r>
              <a:rPr lang="en-US" sz="1200" smtClean="0">
                <a:latin typeface="Times New Roman" charset="0"/>
                <a:ea typeface="Times New Roman" charset="0"/>
                <a:cs typeface="Times New Roman" charset="0"/>
              </a:rPr>
              <a:t>events </a:t>
            </a:r>
            <a:r>
              <a:rPr lang="en-US" sz="1200">
                <a:latin typeface="Times New Roman" charset="0"/>
                <a:ea typeface="Times New Roman" charset="0"/>
                <a:cs typeface="Times New Roman" charset="0"/>
              </a:rPr>
              <a:t>and P(B) ≠ 0.</a:t>
            </a:r>
          </a:p>
          <a:p>
            <a:pPr marL="342900" marR="0" lvl="0" indent="-342900" algn="just">
              <a:lnSpc>
                <a:spcPct val="200000"/>
              </a:lnSpc>
              <a:spcBef>
                <a:spcPts val="0"/>
              </a:spcBef>
              <a:spcAft>
                <a:spcPts val="0"/>
              </a:spcAft>
              <a:buFont typeface="Calibri" charset="0"/>
              <a:buChar char="-"/>
            </a:pPr>
            <a:r>
              <a:rPr lang="en-US" sz="1200">
                <a:latin typeface="Times New Roman" charset="0"/>
                <a:ea typeface="Times New Roman" charset="0"/>
                <a:cs typeface="Times New Roman" charset="0"/>
              </a:rPr>
              <a:t>P(A) and P(B) are the </a:t>
            </a:r>
            <a:r>
              <a:rPr lang="en-US" sz="1200" smtClean="0">
                <a:latin typeface="Times New Roman" charset="0"/>
                <a:ea typeface="Times New Roman" charset="0"/>
                <a:cs typeface="Times New Roman" charset="0"/>
              </a:rPr>
              <a:t>probabilities </a:t>
            </a:r>
            <a:r>
              <a:rPr lang="en-US" sz="1200">
                <a:latin typeface="Times New Roman" charset="0"/>
                <a:ea typeface="Times New Roman" charset="0"/>
                <a:cs typeface="Times New Roman" charset="0"/>
              </a:rPr>
              <a:t>of observing A and B without regard to each other.</a:t>
            </a:r>
          </a:p>
          <a:p>
            <a:pPr marL="342900" marR="0" lvl="0" indent="-342900" algn="just">
              <a:lnSpc>
                <a:spcPct val="200000"/>
              </a:lnSpc>
              <a:spcBef>
                <a:spcPts val="0"/>
              </a:spcBef>
              <a:spcAft>
                <a:spcPts val="0"/>
              </a:spcAft>
              <a:buFont typeface="Calibri" charset="0"/>
              <a:buChar char="-"/>
            </a:pPr>
            <a:r>
              <a:rPr lang="en-US" sz="1200">
                <a:latin typeface="Times New Roman" charset="0"/>
                <a:ea typeface="Times New Roman" charset="0"/>
                <a:cs typeface="Times New Roman" charset="0"/>
              </a:rPr>
              <a:t>P(A|B), a </a:t>
            </a:r>
            <a:r>
              <a:rPr lang="en-US" sz="1200" smtClean="0">
                <a:latin typeface="Times New Roman" charset="0"/>
                <a:ea typeface="Times New Roman" charset="0"/>
                <a:cs typeface="Times New Roman" charset="0"/>
              </a:rPr>
              <a:t>conditional probability, </a:t>
            </a:r>
            <a:r>
              <a:rPr lang="en-US" sz="1200">
                <a:latin typeface="Times New Roman" charset="0"/>
                <a:ea typeface="Times New Roman" charset="0"/>
                <a:cs typeface="Times New Roman" charset="0"/>
              </a:rPr>
              <a:t>is the probability of observing event A given that B is true.</a:t>
            </a:r>
          </a:p>
          <a:p>
            <a:r>
              <a:rPr lang="en-US" sz="1200">
                <a:latin typeface="Times New Roman" charset="0"/>
                <a:ea typeface="Times New Roman" charset="0"/>
                <a:cs typeface="Times New Roman" charset="0"/>
              </a:rPr>
              <a:t>P(B|A) is the probability of observing event B given that A is true </a:t>
            </a:r>
          </a:p>
        </p:txBody>
      </p:sp>
    </p:spTree>
    <p:extLst>
      <p:ext uri="{BB962C8B-B14F-4D97-AF65-F5344CB8AC3E}">
        <p14:creationId xmlns:p14="http://schemas.microsoft.com/office/powerpoint/2010/main" val="195495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Bayes is derived from conditional probability</a:t>
            </a:r>
            <a:endParaRPr lang="en-US"/>
          </a:p>
        </p:txBody>
      </p:sp>
      <p:sp>
        <p:nvSpPr>
          <p:cNvPr id="4" name="Slide Number Placeholder 3"/>
          <p:cNvSpPr>
            <a:spLocks noGrp="1"/>
          </p:cNvSpPr>
          <p:nvPr>
            <p:ph type="sldNum" sz="quarter" idx="12"/>
          </p:nvPr>
        </p:nvSpPr>
        <p:spPr/>
        <p:txBody>
          <a:bodyPr/>
          <a:lstStyle/>
          <a:p>
            <a:fld id="{B38F3DF5-46B4-354D-BEB6-FC8B3F9E8E19}" type="slidenum">
              <a:rPr lang="en-US" smtClean="0"/>
              <a:t>42</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200" y="2377281"/>
            <a:ext cx="6451600" cy="2971800"/>
          </a:xfrm>
        </p:spPr>
      </p:pic>
    </p:spTree>
    <p:extLst>
      <p:ext uri="{BB962C8B-B14F-4D97-AF65-F5344CB8AC3E}">
        <p14:creationId xmlns:p14="http://schemas.microsoft.com/office/powerpoint/2010/main" val="1179604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28" y="2893"/>
            <a:ext cx="8229600" cy="544824"/>
          </a:xfrm>
        </p:spPr>
        <p:txBody>
          <a:bodyPr>
            <a:normAutofit/>
          </a:bodyPr>
          <a:lstStyle/>
          <a:p>
            <a:r>
              <a:rPr lang="en-US" sz="2400" dirty="0" smtClean="0">
                <a:latin typeface="Times New Roman" charset="0"/>
                <a:ea typeface="Times New Roman" charset="0"/>
                <a:cs typeface="Times New Roman" charset="0"/>
              </a:rPr>
              <a:t>The Problem </a:t>
            </a:r>
            <a:endParaRPr lang="en-US" sz="2400"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547717"/>
                <a:ext cx="8382000" cy="4998318"/>
              </a:xfrm>
            </p:spPr>
            <p:txBody>
              <a:bodyPr>
                <a:normAutofit fontScale="92500" lnSpcReduction="10000"/>
              </a:bodyPr>
              <a:lstStyle/>
              <a:p>
                <a:r>
                  <a:rPr lang="en-US" sz="2000" dirty="0"/>
                  <a:t>Based on the given graph, we are examining the probability of knowing the concept </a:t>
                </a:r>
                <a:r>
                  <a:rPr lang="en-US" sz="2000" dirty="0" err="1"/>
                  <a:t>C</a:t>
                </a:r>
                <a:r>
                  <a:rPr lang="en-US" sz="2000" baseline="-25000" dirty="0" err="1"/>
                  <a:t>j</a:t>
                </a:r>
                <a:r>
                  <a:rPr lang="en-US" sz="2000" dirty="0"/>
                  <a:t>. Where, </a:t>
                </a:r>
                <a:r>
                  <a:rPr lang="en-US" sz="2000" dirty="0" err="1"/>
                  <a:t>R</a:t>
                </a:r>
                <a:r>
                  <a:rPr lang="en-US" sz="2000" baseline="-25000" dirty="0" err="1"/>
                  <a:t>i</a:t>
                </a:r>
                <a:r>
                  <a:rPr lang="en-US" sz="2000" dirty="0"/>
                  <a:t> is the set of evidences (responses), </a:t>
                </a:r>
                <a:r>
                  <a:rPr lang="en-US" sz="2000" dirty="0" err="1"/>
                  <a:t>R</a:t>
                </a:r>
                <a:r>
                  <a:rPr lang="en-US" sz="2000" baseline="-25000" dirty="0" err="1"/>
                  <a:t>i</a:t>
                </a:r>
                <a:r>
                  <a:rPr lang="en-US" sz="2000" dirty="0"/>
                  <a:t> = {Q</a:t>
                </a:r>
                <a:r>
                  <a:rPr lang="en-US" sz="2000" baseline="-25000" dirty="0"/>
                  <a:t>1</a:t>
                </a:r>
                <a:r>
                  <a:rPr lang="en-US" sz="2000" dirty="0"/>
                  <a:t>, Q</a:t>
                </a:r>
                <a:r>
                  <a:rPr lang="en-US" sz="2000" baseline="-25000" dirty="0"/>
                  <a:t>2</a:t>
                </a:r>
                <a:r>
                  <a:rPr lang="en-US" sz="2000" dirty="0"/>
                  <a:t>, Q</a:t>
                </a:r>
                <a:r>
                  <a:rPr lang="en-US" sz="2000" baseline="-25000" dirty="0"/>
                  <a:t>3</a:t>
                </a:r>
                <a:r>
                  <a:rPr lang="en-US" sz="2000" dirty="0"/>
                  <a:t>….</a:t>
                </a:r>
                <a:r>
                  <a:rPr lang="en-US" sz="2000" dirty="0" err="1"/>
                  <a:t>Q</a:t>
                </a:r>
                <a:r>
                  <a:rPr lang="en-US" sz="2000" baseline="-25000" dirty="0" err="1"/>
                  <a:t>n</a:t>
                </a:r>
                <a:r>
                  <a:rPr lang="en-US" sz="2000" dirty="0"/>
                  <a:t>}, </a:t>
                </a:r>
                <a:r>
                  <a:rPr lang="en-US" sz="2000" dirty="0" err="1"/>
                  <a:t>i</a:t>
                </a:r>
                <a:r>
                  <a:rPr lang="en-US" sz="2000" dirty="0"/>
                  <a:t> = 1, 2, 3..,n. Each element of </a:t>
                </a:r>
                <a:r>
                  <a:rPr lang="en-US" sz="2000" dirty="0" err="1"/>
                  <a:t>R</a:t>
                </a:r>
                <a:r>
                  <a:rPr lang="en-US" sz="2000" baseline="-25000" dirty="0" err="1"/>
                  <a:t>i</a:t>
                </a:r>
                <a:r>
                  <a:rPr lang="en-US" sz="2000" baseline="-25000" dirty="0"/>
                  <a:t> </a:t>
                </a:r>
                <a:r>
                  <a:rPr lang="en-US" sz="2000" dirty="0"/>
                  <a:t>is the response to the question that verifies knowledge about one or more concepts. There is a correct response denoted by </a:t>
                </a:r>
                <a:r>
                  <a:rPr lang="en-US" sz="2000" dirty="0" err="1"/>
                  <a:t>Q</a:t>
                </a:r>
                <a:r>
                  <a:rPr lang="en-US" sz="2000" baseline="-25000" dirty="0" err="1"/>
                  <a:t>r</a:t>
                </a:r>
                <a:r>
                  <a:rPr lang="en-US" sz="2000" baseline="-25000" dirty="0"/>
                  <a:t>, </a:t>
                </a:r>
                <a:r>
                  <a:rPr lang="en-US" sz="2000" dirty="0"/>
                  <a:t>and incorrect response denoted by </a:t>
                </a:r>
                <a14:m>
                  <m:oMath xmlns:m="http://schemas.openxmlformats.org/officeDocument/2006/math">
                    <m:acc>
                      <m:accPr>
                        <m:chr m:val="̅"/>
                        <m:ctrlPr>
                          <a:rPr lang="en-US" sz="2000" i="1">
                            <a:latin typeface="Cambria Math" panose="02040503050406030204" pitchFamily="18" charset="0"/>
                          </a:rPr>
                        </m:ctrlPr>
                      </m:accPr>
                      <m:e>
                        <m:r>
                          <m:rPr>
                            <m:sty m:val="p"/>
                          </m:rPr>
                          <a:rPr lang="en-US" sz="2000">
                            <a:latin typeface="Cambria Math" charset="0"/>
                          </a:rPr>
                          <m:t>Q</m:t>
                        </m:r>
                        <m:r>
                          <m:rPr>
                            <m:nor/>
                          </m:rPr>
                          <a:rPr lang="en-US" sz="2000" baseline="-25000"/>
                          <m:t>r</m:t>
                        </m:r>
                      </m:e>
                    </m:acc>
                  </m:oMath>
                </a14:m>
                <a:r>
                  <a:rPr lang="en-US" sz="2000" dirty="0"/>
                  <a:t>, r is an integer number indicates index of the questions</a:t>
                </a:r>
              </a:p>
              <a:p>
                <a:pPr marL="292100" indent="-292100">
                  <a:buFont typeface=".HelveticaNeueDeskInterface-Regular" charset="-120"/>
                  <a:buChar char="-"/>
                </a:pPr>
                <a:r>
                  <a:rPr lang="en-US" sz="2000" dirty="0" smtClean="0">
                    <a:latin typeface="Times New Roman" charset="0"/>
                    <a:ea typeface="Times New Roman" charset="0"/>
                    <a:cs typeface="Times New Roman" charset="0"/>
                  </a:rPr>
                  <a:t>R</a:t>
                </a:r>
                <a:r>
                  <a:rPr lang="en-US" sz="2000" baseline="-25000" dirty="0" smtClean="0">
                    <a:latin typeface="Times New Roman" charset="0"/>
                    <a:ea typeface="Times New Roman" charset="0"/>
                    <a:cs typeface="Times New Roman" charset="0"/>
                  </a:rPr>
                  <a:t>1</a:t>
                </a:r>
                <a:r>
                  <a:rPr lang="en-US" sz="2000" dirty="0" smtClean="0">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 </a:t>
                </a:r>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1</a:t>
                </a:r>
                <a14:m>
                  <m:oMath xmlns:m="http://schemas.openxmlformats.org/officeDocument/2006/math">
                    <m:r>
                      <m:rPr>
                        <m:sty m:val="p"/>
                      </m:rPr>
                      <a:rPr lang="en-US" sz="2000">
                        <a:latin typeface="Cambria Math" charset="0"/>
                        <a:ea typeface="Cambria Math" charset="0"/>
                        <a:cs typeface="Cambria Math" charset="0"/>
                      </a:rPr>
                      <m:t>Q</m:t>
                    </m:r>
                  </m:oMath>
                </a14:m>
                <a:r>
                  <a:rPr lang="en-US" sz="2000" baseline="-25000" dirty="0">
                    <a:latin typeface="Cambria Math" charset="0"/>
                    <a:ea typeface="Cambria Math" charset="0"/>
                    <a:cs typeface="Cambria Math" charset="0"/>
                  </a:rPr>
                  <a:t>2</a:t>
                </a:r>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3</a:t>
                </a:r>
              </a:p>
              <a:p>
                <a:pPr marL="285750" indent="-285750">
                  <a:lnSpc>
                    <a:spcPct val="150000"/>
                  </a:lnSpc>
                  <a:buFont typeface=".HelveticaNeueDeskInterface-Regular" charset="-120"/>
                  <a:buChar char="-"/>
                </a:pPr>
                <a:r>
                  <a:rPr lang="en-US" sz="2000" dirty="0">
                    <a:latin typeface="Times New Roman" charset="0"/>
                    <a:ea typeface="Times New Roman" charset="0"/>
                    <a:cs typeface="Times New Roman" charset="0"/>
                  </a:rPr>
                  <a:t>R</a:t>
                </a:r>
                <a:r>
                  <a:rPr lang="en-US" sz="2000" baseline="-25000" dirty="0">
                    <a:latin typeface="Times New Roman" charset="0"/>
                    <a:ea typeface="Times New Roman" charset="0"/>
                    <a:cs typeface="Times New Roman" charset="0"/>
                  </a:rPr>
                  <a:t>2</a:t>
                </a:r>
                <a:r>
                  <a:rPr lang="en-US" sz="2000" dirty="0">
                    <a:latin typeface="Times New Roman" charset="0"/>
                    <a:ea typeface="Times New Roman" charset="0"/>
                    <a:cs typeface="Times New Roman" charset="0"/>
                  </a:rPr>
                  <a:t> = </a:t>
                </a:r>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1</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acc>
                          <m:accPr>
                            <m:chr m:val="̅"/>
                            <m:ctrlPr>
                              <a:rPr lang="en-US" sz="2000" i="1">
                                <a:latin typeface="Cambria Math" panose="02040503050406030204" pitchFamily="18" charset="0"/>
                                <a:ea typeface="Cambria Math" charset="0"/>
                                <a:cs typeface="Cambria Math" charset="0"/>
                              </a:rPr>
                            </m:ctrlPr>
                          </m:accPr>
                          <m:e>
                            <m:r>
                              <m:rPr>
                                <m:sty m:val="p"/>
                              </m:rPr>
                              <a:rPr lang="en-US" sz="2000">
                                <a:latin typeface="Cambria Math" charset="0"/>
                                <a:ea typeface="Cambria Math" charset="0"/>
                                <a:cs typeface="Cambria Math" charset="0"/>
                              </a:rPr>
                              <m:t>Q</m:t>
                            </m:r>
                          </m:e>
                        </m:acc>
                      </m:e>
                      <m:sub>
                        <m:r>
                          <a:rPr lang="en-US" sz="2000" i="1">
                            <a:latin typeface="Cambria Math" charset="0"/>
                            <a:ea typeface="Cambria Math" charset="0"/>
                            <a:cs typeface="Cambria Math" charset="0"/>
                          </a:rPr>
                          <m:t>2</m:t>
                        </m:r>
                      </m:sub>
                    </m:sSub>
                  </m:oMath>
                </a14:m>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3</a:t>
                </a:r>
              </a:p>
              <a:p>
                <a:pPr marL="285750" indent="-285750">
                  <a:lnSpc>
                    <a:spcPct val="150000"/>
                  </a:lnSpc>
                  <a:buFont typeface=".HelveticaNeueDeskInterface-Regular" charset="-120"/>
                  <a:buChar char="-"/>
                </a:pPr>
                <a:r>
                  <a:rPr lang="en-US" sz="2000" dirty="0">
                    <a:latin typeface="Times New Roman" charset="0"/>
                    <a:ea typeface="Times New Roman" charset="0"/>
                    <a:cs typeface="Times New Roman" charset="0"/>
                  </a:rPr>
                  <a:t>R</a:t>
                </a:r>
                <a:r>
                  <a:rPr lang="en-US" sz="2000" baseline="-25000" dirty="0">
                    <a:latin typeface="Times New Roman" charset="0"/>
                    <a:ea typeface="Times New Roman" charset="0"/>
                    <a:cs typeface="Times New Roman" charset="0"/>
                  </a:rPr>
                  <a:t>3</a:t>
                </a:r>
                <a:r>
                  <a:rPr lang="en-US" sz="2000" dirty="0">
                    <a:latin typeface="Times New Roman" charset="0"/>
                    <a:ea typeface="Times New Roman" charset="0"/>
                    <a:cs typeface="Times New Roman" charset="0"/>
                  </a:rPr>
                  <a:t> = </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acc>
                          <m:accPr>
                            <m:chr m:val="̅"/>
                            <m:ctrlPr>
                              <a:rPr lang="en-US" sz="2000" i="1">
                                <a:latin typeface="Cambria Math" panose="02040503050406030204" pitchFamily="18" charset="0"/>
                                <a:ea typeface="Cambria Math" charset="0"/>
                                <a:cs typeface="Cambria Math" charset="0"/>
                              </a:rPr>
                            </m:ctrlPr>
                          </m:accPr>
                          <m:e>
                            <m:r>
                              <m:rPr>
                                <m:sty m:val="p"/>
                              </m:rPr>
                              <a:rPr lang="en-US" sz="2000">
                                <a:latin typeface="Cambria Math" charset="0"/>
                                <a:ea typeface="Cambria Math" charset="0"/>
                                <a:cs typeface="Cambria Math" charset="0"/>
                              </a:rPr>
                              <m:t>Q</m:t>
                            </m:r>
                          </m:e>
                        </m:acc>
                      </m:e>
                      <m:sub>
                        <m:r>
                          <a:rPr lang="en-US" sz="2000" i="1">
                            <a:latin typeface="Cambria Math" charset="0"/>
                            <a:ea typeface="Cambria Math" charset="0"/>
                            <a:cs typeface="Cambria Math" charset="0"/>
                          </a:rPr>
                          <m:t>1</m:t>
                        </m:r>
                      </m:sub>
                    </m:sSub>
                  </m:oMath>
                </a14:m>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2</a:t>
                </a:r>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3</a:t>
                </a:r>
              </a:p>
              <a:p>
                <a:pPr marL="285750" indent="-285750">
                  <a:lnSpc>
                    <a:spcPct val="150000"/>
                  </a:lnSpc>
                  <a:buFont typeface=".HelveticaNeueDeskInterface-Regular" charset="-120"/>
                  <a:buChar char="-"/>
                </a:pPr>
                <a:r>
                  <a:rPr lang="en-US" sz="2000" dirty="0">
                    <a:latin typeface="Times New Roman" charset="0"/>
                    <a:ea typeface="Times New Roman" charset="0"/>
                    <a:cs typeface="Times New Roman" charset="0"/>
                  </a:rPr>
                  <a:t>R</a:t>
                </a:r>
                <a:r>
                  <a:rPr lang="en-US" sz="2000" baseline="-25000" dirty="0">
                    <a:latin typeface="Times New Roman" charset="0"/>
                    <a:ea typeface="Times New Roman" charset="0"/>
                    <a:cs typeface="Times New Roman" charset="0"/>
                  </a:rPr>
                  <a:t>4</a:t>
                </a:r>
                <a:r>
                  <a:rPr lang="en-US" sz="2000" dirty="0">
                    <a:latin typeface="Times New Roman" charset="0"/>
                    <a:ea typeface="Times New Roman" charset="0"/>
                    <a:cs typeface="Times New Roman" charset="0"/>
                  </a:rPr>
                  <a:t> = </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acc>
                          <m:accPr>
                            <m:chr m:val="̅"/>
                            <m:ctrlPr>
                              <a:rPr lang="en-US" sz="2000" i="1">
                                <a:latin typeface="Cambria Math" panose="02040503050406030204" pitchFamily="18" charset="0"/>
                                <a:ea typeface="Cambria Math" charset="0"/>
                                <a:cs typeface="Cambria Math" charset="0"/>
                              </a:rPr>
                            </m:ctrlPr>
                          </m:accPr>
                          <m:e>
                            <m:r>
                              <m:rPr>
                                <m:sty m:val="p"/>
                              </m:rPr>
                              <a:rPr lang="en-US" sz="2000">
                                <a:latin typeface="Cambria Math" charset="0"/>
                                <a:ea typeface="Cambria Math" charset="0"/>
                                <a:cs typeface="Cambria Math" charset="0"/>
                              </a:rPr>
                              <m:t>Q</m:t>
                            </m:r>
                          </m:e>
                        </m:acc>
                      </m:e>
                      <m:sub>
                        <m:r>
                          <a:rPr lang="en-US" sz="2000" i="1">
                            <a:latin typeface="Cambria Math" charset="0"/>
                            <a:ea typeface="Cambria Math" charset="0"/>
                            <a:cs typeface="Cambria Math" charset="0"/>
                          </a:rPr>
                          <m:t>1</m:t>
                        </m:r>
                      </m:sub>
                    </m:sSub>
                    <m:sSub>
                      <m:sSubPr>
                        <m:ctrlPr>
                          <a:rPr lang="en-US" sz="2000" i="1">
                            <a:latin typeface="Cambria Math" panose="02040503050406030204" pitchFamily="18" charset="0"/>
                            <a:ea typeface="Cambria Math" charset="0"/>
                            <a:cs typeface="Cambria Math" charset="0"/>
                          </a:rPr>
                        </m:ctrlPr>
                      </m:sSubPr>
                      <m:e>
                        <m:acc>
                          <m:accPr>
                            <m:chr m:val="̅"/>
                            <m:ctrlPr>
                              <a:rPr lang="en-US" sz="2000" i="1">
                                <a:latin typeface="Cambria Math" panose="02040503050406030204" pitchFamily="18" charset="0"/>
                                <a:ea typeface="Cambria Math" charset="0"/>
                                <a:cs typeface="Cambria Math" charset="0"/>
                              </a:rPr>
                            </m:ctrlPr>
                          </m:accPr>
                          <m:e>
                            <m:r>
                              <m:rPr>
                                <m:sty m:val="p"/>
                              </m:rPr>
                              <a:rPr lang="en-US" sz="2000">
                                <a:latin typeface="Cambria Math" charset="0"/>
                                <a:ea typeface="Cambria Math" charset="0"/>
                                <a:cs typeface="Cambria Math" charset="0"/>
                              </a:rPr>
                              <m:t>Q</m:t>
                            </m:r>
                          </m:e>
                        </m:acc>
                      </m:e>
                      <m:sub>
                        <m:r>
                          <a:rPr lang="en-US" sz="2000" i="1">
                            <a:latin typeface="Cambria Math" charset="0"/>
                            <a:ea typeface="Cambria Math" charset="0"/>
                            <a:cs typeface="Cambria Math" charset="0"/>
                          </a:rPr>
                          <m:t>2</m:t>
                        </m:r>
                      </m:sub>
                    </m:sSub>
                  </m:oMath>
                </a14:m>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3</a:t>
                </a:r>
              </a:p>
              <a:p>
                <a:pPr marL="285750" indent="-285750">
                  <a:lnSpc>
                    <a:spcPct val="150000"/>
                  </a:lnSpc>
                  <a:buFont typeface=".HelveticaNeueDeskInterface-Regular" charset="-120"/>
                  <a:buChar char="-"/>
                </a:pPr>
                <a:r>
                  <a:rPr lang="en-US" sz="2000" dirty="0" smtClean="0">
                    <a:latin typeface="Cambria Math" charset="0"/>
                    <a:ea typeface="Cambria Math" charset="0"/>
                    <a:cs typeface="Cambria Math" charset="0"/>
                  </a:rPr>
                  <a:t>P(</a:t>
                </a:r>
                <a:r>
                  <a:rPr lang="en-US" sz="2000" dirty="0" err="1" smtClean="0">
                    <a:latin typeface="Cambria Math" charset="0"/>
                    <a:ea typeface="Cambria Math" charset="0"/>
                    <a:cs typeface="Cambria Math" charset="0"/>
                  </a:rPr>
                  <a:t>Q</a:t>
                </a:r>
                <a:r>
                  <a:rPr lang="en-US" sz="2000" baseline="-25000" dirty="0" err="1" smtClean="0">
                    <a:latin typeface="Cambria Math" charset="0"/>
                    <a:ea typeface="Cambria Math" charset="0"/>
                    <a:cs typeface="Cambria Math" charset="0"/>
                  </a:rPr>
                  <a:t>r</a:t>
                </a:r>
                <a:r>
                  <a:rPr lang="en-US" sz="2000" dirty="0" smtClean="0">
                    <a:latin typeface="Cambria Math" charset="0"/>
                    <a:ea typeface="Cambria Math" charset="0"/>
                    <a:cs typeface="Cambria Math" charset="0"/>
                  </a:rPr>
                  <a:t>|</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acc>
                          <m:accPr>
                            <m:chr m:val="̅"/>
                            <m:ctrlPr>
                              <a:rPr lang="en-US" sz="2000" i="1">
                                <a:latin typeface="Cambria Math" panose="02040503050406030204" pitchFamily="18" charset="0"/>
                                <a:ea typeface="Cambria Math" charset="0"/>
                                <a:cs typeface="Cambria Math" charset="0"/>
                              </a:rPr>
                            </m:ctrlPr>
                          </m:accPr>
                          <m:e>
                            <m:r>
                              <m:rPr>
                                <m:sty m:val="p"/>
                              </m:rPr>
                              <a:rPr lang="en-US" sz="2000">
                                <a:latin typeface="Cambria Math" charset="0"/>
                                <a:ea typeface="Cambria Math" charset="0"/>
                                <a:cs typeface="Cambria Math" charset="0"/>
                              </a:rPr>
                              <m:t>C</m:t>
                            </m:r>
                          </m:e>
                        </m:acc>
                      </m:e>
                      <m:sub>
                        <m:r>
                          <m:rPr>
                            <m:sty m:val="p"/>
                          </m:rPr>
                          <a:rPr lang="en-US" sz="2000">
                            <a:latin typeface="Cambria Math" charset="0"/>
                            <a:ea typeface="Cambria Math" charset="0"/>
                            <a:cs typeface="Cambria Math" charset="0"/>
                          </a:rPr>
                          <m:t>j</m:t>
                        </m:r>
                      </m:sub>
                    </m:sSub>
                  </m:oMath>
                </a14:m>
                <a:r>
                  <a:rPr lang="en-US" sz="2000" dirty="0">
                    <a:latin typeface="Times New Roman" charset="0"/>
                    <a:ea typeface="Times New Roman" charset="0"/>
                    <a:cs typeface="Times New Roman" charset="0"/>
                  </a:rPr>
                  <a:t>) = g  , when there is dependency between </a:t>
                </a:r>
                <a:r>
                  <a:rPr lang="en-US" sz="2000" dirty="0" err="1" smtClean="0">
                    <a:latin typeface="Cambria Math" charset="0"/>
                    <a:ea typeface="Cambria Math" charset="0"/>
                    <a:cs typeface="Cambria Math" charset="0"/>
                  </a:rPr>
                  <a:t>Q</a:t>
                </a:r>
                <a:r>
                  <a:rPr lang="en-US" sz="2000" baseline="-25000" dirty="0" err="1" smtClean="0">
                    <a:latin typeface="Cambria Math" charset="0"/>
                    <a:ea typeface="Cambria Math" charset="0"/>
                    <a:cs typeface="Cambria Math" charset="0"/>
                  </a:rPr>
                  <a:t>r</a:t>
                </a:r>
                <a:r>
                  <a:rPr lang="en-US" sz="2000" baseline="-25000" dirty="0" smtClean="0">
                    <a:latin typeface="Cambria Math" charset="0"/>
                    <a:ea typeface="Cambria Math" charset="0"/>
                    <a:cs typeface="Cambria Math" charset="0"/>
                  </a:rPr>
                  <a:t> </a:t>
                </a:r>
                <a:r>
                  <a:rPr lang="en-US" sz="2000" dirty="0">
                    <a:latin typeface="Cambria Math" charset="0"/>
                    <a:ea typeface="Cambria Math" charset="0"/>
                    <a:cs typeface="Cambria Math" charset="0"/>
                  </a:rPr>
                  <a:t>and </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r>
                          <m:rPr>
                            <m:sty m:val="p"/>
                          </m:rPr>
                          <a:rPr lang="en-US" sz="2000">
                            <a:latin typeface="Cambria Math" charset="0"/>
                            <a:ea typeface="Cambria Math" charset="0"/>
                            <a:cs typeface="Cambria Math" charset="0"/>
                          </a:rPr>
                          <m:t>C</m:t>
                        </m:r>
                      </m:e>
                      <m:sub>
                        <m:r>
                          <m:rPr>
                            <m:sty m:val="p"/>
                          </m:rPr>
                          <a:rPr lang="en-US" sz="2000">
                            <a:latin typeface="Cambria Math" charset="0"/>
                            <a:ea typeface="Cambria Math" charset="0"/>
                            <a:cs typeface="Cambria Math" charset="0"/>
                          </a:rPr>
                          <m:t>j</m:t>
                        </m:r>
                      </m:sub>
                    </m:sSub>
                  </m:oMath>
                </a14:m>
                <a:endParaRPr lang="en-US" sz="20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2000" dirty="0">
                    <a:latin typeface="Cambria Math" charset="0"/>
                    <a:ea typeface="Cambria Math" charset="0"/>
                    <a:cs typeface="Cambria Math" charset="0"/>
                  </a:rPr>
                  <a:t>P(</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acc>
                          <m:accPr>
                            <m:chr m:val="̅"/>
                            <m:ctrlPr>
                              <a:rPr lang="en-US" sz="2000" i="1">
                                <a:latin typeface="Cambria Math" panose="02040503050406030204" pitchFamily="18" charset="0"/>
                                <a:ea typeface="Cambria Math" charset="0"/>
                                <a:cs typeface="Cambria Math" charset="0"/>
                              </a:rPr>
                            </m:ctrlPr>
                          </m:accPr>
                          <m:e>
                            <m:r>
                              <m:rPr>
                                <m:sty m:val="p"/>
                              </m:rPr>
                              <a:rPr lang="en-US" sz="2000">
                                <a:latin typeface="Cambria Math" charset="0"/>
                                <a:ea typeface="Cambria Math" charset="0"/>
                                <a:cs typeface="Cambria Math" charset="0"/>
                              </a:rPr>
                              <m:t>Q</m:t>
                            </m:r>
                          </m:e>
                        </m:acc>
                      </m:e>
                      <m:sub>
                        <m:r>
                          <m:rPr>
                            <m:sty m:val="p"/>
                          </m:rPr>
                          <a:rPr lang="en-US" sz="2000" b="0" i="0" smtClean="0">
                            <a:latin typeface="Cambria Math" charset="0"/>
                            <a:ea typeface="Cambria Math" charset="0"/>
                            <a:cs typeface="Cambria Math" charset="0"/>
                          </a:rPr>
                          <m:t>r</m:t>
                        </m:r>
                      </m:sub>
                    </m:sSub>
                  </m:oMath>
                </a14:m>
                <a:r>
                  <a:rPr lang="en-US" sz="2000" dirty="0">
                    <a:latin typeface="Cambria Math" charset="0"/>
                    <a:ea typeface="Cambria Math" charset="0"/>
                    <a:cs typeface="Cambria Math" charset="0"/>
                  </a:rPr>
                  <a:t>|</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r>
                          <m:rPr>
                            <m:sty m:val="p"/>
                          </m:rPr>
                          <a:rPr lang="en-US" sz="2000">
                            <a:latin typeface="Cambria Math" charset="0"/>
                            <a:ea typeface="Cambria Math" charset="0"/>
                            <a:cs typeface="Cambria Math" charset="0"/>
                          </a:rPr>
                          <m:t>C</m:t>
                        </m:r>
                      </m:e>
                      <m:sub>
                        <m:r>
                          <m:rPr>
                            <m:sty m:val="p"/>
                          </m:rPr>
                          <a:rPr lang="en-US" sz="2000">
                            <a:latin typeface="Cambria Math" charset="0"/>
                            <a:ea typeface="Cambria Math" charset="0"/>
                            <a:cs typeface="Cambria Math" charset="0"/>
                          </a:rPr>
                          <m:t>j</m:t>
                        </m:r>
                      </m:sub>
                    </m:sSub>
                  </m:oMath>
                </a14:m>
                <a:r>
                  <a:rPr lang="en-US" sz="2000" dirty="0">
                    <a:latin typeface="Times New Roman" charset="0"/>
                    <a:ea typeface="Times New Roman" charset="0"/>
                    <a:cs typeface="Times New Roman" charset="0"/>
                  </a:rPr>
                  <a:t>) = m</a:t>
                </a:r>
              </a:p>
              <a:p>
                <a:pPr marL="285750" indent="-285750">
                  <a:lnSpc>
                    <a:spcPct val="150000"/>
                  </a:lnSpc>
                  <a:buFont typeface=".HelveticaNeueDeskInterface-Regular" charset="-120"/>
                  <a:buChar char="-"/>
                </a:pPr>
                <a:r>
                  <a:rPr lang="en-US" sz="2000" dirty="0">
                    <a:latin typeface="Times New Roman" charset="0"/>
                    <a:ea typeface="Times New Roman" charset="0"/>
                    <a:cs typeface="Times New Roman" charset="0"/>
                  </a:rPr>
                  <a:t>P(</a:t>
                </a:r>
                <a14:m>
                  <m:oMath xmlns:m="http://schemas.openxmlformats.org/officeDocument/2006/math">
                    <m:sSub>
                      <m:sSubPr>
                        <m:ctrlPr>
                          <a:rPr lang="en-US" sz="2000" i="1">
                            <a:latin typeface="Cambria Math" panose="02040503050406030204" pitchFamily="18" charset="0"/>
                            <a:ea typeface="Times New Roman" charset="0"/>
                            <a:cs typeface="Times New Roman" charset="0"/>
                          </a:rPr>
                        </m:ctrlPr>
                      </m:sSubPr>
                      <m:e>
                        <m:r>
                          <m:rPr>
                            <m:sty m:val="p"/>
                          </m:rPr>
                          <a:rPr lang="en-US" sz="2000">
                            <a:latin typeface="Cambria Math" charset="0"/>
                            <a:ea typeface="Times New Roman" charset="0"/>
                            <a:cs typeface="Times New Roman" charset="0"/>
                          </a:rPr>
                          <m:t>C</m:t>
                        </m:r>
                      </m:e>
                      <m:sub>
                        <m:r>
                          <m:rPr>
                            <m:sty m:val="p"/>
                          </m:rPr>
                          <a:rPr lang="en-US" sz="2000">
                            <a:latin typeface="Cambria Math" charset="0"/>
                            <a:ea typeface="Times New Roman" charset="0"/>
                            <a:cs typeface="Times New Roman" charset="0"/>
                          </a:rPr>
                          <m:t>j</m:t>
                        </m:r>
                      </m:sub>
                    </m:sSub>
                  </m:oMath>
                </a14:m>
                <a:r>
                  <a:rPr lang="en-US" sz="2000" dirty="0">
                    <a:latin typeface="Times New Roman" charset="0"/>
                    <a:ea typeface="Times New Roman" charset="0"/>
                    <a:cs typeface="Times New Roman" charset="0"/>
                  </a:rPr>
                  <a:t>) = k</a:t>
                </a:r>
              </a:p>
              <a:p>
                <a:pPr marL="0" indent="0">
                  <a:buNone/>
                </a:pPr>
                <a:endParaRPr lang="en-US" sz="2000" dirty="0">
                  <a:latin typeface="Times New Roman" charset="0"/>
                  <a:ea typeface="Times New Roman" charset="0"/>
                  <a:cs typeface="Times New Roman"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547717"/>
                <a:ext cx="8382000" cy="4998318"/>
              </a:xfrm>
              <a:blipFill rotWithShape="0">
                <a:blip r:embed="rId2"/>
                <a:stretch>
                  <a:fillRect l="-655" t="-1220" r="-87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38F3DF5-46B4-354D-BEB6-FC8B3F9E8E19}" type="slidenum">
              <a:rPr lang="en-US" smtClean="0"/>
              <a:t>43</a:t>
            </a:fld>
            <a:endParaRPr lang="en-US" dirty="0"/>
          </a:p>
        </p:txBody>
      </p:sp>
      <p:grpSp>
        <p:nvGrpSpPr>
          <p:cNvPr id="5" name="Group 4"/>
          <p:cNvGrpSpPr/>
          <p:nvPr/>
        </p:nvGrpSpPr>
        <p:grpSpPr>
          <a:xfrm>
            <a:off x="6790796" y="2112385"/>
            <a:ext cx="1896004" cy="1868982"/>
            <a:chOff x="7155753" y="1247447"/>
            <a:chExt cx="1896004" cy="1868982"/>
          </a:xfrm>
        </p:grpSpPr>
        <p:grpSp>
          <p:nvGrpSpPr>
            <p:cNvPr id="6" name="Group 5"/>
            <p:cNvGrpSpPr/>
            <p:nvPr/>
          </p:nvGrpSpPr>
          <p:grpSpPr>
            <a:xfrm>
              <a:off x="7155753" y="1247448"/>
              <a:ext cx="1385647" cy="1868981"/>
              <a:chOff x="1659419" y="894257"/>
              <a:chExt cx="1385647" cy="1868981"/>
            </a:xfrm>
          </p:grpSpPr>
          <p:grpSp>
            <p:nvGrpSpPr>
              <p:cNvPr id="8" name="Group 7"/>
              <p:cNvGrpSpPr/>
              <p:nvPr/>
            </p:nvGrpSpPr>
            <p:grpSpPr>
              <a:xfrm>
                <a:off x="1659419" y="894257"/>
                <a:ext cx="1385647" cy="1868981"/>
                <a:chOff x="847118" y="1114263"/>
                <a:chExt cx="1385647" cy="1868981"/>
              </a:xfrm>
            </p:grpSpPr>
            <p:cxnSp>
              <p:nvCxnSpPr>
                <p:cNvPr id="11" name="Straight Connector 10"/>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847118" y="1114263"/>
                  <a:ext cx="1385647" cy="1868981"/>
                  <a:chOff x="847118" y="1114263"/>
                  <a:chExt cx="1385647" cy="1868981"/>
                </a:xfrm>
              </p:grpSpPr>
              <p:sp>
                <p:nvSpPr>
                  <p:cNvPr id="13" name="Oval 12"/>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C4</a:t>
                    </a:r>
                    <a:endParaRPr lang="en-US" sz="1000" b="1" dirty="0">
                      <a:solidFill>
                        <a:schemeClr val="tx1"/>
                      </a:solidFill>
                      <a:latin typeface="Times New Roman"/>
                      <a:cs typeface="Times New Roman"/>
                    </a:endParaRPr>
                  </a:p>
                </p:txBody>
              </p:sp>
              <p:grpSp>
                <p:nvGrpSpPr>
                  <p:cNvPr id="14" name="Group 13"/>
                  <p:cNvGrpSpPr/>
                  <p:nvPr/>
                </p:nvGrpSpPr>
                <p:grpSpPr>
                  <a:xfrm>
                    <a:off x="847118" y="1114263"/>
                    <a:ext cx="1385647" cy="1862248"/>
                    <a:chOff x="4269040" y="951479"/>
                    <a:chExt cx="1052006" cy="2385743"/>
                  </a:xfrm>
                </p:grpSpPr>
                <p:sp>
                  <p:nvSpPr>
                    <p:cNvPr id="15" name="Oval 14"/>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C</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
                  <p:nvSpPr>
                    <p:cNvPr id="16" name="Oval 15"/>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C</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17" name="Oval 16"/>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C3</a:t>
                      </a:r>
                      <a:endParaRPr lang="en-US" sz="1000" b="1" dirty="0">
                        <a:solidFill>
                          <a:schemeClr val="tx1"/>
                        </a:solidFill>
                        <a:latin typeface="Times New Roman"/>
                        <a:cs typeface="Times New Roman"/>
                      </a:endParaRPr>
                    </a:p>
                  </p:txBody>
                </p:sp>
                <p:cxnSp>
                  <p:nvCxnSpPr>
                    <p:cNvPr id="18" name="Straight Connector 17"/>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 </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20" name="Rectangle 19"/>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 </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cxnSp>
                  <p:nvCxnSpPr>
                    <p:cNvPr id="21" name="Straight Connector 20"/>
                    <p:cNvCxnSpPr/>
                    <p:nvPr/>
                  </p:nvCxnSpPr>
                  <p:spPr>
                    <a:xfrm>
                      <a:off x="5088101" y="1410942"/>
                      <a:ext cx="10971" cy="632030"/>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478866" y="1420370"/>
                      <a:ext cx="274" cy="577015"/>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9" name="Straight Connector 8"/>
              <p:cNvCxnSpPr/>
              <p:nvPr/>
            </p:nvCxnSpPr>
            <p:spPr>
              <a:xfrm flipH="1">
                <a:off x="2131216" y="1252902"/>
                <a:ext cx="607026" cy="50194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7" name="Rectangle 6"/>
            <p:cNvSpPr/>
            <p:nvPr/>
          </p:nvSpPr>
          <p:spPr>
            <a:xfrm>
              <a:off x="8586546" y="1247447"/>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 </a:t>
              </a:r>
              <a:r>
                <a:rPr lang="en-US" sz="1000" b="1" baseline="-25000" dirty="0" smtClean="0">
                  <a:solidFill>
                    <a:schemeClr val="tx1"/>
                  </a:solidFill>
                  <a:latin typeface="Times New Roman"/>
                  <a:cs typeface="Times New Roman"/>
                </a:rPr>
                <a:t>3</a:t>
              </a:r>
              <a:endParaRPr lang="en-US" sz="1000" b="1" baseline="-25000" dirty="0">
                <a:solidFill>
                  <a:schemeClr val="tx1"/>
                </a:solidFill>
                <a:latin typeface="Times New Roman"/>
                <a:cs typeface="Times New Roman"/>
              </a:endParaRPr>
            </a:p>
          </p:txBody>
        </p:sp>
      </p:grpSp>
    </p:spTree>
    <p:extLst>
      <p:ext uri="{BB962C8B-B14F-4D97-AF65-F5344CB8AC3E}">
        <p14:creationId xmlns:p14="http://schemas.microsoft.com/office/powerpoint/2010/main" val="475314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200" y="96218"/>
            <a:ext cx="8229600" cy="539401"/>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charset="0"/>
                <a:ea typeface="Times New Roman" charset="0"/>
                <a:cs typeface="Times New Roman" charset="0"/>
              </a:rPr>
              <a:t>The Solution</a:t>
            </a:r>
            <a:endParaRPr lang="en-US" sz="3200" b="1"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6" name="Rectangle 5"/>
              <p:cNvSpPr/>
              <p:nvPr/>
            </p:nvSpPr>
            <p:spPr>
              <a:xfrm>
                <a:off x="228600" y="1300992"/>
                <a:ext cx="8686800" cy="5055358"/>
              </a:xfrm>
              <a:prstGeom prst="rect">
                <a:avLst/>
              </a:prstGeom>
            </p:spPr>
            <p:txBody>
              <a:bodyPr wrap="square">
                <a:spAutoFit/>
              </a:bodyPr>
              <a:lstStyle/>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R</a:t>
                </a:r>
                <a:r>
                  <a:rPr lang="en-US" sz="1400" baseline="-25000" dirty="0" smtClean="0">
                    <a:latin typeface="Times New Roman" charset="0"/>
                    <a:ea typeface="Times New Roman" charset="0"/>
                    <a:cs typeface="Times New Roman" charset="0"/>
                  </a:rPr>
                  <a:t>1</a:t>
                </a:r>
                <a:r>
                  <a:rPr lang="en-US" sz="1400" dirty="0" smtClean="0">
                    <a:latin typeface="Times New Roman" charset="0"/>
                    <a:ea typeface="Times New Roman" charset="0"/>
                    <a:cs typeface="Times New Roman" charset="0"/>
                  </a:rPr>
                  <a:t> = </a:t>
                </a:r>
                <a:r>
                  <a:rPr lang="en-US" sz="1400" dirty="0" smtClean="0">
                    <a:latin typeface="Cambria Math" charset="0"/>
                    <a:ea typeface="Cambria Math" charset="0"/>
                    <a:cs typeface="Cambria Math" charset="0"/>
                  </a:rPr>
                  <a:t>Q</a:t>
                </a:r>
                <a:r>
                  <a:rPr lang="en-US" sz="1400" baseline="-25000" dirty="0" smtClean="0">
                    <a:latin typeface="Cambria Math" charset="0"/>
                    <a:ea typeface="Cambria Math" charset="0"/>
                    <a:cs typeface="Cambria Math" charset="0"/>
                  </a:rPr>
                  <a:t>1</a:t>
                </a:r>
                <a14:m>
                  <m:oMath xmlns:m="http://schemas.openxmlformats.org/officeDocument/2006/math">
                    <m:r>
                      <m:rPr>
                        <m:sty m:val="p"/>
                      </m:rPr>
                      <a:rPr lang="en-US" sz="1400" i="0" smtClean="0">
                        <a:latin typeface="Cambria Math" charset="0"/>
                        <a:ea typeface="Cambria Math" charset="0"/>
                        <a:cs typeface="Cambria Math" charset="0"/>
                      </a:rPr>
                      <m:t>Q</m:t>
                    </m:r>
                  </m:oMath>
                </a14:m>
                <a:r>
                  <a:rPr lang="en-US" sz="1400" baseline="-25000" dirty="0" smtClean="0">
                    <a:latin typeface="Cambria Math" charset="0"/>
                    <a:ea typeface="Cambria Math" charset="0"/>
                    <a:cs typeface="Cambria Math" charset="0"/>
                  </a:rPr>
                  <a:t>2</a:t>
                </a:r>
                <a:r>
                  <a:rPr lang="en-US" sz="1400" dirty="0" smtClean="0">
                    <a:latin typeface="Cambria Math" charset="0"/>
                    <a:ea typeface="Cambria Math" charset="0"/>
                    <a:cs typeface="Cambria Math" charset="0"/>
                  </a:rPr>
                  <a:t>Q</a:t>
                </a:r>
                <a:r>
                  <a:rPr lang="en-US" sz="1400" baseline="-25000" dirty="0" smtClean="0">
                    <a:latin typeface="Cambria Math" charset="0"/>
                    <a:ea typeface="Cambria Math" charset="0"/>
                    <a:cs typeface="Cambria Math" charset="0"/>
                  </a:rPr>
                  <a:t>3</a:t>
                </a: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R</a:t>
                </a:r>
                <a:r>
                  <a:rPr lang="en-US" sz="1400" baseline="-25000" dirty="0">
                    <a:latin typeface="Times New Roman" charset="0"/>
                    <a:ea typeface="Times New Roman" charset="0"/>
                    <a:cs typeface="Times New Roman" charset="0"/>
                  </a:rPr>
                  <a:t>2</a:t>
                </a:r>
                <a:r>
                  <a:rPr lang="en-US" sz="1400" dirty="0">
                    <a:latin typeface="Times New Roman" charset="0"/>
                    <a:ea typeface="Times New Roman" charset="0"/>
                    <a:cs typeface="Times New Roman" charset="0"/>
                  </a:rPr>
                  <a:t> = </a:t>
                </a:r>
                <a:r>
                  <a:rPr lang="en-US" sz="1400" dirty="0">
                    <a:latin typeface="Cambria Math" charset="0"/>
                    <a:ea typeface="Cambria Math" charset="0"/>
                    <a:cs typeface="Cambria Math" charset="0"/>
                  </a:rPr>
                  <a:t>Q</a:t>
                </a:r>
                <a:r>
                  <a:rPr lang="en-US" sz="1400" baseline="-25000" dirty="0">
                    <a:latin typeface="Cambria Math" charset="0"/>
                    <a:ea typeface="Cambria Math" charset="0"/>
                    <a:cs typeface="Cambria Math" charset="0"/>
                  </a:rPr>
                  <a:t>1</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Q</m:t>
                            </m:r>
                          </m:e>
                        </m:acc>
                      </m:e>
                      <m:sub>
                        <m:r>
                          <a:rPr lang="en-US" sz="1400" i="1">
                            <a:latin typeface="Cambria Math" charset="0"/>
                            <a:ea typeface="Cambria Math" charset="0"/>
                            <a:cs typeface="Cambria Math" charset="0"/>
                          </a:rPr>
                          <m:t>2</m:t>
                        </m:r>
                      </m:sub>
                    </m:sSub>
                  </m:oMath>
                </a14:m>
                <a:r>
                  <a:rPr lang="en-US" sz="1400" dirty="0">
                    <a:latin typeface="Cambria Math" charset="0"/>
                    <a:ea typeface="Cambria Math" charset="0"/>
                    <a:cs typeface="Cambria Math" charset="0"/>
                  </a:rPr>
                  <a:t>Q</a:t>
                </a:r>
                <a:r>
                  <a:rPr lang="en-US" sz="1400" baseline="-25000" dirty="0">
                    <a:latin typeface="Cambria Math" charset="0"/>
                    <a:ea typeface="Cambria Math" charset="0"/>
                    <a:cs typeface="Cambria Math" charset="0"/>
                  </a:rPr>
                  <a:t>3</a:t>
                </a: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R</a:t>
                </a:r>
                <a:r>
                  <a:rPr lang="en-US" sz="1400" baseline="-25000" dirty="0">
                    <a:latin typeface="Times New Roman" charset="0"/>
                    <a:ea typeface="Times New Roman" charset="0"/>
                    <a:cs typeface="Times New Roman" charset="0"/>
                  </a:rPr>
                  <a:t>3</a:t>
                </a:r>
                <a:r>
                  <a:rPr lang="en-US" sz="1400" dirty="0">
                    <a:latin typeface="Times New Roman" charset="0"/>
                    <a:ea typeface="Times New Roman" charset="0"/>
                    <a:cs typeface="Times New Roman" charset="0"/>
                  </a:rPr>
                  <a:t> = </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Q</m:t>
                            </m:r>
                          </m:e>
                        </m:acc>
                      </m:e>
                      <m:sub>
                        <m:r>
                          <a:rPr lang="en-US" sz="1400" i="1">
                            <a:latin typeface="Cambria Math" charset="0"/>
                            <a:ea typeface="Cambria Math" charset="0"/>
                            <a:cs typeface="Cambria Math" charset="0"/>
                          </a:rPr>
                          <m:t>1</m:t>
                        </m:r>
                      </m:sub>
                    </m:sSub>
                  </m:oMath>
                </a14:m>
                <a:r>
                  <a:rPr lang="en-US" sz="1400" dirty="0">
                    <a:latin typeface="Cambria Math" charset="0"/>
                    <a:ea typeface="Cambria Math" charset="0"/>
                    <a:cs typeface="Cambria Math" charset="0"/>
                  </a:rPr>
                  <a:t>Q</a:t>
                </a:r>
                <a:r>
                  <a:rPr lang="en-US" sz="1400" baseline="-25000" dirty="0">
                    <a:latin typeface="Cambria Math" charset="0"/>
                    <a:ea typeface="Cambria Math" charset="0"/>
                    <a:cs typeface="Cambria Math" charset="0"/>
                  </a:rPr>
                  <a:t>2</a:t>
                </a:r>
                <a:r>
                  <a:rPr lang="en-US" sz="1400" dirty="0">
                    <a:latin typeface="Cambria Math" charset="0"/>
                    <a:ea typeface="Cambria Math" charset="0"/>
                    <a:cs typeface="Cambria Math" charset="0"/>
                  </a:rPr>
                  <a:t>Q</a:t>
                </a:r>
                <a:r>
                  <a:rPr lang="en-US" sz="1400" baseline="-25000" dirty="0">
                    <a:latin typeface="Cambria Math" charset="0"/>
                    <a:ea typeface="Cambria Math" charset="0"/>
                    <a:cs typeface="Cambria Math" charset="0"/>
                  </a:rPr>
                  <a:t>3</a:t>
                </a: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R</a:t>
                </a:r>
                <a:r>
                  <a:rPr lang="en-US" sz="1400" baseline="-25000" dirty="0">
                    <a:latin typeface="Times New Roman" charset="0"/>
                    <a:ea typeface="Times New Roman" charset="0"/>
                    <a:cs typeface="Times New Roman" charset="0"/>
                  </a:rPr>
                  <a:t>4</a:t>
                </a:r>
                <a:r>
                  <a:rPr lang="en-US" sz="1400" dirty="0">
                    <a:latin typeface="Times New Roman" charset="0"/>
                    <a:ea typeface="Times New Roman" charset="0"/>
                    <a:cs typeface="Times New Roman" charset="0"/>
                  </a:rPr>
                  <a:t> = </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Q</m:t>
                            </m:r>
                          </m:e>
                        </m:acc>
                      </m:e>
                      <m:sub>
                        <m:r>
                          <a:rPr lang="en-US" sz="1400" i="1">
                            <a:latin typeface="Cambria Math" charset="0"/>
                            <a:ea typeface="Cambria Math" charset="0"/>
                            <a:cs typeface="Cambria Math" charset="0"/>
                          </a:rPr>
                          <m:t>1</m:t>
                        </m:r>
                      </m:sub>
                    </m:sSub>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Q</m:t>
                            </m:r>
                          </m:e>
                        </m:acc>
                      </m:e>
                      <m:sub>
                        <m:r>
                          <a:rPr lang="en-US" sz="1400" i="1">
                            <a:latin typeface="Cambria Math" charset="0"/>
                            <a:ea typeface="Cambria Math" charset="0"/>
                            <a:cs typeface="Cambria Math" charset="0"/>
                          </a:rPr>
                          <m:t>2</m:t>
                        </m:r>
                      </m:sub>
                    </m:sSub>
                  </m:oMath>
                </a14:m>
                <a:r>
                  <a:rPr lang="en-US" sz="1400" dirty="0" smtClean="0">
                    <a:latin typeface="Cambria Math" charset="0"/>
                    <a:ea typeface="Cambria Math" charset="0"/>
                    <a:cs typeface="Cambria Math" charset="0"/>
                  </a:rPr>
                  <a:t>Q</a:t>
                </a:r>
                <a:r>
                  <a:rPr lang="en-US" sz="1400" baseline="-25000" dirty="0" smtClean="0">
                    <a:latin typeface="Cambria Math" charset="0"/>
                    <a:ea typeface="Cambria Math" charset="0"/>
                    <a:cs typeface="Cambria Math" charset="0"/>
                  </a:rPr>
                  <a:t>3</a:t>
                </a:r>
                <a:endParaRPr lang="en-US" sz="1400" baseline="-25000" dirty="0">
                  <a:latin typeface="Cambria Math" charset="0"/>
                  <a:ea typeface="Cambria Math" charset="0"/>
                  <a:cs typeface="Cambria Math" charset="0"/>
                </a:endParaRPr>
              </a:p>
              <a:p>
                <a:pPr marL="285750" indent="-285750">
                  <a:lnSpc>
                    <a:spcPct val="150000"/>
                  </a:lnSpc>
                  <a:buFont typeface=".HelveticaNeueDeskInterface-Regular" charset="-120"/>
                  <a:buChar char="-"/>
                </a:pPr>
                <a:r>
                  <a:rPr lang="en-US" sz="1400" dirty="0" smtClean="0">
                    <a:latin typeface="Cambria Math" charset="0"/>
                    <a:ea typeface="Cambria Math" charset="0"/>
                    <a:cs typeface="Cambria Math" charset="0"/>
                  </a:rPr>
                  <a:t>P(Q</a:t>
                </a:r>
                <a:r>
                  <a:rPr lang="en-US" sz="1400" baseline="-25000" dirty="0" smtClean="0">
                    <a:latin typeface="Cambria Math" charset="0"/>
                    <a:ea typeface="Cambria Math" charset="0"/>
                    <a:cs typeface="Cambria Math" charset="0"/>
                  </a:rPr>
                  <a:t>i</a:t>
                </a:r>
                <a:r>
                  <a:rPr lang="en-US" sz="1400" dirty="0" smtClean="0">
                    <a:latin typeface="Cambria Math" charset="0"/>
                    <a:ea typeface="Cambria Math" charset="0"/>
                    <a:cs typeface="Cambria Math"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b="0" i="0" smtClean="0">
                                <a:latin typeface="Cambria Math" charset="0"/>
                                <a:ea typeface="Cambria Math" charset="0"/>
                                <a:cs typeface="Cambria Math" charset="0"/>
                              </a:rPr>
                              <m:t>C</m:t>
                            </m:r>
                          </m:e>
                        </m:acc>
                      </m:e>
                      <m:sub>
                        <m:r>
                          <m:rPr>
                            <m:sty m:val="p"/>
                          </m:rPr>
                          <a:rPr lang="en-US" sz="1400" b="0" i="0" smtClean="0">
                            <a:latin typeface="Cambria Math" charset="0"/>
                            <a:ea typeface="Cambria Math" charset="0"/>
                            <a:cs typeface="Cambria Math" charset="0"/>
                          </a:rPr>
                          <m:t>j</m:t>
                        </m:r>
                      </m:sub>
                    </m:sSub>
                  </m:oMath>
                </a14:m>
                <a:r>
                  <a:rPr lang="en-US" sz="1400" dirty="0" smtClean="0">
                    <a:latin typeface="Times New Roman" charset="0"/>
                    <a:ea typeface="Times New Roman" charset="0"/>
                    <a:cs typeface="Times New Roman" charset="0"/>
                  </a:rPr>
                  <a:t>) = g  , when there is dependency between </a:t>
                </a:r>
                <a:r>
                  <a:rPr lang="en-US" sz="1400" dirty="0" smtClean="0">
                    <a:latin typeface="Cambria Math" charset="0"/>
                    <a:ea typeface="Cambria Math" charset="0"/>
                    <a:cs typeface="Cambria Math" charset="0"/>
                  </a:rPr>
                  <a:t>Q</a:t>
                </a:r>
                <a:r>
                  <a:rPr lang="en-US" sz="1400" baseline="-25000" dirty="0" smtClean="0">
                    <a:latin typeface="Cambria Math" charset="0"/>
                    <a:ea typeface="Cambria Math" charset="0"/>
                    <a:cs typeface="Cambria Math" charset="0"/>
                  </a:rPr>
                  <a:t>i </a:t>
                </a:r>
                <a:r>
                  <a:rPr lang="en-US" sz="1400" dirty="0" smtClean="0">
                    <a:latin typeface="Cambria Math" charset="0"/>
                    <a:ea typeface="Cambria Math" charset="0"/>
                    <a:cs typeface="Cambria Math" charset="0"/>
                  </a:rPr>
                  <a:t>and </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b="0" i="0" smtClean="0">
                            <a:latin typeface="Cambria Math" charset="0"/>
                            <a:ea typeface="Cambria Math" charset="0"/>
                            <a:cs typeface="Cambria Math" charset="0"/>
                          </a:rPr>
                          <m:t>C</m:t>
                        </m:r>
                      </m:e>
                      <m:sub>
                        <m:r>
                          <m:rPr>
                            <m:sty m:val="p"/>
                          </m:rPr>
                          <a:rPr lang="en-US" sz="1400" i="0">
                            <a:latin typeface="Cambria Math" charset="0"/>
                            <a:ea typeface="Cambria Math" charset="0"/>
                            <a:cs typeface="Cambria Math" charset="0"/>
                          </a:rPr>
                          <m:t>j</m:t>
                        </m:r>
                      </m:sub>
                    </m:sSub>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solidFill>
                      <a:schemeClr val="tx1"/>
                    </a:solidFill>
                    <a:latin typeface="Cambria Math" charset="0"/>
                    <a:ea typeface="Cambria Math" charset="0"/>
                    <a:cs typeface="Cambria Math" charset="0"/>
                  </a:rPr>
                  <a:t>P(</a:t>
                </a:r>
                <a14:m>
                  <m:oMath xmlns:m="http://schemas.openxmlformats.org/officeDocument/2006/math">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Q</m:t>
                            </m:r>
                          </m:e>
                        </m:acc>
                      </m:e>
                      <m:sub>
                        <m:r>
                          <m:rPr>
                            <m:sty m:val="p"/>
                          </m:rPr>
                          <a:rPr lang="en-US" sz="1400" b="0" i="0" smtClean="0">
                            <a:solidFill>
                              <a:schemeClr val="tx1"/>
                            </a:solidFill>
                            <a:latin typeface="Cambria Math" charset="0"/>
                            <a:ea typeface="Cambria Math" charset="0"/>
                            <a:cs typeface="Cambria Math" charset="0"/>
                          </a:rPr>
                          <m:t>i</m:t>
                        </m:r>
                      </m:sub>
                    </m:sSub>
                  </m:oMath>
                </a14:m>
                <a:r>
                  <a:rPr lang="en-US" sz="1400" dirty="0">
                    <a:solidFill>
                      <a:schemeClr val="tx1"/>
                    </a:solidFill>
                    <a:latin typeface="Cambria Math" charset="0"/>
                    <a:ea typeface="Cambria Math" charset="0"/>
                    <a:cs typeface="Cambria Math" charset="0"/>
                  </a:rPr>
                  <a:t>|</a:t>
                </a:r>
                <a14:m>
                  <m:oMath xmlns:m="http://schemas.openxmlformats.org/officeDocument/2006/math">
                    <m:sSub>
                      <m:sSubPr>
                        <m:ctrlPr>
                          <a:rPr lang="en-US" sz="1400" i="1">
                            <a:solidFill>
                              <a:schemeClr val="tx1"/>
                            </a:solidFill>
                            <a:latin typeface="Cambria Math" panose="02040503050406030204" pitchFamily="18" charset="0"/>
                            <a:ea typeface="Cambria Math" charset="0"/>
                            <a:cs typeface="Cambria Math" charset="0"/>
                          </a:rPr>
                        </m:ctrlPr>
                      </m:sSubPr>
                      <m:e>
                        <m:r>
                          <m:rPr>
                            <m:sty m:val="p"/>
                          </m:rPr>
                          <a:rPr lang="en-US" sz="1400">
                            <a:solidFill>
                              <a:schemeClr val="tx1"/>
                            </a:solidFill>
                            <a:latin typeface="Cambria Math" charset="0"/>
                            <a:ea typeface="Cambria Math" charset="0"/>
                            <a:cs typeface="Cambria Math" charset="0"/>
                          </a:rPr>
                          <m:t>C</m:t>
                        </m:r>
                      </m:e>
                      <m:sub>
                        <m:r>
                          <m:rPr>
                            <m:sty m:val="p"/>
                          </m:rPr>
                          <a:rPr lang="en-US" sz="1400">
                            <a:solidFill>
                              <a:schemeClr val="tx1"/>
                            </a:solidFill>
                            <a:latin typeface="Cambria Math" charset="0"/>
                            <a:ea typeface="Cambria Math" charset="0"/>
                            <a:cs typeface="Cambria Math" charset="0"/>
                          </a:rPr>
                          <m:t>j</m:t>
                        </m:r>
                      </m:sub>
                    </m:sSub>
                  </m:oMath>
                </a14:m>
                <a:r>
                  <a:rPr lang="en-US" sz="1400" dirty="0">
                    <a:solidFill>
                      <a:schemeClr val="tx1"/>
                    </a:solidFill>
                    <a:latin typeface="Times New Roman" charset="0"/>
                    <a:ea typeface="Times New Roman" charset="0"/>
                    <a:cs typeface="Times New Roman" charset="0"/>
                  </a:rPr>
                  <a:t>) = m</a:t>
                </a:r>
              </a:p>
              <a:p>
                <a:pPr marL="285750" indent="-285750">
                  <a:lnSpc>
                    <a:spcPct val="150000"/>
                  </a:lnSpc>
                  <a:buFont typeface=".HelveticaNeueDeskInterface-Regular" charset="-120"/>
                  <a:buChar char="-"/>
                </a:pPr>
                <a:r>
                  <a:rPr lang="en-US" sz="1400" dirty="0">
                    <a:solidFill>
                      <a:schemeClr val="tx1"/>
                    </a:solidFill>
                    <a:latin typeface="Times New Roman" charset="0"/>
                    <a:ea typeface="Times New Roman" charset="0"/>
                    <a:cs typeface="Times New Roman" charset="0"/>
                  </a:rPr>
                  <a:t>P(</a:t>
                </a:r>
                <a14:m>
                  <m:oMath xmlns:m="http://schemas.openxmlformats.org/officeDocument/2006/math">
                    <m:sSub>
                      <m:sSubPr>
                        <m:ctrlPr>
                          <a:rPr lang="en-US" sz="1400" i="1">
                            <a:solidFill>
                              <a:schemeClr val="tx1"/>
                            </a:solidFill>
                            <a:latin typeface="Cambria Math" panose="02040503050406030204" pitchFamily="18" charset="0"/>
                            <a:ea typeface="Times New Roman" charset="0"/>
                            <a:cs typeface="Times New Roman" charset="0"/>
                          </a:rPr>
                        </m:ctrlPr>
                      </m:sSubPr>
                      <m:e>
                        <m:r>
                          <m:rPr>
                            <m:sty m:val="p"/>
                          </m:rPr>
                          <a:rPr lang="en-US" sz="1400">
                            <a:solidFill>
                              <a:schemeClr val="tx1"/>
                            </a:solidFill>
                            <a:latin typeface="Cambria Math" charset="0"/>
                            <a:ea typeface="Times New Roman" charset="0"/>
                            <a:cs typeface="Times New Roman" charset="0"/>
                          </a:rPr>
                          <m:t>C</m:t>
                        </m:r>
                      </m:e>
                      <m:sub>
                        <m:r>
                          <m:rPr>
                            <m:sty m:val="p"/>
                          </m:rPr>
                          <a:rPr lang="en-US" sz="1400">
                            <a:solidFill>
                              <a:schemeClr val="tx1"/>
                            </a:solidFill>
                            <a:latin typeface="Cambria Math" charset="0"/>
                            <a:ea typeface="Times New Roman" charset="0"/>
                            <a:cs typeface="Times New Roman" charset="0"/>
                          </a:rPr>
                          <m:t>j</m:t>
                        </m:r>
                      </m:sub>
                    </m:sSub>
                  </m:oMath>
                </a14:m>
                <a:r>
                  <a:rPr lang="en-US" sz="1400" dirty="0">
                    <a:solidFill>
                      <a:schemeClr val="tx1"/>
                    </a:solidFill>
                    <a:latin typeface="Times New Roman" charset="0"/>
                    <a:ea typeface="Times New Roman" charset="0"/>
                    <a:cs typeface="Times New Roman" charset="0"/>
                  </a:rPr>
                  <a:t>) = </a:t>
                </a:r>
                <a:r>
                  <a:rPr lang="en-US" sz="1400" dirty="0" smtClean="0">
                    <a:solidFill>
                      <a:schemeClr val="tx1"/>
                    </a:solidFill>
                    <a:latin typeface="Times New Roman" charset="0"/>
                    <a:ea typeface="Times New Roman" charset="0"/>
                    <a:cs typeface="Times New Roman" charset="0"/>
                  </a:rPr>
                  <a:t>k</a:t>
                </a: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We use Bayes </a:t>
                </a:r>
                <a:r>
                  <a:rPr lang="en-US" sz="1400" dirty="0" smtClean="0">
                    <a:latin typeface="Times New Roman" charset="0"/>
                    <a:ea typeface="Times New Roman" charset="0"/>
                    <a:cs typeface="Times New Roman" charset="0"/>
                  </a:rPr>
                  <a:t>theorem to </a:t>
                </a:r>
                <a:r>
                  <a:rPr lang="en-US" sz="1400" dirty="0">
                    <a:latin typeface="Times New Roman" charset="0"/>
                    <a:ea typeface="Times New Roman" charset="0"/>
                    <a:cs typeface="Times New Roman" charset="0"/>
                  </a:rPr>
                  <a:t>measure the probability of knowing the concept when we get </a:t>
                </a:r>
                <a:r>
                  <a:rPr lang="en-US" sz="1400" dirty="0" smtClean="0">
                    <a:latin typeface="Times New Roman" charset="0"/>
                    <a:ea typeface="Times New Roman" charset="0"/>
                    <a:cs typeface="Times New Roman" charset="0"/>
                  </a:rPr>
                  <a:t>an answer. </a:t>
                </a:r>
                <a:r>
                  <a:rPr lang="en-US" sz="1400" dirty="0">
                    <a:latin typeface="Times New Roman" charset="0"/>
                    <a:ea typeface="Times New Roman" charset="0"/>
                    <a:cs typeface="Times New Roman" charset="0"/>
                  </a:rPr>
                  <a:t>So the evidence is the answer and the unknown is the probability of knowing the </a:t>
                </a:r>
                <a:r>
                  <a:rPr lang="en-US" sz="1400" dirty="0" smtClean="0">
                    <a:latin typeface="Times New Roman" charset="0"/>
                    <a:ea typeface="Times New Roman" charset="0"/>
                    <a:cs typeface="Times New Roman" charset="0"/>
                  </a:rPr>
                  <a:t>concept.</a:t>
                </a:r>
              </a:p>
              <a:p>
                <a:pPr marL="285750" indent="-285750">
                  <a:lnSpc>
                    <a:spcPct val="150000"/>
                  </a:lnSpc>
                  <a:buFont typeface=".HelveticaNeueDeskInterface-Regular" charset="-120"/>
                  <a:buChar char="-"/>
                </a:pPr>
                <a:r>
                  <a:rPr lang="en-US" sz="1400" dirty="0" smtClean="0">
                    <a:solidFill>
                      <a:schemeClr val="tx1"/>
                    </a:solidFill>
                    <a:latin typeface="Times New Roman" charset="0"/>
                    <a:ea typeface="Times New Roman" charset="0"/>
                    <a:cs typeface="Times New Roman" charset="0"/>
                  </a:rPr>
                  <a:t>The cases when we get correct answer:</a:t>
                </a:r>
              </a:p>
              <a:p>
                <a:pPr marL="342900" indent="-342900">
                  <a:lnSpc>
                    <a:spcPct val="150000"/>
                  </a:lnSpc>
                  <a:buFont typeface="+mj-lt"/>
                  <a:buAutoNum type="arabicPeriod"/>
                </a:pPr>
                <a:r>
                  <a:rPr lang="en-US" sz="1400" dirty="0" smtClean="0">
                    <a:solidFill>
                      <a:schemeClr val="tx1"/>
                    </a:solidFill>
                    <a:latin typeface="Cambria Math" charset="0"/>
                    <a:ea typeface="Cambria Math" charset="0"/>
                    <a:cs typeface="Cambria Math" charset="0"/>
                  </a:rPr>
                  <a:t>P(</a:t>
                </a:r>
                <a:r>
                  <a:rPr lang="en-US" sz="1400" dirty="0" err="1" smtClean="0">
                    <a:solidFill>
                      <a:schemeClr val="tx1"/>
                    </a:solidFill>
                    <a:latin typeface="Cambria Math" charset="0"/>
                    <a:ea typeface="Cambria Math" charset="0"/>
                    <a:cs typeface="Cambria Math" charset="0"/>
                  </a:rPr>
                  <a:t>Q</a:t>
                </a:r>
                <a:r>
                  <a:rPr lang="en-US" sz="1400" baseline="-25000" dirty="0" err="1" smtClean="0">
                    <a:solidFill>
                      <a:schemeClr val="tx1"/>
                    </a:solidFill>
                    <a:latin typeface="Cambria Math" charset="0"/>
                    <a:ea typeface="Cambria Math" charset="0"/>
                    <a:cs typeface="Cambria Math" charset="0"/>
                  </a:rPr>
                  <a:t>r</a:t>
                </a:r>
                <a:r>
                  <a:rPr lang="en-US" sz="1400" dirty="0" smtClean="0">
                    <a:solidFill>
                      <a:schemeClr val="tx1"/>
                    </a:solidFill>
                    <a:latin typeface="Cambria Math" charset="0"/>
                    <a:ea typeface="Cambria Math" charset="0"/>
                    <a:cs typeface="Cambria Math" charset="0"/>
                  </a:rPr>
                  <a:t>|</a:t>
                </a:r>
                <a14:m>
                  <m:oMath xmlns:m="http://schemas.openxmlformats.org/officeDocument/2006/math">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m:rPr>
                            <m:sty m:val="p"/>
                          </m:rPr>
                          <a:rPr lang="en-US" sz="1400">
                            <a:solidFill>
                              <a:schemeClr val="tx1"/>
                            </a:solidFill>
                            <a:latin typeface="Cambria Math" charset="0"/>
                            <a:ea typeface="Cambria Math" charset="0"/>
                            <a:cs typeface="Cambria Math" charset="0"/>
                          </a:rPr>
                          <m:t>j</m:t>
                        </m:r>
                      </m:sub>
                    </m:sSub>
                  </m:oMath>
                </a14:m>
                <a:r>
                  <a:rPr lang="en-US" sz="1400" dirty="0" smtClean="0">
                    <a:solidFill>
                      <a:schemeClr val="tx1"/>
                    </a:solidFill>
                    <a:latin typeface="Times New Roman" charset="0"/>
                    <a:ea typeface="Times New Roman" charset="0"/>
                    <a:cs typeface="Times New Roman" charset="0"/>
                  </a:rPr>
                  <a:t>) is the probability of the correct answer accruing with not knowing the concept</a:t>
                </a:r>
              </a:p>
              <a:p>
                <a:pPr marL="342900" indent="-342900">
                  <a:lnSpc>
                    <a:spcPct val="150000"/>
                  </a:lnSpc>
                  <a:buFont typeface="+mj-lt"/>
                  <a:buAutoNum type="arabicPeriod"/>
                </a:pPr>
                <a:r>
                  <a:rPr lang="en-US" sz="1400" dirty="0">
                    <a:solidFill>
                      <a:schemeClr val="tx1"/>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r>
                      <m:rPr>
                        <m:nor/>
                      </m:rPr>
                      <a:rPr lang="en-US" sz="1400">
                        <a:solidFill>
                          <a:schemeClr val="tx1"/>
                        </a:solidFill>
                        <a:latin typeface="Cambria Math" charset="0"/>
                        <a:ea typeface="Cambria Math" charset="0"/>
                        <a:cs typeface="Cambria Math" charset="0"/>
                      </a:rPr>
                      <m:t>Q</m:t>
                    </m:r>
                    <m:r>
                      <m:rPr>
                        <m:nor/>
                      </m:rPr>
                      <a:rPr lang="en-US" sz="1400" b="0" i="0" baseline="-25000" smtClean="0">
                        <a:solidFill>
                          <a:schemeClr val="tx1"/>
                        </a:solidFill>
                        <a:latin typeface="Cambria Math" charset="0"/>
                        <a:ea typeface="Cambria Math" charset="0"/>
                        <a:cs typeface="Cambria Math" charset="0"/>
                      </a:rPr>
                      <m:t>r</m:t>
                    </m:r>
                  </m:oMath>
                </a14:m>
                <a:r>
                  <a:rPr lang="en-US" sz="1400" dirty="0">
                    <a:solidFill>
                      <a:schemeClr val="tx1"/>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400" i="1">
                            <a:solidFill>
                              <a:schemeClr val="tx1"/>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400">
                            <a:solidFill>
                              <a:schemeClr val="tx1"/>
                            </a:solidFill>
                            <a:effectLst>
                              <a:glow rad="63500">
                                <a:schemeClr val="bg1">
                                  <a:alpha val="40000"/>
                                </a:schemeClr>
                              </a:glow>
                            </a:effectLst>
                            <a:latin typeface="Cambria Math" charset="0"/>
                            <a:ea typeface="Cambria Math" charset="0"/>
                            <a:cs typeface="Cambria Math" charset="0"/>
                          </a:rPr>
                          <m:t>C</m:t>
                        </m:r>
                      </m:e>
                      <m:sub>
                        <m:r>
                          <m:rPr>
                            <m:sty m:val="p"/>
                          </m:rPr>
                          <a:rPr lang="en-US" sz="1400">
                            <a:solidFill>
                              <a:schemeClr val="tx1"/>
                            </a:solidFill>
                            <a:effectLst>
                              <a:glow rad="63500">
                                <a:schemeClr val="bg1">
                                  <a:alpha val="40000"/>
                                </a:schemeClr>
                              </a:glow>
                            </a:effectLst>
                            <a:latin typeface="Cambria Math" charset="0"/>
                            <a:ea typeface="Cambria Math" charset="0"/>
                            <a:cs typeface="Cambria Math" charset="0"/>
                          </a:rPr>
                          <m:t>j</m:t>
                        </m:r>
                      </m:sub>
                    </m:sSub>
                  </m:oMath>
                </a14:m>
                <a:r>
                  <a:rPr lang="en-US" sz="1400" dirty="0" smtClean="0">
                    <a:solidFill>
                      <a:schemeClr val="tx1"/>
                    </a:solidFill>
                    <a:effectLst>
                      <a:glow rad="63500">
                        <a:schemeClr val="bg1">
                          <a:alpha val="40000"/>
                        </a:schemeClr>
                      </a:glow>
                    </a:effectLst>
                    <a:latin typeface="Times New Roman" charset="0"/>
                    <a:ea typeface="Times New Roman" charset="0"/>
                    <a:cs typeface="Times New Roman" charset="0"/>
                  </a:rPr>
                  <a:t>) </a:t>
                </a:r>
                <a:r>
                  <a:rPr lang="en-US" sz="1400" dirty="0">
                    <a:solidFill>
                      <a:schemeClr val="tx1"/>
                    </a:solidFill>
                    <a:latin typeface="Times New Roman" charset="0"/>
                    <a:ea typeface="Times New Roman" charset="0"/>
                    <a:cs typeface="Times New Roman" charset="0"/>
                  </a:rPr>
                  <a:t>is the probability of </a:t>
                </a:r>
                <a:r>
                  <a:rPr lang="en-US" sz="1400" dirty="0" smtClean="0">
                    <a:solidFill>
                      <a:schemeClr val="tx1"/>
                    </a:solidFill>
                    <a:latin typeface="Times New Roman" charset="0"/>
                    <a:ea typeface="Times New Roman" charset="0"/>
                    <a:cs typeface="Times New Roman" charset="0"/>
                  </a:rPr>
                  <a:t>correct </a:t>
                </a:r>
                <a:r>
                  <a:rPr lang="en-US" sz="1400" dirty="0">
                    <a:solidFill>
                      <a:schemeClr val="tx1"/>
                    </a:solidFill>
                    <a:latin typeface="Times New Roman" charset="0"/>
                    <a:ea typeface="Times New Roman" charset="0"/>
                    <a:cs typeface="Times New Roman" charset="0"/>
                  </a:rPr>
                  <a:t>answer </a:t>
                </a:r>
                <a:r>
                  <a:rPr lang="en-US" sz="1400" dirty="0" smtClean="0">
                    <a:solidFill>
                      <a:schemeClr val="tx1"/>
                    </a:solidFill>
                    <a:latin typeface="Times New Roman" charset="0"/>
                    <a:ea typeface="Times New Roman" charset="0"/>
                    <a:cs typeface="Times New Roman" charset="0"/>
                  </a:rPr>
                  <a:t>to question </a:t>
                </a:r>
                <a:r>
                  <a:rPr lang="en-US" sz="1400" dirty="0" err="1" smtClean="0">
                    <a:solidFill>
                      <a:schemeClr val="tx1"/>
                    </a:solidFill>
                    <a:latin typeface="Times New Roman" charset="0"/>
                    <a:ea typeface="Times New Roman" charset="0"/>
                    <a:cs typeface="Times New Roman" charset="0"/>
                  </a:rPr>
                  <a:t>i</a:t>
                </a:r>
                <a:r>
                  <a:rPr lang="en-US" sz="1400" dirty="0" smtClean="0">
                    <a:solidFill>
                      <a:schemeClr val="tx1"/>
                    </a:solidFill>
                    <a:latin typeface="Times New Roman" charset="0"/>
                    <a:ea typeface="Times New Roman" charset="0"/>
                    <a:cs typeface="Times New Roman" charset="0"/>
                  </a:rPr>
                  <a:t> accruing </a:t>
                </a:r>
                <a:r>
                  <a:rPr lang="en-US" sz="1400" dirty="0">
                    <a:solidFill>
                      <a:schemeClr val="tx1"/>
                    </a:solidFill>
                    <a:latin typeface="Times New Roman" charset="0"/>
                    <a:ea typeface="Times New Roman" charset="0"/>
                    <a:cs typeface="Times New Roman" charset="0"/>
                  </a:rPr>
                  <a:t>with </a:t>
                </a:r>
                <a:r>
                  <a:rPr lang="en-US" sz="1400" dirty="0" smtClean="0">
                    <a:solidFill>
                      <a:schemeClr val="tx1"/>
                    </a:solidFill>
                    <a:latin typeface="Times New Roman" charset="0"/>
                    <a:ea typeface="Times New Roman" charset="0"/>
                    <a:cs typeface="Times New Roman" charset="0"/>
                  </a:rPr>
                  <a:t>knowing </a:t>
                </a:r>
                <a:r>
                  <a:rPr lang="en-US" sz="1400" dirty="0">
                    <a:solidFill>
                      <a:schemeClr val="tx1"/>
                    </a:solidFill>
                    <a:latin typeface="Times New Roman" charset="0"/>
                    <a:ea typeface="Times New Roman" charset="0"/>
                    <a:cs typeface="Times New Roman" charset="0"/>
                  </a:rPr>
                  <a:t>the </a:t>
                </a:r>
                <a:r>
                  <a:rPr lang="en-US" sz="1400" dirty="0" smtClean="0">
                    <a:solidFill>
                      <a:schemeClr val="tx1"/>
                    </a:solidFill>
                    <a:latin typeface="Times New Roman" charset="0"/>
                    <a:ea typeface="Times New Roman" charset="0"/>
                    <a:cs typeface="Times New Roman" charset="0"/>
                  </a:rPr>
                  <a:t>concept </a:t>
                </a:r>
                <a:r>
                  <a:rPr lang="en-US" sz="1400" dirty="0" err="1" smtClean="0">
                    <a:solidFill>
                      <a:schemeClr val="tx1"/>
                    </a:solidFill>
                    <a:latin typeface="Times New Roman" charset="0"/>
                    <a:ea typeface="Times New Roman" charset="0"/>
                    <a:cs typeface="Times New Roman" charset="0"/>
                  </a:rPr>
                  <a:t>C</a:t>
                </a:r>
                <a:r>
                  <a:rPr lang="en-US" sz="1400" baseline="-25000" dirty="0" err="1" smtClean="0">
                    <a:solidFill>
                      <a:schemeClr val="tx1"/>
                    </a:solidFill>
                    <a:latin typeface="Times New Roman" charset="0"/>
                    <a:ea typeface="Times New Roman" charset="0"/>
                    <a:cs typeface="Times New Roman" charset="0"/>
                  </a:rPr>
                  <a:t>j</a:t>
                </a:r>
                <a:endParaRPr lang="en-US" sz="1400" baseline="-25000" dirty="0" smtClean="0">
                  <a:solidFill>
                    <a:schemeClr val="tx1"/>
                  </a:solidFill>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The </a:t>
                </a:r>
                <a:r>
                  <a:rPr lang="en-US" sz="1400" dirty="0" smtClean="0">
                    <a:latin typeface="Times New Roman" charset="0"/>
                    <a:ea typeface="Times New Roman" charset="0"/>
                    <a:cs typeface="Times New Roman" charset="0"/>
                  </a:rPr>
                  <a:t>cases </a:t>
                </a:r>
                <a:r>
                  <a:rPr lang="en-US" sz="1400" dirty="0">
                    <a:latin typeface="Times New Roman" charset="0"/>
                    <a:ea typeface="Times New Roman" charset="0"/>
                    <a:cs typeface="Times New Roman" charset="0"/>
                  </a:rPr>
                  <a:t>when we get </a:t>
                </a:r>
                <a:r>
                  <a:rPr lang="en-US" sz="1400" dirty="0" smtClean="0">
                    <a:latin typeface="Times New Roman" charset="0"/>
                    <a:ea typeface="Times New Roman" charset="0"/>
                    <a:cs typeface="Times New Roman" charset="0"/>
                  </a:rPr>
                  <a:t>incorrect answer:</a:t>
                </a:r>
                <a:endParaRPr lang="en-US" sz="1400" baseline="-25000" dirty="0" smtClean="0">
                  <a:solidFill>
                    <a:schemeClr val="tx1"/>
                  </a:solidFill>
                  <a:latin typeface="Times New Roman" charset="0"/>
                  <a:ea typeface="Times New Roman" charset="0"/>
                  <a:cs typeface="Times New Roman" charset="0"/>
                </a:endParaRPr>
              </a:p>
              <a:p>
                <a:pPr marL="342900" indent="-342900">
                  <a:lnSpc>
                    <a:spcPct val="150000"/>
                  </a:lnSpc>
                  <a:buFont typeface="+mj-lt"/>
                  <a:buAutoNum type="arabicPeriod"/>
                </a:pPr>
                <a:r>
                  <a:rPr lang="en-US" sz="1400" dirty="0">
                    <a:solidFill>
                      <a:schemeClr val="tx1"/>
                    </a:solidFill>
                    <a:latin typeface="Cambria Math" charset="0"/>
                    <a:ea typeface="Cambria Math" charset="0"/>
                    <a:cs typeface="Cambria Math" charset="0"/>
                  </a:rPr>
                  <a:t>P(</a:t>
                </a:r>
                <a14:m>
                  <m:oMath xmlns:m="http://schemas.openxmlformats.org/officeDocument/2006/math">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Q</m:t>
                            </m:r>
                          </m:e>
                        </m:acc>
                      </m:e>
                      <m:sub>
                        <m:r>
                          <m:rPr>
                            <m:sty m:val="p"/>
                          </m:rPr>
                          <a:rPr lang="en-US" sz="1400" b="0" i="0" smtClean="0">
                            <a:solidFill>
                              <a:schemeClr val="tx1"/>
                            </a:solidFill>
                            <a:latin typeface="Cambria Math" charset="0"/>
                            <a:ea typeface="Cambria Math" charset="0"/>
                            <a:cs typeface="Cambria Math" charset="0"/>
                          </a:rPr>
                          <m:t>r</m:t>
                        </m:r>
                      </m:sub>
                    </m:sSub>
                  </m:oMath>
                </a14:m>
                <a:r>
                  <a:rPr lang="en-US" sz="1400" dirty="0">
                    <a:solidFill>
                      <a:schemeClr val="tx1"/>
                    </a:solidFill>
                    <a:latin typeface="Cambria Math" charset="0"/>
                    <a:ea typeface="Cambria Math" charset="0"/>
                    <a:cs typeface="Cambria Math" charset="0"/>
                  </a:rPr>
                  <a:t>|</a:t>
                </a:r>
                <a14:m>
                  <m:oMath xmlns:m="http://schemas.openxmlformats.org/officeDocument/2006/math">
                    <m:sSub>
                      <m:sSubPr>
                        <m:ctrlPr>
                          <a:rPr lang="en-US" sz="1400" i="1">
                            <a:solidFill>
                              <a:schemeClr val="tx1"/>
                            </a:solidFill>
                            <a:latin typeface="Cambria Math" panose="02040503050406030204" pitchFamily="18" charset="0"/>
                            <a:ea typeface="Cambria Math" charset="0"/>
                            <a:cs typeface="Cambria Math" charset="0"/>
                          </a:rPr>
                        </m:ctrlPr>
                      </m:sSubPr>
                      <m:e>
                        <m:r>
                          <m:rPr>
                            <m:sty m:val="p"/>
                          </m:rPr>
                          <a:rPr lang="en-US" sz="1400">
                            <a:solidFill>
                              <a:schemeClr val="tx1"/>
                            </a:solidFill>
                            <a:latin typeface="Cambria Math" charset="0"/>
                            <a:ea typeface="Cambria Math" charset="0"/>
                            <a:cs typeface="Cambria Math" charset="0"/>
                          </a:rPr>
                          <m:t>C</m:t>
                        </m:r>
                      </m:e>
                      <m:sub>
                        <m:r>
                          <m:rPr>
                            <m:sty m:val="p"/>
                          </m:rPr>
                          <a:rPr lang="en-US" sz="1400">
                            <a:solidFill>
                              <a:schemeClr val="tx1"/>
                            </a:solidFill>
                            <a:latin typeface="Cambria Math" charset="0"/>
                            <a:ea typeface="Cambria Math" charset="0"/>
                            <a:cs typeface="Cambria Math" charset="0"/>
                          </a:rPr>
                          <m:t>j</m:t>
                        </m:r>
                      </m:sub>
                    </m:sSub>
                  </m:oMath>
                </a14:m>
                <a:r>
                  <a:rPr lang="en-US" sz="1400" dirty="0" smtClean="0">
                    <a:solidFill>
                      <a:schemeClr val="tx1"/>
                    </a:solidFill>
                    <a:latin typeface="Times New Roman" charset="0"/>
                    <a:ea typeface="Times New Roman" charset="0"/>
                    <a:cs typeface="Times New Roman" charset="0"/>
                  </a:rPr>
                  <a:t>) </a:t>
                </a:r>
                <a:r>
                  <a:rPr lang="en-US" sz="1400" dirty="0">
                    <a:solidFill>
                      <a:schemeClr val="tx1"/>
                    </a:solidFill>
                    <a:latin typeface="Times New Roman" charset="0"/>
                    <a:ea typeface="Times New Roman" charset="0"/>
                    <a:cs typeface="Times New Roman" charset="0"/>
                  </a:rPr>
                  <a:t>is the probability of </a:t>
                </a:r>
                <a:r>
                  <a:rPr lang="en-US" sz="1400" dirty="0" smtClean="0">
                    <a:solidFill>
                      <a:schemeClr val="tx1"/>
                    </a:solidFill>
                    <a:latin typeface="Times New Roman" charset="0"/>
                    <a:ea typeface="Times New Roman" charset="0"/>
                    <a:cs typeface="Times New Roman" charset="0"/>
                  </a:rPr>
                  <a:t>incorrect answer to </a:t>
                </a:r>
                <a:r>
                  <a:rPr lang="en-US" sz="1400" dirty="0">
                    <a:solidFill>
                      <a:schemeClr val="tx1"/>
                    </a:solidFill>
                    <a:latin typeface="Times New Roman" charset="0"/>
                    <a:ea typeface="Times New Roman" charset="0"/>
                    <a:cs typeface="Times New Roman" charset="0"/>
                  </a:rPr>
                  <a:t>question </a:t>
                </a:r>
                <a:r>
                  <a:rPr lang="en-US" sz="1400" dirty="0" smtClean="0">
                    <a:solidFill>
                      <a:schemeClr val="tx1"/>
                    </a:solidFill>
                    <a:latin typeface="Times New Roman" charset="0"/>
                    <a:ea typeface="Times New Roman" charset="0"/>
                    <a:cs typeface="Times New Roman" charset="0"/>
                  </a:rPr>
                  <a:t>r </a:t>
                </a:r>
                <a:r>
                  <a:rPr lang="en-US" sz="1400" dirty="0">
                    <a:solidFill>
                      <a:schemeClr val="tx1"/>
                    </a:solidFill>
                    <a:latin typeface="Times New Roman" charset="0"/>
                    <a:ea typeface="Times New Roman" charset="0"/>
                    <a:cs typeface="Times New Roman" charset="0"/>
                  </a:rPr>
                  <a:t>accruing with knowing the </a:t>
                </a:r>
                <a:r>
                  <a:rPr lang="en-US" sz="1400" dirty="0" smtClean="0">
                    <a:solidFill>
                      <a:schemeClr val="tx1"/>
                    </a:solidFill>
                    <a:latin typeface="Times New Roman" charset="0"/>
                    <a:ea typeface="Times New Roman" charset="0"/>
                    <a:cs typeface="Times New Roman" charset="0"/>
                  </a:rPr>
                  <a:t>concept </a:t>
                </a:r>
                <a:r>
                  <a:rPr lang="en-US" sz="1400" dirty="0" err="1" smtClean="0">
                    <a:solidFill>
                      <a:schemeClr val="tx1"/>
                    </a:solidFill>
                    <a:latin typeface="Times New Roman" charset="0"/>
                    <a:ea typeface="Times New Roman" charset="0"/>
                    <a:cs typeface="Times New Roman" charset="0"/>
                  </a:rPr>
                  <a:t>C</a:t>
                </a:r>
                <a:r>
                  <a:rPr lang="en-US" sz="1400" baseline="-25000" dirty="0" err="1" smtClean="0">
                    <a:solidFill>
                      <a:schemeClr val="tx1"/>
                    </a:solidFill>
                    <a:latin typeface="Times New Roman" charset="0"/>
                    <a:ea typeface="Times New Roman" charset="0"/>
                    <a:cs typeface="Times New Roman" charset="0"/>
                  </a:rPr>
                  <a:t>j</a:t>
                </a:r>
                <a:endParaRPr lang="en-US" sz="1400" baseline="-25000" dirty="0" smtClean="0">
                  <a:solidFill>
                    <a:schemeClr val="tx1"/>
                  </a:solidFill>
                  <a:latin typeface="Times New Roman" charset="0"/>
                  <a:ea typeface="Times New Roman" charset="0"/>
                  <a:cs typeface="Times New Roman" charset="0"/>
                </a:endParaRPr>
              </a:p>
              <a:p>
                <a:pPr marL="342900" indent="-342900">
                  <a:buFont typeface="+mj-lt"/>
                  <a:buAutoNum type="arabicPeriod"/>
                </a:pPr>
                <a:r>
                  <a:rPr lang="en-US" sz="1400" dirty="0">
                    <a:solidFill>
                      <a:schemeClr val="tx1"/>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sSub>
                      <m:sSubPr>
                        <m:ctrlPr>
                          <a:rPr lang="en-US" sz="1400" i="1">
                            <a:solidFill>
                              <a:schemeClr val="tx1"/>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400" i="1">
                                <a:solidFill>
                                  <a:schemeClr val="tx1"/>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400">
                                <a:solidFill>
                                  <a:schemeClr val="tx1"/>
                                </a:solidFill>
                                <a:effectLst>
                                  <a:glow rad="63500">
                                    <a:schemeClr val="bg1">
                                      <a:alpha val="40000"/>
                                    </a:schemeClr>
                                  </a:glow>
                                </a:effectLst>
                                <a:latin typeface="Cambria Math" charset="0"/>
                                <a:ea typeface="Cambria Math" charset="0"/>
                                <a:cs typeface="Cambria Math" charset="0"/>
                              </a:rPr>
                              <m:t>Q</m:t>
                            </m:r>
                          </m:e>
                        </m:acc>
                      </m:e>
                      <m:sub>
                        <m:r>
                          <m:rPr>
                            <m:sty m:val="p"/>
                          </m:rPr>
                          <a:rPr lang="en-US" sz="1400" b="0" i="0" smtClean="0">
                            <a:solidFill>
                              <a:schemeClr val="tx1"/>
                            </a:solidFill>
                            <a:effectLst>
                              <a:glow rad="63500">
                                <a:schemeClr val="bg1">
                                  <a:alpha val="40000"/>
                                </a:schemeClr>
                              </a:glow>
                            </a:effectLst>
                            <a:latin typeface="Cambria Math" charset="0"/>
                            <a:ea typeface="Cambria Math" charset="0"/>
                            <a:cs typeface="Cambria Math" charset="0"/>
                          </a:rPr>
                          <m:t>r</m:t>
                        </m:r>
                      </m:sub>
                    </m:sSub>
                  </m:oMath>
                </a14:m>
                <a:r>
                  <a:rPr lang="en-US" sz="1400" dirty="0">
                    <a:solidFill>
                      <a:schemeClr val="tx1"/>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m:rPr>
                            <m:sty m:val="p"/>
                          </m:rPr>
                          <a:rPr lang="en-US" sz="1400">
                            <a:solidFill>
                              <a:schemeClr val="tx1"/>
                            </a:solidFill>
                            <a:latin typeface="Cambria Math" charset="0"/>
                            <a:ea typeface="Cambria Math" charset="0"/>
                            <a:cs typeface="Cambria Math" charset="0"/>
                          </a:rPr>
                          <m:t>j</m:t>
                        </m:r>
                      </m:sub>
                    </m:sSub>
                  </m:oMath>
                </a14:m>
                <a:r>
                  <a:rPr lang="en-US" sz="1400" dirty="0">
                    <a:solidFill>
                      <a:schemeClr val="tx1"/>
                    </a:solidFill>
                    <a:effectLst>
                      <a:glow rad="63500">
                        <a:schemeClr val="bg1">
                          <a:alpha val="40000"/>
                        </a:schemeClr>
                      </a:glow>
                    </a:effectLst>
                    <a:latin typeface="Times New Roman" charset="0"/>
                    <a:ea typeface="Times New Roman" charset="0"/>
                    <a:cs typeface="Times New Roman" charset="0"/>
                  </a:rPr>
                  <a:t>) </a:t>
                </a:r>
                <a:r>
                  <a:rPr lang="en-US" sz="1400" dirty="0">
                    <a:solidFill>
                      <a:schemeClr val="tx1"/>
                    </a:solidFill>
                    <a:latin typeface="Times New Roman" charset="0"/>
                    <a:ea typeface="Times New Roman" charset="0"/>
                    <a:cs typeface="Times New Roman" charset="0"/>
                  </a:rPr>
                  <a:t>is the probability of incorrect answer to question </a:t>
                </a:r>
                <a:r>
                  <a:rPr lang="en-US" sz="1400" dirty="0" smtClean="0">
                    <a:solidFill>
                      <a:schemeClr val="tx1"/>
                    </a:solidFill>
                    <a:latin typeface="Times New Roman" charset="0"/>
                    <a:ea typeface="Times New Roman" charset="0"/>
                    <a:cs typeface="Times New Roman" charset="0"/>
                  </a:rPr>
                  <a:t>r </a:t>
                </a:r>
                <a:r>
                  <a:rPr lang="en-US" sz="1400" dirty="0">
                    <a:solidFill>
                      <a:schemeClr val="tx1"/>
                    </a:solidFill>
                    <a:latin typeface="Times New Roman" charset="0"/>
                    <a:ea typeface="Times New Roman" charset="0"/>
                    <a:cs typeface="Times New Roman" charset="0"/>
                  </a:rPr>
                  <a:t>accruing with </a:t>
                </a:r>
                <a:r>
                  <a:rPr lang="en-US" sz="1400" dirty="0" smtClean="0">
                    <a:solidFill>
                      <a:schemeClr val="tx1"/>
                    </a:solidFill>
                    <a:latin typeface="Times New Roman" charset="0"/>
                    <a:ea typeface="Times New Roman" charset="0"/>
                    <a:cs typeface="Times New Roman" charset="0"/>
                  </a:rPr>
                  <a:t>not knowing </a:t>
                </a:r>
                <a:r>
                  <a:rPr lang="en-US" sz="1400" dirty="0">
                    <a:solidFill>
                      <a:schemeClr val="tx1"/>
                    </a:solidFill>
                    <a:latin typeface="Times New Roman" charset="0"/>
                    <a:ea typeface="Times New Roman" charset="0"/>
                    <a:cs typeface="Times New Roman" charset="0"/>
                  </a:rPr>
                  <a:t>the concept </a:t>
                </a:r>
                <a:r>
                  <a:rPr lang="en-US" sz="1400" dirty="0" err="1" smtClean="0">
                    <a:solidFill>
                      <a:schemeClr val="tx1"/>
                    </a:solidFill>
                    <a:latin typeface="Times New Roman" charset="0"/>
                    <a:ea typeface="Times New Roman" charset="0"/>
                    <a:cs typeface="Times New Roman" charset="0"/>
                  </a:rPr>
                  <a:t>C</a:t>
                </a:r>
                <a:r>
                  <a:rPr lang="en-US" sz="1400" baseline="-25000" dirty="0" err="1" smtClean="0">
                    <a:solidFill>
                      <a:schemeClr val="tx1"/>
                    </a:solidFill>
                    <a:latin typeface="Times New Roman" charset="0"/>
                    <a:ea typeface="Times New Roman" charset="0"/>
                    <a:cs typeface="Times New Roman" charset="0"/>
                  </a:rPr>
                  <a:t>j</a:t>
                </a:r>
                <a:endParaRPr lang="en-US" sz="1400" baseline="-25000" dirty="0" smtClean="0">
                  <a:solidFill>
                    <a:schemeClr val="tx1"/>
                  </a:solidFill>
                  <a:latin typeface="Times New Roman" charset="0"/>
                  <a:ea typeface="Times New Roman" charset="0"/>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28600" y="1300992"/>
                <a:ext cx="8686800" cy="5055358"/>
              </a:xfrm>
              <a:prstGeom prst="rect">
                <a:avLst/>
              </a:prstGeom>
              <a:blipFill rotWithShape="0">
                <a:blip r:embed="rId3"/>
                <a:stretch>
                  <a:fillRect l="-491" b="-36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38F3DF5-46B4-354D-BEB6-FC8B3F9E8E19}" type="slidenum">
              <a:rPr lang="en-US" smtClean="0"/>
              <a:t>44</a:t>
            </a:fld>
            <a:endParaRPr lang="en-US"/>
          </a:p>
        </p:txBody>
      </p:sp>
      <mc:AlternateContent xmlns:mc="http://schemas.openxmlformats.org/markup-compatibility/2006" xmlns:a14="http://schemas.microsoft.com/office/drawing/2010/main">
        <mc:Choice Requires="a14">
          <p:sp>
            <p:nvSpPr>
              <p:cNvPr id="3" name="Rectangle 2"/>
              <p:cNvSpPr/>
              <p:nvPr/>
            </p:nvSpPr>
            <p:spPr>
              <a:xfrm>
                <a:off x="2072554" y="661638"/>
                <a:ext cx="4147740" cy="732636"/>
              </a:xfrm>
              <a:prstGeom prst="rect">
                <a:avLst/>
              </a:prstGeom>
            </p:spPr>
            <p:txBody>
              <a:bodyPr wrap="square">
                <a:spAutoFit/>
              </a:bodyPr>
              <a:lstStyle/>
              <a:p>
                <a:pPr algn="ctr">
                  <a:spcBef>
                    <a:spcPts val="600"/>
                  </a:spcBef>
                  <a:spcAft>
                    <a:spcPts val="1200"/>
                  </a:spcAft>
                </a:pPr>
                <a:r>
                  <a:rPr lang="en-US" dirty="0" smtClean="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oMath>
                </a14:m>
                <a:r>
                  <a:rPr lang="en-US" dirty="0" smtClean="0">
                    <a:effectLst/>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b="0" i="0" smtClean="0">
                            <a:latin typeface="Cambria Math" charset="0"/>
                            <a:ea typeface="Cambria Math" charset="0"/>
                            <a:cs typeface="Cambria Math" charset="0"/>
                          </a:rPr>
                          <m:t>R</m:t>
                        </m:r>
                      </m:e>
                      <m:sub>
                        <m:r>
                          <m:rPr>
                            <m:sty m:val="p"/>
                          </m:rPr>
                          <a:rPr lang="en-US" b="0" i="0" smtClean="0">
                            <a:latin typeface="Cambria Math" charset="0"/>
                            <a:ea typeface="Cambria Math" charset="0"/>
                            <a:cs typeface="Cambria Math" charset="0"/>
                          </a:rPr>
                          <m:t>i</m:t>
                        </m:r>
                      </m:sub>
                    </m:sSub>
                  </m:oMath>
                </a14:m>
                <a:r>
                  <a:rPr lang="en-US" dirty="0">
                    <a:effectLst/>
                    <a:latin typeface="Times New Roman" charset="0"/>
                    <a:ea typeface="Times New Roman" charset="0"/>
                  </a:rPr>
                  <a:t>) </a:t>
                </a:r>
                <a:r>
                  <a:rPr lang="en-US" dirty="0" smtClean="0">
                    <a:effectLst/>
                    <a:latin typeface="Times New Roman" charset="0"/>
                    <a:ea typeface="Times New Roman" charset="0"/>
                  </a:rPr>
                  <a:t>= </a:t>
                </a:r>
                <a14:m>
                  <m:oMath xmlns:m="http://schemas.openxmlformats.org/officeDocument/2006/math">
                    <m:f>
                      <m:fPr>
                        <m:ctrlPr>
                          <a:rPr lang="en-US" i="1">
                            <a:effectLst/>
                            <a:latin typeface="Cambria Math" panose="02040503050406030204" pitchFamily="18" charset="0"/>
                            <a:ea typeface="Times New Roman" charset="0"/>
                          </a:rPr>
                        </m:ctrlPr>
                      </m:fPr>
                      <m:num>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r>
                              <m:rPr>
                                <m:nor/>
                              </m:rPr>
                              <a:rPr lang="en-US" baseline="-25000" smtClean="0">
                                <a:latin typeface="Times New Roman" charset="0"/>
                                <a:ea typeface="Times New Roman" charset="0"/>
                                <a:cs typeface="Times New Roman" charset="0"/>
                              </a:rPr>
                              <m:t>i</m:t>
                            </m:r>
                          </m:e>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num>
                      <m:den>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r>
                              <m:rPr>
                                <m:nor/>
                              </m:rPr>
                              <a:rPr lang="en-US" baseline="-25000" smtClean="0">
                                <a:latin typeface="Times New Roman" charset="0"/>
                                <a:ea typeface="Times New Roman" charset="0"/>
                                <a:cs typeface="Times New Roman" charset="0"/>
                              </a:rPr>
                              <m:t>i</m:t>
                            </m:r>
                          </m:e>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r>
                              <m:rPr>
                                <m:nor/>
                              </m:rPr>
                              <a:rPr lang="en-US" baseline="-25000" smtClean="0">
                                <a:latin typeface="Times New Roman" charset="0"/>
                                <a:ea typeface="Times New Roman" charset="0"/>
                                <a:cs typeface="Times New Roman" charset="0"/>
                              </a:rPr>
                              <m:t>i</m:t>
                            </m:r>
                          </m:e>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b="0" i="0">
                                        <a:latin typeface="Cambria Math" charset="0"/>
                                        <a:ea typeface="Cambria Math" charset="0"/>
                                        <a:cs typeface="Cambria Math" charset="0"/>
                                      </a:rPr>
                                      <m:t>C</m:t>
                                    </m:r>
                                  </m:e>
                                </m:acc>
                              </m:e>
                              <m:sub>
                                <m:r>
                                  <m:rPr>
                                    <m:sty m:val="p"/>
                                  </m:rPr>
                                  <a:rPr lang="en-US" b="0" i="0" smtClean="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b="0" i="0">
                                        <a:latin typeface="Cambria Math" charset="0"/>
                                        <a:ea typeface="Cambria Math" charset="0"/>
                                        <a:cs typeface="Cambria Math" charset="0"/>
                                      </a:rPr>
                                      <m:t>C</m:t>
                                    </m:r>
                                  </m:e>
                                </m:acc>
                              </m:e>
                              <m:sub>
                                <m:r>
                                  <m:rPr>
                                    <m:sty m:val="p"/>
                                  </m:rPr>
                                  <a:rPr lang="en-US" b="0" i="0" smtClean="0">
                                    <a:latin typeface="Cambria Math" charset="0"/>
                                    <a:ea typeface="Cambria Math" charset="0"/>
                                    <a:cs typeface="Cambria Math" charset="0"/>
                                  </a:rPr>
                                  <m:t>j</m:t>
                                </m:r>
                              </m:sub>
                            </m:sSub>
                          </m:e>
                        </m:d>
                      </m:den>
                    </m:f>
                  </m:oMath>
                </a14:m>
                <a:r>
                  <a:rPr lang="en-US" b="0" dirty="0">
                    <a:effectLst/>
                    <a:latin typeface="Times New Roman" charset="0"/>
                    <a:ea typeface="Times New Roman" charset="0"/>
                  </a:rPr>
                  <a:t> </a:t>
                </a:r>
                <a:endParaRPr lang="en-US" b="1" dirty="0">
                  <a:effectLst/>
                  <a:latin typeface="Times New Roman" charset="0"/>
                  <a:ea typeface="Times New Roman"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72554" y="661638"/>
                <a:ext cx="4147740" cy="732636"/>
              </a:xfrm>
              <a:prstGeom prst="rect">
                <a:avLst/>
              </a:prstGeom>
              <a:blipFill rotWithShape="0">
                <a:blip r:embed="rId4"/>
                <a:stretch>
                  <a:fillRect/>
                </a:stretch>
              </a:blipFill>
            </p:spPr>
            <p:txBody>
              <a:bodyPr/>
              <a:lstStyle/>
              <a:p>
                <a:r>
                  <a:rPr lang="en-US">
                    <a:noFill/>
                  </a:rPr>
                  <a:t> </a:t>
                </a:r>
              </a:p>
            </p:txBody>
          </p:sp>
        </mc:Fallback>
      </mc:AlternateContent>
      <p:grpSp>
        <p:nvGrpSpPr>
          <p:cNvPr id="4" name="Group 3"/>
          <p:cNvGrpSpPr/>
          <p:nvPr/>
        </p:nvGrpSpPr>
        <p:grpSpPr>
          <a:xfrm>
            <a:off x="6671998" y="1259323"/>
            <a:ext cx="1896004" cy="1868982"/>
            <a:chOff x="7155753" y="1247447"/>
            <a:chExt cx="1896004" cy="1868982"/>
          </a:xfrm>
        </p:grpSpPr>
        <p:grpSp>
          <p:nvGrpSpPr>
            <p:cNvPr id="22" name="Group 21"/>
            <p:cNvGrpSpPr/>
            <p:nvPr/>
          </p:nvGrpSpPr>
          <p:grpSpPr>
            <a:xfrm>
              <a:off x="7155753" y="1247448"/>
              <a:ext cx="1385647" cy="1868981"/>
              <a:chOff x="1659419" y="894257"/>
              <a:chExt cx="1385647" cy="1868981"/>
            </a:xfrm>
          </p:grpSpPr>
          <p:grpSp>
            <p:nvGrpSpPr>
              <p:cNvPr id="23" name="Group 22"/>
              <p:cNvGrpSpPr/>
              <p:nvPr/>
            </p:nvGrpSpPr>
            <p:grpSpPr>
              <a:xfrm>
                <a:off x="1659419" y="894257"/>
                <a:ext cx="1385647" cy="1868981"/>
                <a:chOff x="847118" y="1114263"/>
                <a:chExt cx="1385647" cy="1868981"/>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847118" y="1114263"/>
                  <a:ext cx="1385647" cy="1868981"/>
                  <a:chOff x="847118" y="1114263"/>
                  <a:chExt cx="1385647" cy="1868981"/>
                </a:xfrm>
              </p:grpSpPr>
              <p:sp>
                <p:nvSpPr>
                  <p:cNvPr id="32" name="Oval 31"/>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39" name="Group 38"/>
                  <p:cNvGrpSpPr/>
                  <p:nvPr/>
                </p:nvGrpSpPr>
                <p:grpSpPr>
                  <a:xfrm>
                    <a:off x="847118" y="1114263"/>
                    <a:ext cx="1385647" cy="1862248"/>
                    <a:chOff x="4269040" y="951479"/>
                    <a:chExt cx="1052006" cy="2385743"/>
                  </a:xfrm>
                </p:grpSpPr>
                <p:sp>
                  <p:nvSpPr>
                    <p:cNvPr id="40" name="Oval 3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C1</a:t>
                      </a:r>
                      <a:endParaRPr lang="en-US" sz="1000" b="1">
                        <a:solidFill>
                          <a:schemeClr val="tx1"/>
                        </a:solidFill>
                        <a:latin typeface="Times New Roman"/>
                        <a:cs typeface="Times New Roman"/>
                      </a:endParaRPr>
                    </a:p>
                  </p:txBody>
                </p:sp>
                <p:sp>
                  <p:nvSpPr>
                    <p:cNvPr id="41" name="Oval 4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C2</a:t>
                      </a:r>
                      <a:endParaRPr lang="en-US" sz="1000" b="1">
                        <a:solidFill>
                          <a:schemeClr val="tx1"/>
                        </a:solidFill>
                        <a:latin typeface="Times New Roman"/>
                        <a:cs typeface="Times New Roman"/>
                      </a:endParaRPr>
                    </a:p>
                  </p:txBody>
                </p:sp>
                <p:sp>
                  <p:nvSpPr>
                    <p:cNvPr id="42" name="Oval 4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43" name="Straight Connector 4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2</a:t>
                      </a:r>
                      <a:endParaRPr lang="en-US" sz="1000" b="1">
                        <a:solidFill>
                          <a:schemeClr val="tx1"/>
                        </a:solidFill>
                        <a:latin typeface="Times New Roman"/>
                        <a:cs typeface="Times New Roman"/>
                      </a:endParaRPr>
                    </a:p>
                  </p:txBody>
                </p:sp>
                <p:sp>
                  <p:nvSpPr>
                    <p:cNvPr id="45" name="Rectangle 44"/>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1</a:t>
                      </a:r>
                      <a:endParaRPr lang="en-US" sz="1000" b="1">
                        <a:solidFill>
                          <a:schemeClr val="tx1"/>
                        </a:solidFill>
                        <a:latin typeface="Times New Roman"/>
                        <a:cs typeface="Times New Roman"/>
                      </a:endParaRPr>
                    </a:p>
                  </p:txBody>
                </p:sp>
                <p:cxnSp>
                  <p:nvCxnSpPr>
                    <p:cNvPr id="46" name="Straight Connector 45"/>
                    <p:cNvCxnSpPr/>
                    <p:nvPr/>
                  </p:nvCxnSpPr>
                  <p:spPr>
                    <a:xfrm>
                      <a:off x="5088101" y="1410942"/>
                      <a:ext cx="10971" cy="632030"/>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4478866" y="1420370"/>
                      <a:ext cx="274" cy="577015"/>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p:nvPr/>
            </p:nvCxnSpPr>
            <p:spPr>
              <a:xfrm flipH="1">
                <a:off x="2131216" y="1252902"/>
                <a:ext cx="607026" cy="50194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48" name="Rectangle 47"/>
            <p:cNvSpPr/>
            <p:nvPr/>
          </p:nvSpPr>
          <p:spPr>
            <a:xfrm>
              <a:off x="8586546" y="1247447"/>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3</a:t>
              </a:r>
              <a:endParaRPr lang="en-US" sz="1000" b="1">
                <a:solidFill>
                  <a:schemeClr val="tx1"/>
                </a:solidFill>
                <a:latin typeface="Times New Roman"/>
                <a:cs typeface="Times New Roman"/>
              </a:endParaRPr>
            </a:p>
          </p:txBody>
        </p:sp>
      </p:grpSp>
      <p:sp>
        <p:nvSpPr>
          <p:cNvPr id="27" name="Rectangle 26"/>
          <p:cNvSpPr/>
          <p:nvPr/>
        </p:nvSpPr>
        <p:spPr>
          <a:xfrm>
            <a:off x="-164305" y="-5204131"/>
            <a:ext cx="8765380" cy="3323987"/>
          </a:xfrm>
          <a:prstGeom prst="rect">
            <a:avLst/>
          </a:prstGeom>
        </p:spPr>
        <p:txBody>
          <a:bodyPr wrap="square">
            <a:spAutoFit/>
          </a:bodyPr>
          <a:lstStyle/>
          <a:p>
            <a:pPr algn="just"/>
            <a:r>
              <a:rPr lang="en-US" sz="1000" dirty="0">
                <a:latin typeface="Times New Roman" charset="0"/>
                <a:ea typeface="Times New Roman" charset="0"/>
                <a:cs typeface="Times New Roman" charset="0"/>
              </a:rPr>
              <a:t>In the extended form of Bayes theorem, we use the Law of Total Probability to calculate the probability of event P(B) . The law requires that we have a set of disjointed events R that collectively "cover" the event B. Then, instead of calculating P(B) directly, we add up the intersection of B with each of the events. In general, Bayes’ rule is used to “flip” a conditional probability, while the law of total probability is used when you don't know the probability of an event, but you know its occurrence under several disjointed scenarios and the probability of each scenario. </a:t>
            </a:r>
          </a:p>
          <a:p>
            <a:r>
              <a:rPr lang="en-US" sz="1000" dirty="0">
                <a:latin typeface="Times New Roman" charset="0"/>
                <a:ea typeface="Times New Roman" charset="0"/>
                <a:cs typeface="Times New Roman" charset="0"/>
              </a:rPr>
              <a:t> http://</a:t>
            </a:r>
            <a:r>
              <a:rPr lang="en-US" sz="1000" dirty="0" err="1">
                <a:latin typeface="Times New Roman" charset="0"/>
                <a:ea typeface="Times New Roman" charset="0"/>
                <a:cs typeface="Times New Roman" charset="0"/>
              </a:rPr>
              <a:t>math.stackexchange.com</a:t>
            </a:r>
            <a:r>
              <a:rPr lang="en-US" sz="1000" dirty="0">
                <a:latin typeface="Times New Roman" charset="0"/>
                <a:ea typeface="Times New Roman" charset="0"/>
                <a:cs typeface="Times New Roman" charset="0"/>
              </a:rPr>
              <a:t>/questions/948888/when-to-use-total-probability-rule-and-</a:t>
            </a:r>
            <a:r>
              <a:rPr lang="en-US" sz="1000" dirty="0" err="1">
                <a:latin typeface="Times New Roman" charset="0"/>
                <a:ea typeface="Times New Roman" charset="0"/>
                <a:cs typeface="Times New Roman" charset="0"/>
              </a:rPr>
              <a:t>bayes</a:t>
            </a:r>
            <a:r>
              <a:rPr lang="en-US" sz="1000" dirty="0">
                <a:latin typeface="Times New Roman" charset="0"/>
                <a:ea typeface="Times New Roman" charset="0"/>
                <a:cs typeface="Times New Roman" charset="0"/>
              </a:rPr>
              <a:t>-theorem</a:t>
            </a:r>
          </a:p>
          <a:p>
            <a:pPr algn="just"/>
            <a:r>
              <a:rPr lang="en-US" sz="1000" dirty="0">
                <a:latin typeface="Times New Roman" charset="0"/>
                <a:ea typeface="Times New Roman" charset="0"/>
                <a:cs typeface="Times New Roman" charset="0"/>
              </a:rPr>
              <a:t>The several-disjointed scenarios portion in the Bayes’ equation in our work comprises the set of response data R. The set of response data R may be divided into two disjoint subsets: correct answers and incorrect answers. The correct answers indicate that a student knows the concept, and the incorrect answers indicate that a student doesn’t know the concept. In the problem statement we state that we want to know the probability of knowing the concept. The given information is the evaluated set of the responses to the questions asked about the concept. Moreover, it could be there contradictory evidence and references, in which some indicate that the concept is known, and others indicate that the concept is unknown. Therefore, we have to use Bayes theorem to get the accurate probability of knowing a concept. Accordingly, we have to set the two contradictory subsets in the denominator of Bayes equation instead of the probability of single event B P(B). By using the law of total probability we could replace the probability of the event B by calculating the sum of the probability of the two subsets: knowing the concept c, and not knowing the concept c.</a:t>
            </a:r>
          </a:p>
          <a:p>
            <a:pPr algn="just"/>
            <a:r>
              <a:rPr lang="en-US" sz="1000" dirty="0">
                <a:latin typeface="Times New Roman" charset="0"/>
                <a:ea typeface="Times New Roman" charset="0"/>
                <a:cs typeface="Times New Roman" charset="0"/>
              </a:rPr>
              <a:t>	The difference in the extended form of Bayes form lies in the denominator P(B). Based on the probability theory (3.10), which is pointed out in , the probability of an event P(B) could be rewritten according to the definition of the probability of any events A and B as Theory </a:t>
            </a:r>
            <a:r>
              <a:rPr lang="en-US" sz="1000" dirty="0">
                <a:latin typeface="Times New Roman" charset="0"/>
                <a:ea typeface="Times New Roman" charset="0"/>
                <a:cs typeface="Times New Roman" charset="0"/>
                <a:hlinkClick r:id=""/>
              </a:rPr>
              <a:t>1.</a:t>
            </a:r>
          </a:p>
          <a:p>
            <a:pPr algn="just"/>
            <a:r>
              <a:rPr lang="en-US" sz="1000" dirty="0">
                <a:latin typeface="Times New Roman" charset="0"/>
                <a:ea typeface="Times New Roman" charset="0"/>
                <a:cs typeface="Times New Roman" charset="0"/>
              </a:rPr>
              <a:t>Theory </a:t>
            </a:r>
            <a:r>
              <a:rPr lang="en-US" sz="1000" dirty="0">
                <a:latin typeface="Times New Roman" charset="0"/>
                <a:ea typeface="Times New Roman" charset="0"/>
                <a:cs typeface="Times New Roman" charset="0"/>
                <a:hlinkClick r:id=""/>
              </a:rPr>
              <a:t>1 is:                                     </a:t>
            </a:r>
          </a:p>
          <a:p>
            <a:pPr algn="just"/>
            <a:r>
              <a:rPr lang="en-US" sz="1000" dirty="0">
                <a:latin typeface="Times New Roman" charset="0"/>
                <a:ea typeface="Times New Roman" charset="0"/>
                <a:cs typeface="Times New Roman" charset="0"/>
              </a:rPr>
              <a:t>I provide evidence of the extended formula using the following statements:</a:t>
            </a:r>
          </a:p>
          <a:p>
            <a:pPr algn="just"/>
            <a:r>
              <a:rPr lang="en-US" sz="1000" dirty="0">
                <a:latin typeface="Times New Roman" charset="0"/>
                <a:ea typeface="Times New Roman" charset="0"/>
                <a:cs typeface="Times New Roman" charset="0"/>
              </a:rPr>
              <a:t>                                    Theory 1</a:t>
            </a:r>
          </a:p>
          <a:p>
            <a:pPr algn="just"/>
            <a:r>
              <a:rPr lang="en-US" sz="1000" b="1" i="1" dirty="0">
                <a:latin typeface="Times New Roman" charset="0"/>
                <a:ea typeface="Times New Roman" charset="0"/>
                <a:cs typeface="Times New Roman" charset="0"/>
              </a:rPr>
              <a:t>-</a:t>
            </a:r>
            <a:r>
              <a:rPr lang="en-US" sz="1000" dirty="0">
                <a:latin typeface="Times New Roman" charset="0"/>
                <a:ea typeface="Times New Roman" charset="0"/>
                <a:cs typeface="Times New Roman" charset="0"/>
              </a:rPr>
              <a:t>From the multiplication Rule which is illustrated in theory (3.16) in point 3.3.7 of (</a:t>
            </a:r>
            <a:r>
              <a:rPr lang="en-US" sz="1000" dirty="0" err="1">
                <a:latin typeface="Times New Roman" charset="0"/>
                <a:ea typeface="Times New Roman" charset="0"/>
                <a:cs typeface="Times New Roman" charset="0"/>
              </a:rPr>
              <a:t>Zwillinger</a:t>
            </a:r>
            <a:r>
              <a:rPr lang="en-US" sz="1000" dirty="0">
                <a:latin typeface="Times New Roman" charset="0"/>
                <a:ea typeface="Times New Roman" charset="0"/>
                <a:cs typeface="Times New Roman" charset="0"/>
              </a:rPr>
              <a:t> &amp; </a:t>
            </a:r>
            <a:r>
              <a:rPr lang="en-US" sz="1000" dirty="0" err="1">
                <a:latin typeface="Times New Roman" charset="0"/>
                <a:ea typeface="Times New Roman" charset="0"/>
                <a:cs typeface="Times New Roman" charset="0"/>
              </a:rPr>
              <a:t>Kokoska</a:t>
            </a:r>
            <a:r>
              <a:rPr lang="en-US" sz="1000" dirty="0">
                <a:latin typeface="Times New Roman" charset="0"/>
                <a:ea typeface="Times New Roman" charset="0"/>
                <a:cs typeface="Times New Roman" charset="0"/>
              </a:rPr>
              <a:t>, 2000, p. 41)</a:t>
            </a:r>
          </a:p>
          <a:p>
            <a:pPr algn="just"/>
            <a:r>
              <a:rPr lang="en-US" sz="1000" dirty="0">
                <a:latin typeface="Times New Roman" charset="0"/>
                <a:ea typeface="Times New Roman" charset="0"/>
                <a:cs typeface="Times New Roman" charset="0"/>
              </a:rPr>
              <a:t>Theory 2</a:t>
            </a:r>
          </a:p>
          <a:p>
            <a:pPr algn="just"/>
            <a:r>
              <a:rPr lang="en-US" sz="1000" dirty="0">
                <a:latin typeface="Times New Roman" charset="0"/>
                <a:ea typeface="Times New Roman" charset="0"/>
                <a:cs typeface="Times New Roman" charset="0"/>
              </a:rPr>
              <a:t>-By replacing Theory </a:t>
            </a:r>
            <a:r>
              <a:rPr lang="en-US" sz="1000" dirty="0">
                <a:latin typeface="Times New Roman" charset="0"/>
                <a:ea typeface="Times New Roman" charset="0"/>
                <a:cs typeface="Times New Roman" charset="0"/>
                <a:hlinkClick r:id=""/>
              </a:rPr>
              <a:t>2 in the probability theory 1, we obtain the denominator in the extended form of Bayes</a:t>
            </a:r>
          </a:p>
          <a:p>
            <a:pPr algn="just"/>
            <a:r>
              <a:rPr lang="en-US" sz="1000" dirty="0">
                <a:latin typeface="Times New Roman" charset="0"/>
                <a:ea typeface="Times New Roman" charset="0"/>
                <a:cs typeface="Times New Roman" charset="0"/>
              </a:rPr>
              <a:t>                          Theory 2_1 </a:t>
            </a:r>
          </a:p>
        </p:txBody>
      </p:sp>
      <p:sp>
        <p:nvSpPr>
          <p:cNvPr id="29" name="Rectangle 28"/>
          <p:cNvSpPr/>
          <p:nvPr/>
        </p:nvSpPr>
        <p:spPr>
          <a:xfrm>
            <a:off x="-11905" y="-5051731"/>
            <a:ext cx="8765380" cy="3323987"/>
          </a:xfrm>
          <a:prstGeom prst="rect">
            <a:avLst/>
          </a:prstGeom>
        </p:spPr>
        <p:txBody>
          <a:bodyPr wrap="square">
            <a:spAutoFit/>
          </a:bodyPr>
          <a:lstStyle/>
          <a:p>
            <a:pPr algn="just"/>
            <a:r>
              <a:rPr lang="en-US" sz="1000" dirty="0">
                <a:latin typeface="Times New Roman" charset="0"/>
                <a:ea typeface="Times New Roman" charset="0"/>
                <a:cs typeface="Times New Roman" charset="0"/>
              </a:rPr>
              <a:t>In the extended form of Bayes theorem, we use the Law of Total Probability to calculate the probability of event P(B) . The law requires that we have a set of disjointed events R that collectively "cover" the event B. Then, instead of calculating P(B) directly, we add up the intersection of B with each of the events. In general, Bayes’ rule is used to “flip” a conditional probability, while the law of total probability is used when you don't know the probability of an event, but you know its occurrence under several disjointed scenarios and the probability of each scenario. </a:t>
            </a:r>
          </a:p>
          <a:p>
            <a:r>
              <a:rPr lang="en-US" sz="1000" dirty="0">
                <a:latin typeface="Times New Roman" charset="0"/>
                <a:ea typeface="Times New Roman" charset="0"/>
                <a:cs typeface="Times New Roman" charset="0"/>
              </a:rPr>
              <a:t> http://</a:t>
            </a:r>
            <a:r>
              <a:rPr lang="en-US" sz="1000" dirty="0" err="1">
                <a:latin typeface="Times New Roman" charset="0"/>
                <a:ea typeface="Times New Roman" charset="0"/>
                <a:cs typeface="Times New Roman" charset="0"/>
              </a:rPr>
              <a:t>math.stackexchange.com</a:t>
            </a:r>
            <a:r>
              <a:rPr lang="en-US" sz="1000" dirty="0">
                <a:latin typeface="Times New Roman" charset="0"/>
                <a:ea typeface="Times New Roman" charset="0"/>
                <a:cs typeface="Times New Roman" charset="0"/>
              </a:rPr>
              <a:t>/questions/948888/when-to-use-total-probability-rule-and-</a:t>
            </a:r>
            <a:r>
              <a:rPr lang="en-US" sz="1000" dirty="0" err="1">
                <a:latin typeface="Times New Roman" charset="0"/>
                <a:ea typeface="Times New Roman" charset="0"/>
                <a:cs typeface="Times New Roman" charset="0"/>
              </a:rPr>
              <a:t>bayes</a:t>
            </a:r>
            <a:r>
              <a:rPr lang="en-US" sz="1000" dirty="0">
                <a:latin typeface="Times New Roman" charset="0"/>
                <a:ea typeface="Times New Roman" charset="0"/>
                <a:cs typeface="Times New Roman" charset="0"/>
              </a:rPr>
              <a:t>-theorem</a:t>
            </a:r>
          </a:p>
          <a:p>
            <a:pPr algn="just"/>
            <a:r>
              <a:rPr lang="en-US" sz="1000" dirty="0">
                <a:latin typeface="Times New Roman" charset="0"/>
                <a:ea typeface="Times New Roman" charset="0"/>
                <a:cs typeface="Times New Roman" charset="0"/>
              </a:rPr>
              <a:t>The several-disjointed scenarios portion in the Bayes’ equation in our work comprises the set of response data R. The set of response data R may be divided into two disjoint subsets: correct answers and incorrect answers. The correct answers indicate that a student knows the concept, and the incorrect answers indicate that a student doesn’t know the concept. In the problem statement we state that we want to know the probability of knowing the concept. The given information is the evaluated set of the responses to the questions asked about the concept. Moreover, it could be there contradictory evidence and references, in which some indicate that the concept is known, and others indicate that the concept is unknown. Therefore, we have to use Bayes theorem to get the accurate probability of knowing a concept. Accordingly, we have to set the two contradictory subsets in the denominator of Bayes equation instead of the probability of single event B P(B). By using the law of total probability we could replace the probability of the event B by calculating the sum of the probability of the two subsets: knowing the concept c, and not knowing the concept c.</a:t>
            </a:r>
          </a:p>
          <a:p>
            <a:pPr algn="just"/>
            <a:r>
              <a:rPr lang="en-US" sz="1000" dirty="0">
                <a:latin typeface="Times New Roman" charset="0"/>
                <a:ea typeface="Times New Roman" charset="0"/>
                <a:cs typeface="Times New Roman" charset="0"/>
              </a:rPr>
              <a:t>	The difference in the extended form of Bayes form lies in the denominator P(B). Based on the probability theory (3.10), which is pointed out in , the probability of an event P(B) could be rewritten according to the definition of the probability of any events A and B as Theory </a:t>
            </a:r>
            <a:r>
              <a:rPr lang="en-US" sz="1000" dirty="0">
                <a:latin typeface="Times New Roman" charset="0"/>
                <a:ea typeface="Times New Roman" charset="0"/>
                <a:cs typeface="Times New Roman" charset="0"/>
                <a:hlinkClick r:id=""/>
              </a:rPr>
              <a:t>1.</a:t>
            </a:r>
          </a:p>
          <a:p>
            <a:pPr algn="just"/>
            <a:r>
              <a:rPr lang="en-US" sz="1000" dirty="0">
                <a:latin typeface="Times New Roman" charset="0"/>
                <a:ea typeface="Times New Roman" charset="0"/>
                <a:cs typeface="Times New Roman" charset="0"/>
              </a:rPr>
              <a:t>Theory </a:t>
            </a:r>
            <a:r>
              <a:rPr lang="en-US" sz="1000" dirty="0">
                <a:latin typeface="Times New Roman" charset="0"/>
                <a:ea typeface="Times New Roman" charset="0"/>
                <a:cs typeface="Times New Roman" charset="0"/>
                <a:hlinkClick r:id=""/>
              </a:rPr>
              <a:t>1 is:                                     </a:t>
            </a:r>
          </a:p>
          <a:p>
            <a:pPr algn="just"/>
            <a:r>
              <a:rPr lang="en-US" sz="1000" dirty="0">
                <a:latin typeface="Times New Roman" charset="0"/>
                <a:ea typeface="Times New Roman" charset="0"/>
                <a:cs typeface="Times New Roman" charset="0"/>
              </a:rPr>
              <a:t>I provide evidence of the extended formula using the following statements:</a:t>
            </a:r>
          </a:p>
          <a:p>
            <a:pPr algn="just"/>
            <a:r>
              <a:rPr lang="en-US" sz="1000" dirty="0">
                <a:latin typeface="Times New Roman" charset="0"/>
                <a:ea typeface="Times New Roman" charset="0"/>
                <a:cs typeface="Times New Roman" charset="0"/>
              </a:rPr>
              <a:t>                                    Theory 1</a:t>
            </a:r>
          </a:p>
          <a:p>
            <a:pPr algn="just"/>
            <a:r>
              <a:rPr lang="en-US" sz="1000" b="1" i="1" dirty="0">
                <a:latin typeface="Times New Roman" charset="0"/>
                <a:ea typeface="Times New Roman" charset="0"/>
                <a:cs typeface="Times New Roman" charset="0"/>
              </a:rPr>
              <a:t>-</a:t>
            </a:r>
            <a:r>
              <a:rPr lang="en-US" sz="1000" dirty="0">
                <a:latin typeface="Times New Roman" charset="0"/>
                <a:ea typeface="Times New Roman" charset="0"/>
                <a:cs typeface="Times New Roman" charset="0"/>
              </a:rPr>
              <a:t>From the multiplication Rule which is illustrated in theory (3.16) in point 3.3.7 of (</a:t>
            </a:r>
            <a:r>
              <a:rPr lang="en-US" sz="1000" dirty="0" err="1">
                <a:latin typeface="Times New Roman" charset="0"/>
                <a:ea typeface="Times New Roman" charset="0"/>
                <a:cs typeface="Times New Roman" charset="0"/>
              </a:rPr>
              <a:t>Zwillinger</a:t>
            </a:r>
            <a:r>
              <a:rPr lang="en-US" sz="1000" dirty="0">
                <a:latin typeface="Times New Roman" charset="0"/>
                <a:ea typeface="Times New Roman" charset="0"/>
                <a:cs typeface="Times New Roman" charset="0"/>
              </a:rPr>
              <a:t> &amp; </a:t>
            </a:r>
            <a:r>
              <a:rPr lang="en-US" sz="1000" dirty="0" err="1">
                <a:latin typeface="Times New Roman" charset="0"/>
                <a:ea typeface="Times New Roman" charset="0"/>
                <a:cs typeface="Times New Roman" charset="0"/>
              </a:rPr>
              <a:t>Kokoska</a:t>
            </a:r>
            <a:r>
              <a:rPr lang="en-US" sz="1000" dirty="0">
                <a:latin typeface="Times New Roman" charset="0"/>
                <a:ea typeface="Times New Roman" charset="0"/>
                <a:cs typeface="Times New Roman" charset="0"/>
              </a:rPr>
              <a:t>, 2000, p. 41)</a:t>
            </a:r>
          </a:p>
          <a:p>
            <a:pPr algn="just"/>
            <a:r>
              <a:rPr lang="en-US" sz="1000" dirty="0">
                <a:latin typeface="Times New Roman" charset="0"/>
                <a:ea typeface="Times New Roman" charset="0"/>
                <a:cs typeface="Times New Roman" charset="0"/>
              </a:rPr>
              <a:t>Theory 2</a:t>
            </a:r>
          </a:p>
          <a:p>
            <a:pPr algn="just"/>
            <a:r>
              <a:rPr lang="en-US" sz="1000" dirty="0">
                <a:latin typeface="Times New Roman" charset="0"/>
                <a:ea typeface="Times New Roman" charset="0"/>
                <a:cs typeface="Times New Roman" charset="0"/>
              </a:rPr>
              <a:t>-By replacing Theory </a:t>
            </a:r>
            <a:r>
              <a:rPr lang="en-US" sz="1000" dirty="0">
                <a:latin typeface="Times New Roman" charset="0"/>
                <a:ea typeface="Times New Roman" charset="0"/>
                <a:cs typeface="Times New Roman" charset="0"/>
                <a:hlinkClick r:id=""/>
              </a:rPr>
              <a:t>2 in the probability theory 1, we obtain the denominator in the extended form of Bayes</a:t>
            </a:r>
          </a:p>
          <a:p>
            <a:pPr algn="just"/>
            <a:r>
              <a:rPr lang="en-US" sz="1000" dirty="0">
                <a:latin typeface="Times New Roman" charset="0"/>
                <a:ea typeface="Times New Roman" charset="0"/>
                <a:cs typeface="Times New Roman" charset="0"/>
              </a:rPr>
              <a:t>                          Theory 2_1 </a:t>
            </a:r>
          </a:p>
        </p:txBody>
      </p:sp>
    </p:spTree>
    <p:extLst>
      <p:ext uri="{BB962C8B-B14F-4D97-AF65-F5344CB8AC3E}">
        <p14:creationId xmlns:p14="http://schemas.microsoft.com/office/powerpoint/2010/main" val="579134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200" y="96218"/>
            <a:ext cx="8229600" cy="539401"/>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latin typeface="Times New Roman" charset="0"/>
                <a:ea typeface="Times New Roman" charset="0"/>
                <a:cs typeface="Times New Roman" charset="0"/>
              </a:rPr>
              <a:t>The Used Equation-Bayes Theorem</a:t>
            </a:r>
            <a:endParaRPr lang="en-US" sz="3200" b="1">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6" name="Rectangle 5"/>
              <p:cNvSpPr/>
              <p:nvPr/>
            </p:nvSpPr>
            <p:spPr>
              <a:xfrm>
                <a:off x="155448" y="1844242"/>
                <a:ext cx="8686800" cy="4877233"/>
              </a:xfrm>
              <a:prstGeom prst="rect">
                <a:avLst/>
              </a:prstGeom>
            </p:spPr>
            <p:txBody>
              <a:bodyPr wrap="square">
                <a:spAutoFit/>
              </a:bodyPr>
              <a:lstStyle/>
              <a:p>
                <a:pPr>
                  <a:lnSpc>
                    <a:spcPct val="150000"/>
                  </a:lnSpc>
                </a:pPr>
                <a:r>
                  <a:rPr lang="en-US" dirty="0" smtClean="0">
                    <a:latin typeface="Times New Roman" charset="0"/>
                    <a:ea typeface="Times New Roman" charset="0"/>
                    <a:cs typeface="Times New Roman" charset="0"/>
                  </a:rPr>
                  <a:t>-</a:t>
                </a:r>
                <a14:m>
                  <m:oMath xmlns:m="http://schemas.openxmlformats.org/officeDocument/2006/math">
                    <m:sSub>
                      <m:sSubPr>
                        <m:ctrlPr>
                          <a:rPr lang="en-US" i="1">
                            <a:latin typeface="Cambria Math" panose="02040503050406030204" pitchFamily="18" charset="0"/>
                            <a:ea typeface="Times New Roman" charset="0"/>
                            <a:cs typeface="Times New Roman" charset="0"/>
                          </a:rPr>
                        </m:ctrlPr>
                      </m:sSubPr>
                      <m:e>
                        <m:r>
                          <m:rPr>
                            <m:sty m:val="p"/>
                          </m:rPr>
                          <a:rPr lang="en-US">
                            <a:latin typeface="Cambria Math" charset="0"/>
                            <a:ea typeface="Times New Roman" charset="0"/>
                            <a:cs typeface="Times New Roman" charset="0"/>
                          </a:rPr>
                          <m:t>C</m:t>
                        </m:r>
                      </m:e>
                      <m:sub>
                        <m:r>
                          <m:rPr>
                            <m:sty m:val="p"/>
                          </m:rPr>
                          <a:rPr lang="en-US">
                            <a:latin typeface="Cambria Math" charset="0"/>
                            <a:ea typeface="Times New Roman" charset="0"/>
                            <a:cs typeface="Times New Roman" charset="0"/>
                          </a:rPr>
                          <m:t>j</m:t>
                        </m:r>
                      </m:sub>
                    </m:sSub>
                  </m:oMath>
                </a14:m>
                <a:r>
                  <a:rPr lang="en-US" dirty="0" smtClean="0">
                    <a:latin typeface="Times New Roman" charset="0"/>
                    <a:ea typeface="Times New Roman" charset="0"/>
                    <a:cs typeface="Times New Roman" charset="0"/>
                  </a:rPr>
                  <a:t> denotes </a:t>
                </a:r>
                <a:r>
                  <a:rPr lang="en-US" dirty="0">
                    <a:latin typeface="Times New Roman" charset="0"/>
                    <a:ea typeface="Times New Roman" charset="0"/>
                    <a:cs typeface="Times New Roman" charset="0"/>
                  </a:rPr>
                  <a:t>knowing the concept </a:t>
                </a:r>
                <a:r>
                  <a:rPr lang="en-US" dirty="0" smtClean="0">
                    <a:latin typeface="Times New Roman" charset="0"/>
                    <a:ea typeface="Times New Roman" charset="0"/>
                    <a:cs typeface="Times New Roman" charset="0"/>
                  </a:rPr>
                  <a:t>C number </a:t>
                </a:r>
                <a14:m>
                  <m:oMath xmlns:m="http://schemas.openxmlformats.org/officeDocument/2006/math">
                    <m:r>
                      <m:rPr>
                        <m:sty m:val="p"/>
                      </m:rPr>
                      <a:rPr lang="en-US">
                        <a:latin typeface="Cambria Math" charset="0"/>
                        <a:ea typeface="Times New Roman" charset="0"/>
                        <a:cs typeface="Times New Roman" charset="0"/>
                      </a:rPr>
                      <m:t>j</m:t>
                    </m:r>
                  </m:oMath>
                </a14:m>
                <a:endParaRPr lang="en-US" dirty="0">
                  <a:latin typeface="Times New Roman" charset="0"/>
                  <a:ea typeface="Times New Roman" charset="0"/>
                  <a:cs typeface="Times New Roman" charset="0"/>
                </a:endParaRPr>
              </a:p>
              <a:p>
                <a:pPr>
                  <a:lnSpc>
                    <a:spcPct val="150000"/>
                  </a:lnSpc>
                </a:pPr>
                <a:r>
                  <a:rPr lang="en-US" dirty="0" smtClean="0">
                    <a:latin typeface="Times New Roman" charset="0"/>
                    <a:ea typeface="Times New Roman" charset="0"/>
                    <a:cs typeface="Times New Roman" charset="0"/>
                  </a:rPr>
                  <a:t>-P(</a:t>
                </a:r>
                <a14:m>
                  <m:oMath xmlns:m="http://schemas.openxmlformats.org/officeDocument/2006/math">
                    <m:sSub>
                      <m:sSubPr>
                        <m:ctrlPr>
                          <a:rPr lang="en-US" i="1">
                            <a:latin typeface="Cambria Math" panose="02040503050406030204" pitchFamily="18" charset="0"/>
                            <a:ea typeface="Times New Roman" charset="0"/>
                            <a:cs typeface="Times New Roman" charset="0"/>
                          </a:rPr>
                        </m:ctrlPr>
                      </m:sSubPr>
                      <m:e>
                        <m:r>
                          <m:rPr>
                            <m:sty m:val="p"/>
                          </m:rPr>
                          <a:rPr lang="en-US">
                            <a:latin typeface="Cambria Math" charset="0"/>
                            <a:ea typeface="Times New Roman" charset="0"/>
                            <a:cs typeface="Times New Roman" charset="0"/>
                          </a:rPr>
                          <m:t>C</m:t>
                        </m:r>
                      </m:e>
                      <m:sub>
                        <m:r>
                          <m:rPr>
                            <m:sty m:val="p"/>
                          </m:rPr>
                          <a:rPr lang="en-US">
                            <a:latin typeface="Cambria Math" charset="0"/>
                            <a:ea typeface="Times New Roman" charset="0"/>
                            <a:cs typeface="Times New Roman" charset="0"/>
                          </a:rPr>
                          <m:t>j</m:t>
                        </m:r>
                      </m:sub>
                    </m:sSub>
                  </m:oMath>
                </a14:m>
                <a:r>
                  <a:rPr lang="en-US" dirty="0">
                    <a:latin typeface="Times New Roman" charset="0"/>
                    <a:ea typeface="Times New Roman" charset="0"/>
                    <a:cs typeface="Times New Roman" charset="0"/>
                  </a:rPr>
                  <a:t>) is the unconditional probability of knowing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which is the initial probability of knowing the concept </a:t>
                </a:r>
                <a:r>
                  <a:rPr lang="en-US" dirty="0" err="1" smtClean="0">
                    <a:latin typeface="Times New Roman" charset="0"/>
                    <a:ea typeface="Times New Roman" charset="0"/>
                    <a:cs typeface="Times New Roman" charset="0"/>
                  </a:rPr>
                  <a:t>C</a:t>
                </a:r>
                <a:r>
                  <a:rPr lang="en-US" baseline="-25000" dirty="0" err="1" smtClean="0">
                    <a:latin typeface="Times New Roman" charset="0"/>
                    <a:ea typeface="Times New Roman" charset="0"/>
                    <a:cs typeface="Times New Roman" charset="0"/>
                  </a:rPr>
                  <a:t>j</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It is just the rate of the correct </a:t>
                </a:r>
                <a:r>
                  <a:rPr lang="en-US" dirty="0" smtClean="0">
                    <a:latin typeface="Times New Roman" charset="0"/>
                    <a:ea typeface="Times New Roman" charset="0"/>
                    <a:cs typeface="Times New Roman" charset="0"/>
                  </a:rPr>
                  <a:t>responses to the questions asked about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baseline="-25000" dirty="0">
                    <a:latin typeface="Times New Roman" charset="0"/>
                    <a:ea typeface="Times New Roman" charset="0"/>
                    <a:cs typeface="Times New Roman" charset="0"/>
                  </a:rPr>
                  <a:t> </a:t>
                </a:r>
                <a:endParaRPr lang="en-US" baseline="-25000" dirty="0" smtClean="0">
                  <a:latin typeface="Times New Roman" charset="0"/>
                  <a:ea typeface="Times New Roman" charset="0"/>
                  <a:cs typeface="Times New Roman" charset="0"/>
                </a:endParaRPr>
              </a:p>
              <a:p>
                <a:pPr>
                  <a:lnSpc>
                    <a:spcPct val="150000"/>
                  </a:lnSpc>
                </a:pPr>
                <a:r>
                  <a:rPr lang="en-US" dirty="0" smtClean="0">
                    <a:latin typeface="Times New Roman" charset="0"/>
                    <a:ea typeface="Times New Roman" charset="0"/>
                    <a:cs typeface="Times New Roman" charset="0"/>
                  </a:rPr>
                  <a:t>-</a:t>
                </a:r>
                <a14:m>
                  <m:oMath xmlns:m="http://schemas.openxmlformats.org/officeDocument/2006/math">
                    <m:r>
                      <m:rPr>
                        <m:sty m:val="p"/>
                      </m:rPr>
                      <a:rPr lang="en-US" b="0" i="0" smtClean="0">
                        <a:latin typeface="Cambria Math" charset="0"/>
                        <a:ea typeface="Times New Roman" charset="0"/>
                        <a:cs typeface="Times New Roman" charset="0"/>
                      </a:rPr>
                      <m:t>R</m:t>
                    </m:r>
                    <m:r>
                      <m:rPr>
                        <m:sty m:val="p"/>
                      </m:rPr>
                      <a:rPr lang="en-US" b="0" i="0" baseline="-25000" smtClean="0">
                        <a:latin typeface="Cambria Math" charset="0"/>
                        <a:ea typeface="Times New Roman" charset="0"/>
                        <a:cs typeface="Times New Roman" charset="0"/>
                      </a:rPr>
                      <m:t>i</m:t>
                    </m:r>
                    <m:r>
                      <a:rPr lang="en-US" i="0">
                        <a:latin typeface="Cambria Math" charset="0"/>
                        <a:ea typeface="Times New Roman" charset="0"/>
                        <a:cs typeface="Times New Roman" charset="0"/>
                      </a:rPr>
                      <m:t> </m:t>
                    </m:r>
                  </m:oMath>
                </a14:m>
                <a:r>
                  <a:rPr lang="en-US" dirty="0">
                    <a:latin typeface="Times New Roman" charset="0"/>
                    <a:ea typeface="Times New Roman" charset="0"/>
                    <a:cs typeface="Times New Roman" charset="0"/>
                  </a:rPr>
                  <a:t>is the set of the </a:t>
                </a:r>
                <a:r>
                  <a:rPr lang="en-US" dirty="0" smtClean="0">
                    <a:latin typeface="Times New Roman" charset="0"/>
                    <a:ea typeface="Times New Roman" charset="0"/>
                    <a:cs typeface="Times New Roman" charset="0"/>
                  </a:rPr>
                  <a:t>responses </a:t>
                </a:r>
                <a:r>
                  <a:rPr lang="en-US" dirty="0">
                    <a:latin typeface="Times New Roman" charset="0"/>
                    <a:ea typeface="Times New Roman" charset="0"/>
                    <a:cs typeface="Times New Roman" charset="0"/>
                  </a:rPr>
                  <a:t>to the questions asked about the concept </a:t>
                </a:r>
                <a:r>
                  <a:rPr lang="en-US" dirty="0" smtClean="0">
                    <a:latin typeface="Times New Roman" charset="0"/>
                    <a:ea typeface="Times New Roman" charset="0"/>
                    <a:cs typeface="Times New Roman" charset="0"/>
                  </a:rPr>
                  <a:t>C </a:t>
                </a:r>
              </a:p>
              <a:p>
                <a:pPr>
                  <a:lnSpc>
                    <a:spcPct val="150000"/>
                  </a:lnSpc>
                </a:pPr>
                <a:r>
                  <a:rPr lang="en-US" dirty="0" smtClean="0">
                    <a:latin typeface="Times New Roman" charset="0"/>
                    <a:ea typeface="Times New Roman" charset="0"/>
                    <a:cs typeface="Times New Roman" charset="0"/>
                  </a:rPr>
                  <a:t>-P(</a:t>
                </a:r>
                <a:r>
                  <a:rPr lang="en-US" dirty="0" err="1" smtClean="0">
                    <a:latin typeface="Times New Roman" charset="0"/>
                    <a:ea typeface="Times New Roman" charset="0"/>
                    <a:cs typeface="Times New Roman" charset="0"/>
                  </a:rPr>
                  <a:t>R</a:t>
                </a:r>
                <a:r>
                  <a:rPr lang="en-US" baseline="-25000" dirty="0" err="1" smtClean="0">
                    <a:latin typeface="Times New Roman" charset="0"/>
                    <a:ea typeface="Times New Roman" charset="0"/>
                    <a:cs typeface="Times New Roman" charset="0"/>
                  </a:rPr>
                  <a:t>i</a:t>
                </a:r>
                <a:r>
                  <a:rPr lang="en-US" dirty="0" err="1" smtClean="0">
                    <a:latin typeface="Times New Roman" charset="0"/>
                    <a:ea typeface="Times New Roman" charset="0"/>
                    <a:cs typeface="Times New Roman" charset="0"/>
                  </a:rPr>
                  <a:t>|C</a:t>
                </a:r>
                <a:r>
                  <a:rPr lang="en-US" baseline="-25000" dirty="0" err="1" smtClean="0">
                    <a:latin typeface="Times New Roman" charset="0"/>
                    <a:ea typeface="Times New Roman" charset="0"/>
                    <a:cs typeface="Times New Roman" charset="0"/>
                  </a:rPr>
                  <a:t>j</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is the probability the responses (evidences) on the condition of knowing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baseline="-25000" dirty="0">
                    <a:latin typeface="Times New Roman" charset="0"/>
                    <a:ea typeface="Times New Roman" charset="0"/>
                    <a:cs typeface="Times New Roman" charset="0"/>
                  </a:rPr>
                  <a:t> </a:t>
                </a:r>
                <a:endParaRPr lang="en-US" baseline="-25000" dirty="0" smtClean="0">
                  <a:latin typeface="Times New Roman" charset="0"/>
                  <a:ea typeface="Times New Roman" charset="0"/>
                  <a:cs typeface="Times New Roman" charset="0"/>
                </a:endParaRPr>
              </a:p>
              <a:p>
                <a:pPr>
                  <a:lnSpc>
                    <a:spcPct val="150000"/>
                  </a:lnSpc>
                </a:pPr>
                <a:r>
                  <a:rPr lang="en-US" dirty="0" smtClean="0">
                    <a:latin typeface="Times New Roman" charset="0"/>
                    <a:ea typeface="Times New Roman" charset="0"/>
                    <a:cs typeface="Times New Roman" charset="0"/>
                  </a:rPr>
                  <a:t>-</a:t>
                </a:r>
                <a14:m>
                  <m:oMath xmlns:m="http://schemas.openxmlformats.org/officeDocument/2006/math">
                    <m:r>
                      <m:rPr>
                        <m:sty m:val="p"/>
                      </m:rPr>
                      <a:rPr lang="en-US">
                        <a:solidFill>
                          <a:srgbClr val="000000"/>
                        </a:solidFill>
                        <a:latin typeface="Cambria Math" charset="0"/>
                        <a:ea typeface="Times New Roman" charset="0"/>
                        <a:cs typeface="Times New Roman" charset="0"/>
                      </a:rPr>
                      <m:t>P</m:t>
                    </m:r>
                    <m:d>
                      <m:dPr>
                        <m:ctrlPr>
                          <a:rPr lang="en-US" i="1">
                            <a:solidFill>
                              <a:srgbClr val="000000"/>
                            </a:solidFill>
                            <a:latin typeface="Cambria Math" panose="02040503050406030204" pitchFamily="18" charset="0"/>
                            <a:ea typeface="Times New Roman" charset="0"/>
                            <a:cs typeface="Times New Roman" charset="0"/>
                          </a:rPr>
                        </m:ctrlPr>
                      </m:dPr>
                      <m:e>
                        <m:r>
                          <m:rPr>
                            <m:nor/>
                          </m:rPr>
                          <a:rPr lang="en-US">
                            <a:latin typeface="Times New Roman" charset="0"/>
                            <a:ea typeface="Times New Roman" charset="0"/>
                            <a:cs typeface="Times New Roman" charset="0"/>
                          </a:rPr>
                          <m:t>R</m:t>
                        </m:r>
                        <m:r>
                          <m:rPr>
                            <m:sty m:val="p"/>
                          </m:rPr>
                          <a:rPr lang="en-US" b="0" i="0" baseline="-25000" smtClean="0">
                            <a:latin typeface="Cambria Math" charset="0"/>
                            <a:ea typeface="Times New Roman" charset="0"/>
                            <a:cs typeface="Times New Roman" charset="0"/>
                          </a:rPr>
                          <m:t>i</m:t>
                        </m:r>
                      </m:e>
                      <m:e>
                        <m:sSub>
                          <m:sSubPr>
                            <m:ctrlPr>
                              <a:rPr lang="en-US" i="1">
                                <a:latin typeface="Cambria Math" panose="02040503050406030204" pitchFamily="18" charset="0"/>
                                <a:ea typeface="Times New Roman" charset="0"/>
                                <a:cs typeface="Times New Roman" charset="0"/>
                              </a:rPr>
                            </m:ctrlPr>
                          </m:sSubPr>
                          <m:e>
                            <m:acc>
                              <m:accPr>
                                <m:chr m:val="̅"/>
                                <m:ctrlPr>
                                  <a:rPr lang="en-US" i="1">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e>
                            </m:acc>
                          </m:e>
                          <m:sub>
                            <m:r>
                              <m:rPr>
                                <m:sty m:val="p"/>
                              </m:rPr>
                              <a:rPr lang="en-US">
                                <a:latin typeface="Cambria Math" charset="0"/>
                                <a:ea typeface="Times New Roman" charset="0"/>
                                <a:cs typeface="Times New Roman" charset="0"/>
                              </a:rPr>
                              <m:t>j</m:t>
                            </m:r>
                          </m:sub>
                        </m:sSub>
                      </m:e>
                    </m:d>
                  </m:oMath>
                </a14:m>
                <a:r>
                  <a:rPr lang="en-US" dirty="0" smtClean="0">
                    <a:latin typeface="Times New Roman" charset="0"/>
                    <a:ea typeface="Times New Roman" charset="0"/>
                    <a:cs typeface="Times New Roman" charset="0"/>
                  </a:rPr>
                  <a:t> is </a:t>
                </a:r>
                <a:r>
                  <a:rPr lang="en-US" dirty="0">
                    <a:latin typeface="Times New Roman" charset="0"/>
                    <a:ea typeface="Times New Roman" charset="0"/>
                    <a:cs typeface="Times New Roman" charset="0"/>
                  </a:rPr>
                  <a:t>the probability of the responses on the condition of not knowing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baseline="-25000" dirty="0">
                    <a:latin typeface="Times New Roman" charset="0"/>
                    <a:ea typeface="Times New Roman" charset="0"/>
                    <a:cs typeface="Times New Roman" charset="0"/>
                  </a:rPr>
                  <a:t> </a:t>
                </a:r>
                <a:endParaRPr lang="en-US" baseline="-25000" dirty="0" smtClean="0">
                  <a:latin typeface="Times New Roman" charset="0"/>
                  <a:ea typeface="Times New Roman" charset="0"/>
                  <a:cs typeface="Times New Roman" charset="0"/>
                </a:endParaRPr>
              </a:p>
              <a:p>
                <a:pPr>
                  <a:lnSpc>
                    <a:spcPct val="150000"/>
                  </a:lnSpc>
                </a:pPr>
                <a:r>
                  <a:rPr lang="en-US" dirty="0" smtClean="0">
                    <a:latin typeface="Times New Roman" charset="0"/>
                    <a:ea typeface="Times New Roman" charset="0"/>
                    <a:cs typeface="Times New Roman" charset="0"/>
                  </a:rPr>
                  <a:t>-</a:t>
                </a:r>
                <a14:m>
                  <m:oMath xmlns:m="http://schemas.openxmlformats.org/officeDocument/2006/math">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a:latin typeface="Cambria Math" charset="0"/>
                                    <a:ea typeface="Cambria Math" charset="0"/>
                                    <a:cs typeface="Cambria Math" charset="0"/>
                                  </a:rPr>
                                  <m:t>C</m:t>
                                </m:r>
                              </m:e>
                            </m:acc>
                          </m:e>
                          <m:sub>
                            <m:r>
                              <m:rPr>
                                <m:sty m:val="p"/>
                              </m:rPr>
                              <a:rPr lang="en-US">
                                <a:latin typeface="Cambria Math" charset="0"/>
                                <a:ea typeface="Cambria Math" charset="0"/>
                                <a:cs typeface="Cambria Math" charset="0"/>
                              </a:rPr>
                              <m:t>j</m:t>
                            </m:r>
                          </m:sub>
                        </m:sSub>
                      </m:e>
                    </m:d>
                  </m:oMath>
                </a14:m>
                <a:r>
                  <a:rPr lang="en-US" dirty="0" smtClean="0">
                    <a:latin typeface="Times New Roman" charset="0"/>
                    <a:ea typeface="Times New Roman" charset="0"/>
                    <a:cs typeface="Times New Roman" charset="0"/>
                  </a:rPr>
                  <a:t>is the unconditional probability of not knowing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dirty="0" smtClean="0">
                    <a:latin typeface="Times New Roman" charset="0"/>
                    <a:ea typeface="Times New Roman" charset="0"/>
                    <a:cs typeface="Times New Roman" charset="0"/>
                  </a:rPr>
                  <a:t>, which is the initial probability of not knowing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dirty="0" smtClean="0">
                    <a:latin typeface="Times New Roman" charset="0"/>
                    <a:ea typeface="Times New Roman" charset="0"/>
                    <a:cs typeface="Times New Roman" charset="0"/>
                  </a:rPr>
                  <a:t>. It is just the rate of the incorrect responses to the questions asked about the concept </a:t>
                </a:r>
                <a:r>
                  <a:rPr lang="en-US" dirty="0" err="1">
                    <a:latin typeface="Times New Roman" charset="0"/>
                    <a:ea typeface="Times New Roman" charset="0"/>
                    <a:cs typeface="Times New Roman" charset="0"/>
                  </a:rPr>
                  <a:t>C</a:t>
                </a:r>
                <a:r>
                  <a:rPr lang="en-US" baseline="-25000" dirty="0" err="1">
                    <a:latin typeface="Times New Roman" charset="0"/>
                    <a:ea typeface="Times New Roman" charset="0"/>
                    <a:cs typeface="Times New Roman" charset="0"/>
                  </a:rPr>
                  <a:t>j</a:t>
                </a: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5448" y="1844242"/>
                <a:ext cx="8686800" cy="4877233"/>
              </a:xfrm>
              <a:prstGeom prst="rect">
                <a:avLst/>
              </a:prstGeom>
              <a:blipFill rotWithShape="0">
                <a:blip r:embed="rId3"/>
                <a:stretch>
                  <a:fillRect l="-63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38F3DF5-46B4-354D-BEB6-FC8B3F9E8E19}" type="slidenum">
              <a:rPr lang="en-US" smtClean="0"/>
              <a:t>45</a:t>
            </a:fld>
            <a:endParaRPr lang="en-US"/>
          </a:p>
        </p:txBody>
      </p:sp>
      <mc:AlternateContent xmlns:mc="http://schemas.openxmlformats.org/markup-compatibility/2006" xmlns:a14="http://schemas.microsoft.com/office/drawing/2010/main">
        <mc:Choice Requires="a14">
          <p:sp>
            <p:nvSpPr>
              <p:cNvPr id="7" name="Rectangle 6"/>
              <p:cNvSpPr/>
              <p:nvPr/>
            </p:nvSpPr>
            <p:spPr>
              <a:xfrm>
                <a:off x="2132189" y="1006008"/>
                <a:ext cx="4147740" cy="732636"/>
              </a:xfrm>
              <a:prstGeom prst="rect">
                <a:avLst/>
              </a:prstGeom>
            </p:spPr>
            <p:txBody>
              <a:bodyPr wrap="square">
                <a:spAutoFit/>
              </a:bodyPr>
              <a:lstStyle/>
              <a:p>
                <a:pPr algn="ctr">
                  <a:spcBef>
                    <a:spcPts val="600"/>
                  </a:spcBef>
                  <a:spcAft>
                    <a:spcPts val="1200"/>
                  </a:spcAft>
                </a:pPr>
                <a:r>
                  <a:rPr lang="en-US" dirty="0" smtClean="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oMath>
                </a14:m>
                <a:r>
                  <a:rPr lang="en-US" dirty="0" smtClean="0">
                    <a:effectLst/>
                    <a:latin typeface="Times New Roman" charset="0"/>
                    <a:ea typeface="Times New Roman" charset="0"/>
                  </a:rPr>
                  <a:t>|</a:t>
                </a:r>
                <a14:m>
                  <m:oMath xmlns:m="http://schemas.openxmlformats.org/officeDocument/2006/math">
                    <m:r>
                      <m:rPr>
                        <m:sty m:val="p"/>
                      </m:rPr>
                      <a:rPr lang="en-US" i="0" smtClean="0">
                        <a:latin typeface="Cambria Math" charset="0"/>
                        <a:ea typeface="Cambria Math" charset="0"/>
                        <a:cs typeface="Cambria Math" charset="0"/>
                      </a:rPr>
                      <m:t>R</m:t>
                    </m:r>
                  </m:oMath>
                </a14:m>
                <a:r>
                  <a:rPr lang="en-US" baseline="-25000" dirty="0" err="1" smtClean="0">
                    <a:effectLst/>
                    <a:latin typeface="Times New Roman" charset="0"/>
                    <a:ea typeface="Times New Roman" charset="0"/>
                  </a:rPr>
                  <a:t>i</a:t>
                </a:r>
                <a:r>
                  <a:rPr lang="en-US" dirty="0">
                    <a:effectLst/>
                    <a:latin typeface="Times New Roman" charset="0"/>
                    <a:ea typeface="Times New Roman" charset="0"/>
                  </a:rPr>
                  <a:t>) </a:t>
                </a:r>
                <a:r>
                  <a:rPr lang="en-US" dirty="0" smtClean="0">
                    <a:effectLst/>
                    <a:latin typeface="Times New Roman" charset="0"/>
                    <a:ea typeface="Times New Roman" charset="0"/>
                  </a:rPr>
                  <a:t>= </a:t>
                </a:r>
                <a14:m>
                  <m:oMath xmlns:m="http://schemas.openxmlformats.org/officeDocument/2006/math">
                    <m:f>
                      <m:fPr>
                        <m:ctrlPr>
                          <a:rPr lang="en-US" i="1">
                            <a:effectLst/>
                            <a:latin typeface="Cambria Math" panose="02040503050406030204" pitchFamily="18" charset="0"/>
                            <a:ea typeface="Times New Roman" charset="0"/>
                          </a:rPr>
                        </m:ctrlPr>
                      </m:fPr>
                      <m:num>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i</m:t>
                            </m:r>
                          </m:e>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m:t>
                        </m:r>
                        <m:r>
                          <m:rPr>
                            <m:sty m:val="p"/>
                          </m:rPr>
                          <a:rPr lang="en-US" b="0" i="0" smtClean="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num>
                      <m:den>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i</m:t>
                            </m:r>
                          </m:e>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m:t>
                        </m:r>
                        <m:r>
                          <m:rPr>
                            <m:sty m:val="p"/>
                          </m:rPr>
                          <a:rPr lang="en-US" b="0" i="0" smtClean="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i</m:t>
                            </m:r>
                          </m:e>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b="0" i="0">
                                        <a:latin typeface="Cambria Math" charset="0"/>
                                        <a:ea typeface="Cambria Math" charset="0"/>
                                        <a:cs typeface="Cambria Math" charset="0"/>
                                      </a:rPr>
                                      <m:t>C</m:t>
                                    </m:r>
                                  </m:e>
                                </m:acc>
                              </m:e>
                              <m:sub>
                                <m:r>
                                  <m:rPr>
                                    <m:sty m:val="p"/>
                                  </m:rPr>
                                  <a:rPr lang="en-US" b="0" i="0" smtClean="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b="0" i="0">
                                        <a:latin typeface="Cambria Math" charset="0"/>
                                        <a:ea typeface="Cambria Math" charset="0"/>
                                        <a:cs typeface="Cambria Math" charset="0"/>
                                      </a:rPr>
                                      <m:t>C</m:t>
                                    </m:r>
                                  </m:e>
                                </m:acc>
                              </m:e>
                              <m:sub>
                                <m:r>
                                  <m:rPr>
                                    <m:sty m:val="p"/>
                                  </m:rPr>
                                  <a:rPr lang="en-US" b="0" i="0" smtClean="0">
                                    <a:latin typeface="Cambria Math" charset="0"/>
                                    <a:ea typeface="Cambria Math" charset="0"/>
                                    <a:cs typeface="Cambria Math" charset="0"/>
                                  </a:rPr>
                                  <m:t>j</m:t>
                                </m:r>
                              </m:sub>
                            </m:sSub>
                          </m:e>
                        </m:d>
                      </m:den>
                    </m:f>
                  </m:oMath>
                </a14:m>
                <a:r>
                  <a:rPr lang="en-US" b="0" dirty="0">
                    <a:effectLst/>
                    <a:latin typeface="Times New Roman" charset="0"/>
                    <a:ea typeface="Times New Roman" charset="0"/>
                  </a:rPr>
                  <a:t> </a:t>
                </a:r>
                <a:endParaRPr lang="en-US" b="1" dirty="0">
                  <a:effectLst/>
                  <a:latin typeface="Times New Roman" charset="0"/>
                  <a:ea typeface="Times New Roman"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132189" y="1006008"/>
                <a:ext cx="4147740" cy="73263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8964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2" algn="ctr"/>
                <a:r>
                  <a:rPr lang="en-US" sz="3200" b="1" dirty="0" smtClean="0">
                    <a:latin typeface="Times New Roman" charset="0"/>
                    <a:ea typeface="Times New Roman" charset="0"/>
                    <a:cs typeface="Times New Roman" charset="0"/>
                  </a:rPr>
                  <a:t>The Calculation </a:t>
                </a:r>
                <a:r>
                  <a:rPr lang="en-US" sz="3200" b="1" dirty="0">
                    <a:latin typeface="Times New Roman" charset="0"/>
                    <a:ea typeface="Times New Roman" charset="0"/>
                    <a:cs typeface="Times New Roman" charset="0"/>
                  </a:rPr>
                  <a:t>of </a:t>
                </a:r>
                <a:r>
                  <a:rPr lang="en-US" sz="3200" b="1" dirty="0" smtClean="0">
                    <a:latin typeface="Times New Roman" charset="0"/>
                    <a:ea typeface="Times New Roman" charset="0"/>
                    <a:cs typeface="Times New Roman" charset="0"/>
                  </a:rPr>
                  <a:t> </a:t>
                </a:r>
                <a14:m>
                  <m:oMath xmlns:m="http://schemas.openxmlformats.org/officeDocument/2006/math">
                    <m:r>
                      <m:rPr>
                        <m:sty m:val="p"/>
                      </m:rPr>
                      <a:rPr lang="en-US" sz="3200">
                        <a:solidFill>
                          <a:srgbClr val="000000"/>
                        </a:solidFill>
                        <a:latin typeface="Cambria Math" charset="0"/>
                        <a:ea typeface="Times New Roman" charset="0"/>
                      </a:rPr>
                      <m:t>P</m:t>
                    </m:r>
                    <m:d>
                      <m:dPr>
                        <m:endChr m:val="|"/>
                        <m:ctrlPr>
                          <a:rPr lang="en-US" sz="3200" b="0" i="1" smtClean="0">
                            <a:solidFill>
                              <a:srgbClr val="000000"/>
                            </a:solidFill>
                            <a:latin typeface="Cambria Math" panose="02040503050406030204" pitchFamily="18" charset="0"/>
                            <a:ea typeface="Times New Roman" charset="0"/>
                          </a:rPr>
                        </m:ctrlPr>
                      </m:dPr>
                      <m:e>
                        <m:r>
                          <m:rPr>
                            <m:sty m:val="p"/>
                          </m:rPr>
                          <a:rPr lang="en-US" sz="3200" b="0" i="0" smtClean="0">
                            <a:solidFill>
                              <a:srgbClr val="000000"/>
                            </a:solidFill>
                            <a:latin typeface="Cambria Math" charset="0"/>
                            <a:ea typeface="Times New Roman" charset="0"/>
                          </a:rPr>
                          <m:t>R</m:t>
                        </m:r>
                        <m:r>
                          <m:rPr>
                            <m:sty m:val="p"/>
                          </m:rPr>
                          <a:rPr lang="en-US" sz="3200" b="0" i="0" baseline="-25000" smtClean="0">
                            <a:solidFill>
                              <a:srgbClr val="000000"/>
                            </a:solidFill>
                            <a:latin typeface="Cambria Math" charset="0"/>
                            <a:ea typeface="Times New Roman" charset="0"/>
                          </a:rPr>
                          <m:t>i</m:t>
                        </m:r>
                      </m:e>
                    </m:d>
                    <m:r>
                      <m:rPr>
                        <m:sty m:val="p"/>
                      </m:rPr>
                      <a:rPr lang="en-US" sz="3200" b="0" i="0" smtClean="0">
                        <a:solidFill>
                          <a:srgbClr val="000000"/>
                        </a:solidFill>
                        <a:latin typeface="Cambria Math" charset="0"/>
                        <a:ea typeface="Times New Roman" charset="0"/>
                      </a:rPr>
                      <m:t>C</m:t>
                    </m:r>
                    <m:r>
                      <m:rPr>
                        <m:sty m:val="p"/>
                      </m:rPr>
                      <a:rPr lang="en-US" sz="3200" b="0" i="0" baseline="-25000" smtClean="0">
                        <a:solidFill>
                          <a:srgbClr val="000000"/>
                        </a:solidFill>
                        <a:latin typeface="Cambria Math" charset="0"/>
                        <a:ea typeface="Times New Roman" charset="0"/>
                      </a:rPr>
                      <m:t>j</m:t>
                    </m:r>
                    <m:r>
                      <a:rPr lang="en-US" sz="3200" b="0" i="0" smtClean="0">
                        <a:solidFill>
                          <a:srgbClr val="000000"/>
                        </a:solidFill>
                        <a:latin typeface="Cambria Math" charset="0"/>
                        <a:ea typeface="Times New Roman" charset="0"/>
                      </a:rPr>
                      <m:t>)</m:t>
                    </m:r>
                  </m:oMath>
                </a14:m>
                <a:endParaRPr lang="en-US" sz="3200" b="1" dirty="0">
                  <a:latin typeface="Times New Roman" charset="0"/>
                  <a:ea typeface="Times New Roman" charset="0"/>
                  <a:cs typeface="Times New Roman" charset="0"/>
                </a:endParaRPr>
              </a:p>
            </p:txBody>
          </p:sp>
        </mc:Choice>
        <mc:Fallback xmlns="">
          <p:sp>
            <p:nvSpPr>
              <p:cNvPr id="37" name="Title 1"/>
              <p:cNvSpPr txBox="1">
                <a:spLocks noRot="1" noChangeAspect="1" noMove="1" noResize="1" noEditPoints="1" noAdjustHandles="1" noChangeArrowheads="1" noChangeShapeType="1" noTextEdit="1"/>
              </p:cNvSpPr>
              <p:nvPr/>
            </p:nvSpPr>
            <p:spPr>
              <a:xfrm>
                <a:off x="457200" y="274638"/>
                <a:ext cx="8229600" cy="11430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88298" y="4957071"/>
                <a:ext cx="5574796" cy="430439"/>
              </a:xfrm>
              <a:prstGeom prst="rect">
                <a:avLst/>
              </a:prstGeom>
            </p:spPr>
            <p:txBody>
              <a:bodyPr wrap="none">
                <a:spAutoFit/>
              </a:bodyPr>
              <a:lstStyle/>
              <a:p>
                <a14:m>
                  <m:oMath xmlns:m="http://schemas.openxmlformats.org/officeDocument/2006/math">
                    <m:nary>
                      <m:naryPr>
                        <m:chr m:val="∏"/>
                        <m:limLoc m:val="undOvr"/>
                        <m:ctrlPr>
                          <a:rPr lang="en-US" i="1" smtClean="0">
                            <a:latin typeface="Cambria Math" panose="02040503050406030204" pitchFamily="18" charset="0"/>
                          </a:rPr>
                        </m:ctrlPr>
                      </m:naryPr>
                      <m:sub>
                        <m:r>
                          <a:rPr lang="en-US" b="0" i="1" smtClean="0">
                            <a:effectLst/>
                            <a:latin typeface="Cambria Math" charset="0"/>
                            <a:ea typeface="Times New Roman" charset="0"/>
                            <a:cs typeface="Times New Roman" charset="0"/>
                          </a:rPr>
                          <m:t>𝑟</m:t>
                        </m:r>
                        <m:r>
                          <a:rPr lang="en-US" i="1">
                            <a:effectLst/>
                            <a:latin typeface="Cambria Math" charset="0"/>
                            <a:ea typeface="Times New Roman" charset="0"/>
                            <a:cs typeface="Times New Roman" charset="0"/>
                          </a:rPr>
                          <m:t>=1</m:t>
                        </m:r>
                      </m:sub>
                      <m:sup>
                        <m:r>
                          <a:rPr lang="en-US" i="1">
                            <a:effectLst/>
                            <a:latin typeface="Cambria Math" charset="0"/>
                            <a:ea typeface="Times New Roman" charset="0"/>
                            <a:cs typeface="Times New Roman" charset="0"/>
                          </a:rPr>
                          <m:t>𝑛</m:t>
                        </m:r>
                      </m:sup>
                      <m:e>
                        <m:sSub>
                          <m:sSubPr>
                            <m:ctrlPr>
                              <a:rPr lang="en-US" i="1">
                                <a:effectLst/>
                                <a:latin typeface="Cambria Math" panose="02040503050406030204" pitchFamily="18" charset="0"/>
                              </a:rPr>
                            </m:ctrlPr>
                          </m:sSubPr>
                          <m:e>
                            <m:sSub>
                              <m:sSubPr>
                                <m:ctrlPr>
                                  <a:rPr lang="en-US" b="1" i="1">
                                    <a:effectLst/>
                                    <a:latin typeface="Cambria Math" panose="02040503050406030204" pitchFamily="18" charset="0"/>
                                  </a:rPr>
                                </m:ctrlPr>
                              </m:sSubPr>
                              <m:e>
                                <m:r>
                                  <a:rPr lang="en-US" b="1" i="1">
                                    <a:effectLst/>
                                    <a:latin typeface="Cambria Math" charset="0"/>
                                    <a:ea typeface="Times New Roman" charset="0"/>
                                    <a:cs typeface="Times New Roman" charset="0"/>
                                  </a:rPr>
                                  <m:t>(</m:t>
                                </m:r>
                                <m:r>
                                  <a:rPr lang="en-US" b="1" i="1">
                                    <a:effectLst/>
                                    <a:latin typeface="Cambria Math" charset="0"/>
                                    <a:ea typeface="Times New Roman" charset="0"/>
                                    <a:cs typeface="Times New Roman" charset="0"/>
                                  </a:rPr>
                                  <m:t>𝒑</m:t>
                                </m:r>
                              </m:e>
                              <m:sub>
                                <m:r>
                                  <a:rPr lang="en-US" b="1" i="1">
                                    <a:effectLst/>
                                    <a:latin typeface="Cambria Math" charset="0"/>
                                    <a:ea typeface="Times New Roman" charset="0"/>
                                    <a:cs typeface="Times New Roman" charset="0"/>
                                  </a:rPr>
                                  <m:t>𝒒</m:t>
                                </m:r>
                              </m:sub>
                            </m:sSub>
                          </m:e>
                          <m:sub>
                            <m:r>
                              <a:rPr lang="en-US" b="0" i="1" smtClean="0">
                                <a:effectLst/>
                                <a:latin typeface="Cambria Math" charset="0"/>
                                <a:ea typeface="Times New Roman" charset="0"/>
                                <a:cs typeface="Times New Roman" charset="0"/>
                              </a:rPr>
                              <m:t>𝑟</m:t>
                            </m:r>
                          </m:sub>
                        </m:sSub>
                        <m:r>
                          <a:rPr lang="en-US" i="1">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Cj</m:t>
                        </m:r>
                        <m:r>
                          <a:rPr lang="en-US" i="1">
                            <a:effectLst/>
                            <a:latin typeface="Cambria Math" charset="0"/>
                            <a:ea typeface="Times New Roman" charset="0"/>
                            <a:cs typeface="Times New Roman" charset="0"/>
                          </a:rPr>
                          <m:t>)</m:t>
                        </m:r>
                      </m:e>
                    </m:nary>
                    <m:r>
                      <a:rPr lang="en-US" i="1">
                        <a:effectLst/>
                        <a:latin typeface="Cambria Math" charset="0"/>
                        <a:ea typeface="Times New Roman" charset="0"/>
                        <a:cs typeface="Times New Roman" charset="0"/>
                      </a:rPr>
                      <m:t>=</m:t>
                    </m:r>
                  </m:oMath>
                </a14:m>
                <a:r>
                  <a:rPr lang="en-US" dirty="0">
                    <a:effectLst/>
                    <a:latin typeface="Times New Roman" charset="0"/>
                    <a:ea typeface="Times New Roman" charset="0"/>
                  </a:rPr>
                  <a:t>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charset="0"/>
                            <a:ea typeface="Times New Roman" charset="0"/>
                            <a:cs typeface="Times New Roman" charset="0"/>
                          </a:rPr>
                          <m:t>{</m:t>
                        </m:r>
                        <m:r>
                          <a:rPr lang="en-US" b="0" i="1" smtClean="0">
                            <a:effectLst/>
                            <a:latin typeface="Cambria Math" charset="0"/>
                            <a:ea typeface="Times New Roman" charset="0"/>
                            <a:cs typeface="Times New Roman" charset="0"/>
                          </a:rPr>
                          <m:t> </m:t>
                        </m:r>
                        <m:r>
                          <a:rPr lang="en-US" i="1">
                            <a:effectLst/>
                            <a:latin typeface="Cambria Math" charset="0"/>
                            <a:ea typeface="Times New Roman" charset="0"/>
                            <a:cs typeface="Times New Roman" charset="0"/>
                          </a:rPr>
                          <m:t>𝑝</m:t>
                        </m:r>
                      </m:e>
                      <m:sub>
                        <m:sSub>
                          <m:sSubPr>
                            <m:ctrlPr>
                              <a:rPr lang="en-US" i="1">
                                <a:effectLst/>
                                <a:latin typeface="Cambria Math" panose="02040503050406030204" pitchFamily="18" charset="0"/>
                              </a:rPr>
                            </m:ctrlPr>
                          </m:sSubPr>
                          <m:e>
                            <m:r>
                              <a:rPr lang="en-US" b="0" i="0" smtClean="0">
                                <a:effectLst/>
                                <a:latin typeface="Cambria Math" charset="0"/>
                              </a:rPr>
                              <m:t>(</m:t>
                            </m:r>
                            <m:r>
                              <m:rPr>
                                <m:sty m:val="p"/>
                              </m:rPr>
                              <a:rPr lang="en-US" i="0">
                                <a:effectLst/>
                                <a:latin typeface="Cambria Math" charset="0"/>
                                <a:ea typeface="Times New Roman" charset="0"/>
                                <a:cs typeface="Times New Roman" charset="0"/>
                              </a:rPr>
                              <m:t>q</m:t>
                            </m:r>
                          </m:e>
                          <m:sub>
                            <m:r>
                              <a:rPr lang="en-US" i="0">
                                <a:effectLst/>
                                <a:latin typeface="Cambria Math" charset="0"/>
                                <a:ea typeface="Times New Roman" charset="0"/>
                                <a:cs typeface="Times New Roman" charset="0"/>
                              </a:rPr>
                              <m:t>1</m:t>
                            </m:r>
                            <m:r>
                              <a:rPr lang="en-US" b="0" i="0" smtClean="0">
                                <a:effectLst/>
                                <a:latin typeface="Cambria Math" charset="0"/>
                                <a:ea typeface="Times New Roman" charset="0"/>
                                <a:cs typeface="Times New Roman" charset="0"/>
                              </a:rPr>
                              <m:t>|</m:t>
                            </m:r>
                            <m:r>
                              <m:rPr>
                                <m:sty m:val="p"/>
                              </m:rPr>
                              <a:rPr lang="en-US" b="0" i="0" smtClean="0">
                                <a:effectLst/>
                                <a:latin typeface="Cambria Math" charset="0"/>
                                <a:ea typeface="Times New Roman" charset="0"/>
                                <a:cs typeface="Times New Roman" charset="0"/>
                              </a:rPr>
                              <m:t>Cj</m:t>
                            </m:r>
                          </m:sub>
                        </m:sSub>
                        <m:r>
                          <a:rPr lang="en-US" b="0" i="1" smtClean="0">
                            <a:effectLst/>
                            <a:latin typeface="Cambria Math" charset="0"/>
                            <a:ea typeface="Times New Roman" charset="0"/>
                            <a:cs typeface="Times New Roman" charset="0"/>
                          </a:rPr>
                          <m:t>)</m:t>
                        </m:r>
                      </m:sub>
                    </m:sSub>
                    <m:r>
                      <a:rPr lang="en-US" i="1">
                        <a:effectLst/>
                        <a:latin typeface="Cambria Math" charset="0"/>
                        <a:ea typeface="Times New Roman" charset="0"/>
                        <a:cs typeface="Times New Roman" charset="0"/>
                      </a:rPr>
                      <m:t>∗ </m:t>
                    </m:r>
                    <m:sSub>
                      <m:sSubPr>
                        <m:ctrlPr>
                          <a:rPr lang="en-US" i="1">
                            <a:effectLst/>
                            <a:latin typeface="Cambria Math" panose="02040503050406030204" pitchFamily="18" charset="0"/>
                          </a:rPr>
                        </m:ctrlPr>
                      </m:sSubPr>
                      <m:e>
                        <m:r>
                          <a:rPr lang="en-US" i="1">
                            <a:effectLst/>
                            <a:latin typeface="Cambria Math" charset="0"/>
                            <a:ea typeface="Times New Roman" charset="0"/>
                            <a:cs typeface="Times New Roman" charset="0"/>
                          </a:rPr>
                          <m:t>𝑝</m:t>
                        </m:r>
                      </m:e>
                      <m:sub>
                        <m:sSub>
                          <m:sSubPr>
                            <m:ctrlPr>
                              <a:rPr lang="en-US" i="1">
                                <a:latin typeface="Cambria Math" panose="02040503050406030204" pitchFamily="18" charset="0"/>
                              </a:rPr>
                            </m:ctrlPr>
                          </m:sSubPr>
                          <m:e>
                            <m:r>
                              <a:rPr lang="en-US">
                                <a:latin typeface="Cambria Math" charset="0"/>
                              </a:rPr>
                              <m:t>(</m:t>
                            </m:r>
                            <m:r>
                              <m:rPr>
                                <m:sty m:val="p"/>
                              </m:rPr>
                              <a:rPr lang="en-US">
                                <a:latin typeface="Cambria Math" charset="0"/>
                                <a:ea typeface="Times New Roman" charset="0"/>
                                <a:cs typeface="Times New Roman" charset="0"/>
                              </a:rPr>
                              <m:t>q</m:t>
                            </m:r>
                          </m:e>
                          <m:sub>
                            <m:r>
                              <a:rPr lang="en-US" b="0" i="0" smtClean="0">
                                <a:latin typeface="Cambria Math" charset="0"/>
                                <a:ea typeface="Times New Roman" charset="0"/>
                                <a:cs typeface="Times New Roman" charset="0"/>
                              </a:rPr>
                              <m:t>2</m:t>
                            </m:r>
                            <m:r>
                              <a:rPr lang="en-US">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Cj</m:t>
                            </m:r>
                          </m:sub>
                        </m:sSub>
                        <m:r>
                          <a:rPr lang="en-US" i="1">
                            <a:latin typeface="Cambria Math" charset="0"/>
                            <a:ea typeface="Times New Roman" charset="0"/>
                            <a:cs typeface="Times New Roman" charset="0"/>
                          </a:rPr>
                          <m:t>)</m:t>
                        </m:r>
                      </m:sub>
                    </m:sSub>
                    <m:r>
                      <a:rPr lang="en-US" i="1">
                        <a:effectLst/>
                        <a:latin typeface="Cambria Math" charset="0"/>
                        <a:ea typeface="Times New Roman" charset="0"/>
                        <a:cs typeface="Times New Roman" charset="0"/>
                      </a:rPr>
                      <m:t>,∗</m:t>
                    </m:r>
                    <m:sSub>
                      <m:sSubPr>
                        <m:ctrlPr>
                          <a:rPr lang="en-US" i="1">
                            <a:latin typeface="Cambria Math" panose="02040503050406030204" pitchFamily="18" charset="0"/>
                          </a:rPr>
                        </m:ctrlPr>
                      </m:sSubPr>
                      <m:e>
                        <m:r>
                          <a:rPr lang="en-US" i="1">
                            <a:latin typeface="Cambria Math" charset="0"/>
                            <a:ea typeface="Times New Roman" charset="0"/>
                            <a:cs typeface="Times New Roman" charset="0"/>
                          </a:rPr>
                          <m:t>𝑝</m:t>
                        </m:r>
                      </m:e>
                      <m:sub>
                        <m:sSub>
                          <m:sSubPr>
                            <m:ctrlPr>
                              <a:rPr lang="en-US" i="1">
                                <a:latin typeface="Cambria Math" panose="02040503050406030204" pitchFamily="18" charset="0"/>
                              </a:rPr>
                            </m:ctrlPr>
                          </m:sSubPr>
                          <m:e>
                            <m:r>
                              <a:rPr lang="en-US">
                                <a:latin typeface="Cambria Math" charset="0"/>
                              </a:rPr>
                              <m:t>(</m:t>
                            </m:r>
                            <m:r>
                              <m:rPr>
                                <m:sty m:val="p"/>
                              </m:rPr>
                              <a:rPr lang="en-US">
                                <a:latin typeface="Cambria Math" charset="0"/>
                                <a:ea typeface="Times New Roman" charset="0"/>
                                <a:cs typeface="Times New Roman" charset="0"/>
                              </a:rPr>
                              <m:t>q</m:t>
                            </m:r>
                          </m:e>
                          <m:sub>
                            <m:r>
                              <a:rPr lang="en-US" b="0" i="0" smtClean="0">
                                <a:latin typeface="Cambria Math" charset="0"/>
                                <a:ea typeface="Times New Roman" charset="0"/>
                                <a:cs typeface="Times New Roman" charset="0"/>
                              </a:rPr>
                              <m:t>3</m:t>
                            </m:r>
                            <m:r>
                              <a:rPr lang="en-US">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Cj</m:t>
                            </m:r>
                          </m:sub>
                        </m:sSub>
                        <m:r>
                          <a:rPr lang="en-US" i="1">
                            <a:latin typeface="Cambria Math" charset="0"/>
                            <a:ea typeface="Times New Roman" charset="0"/>
                            <a:cs typeface="Times New Roman" charset="0"/>
                          </a:rPr>
                          <m:t>)</m:t>
                        </m:r>
                      </m:sub>
                    </m:sSub>
                  </m:oMath>
                </a14:m>
                <a:r>
                  <a:rPr lang="en-US" i="1" dirty="0">
                    <a:effectLst/>
                    <a:latin typeface="Times New Roman" charset="0"/>
                    <a:ea typeface="Times New Roman" charset="0"/>
                  </a:rPr>
                  <a:t>,</a:t>
                </a:r>
                <a14:m>
                  <m:oMath xmlns:m="http://schemas.openxmlformats.org/officeDocument/2006/math">
                    <m:r>
                      <a:rPr lang="en-US" i="1">
                        <a:effectLst/>
                        <a:latin typeface="Cambria Math" charset="0"/>
                        <a:ea typeface="Times New Roman" charset="0"/>
                        <a:cs typeface="Times New Roman" charset="0"/>
                      </a:rPr>
                      <m:t>∗</m:t>
                    </m:r>
                  </m:oMath>
                </a14:m>
                <a:r>
                  <a:rPr lang="en-US" i="1" dirty="0">
                    <a:effectLst/>
                    <a:latin typeface="Times New Roman" charset="0"/>
                    <a:ea typeface="Times New Roman" charset="0"/>
                  </a:rPr>
                  <a:t> …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charset="0"/>
                            <a:ea typeface="Times New Roman" charset="0"/>
                            <a:cs typeface="Times New Roman" charset="0"/>
                          </a:rPr>
                          <m:t>𝑝</m:t>
                        </m:r>
                      </m:e>
                      <m:sub>
                        <m:sSub>
                          <m:sSubPr>
                            <m:ctrlPr>
                              <a:rPr lang="en-US" i="1">
                                <a:latin typeface="Cambria Math" panose="02040503050406030204" pitchFamily="18" charset="0"/>
                              </a:rPr>
                            </m:ctrlPr>
                          </m:sSubPr>
                          <m:e>
                            <m:r>
                              <a:rPr lang="en-US">
                                <a:latin typeface="Cambria Math" charset="0"/>
                              </a:rPr>
                              <m:t>(</m:t>
                            </m:r>
                            <m:r>
                              <m:rPr>
                                <m:sty m:val="p"/>
                              </m:rPr>
                              <a:rPr lang="en-US">
                                <a:latin typeface="Cambria Math" charset="0"/>
                                <a:ea typeface="Times New Roman" charset="0"/>
                                <a:cs typeface="Times New Roman" charset="0"/>
                              </a:rPr>
                              <m:t>q</m:t>
                            </m:r>
                          </m:e>
                          <m:sub>
                            <m:r>
                              <m:rPr>
                                <m:sty m:val="p"/>
                              </m:rPr>
                              <a:rPr lang="en-US" b="0" i="0" smtClean="0">
                                <a:latin typeface="Cambria Math" charset="0"/>
                                <a:ea typeface="Times New Roman" charset="0"/>
                                <a:cs typeface="Times New Roman" charset="0"/>
                              </a:rPr>
                              <m:t>n</m:t>
                            </m:r>
                            <m:r>
                              <a:rPr lang="en-US">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Cj</m:t>
                            </m:r>
                          </m:sub>
                        </m:sSub>
                        <m:r>
                          <a:rPr lang="en-US" i="1">
                            <a:latin typeface="Cambria Math" charset="0"/>
                            <a:ea typeface="Times New Roman" charset="0"/>
                            <a:cs typeface="Times New Roman" charset="0"/>
                          </a:rPr>
                          <m:t>)</m:t>
                        </m:r>
                      </m:sub>
                    </m:sSub>
                  </m:oMath>
                </a14:m>
                <a:r>
                  <a:rPr lang="en-US" dirty="0">
                    <a:effectLst/>
                    <a:latin typeface="Times New Roman" charset="0"/>
                    <a:ea typeface="Times New Roman" charset="0"/>
                  </a:rPr>
                  <a:t>} </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288298" y="4957071"/>
                <a:ext cx="5574796" cy="430439"/>
              </a:xfrm>
              <a:prstGeom prst="rect">
                <a:avLst/>
              </a:prstGeom>
              <a:blipFill rotWithShape="0">
                <a:blip r:embed="rId4"/>
                <a:stretch>
                  <a:fillRect l="-6011" t="-101408" b="-145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0" y="2852284"/>
                <a:ext cx="9336980" cy="1646605"/>
              </a:xfrm>
              <a:prstGeom prst="rect">
                <a:avLst/>
              </a:prstGeom>
            </p:spPr>
            <p:txBody>
              <a:bodyPr wrap="none">
                <a:spAutoFit/>
              </a:bodyPr>
              <a:lstStyle/>
              <a:p>
                <a:pPr marL="285750" indent="-285750">
                  <a:buFont typeface="Wingdings" charset="2"/>
                  <a:buChar char="§"/>
                </a:pPr>
                <a:r>
                  <a:rPr lang="en-US" sz="1600" dirty="0" smtClean="0">
                    <a:latin typeface="Times New Roman" charset="0"/>
                    <a:ea typeface="Times New Roman" charset="0"/>
                    <a:cs typeface="Times New Roman" charset="0"/>
                  </a:rPr>
                  <a:t>To know the conditional probability of knowing the concept </a:t>
                </a:r>
                <a14:m>
                  <m:oMath xmlns:m="http://schemas.openxmlformats.org/officeDocument/2006/math">
                    <m:sSub>
                      <m:sSubPr>
                        <m:ctrlPr>
                          <a:rPr lang="en-US" sz="1600" i="1">
                            <a:latin typeface="Cambria Math" panose="02040503050406030204" pitchFamily="18" charset="0"/>
                            <a:ea typeface="Cambria Math" charset="0"/>
                            <a:cs typeface="Cambria Math" charset="0"/>
                          </a:rPr>
                        </m:ctrlPr>
                      </m:sSubPr>
                      <m:e>
                        <m:r>
                          <m:rPr>
                            <m:sty m:val="p"/>
                          </m:rPr>
                          <a:rPr lang="en-US" sz="1600">
                            <a:latin typeface="Cambria Math" charset="0"/>
                            <a:ea typeface="Cambria Math" charset="0"/>
                            <a:cs typeface="Cambria Math" charset="0"/>
                          </a:rPr>
                          <m:t>C</m:t>
                        </m:r>
                      </m:e>
                      <m:sub>
                        <m:r>
                          <m:rPr>
                            <m:sty m:val="p"/>
                          </m:rPr>
                          <a:rPr lang="en-US" sz="1600">
                            <a:latin typeface="Cambria Math" charset="0"/>
                            <a:ea typeface="Cambria Math" charset="0"/>
                            <a:cs typeface="Cambria Math" charset="0"/>
                          </a:rPr>
                          <m:t>j</m:t>
                        </m:r>
                      </m:sub>
                    </m:sSub>
                  </m:oMath>
                </a14:m>
                <a:r>
                  <a:rPr lang="en-US" sz="1600" dirty="0" smtClean="0">
                    <a:latin typeface="Times New Roman" charset="0"/>
                    <a:ea typeface="Times New Roman" charset="0"/>
                    <a:cs typeface="Times New Roman" charset="0"/>
                  </a:rPr>
                  <a:t> based on the evidences (responses), we used</a:t>
                </a:r>
              </a:p>
              <a:p>
                <a:r>
                  <a:rPr lang="en-US" sz="1600" dirty="0" smtClean="0">
                    <a:latin typeface="Times New Roman" charset="0"/>
                    <a:ea typeface="Times New Roman" charset="0"/>
                    <a:cs typeface="Times New Roman" charset="0"/>
                  </a:rPr>
                  <a:t>the assumption of the conditional probability of the responses in the dependency on </a:t>
                </a:r>
                <a:r>
                  <a:rPr lang="en-US" sz="1600" dirty="0" err="1" smtClean="0">
                    <a:latin typeface="Times New Roman" charset="0"/>
                    <a:ea typeface="Times New Roman" charset="0"/>
                    <a:cs typeface="Times New Roman" charset="0"/>
                  </a:rPr>
                  <a:t>C</a:t>
                </a:r>
                <a:r>
                  <a:rPr lang="en-US" sz="1600" baseline="-25000" dirty="0" err="1" smtClean="0">
                    <a:latin typeface="Times New Roman" charset="0"/>
                    <a:ea typeface="Times New Roman" charset="0"/>
                    <a:cs typeface="Times New Roman" charset="0"/>
                  </a:rPr>
                  <a:t>j</a:t>
                </a:r>
                <a:endParaRPr lang="en-US" sz="1600" baseline="-25000" dirty="0" smtClean="0">
                  <a:latin typeface="Times New Roman" charset="0"/>
                  <a:ea typeface="Times New Roman" charset="0"/>
                  <a:cs typeface="Times New Roman" charset="0"/>
                </a:endParaRPr>
              </a:p>
              <a:p>
                <a:endParaRPr lang="en-US" sz="1600" dirty="0">
                  <a:latin typeface="Times New Roman" charset="0"/>
                  <a:ea typeface="Times New Roman" charset="0"/>
                  <a:cs typeface="Times New Roman" charset="0"/>
                </a:endParaRPr>
              </a:p>
              <a:p>
                <a:pPr marL="285750" indent="-285750">
                  <a:buFont typeface="Wingdings" charset="2"/>
                  <a:buChar char="§"/>
                </a:pPr>
                <a:r>
                  <a:rPr lang="en-US" sz="1600" dirty="0" smtClean="0">
                    <a:latin typeface="Times New Roman" charset="0"/>
                    <a:ea typeface="Times New Roman" charset="0"/>
                    <a:cs typeface="Times New Roman" charset="0"/>
                  </a:rPr>
                  <a:t> </a:t>
                </a:r>
                <a14:m>
                  <m:oMath xmlns:m="http://schemas.openxmlformats.org/officeDocument/2006/math">
                    <m:nary>
                      <m:naryPr>
                        <m:chr m:val="∏"/>
                        <m:limLoc m:val="undOvr"/>
                        <m:ctrlPr>
                          <a:rPr lang="en-US" sz="1600" i="1">
                            <a:latin typeface="Cambria Math" panose="02040503050406030204" pitchFamily="18" charset="0"/>
                            <a:ea typeface="Times New Roman" charset="0"/>
                            <a:cs typeface="Times New Roman" charset="0"/>
                          </a:rPr>
                        </m:ctrlPr>
                      </m:naryPr>
                      <m:sub>
                        <m:r>
                          <m:rPr>
                            <m:sty m:val="p"/>
                          </m:rPr>
                          <a:rPr lang="en-US" sz="1600" b="0" i="0" smtClean="0">
                            <a:latin typeface="Cambria Math" charset="0"/>
                            <a:ea typeface="Times New Roman" charset="0"/>
                            <a:cs typeface="Times New Roman" charset="0"/>
                          </a:rPr>
                          <m:t>r</m:t>
                        </m:r>
                        <m:r>
                          <a:rPr lang="en-US" sz="1600" b="0" i="0">
                            <a:latin typeface="Cambria Math" charset="0"/>
                            <a:ea typeface="Times New Roman" charset="0"/>
                            <a:cs typeface="Times New Roman" charset="0"/>
                          </a:rPr>
                          <m:t>=1</m:t>
                        </m:r>
                      </m:sub>
                      <m:sup>
                        <m:r>
                          <m:rPr>
                            <m:sty m:val="p"/>
                          </m:rPr>
                          <a:rPr lang="en-US" sz="1600" b="0" i="0">
                            <a:latin typeface="Cambria Math" charset="0"/>
                            <a:ea typeface="Times New Roman" charset="0"/>
                            <a:cs typeface="Times New Roman" charset="0"/>
                          </a:rPr>
                          <m:t>n</m:t>
                        </m:r>
                      </m:sup>
                      <m:e>
                        <m:sSub>
                          <m:sSubPr>
                            <m:ctrlPr>
                              <a:rPr lang="en-US" sz="1600" i="1">
                                <a:latin typeface="Cambria Math" panose="02040503050406030204" pitchFamily="18" charset="0"/>
                                <a:ea typeface="Times New Roman" charset="0"/>
                                <a:cs typeface="Times New Roman" charset="0"/>
                              </a:rPr>
                            </m:ctrlPr>
                          </m:sSubPr>
                          <m:e>
                            <m:sSub>
                              <m:sSubPr>
                                <m:ctrlPr>
                                  <a:rPr lang="en-US" sz="1600" i="1">
                                    <a:latin typeface="Cambria Math" panose="02040503050406030204" pitchFamily="18" charset="0"/>
                                    <a:ea typeface="Times New Roman" charset="0"/>
                                    <a:cs typeface="Times New Roman" charset="0"/>
                                  </a:rPr>
                                </m:ctrlPr>
                              </m:sSubPr>
                              <m:e>
                                <m:r>
                                  <a:rPr lang="en-US" sz="1600" b="0" i="0">
                                    <a:latin typeface="Cambria Math" charset="0"/>
                                    <a:ea typeface="Times New Roman" charset="0"/>
                                    <a:cs typeface="Times New Roman" charset="0"/>
                                  </a:rPr>
                                  <m:t>(</m:t>
                                </m:r>
                                <m:r>
                                  <m:rPr>
                                    <m:sty m:val="p"/>
                                  </m:rPr>
                                  <a:rPr lang="en-US" sz="1600" b="0" i="0">
                                    <a:latin typeface="Cambria Math" charset="0"/>
                                    <a:ea typeface="Times New Roman" charset="0"/>
                                    <a:cs typeface="Times New Roman" charset="0"/>
                                  </a:rPr>
                                  <m:t>p</m:t>
                                </m:r>
                              </m:e>
                              <m:sub>
                                <m:r>
                                  <m:rPr>
                                    <m:sty m:val="p"/>
                                  </m:rPr>
                                  <a:rPr lang="en-US" sz="1600" b="0" i="0">
                                    <a:latin typeface="Cambria Math" charset="0"/>
                                    <a:ea typeface="Times New Roman" charset="0"/>
                                    <a:cs typeface="Times New Roman" charset="0"/>
                                  </a:rPr>
                                  <m:t>q</m:t>
                                </m:r>
                              </m:sub>
                            </m:sSub>
                          </m:e>
                          <m:sub>
                            <m:r>
                              <m:rPr>
                                <m:sty m:val="p"/>
                              </m:rPr>
                              <a:rPr lang="en-US" sz="1600" b="0" i="0" smtClean="0">
                                <a:latin typeface="Cambria Math" charset="0"/>
                                <a:ea typeface="Times New Roman" charset="0"/>
                                <a:cs typeface="Times New Roman" charset="0"/>
                              </a:rPr>
                              <m:t>r</m:t>
                            </m:r>
                          </m:sub>
                        </m:sSub>
                        <m:r>
                          <a:rPr lang="en-US" sz="1600" b="0" i="0" smtClean="0">
                            <a:latin typeface="Cambria Math" charset="0"/>
                            <a:ea typeface="Times New Roman" charset="0"/>
                            <a:cs typeface="Times New Roman" charset="0"/>
                          </a:rPr>
                          <m:t>|</m:t>
                        </m:r>
                        <m:r>
                          <m:rPr>
                            <m:sty m:val="p"/>
                          </m:rPr>
                          <a:rPr lang="en-US" sz="1600" b="0" i="0" smtClean="0">
                            <a:latin typeface="Cambria Math" charset="0"/>
                            <a:ea typeface="Times New Roman" charset="0"/>
                            <a:cs typeface="Times New Roman" charset="0"/>
                          </a:rPr>
                          <m:t>Cj</m:t>
                        </m:r>
                        <m:r>
                          <a:rPr lang="en-US" sz="1600" b="0" i="0">
                            <a:latin typeface="Cambria Math" charset="0"/>
                            <a:ea typeface="Times New Roman" charset="0"/>
                            <a:cs typeface="Times New Roman" charset="0"/>
                          </a:rPr>
                          <m:t>)</m:t>
                        </m:r>
                      </m:e>
                    </m:nary>
                  </m:oMath>
                </a14:m>
                <a:r>
                  <a:rPr lang="en-US" sz="1600" dirty="0" smtClean="0">
                    <a:latin typeface="Times New Roman" charset="0"/>
                    <a:ea typeface="Times New Roman" charset="0"/>
                    <a:cs typeface="Times New Roman" charset="0"/>
                  </a:rPr>
                  <a:t> is the </a:t>
                </a:r>
                <a:r>
                  <a:rPr lang="en-US" sz="1600" dirty="0">
                    <a:latin typeface="Times New Roman" charset="0"/>
                    <a:ea typeface="Times New Roman" charset="0"/>
                    <a:cs typeface="Times New Roman" charset="0"/>
                  </a:rPr>
                  <a:t>multiplication of the response data </a:t>
                </a:r>
                <a:r>
                  <a:rPr lang="en-US" sz="1600" dirty="0" smtClean="0">
                    <a:latin typeface="Times New Roman" charset="0"/>
                    <a:ea typeface="Times New Roman" charset="0"/>
                    <a:cs typeface="Times New Roman" charset="0"/>
                  </a:rPr>
                  <a:t>given an assumption of </a:t>
                </a:r>
                <a:r>
                  <a:rPr lang="en-US" sz="1600" dirty="0">
                    <a:latin typeface="Times New Roman" charset="0"/>
                    <a:ea typeface="Times New Roman" charset="0"/>
                    <a:cs typeface="Times New Roman" charset="0"/>
                  </a:rPr>
                  <a:t>knowing the </a:t>
                </a:r>
                <a:r>
                  <a:rPr lang="en-US" sz="1600" dirty="0" smtClean="0">
                    <a:latin typeface="Times New Roman" charset="0"/>
                    <a:ea typeface="Times New Roman" charset="0"/>
                    <a:cs typeface="Times New Roman" charset="0"/>
                  </a:rPr>
                  <a:t>concept </a:t>
                </a:r>
                <a:r>
                  <a:rPr lang="en-US" sz="1600" dirty="0" err="1" smtClean="0">
                    <a:latin typeface="Times New Roman" charset="0"/>
                    <a:ea typeface="Times New Roman" charset="0"/>
                    <a:cs typeface="Times New Roman" charset="0"/>
                  </a:rPr>
                  <a:t>C</a:t>
                </a:r>
                <a:r>
                  <a:rPr lang="en-US" sz="1600" baseline="-25000" dirty="0" err="1" smtClean="0">
                    <a:latin typeface="Times New Roman" charset="0"/>
                    <a:ea typeface="Times New Roman" charset="0"/>
                    <a:cs typeface="Times New Roman" charset="0"/>
                  </a:rPr>
                  <a:t>j</a:t>
                </a:r>
                <a:r>
                  <a:rPr lang="en-US" sz="1600" baseline="-25000" dirty="0">
                    <a:latin typeface="Times New Roman" charset="0"/>
                    <a:ea typeface="Times New Roman" charset="0"/>
                    <a:cs typeface="Times New Roman" charset="0"/>
                  </a:rPr>
                  <a:t> </a:t>
                </a:r>
                <a:endParaRPr lang="en-US" sz="1600" baseline="-25000" dirty="0" smtClean="0">
                  <a:latin typeface="Times New Roman" charset="0"/>
                  <a:ea typeface="Times New Roman" charset="0"/>
                  <a:cs typeface="Times New Roman" charset="0"/>
                </a:endParaRPr>
              </a:p>
              <a:p>
                <a:r>
                  <a:rPr lang="en-US" sz="1600" dirty="0" smtClean="0">
                    <a:latin typeface="Times New Roman" charset="0"/>
                    <a:ea typeface="Times New Roman" charset="0"/>
                    <a:cs typeface="Times New Roman" charset="0"/>
                  </a:rPr>
                  <a:t>at the evaluation </a:t>
                </a:r>
                <a:r>
                  <a:rPr lang="en-US" sz="1600" dirty="0" err="1" smtClean="0">
                    <a:latin typeface="Times New Roman" charset="0"/>
                    <a:ea typeface="Times New Roman" charset="0"/>
                    <a:cs typeface="Times New Roman" charset="0"/>
                  </a:rPr>
                  <a:t>R</a:t>
                </a:r>
                <a:r>
                  <a:rPr lang="en-US" sz="1600" baseline="-25000" dirty="0" err="1" smtClean="0">
                    <a:latin typeface="Times New Roman" charset="0"/>
                    <a:ea typeface="Times New Roman" charset="0"/>
                    <a:cs typeface="Times New Roman" charset="0"/>
                  </a:rPr>
                  <a:t>i</a:t>
                </a:r>
                <a:endParaRPr lang="en-US" sz="1600" baseline="-25000" dirty="0">
                  <a:latin typeface="Times New Roman" charset="0"/>
                  <a:ea typeface="Times New Roman" charset="0"/>
                  <a:cs typeface="Times New Roman" charset="0"/>
                </a:endParaRPr>
              </a:p>
              <a:p>
                <a:r>
                  <a:rPr lang="en-US" sz="1600" dirty="0" smtClean="0">
                    <a:latin typeface="Times New Roman" charset="0"/>
                    <a:ea typeface="Times New Roman" charset="0"/>
                    <a:cs typeface="Times New Roman" charset="0"/>
                  </a:rPr>
                  <a:t>Thus, </a:t>
                </a:r>
                <a:endParaRPr lang="en-US" sz="1600" dirty="0">
                  <a:latin typeface="Times New Roman" charset="0"/>
                  <a:ea typeface="Times New Roman" charset="0"/>
                  <a:cs typeface="Times New Roman"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0" y="2852284"/>
                <a:ext cx="9336980" cy="1646605"/>
              </a:xfrm>
              <a:prstGeom prst="rect">
                <a:avLst/>
              </a:prstGeom>
              <a:blipFill rotWithShape="0">
                <a:blip r:embed="rId5"/>
                <a:stretch>
                  <a:fillRect l="-326" t="-1111" b="-4074"/>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38F3DF5-46B4-354D-BEB6-FC8B3F9E8E19}" type="slidenum">
              <a:rPr lang="en-US" smtClean="0"/>
              <a:t>46</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3555920" y="1417638"/>
                <a:ext cx="2539285" cy="847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i</m:t>
                          </m:r>
                        </m:e>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m:rPr>
                                  <m:sty m:val="p"/>
                                </m:rPr>
                                <a:rPr lang="en-US">
                                  <a:latin typeface="Cambria Math" charset="0"/>
                                  <a:ea typeface="Cambria Math" charset="0"/>
                                  <a:cs typeface="Cambria Math" charset="0"/>
                                </a:rPr>
                                <m:t>j</m:t>
                              </m:r>
                            </m:sub>
                          </m:sSub>
                        </m:e>
                      </m:d>
                      <m:r>
                        <a:rPr lang="en-US" b="0" i="1" smtClean="0">
                          <a:latin typeface="Cambria Math" charset="0"/>
                          <a:ea typeface="Cambria Math" charset="0"/>
                          <a:cs typeface="Cambria Math" charset="0"/>
                        </a:rPr>
                        <m:t>=</m:t>
                      </m:r>
                      <m:nary>
                        <m:naryPr>
                          <m:chr m:val="∏"/>
                          <m:limLoc m:val="undOvr"/>
                          <m:ctrlPr>
                            <a:rPr lang="en-US" i="1">
                              <a:latin typeface="Cambria Math" panose="02040503050406030204" pitchFamily="18" charset="0"/>
                            </a:rPr>
                          </m:ctrlPr>
                        </m:naryPr>
                        <m:sub>
                          <m:r>
                            <a:rPr lang="en-US" b="0" i="1" smtClean="0">
                              <a:latin typeface="Cambria Math" charset="0"/>
                              <a:ea typeface="Times New Roman" charset="0"/>
                              <a:cs typeface="Times New Roman" charset="0"/>
                            </a:rPr>
                            <m:t>𝑟</m:t>
                          </m:r>
                          <m:r>
                            <a:rPr lang="en-US" i="1">
                              <a:latin typeface="Cambria Math" charset="0"/>
                              <a:ea typeface="Times New Roman" charset="0"/>
                              <a:cs typeface="Times New Roman" charset="0"/>
                            </a:rPr>
                            <m:t>=1</m:t>
                          </m:r>
                        </m:sub>
                        <m:sup>
                          <m:r>
                            <a:rPr lang="en-US" i="1">
                              <a:latin typeface="Cambria Math" charset="0"/>
                              <a:ea typeface="Times New Roman" charset="0"/>
                              <a:cs typeface="Times New Roman" charset="0"/>
                            </a:rPr>
                            <m:t>𝑛</m:t>
                          </m:r>
                        </m:sup>
                        <m:e>
                          <m:sSub>
                            <m:sSubPr>
                              <m:ctrlPr>
                                <a:rPr lang="en-US" i="1">
                                  <a:latin typeface="Cambria Math" panose="02040503050406030204" pitchFamily="18" charset="0"/>
                                </a:rPr>
                              </m:ctrlPr>
                            </m:sSubPr>
                            <m:e>
                              <m:sSub>
                                <m:sSubPr>
                                  <m:ctrlPr>
                                    <a:rPr lang="en-US" b="1" i="1">
                                      <a:latin typeface="Cambria Math" panose="02040503050406030204" pitchFamily="18" charset="0"/>
                                    </a:rPr>
                                  </m:ctrlPr>
                                </m:sSubPr>
                                <m:e>
                                  <m:r>
                                    <a:rPr lang="en-US" b="1" i="1">
                                      <a:latin typeface="Cambria Math" charset="0"/>
                                      <a:ea typeface="Times New Roman" charset="0"/>
                                      <a:cs typeface="Times New Roman" charset="0"/>
                                    </a:rPr>
                                    <m:t>(</m:t>
                                  </m:r>
                                  <m:r>
                                    <a:rPr lang="en-US" b="1" i="1">
                                      <a:latin typeface="Cambria Math" charset="0"/>
                                      <a:ea typeface="Times New Roman" charset="0"/>
                                      <a:cs typeface="Times New Roman" charset="0"/>
                                    </a:rPr>
                                    <m:t>𝒑</m:t>
                                  </m:r>
                                </m:e>
                                <m:sub>
                                  <m:r>
                                    <a:rPr lang="en-US" b="1" i="1">
                                      <a:latin typeface="Cambria Math" charset="0"/>
                                      <a:ea typeface="Times New Roman" charset="0"/>
                                      <a:cs typeface="Times New Roman" charset="0"/>
                                    </a:rPr>
                                    <m:t>𝒒</m:t>
                                  </m:r>
                                </m:sub>
                              </m:sSub>
                            </m:e>
                            <m:sub>
                              <m:r>
                                <a:rPr lang="en-US" b="0" i="1" smtClean="0">
                                  <a:latin typeface="Cambria Math" charset="0"/>
                                  <a:ea typeface="Times New Roman" charset="0"/>
                                  <a:cs typeface="Times New Roman" charset="0"/>
                                </a:rPr>
                                <m:t>𝑟</m:t>
                              </m:r>
                            </m:sub>
                          </m:sSub>
                          <m:r>
                            <a:rPr lang="en-US" b="0" i="1" smtClean="0">
                              <a:latin typeface="Cambria Math" charset="0"/>
                              <a:ea typeface="Times New Roman" charset="0"/>
                              <a:cs typeface="Times New Roman" charset="0"/>
                            </a:rPr>
                            <m:t>|</m:t>
                          </m:r>
                          <m:r>
                            <m:rPr>
                              <m:sty m:val="p"/>
                            </m:rPr>
                            <a:rPr lang="en-US" b="0" i="0" smtClean="0">
                              <a:latin typeface="Cambria Math" charset="0"/>
                              <a:ea typeface="Times New Roman" charset="0"/>
                              <a:cs typeface="Times New Roman" charset="0"/>
                            </a:rPr>
                            <m:t>C</m:t>
                          </m:r>
                          <m:r>
                            <m:rPr>
                              <m:sty m:val="p"/>
                            </m:rPr>
                            <a:rPr lang="en-US" b="0" i="0" baseline="-25000" smtClean="0">
                              <a:latin typeface="Cambria Math" charset="0"/>
                              <a:ea typeface="Times New Roman" charset="0"/>
                              <a:cs typeface="Times New Roman" charset="0"/>
                            </a:rPr>
                            <m:t>j</m:t>
                          </m:r>
                          <m:r>
                            <a:rPr lang="en-US" i="1">
                              <a:latin typeface="Cambria Math" charset="0"/>
                              <a:ea typeface="Times New Roman" charset="0"/>
                              <a:cs typeface="Times New Roman" charset="0"/>
                            </a:rPr>
                            <m:t>)</m:t>
                          </m:r>
                        </m:e>
                      </m:nary>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555920" y="1417638"/>
                <a:ext cx="2539285" cy="84702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355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2" algn="ctr"/>
                <a:r>
                  <a:rPr lang="en-US" sz="3200" b="1" dirty="0" smtClean="0">
                    <a:latin typeface="Times New Roman" charset="0"/>
                    <a:ea typeface="Times New Roman" charset="0"/>
                    <a:cs typeface="Times New Roman" charset="0"/>
                  </a:rPr>
                  <a:t>The Calculation </a:t>
                </a:r>
                <a:r>
                  <a:rPr lang="en-US" sz="3200" b="1" dirty="0">
                    <a:latin typeface="Times New Roman" charset="0"/>
                    <a:ea typeface="Times New Roman" charset="0"/>
                    <a:cs typeface="Times New Roman" charset="0"/>
                  </a:rPr>
                  <a:t>of </a:t>
                </a:r>
                <a:r>
                  <a:rPr lang="en-US" sz="3200" b="1" dirty="0" smtClean="0">
                    <a:latin typeface="Times New Roman" charset="0"/>
                    <a:ea typeface="Times New Roman" charset="0"/>
                    <a:cs typeface="Times New Roman" charset="0"/>
                  </a:rPr>
                  <a:t> </a:t>
                </a:r>
                <a14:m>
                  <m:oMath xmlns:m="http://schemas.openxmlformats.org/officeDocument/2006/math">
                    <m:r>
                      <m:rPr>
                        <m:sty m:val="p"/>
                      </m:rPr>
                      <a:rPr lang="en-US" sz="3200">
                        <a:solidFill>
                          <a:srgbClr val="000000"/>
                        </a:solidFill>
                        <a:latin typeface="Cambria Math" charset="0"/>
                        <a:ea typeface="Times New Roman" charset="0"/>
                      </a:rPr>
                      <m:t>P</m:t>
                    </m:r>
                    <m:d>
                      <m:dPr>
                        <m:endChr m:val="|"/>
                        <m:ctrlPr>
                          <a:rPr lang="en-US" sz="3200" b="0" i="1" smtClean="0">
                            <a:solidFill>
                              <a:srgbClr val="000000"/>
                            </a:solidFill>
                            <a:latin typeface="Cambria Math" panose="02040503050406030204" pitchFamily="18" charset="0"/>
                            <a:ea typeface="Times New Roman" charset="0"/>
                          </a:rPr>
                        </m:ctrlPr>
                      </m:dPr>
                      <m:e>
                        <m:r>
                          <m:rPr>
                            <m:sty m:val="p"/>
                          </m:rPr>
                          <a:rPr lang="en-US" sz="3200" b="0" i="0" smtClean="0">
                            <a:solidFill>
                              <a:srgbClr val="000000"/>
                            </a:solidFill>
                            <a:latin typeface="Cambria Math" charset="0"/>
                            <a:ea typeface="Times New Roman" charset="0"/>
                          </a:rPr>
                          <m:t>R</m:t>
                        </m:r>
                        <m:r>
                          <a:rPr lang="en-US" sz="3200" b="0" i="1" baseline="-25000" smtClean="0">
                            <a:solidFill>
                              <a:srgbClr val="000000"/>
                            </a:solidFill>
                            <a:latin typeface="Cambria Math" charset="0"/>
                            <a:ea typeface="Times New Roman" charset="0"/>
                          </a:rPr>
                          <m:t>𝑖</m:t>
                        </m:r>
                      </m:e>
                    </m:d>
                    <m:acc>
                      <m:accPr>
                        <m:chr m:val="̅"/>
                        <m:ctrlPr>
                          <a:rPr lang="en-US" sz="3200" b="0" i="1" smtClean="0">
                            <a:solidFill>
                              <a:srgbClr val="000000"/>
                            </a:solidFill>
                            <a:latin typeface="Cambria Math" panose="02040503050406030204" pitchFamily="18" charset="0"/>
                            <a:ea typeface="Times New Roman" charset="0"/>
                          </a:rPr>
                        </m:ctrlPr>
                      </m:accPr>
                      <m:e>
                        <m:r>
                          <m:rPr>
                            <m:sty m:val="p"/>
                          </m:rPr>
                          <a:rPr lang="en-US" sz="3200">
                            <a:solidFill>
                              <a:srgbClr val="000000"/>
                            </a:solidFill>
                            <a:latin typeface="Cambria Math" charset="0"/>
                            <a:ea typeface="Times New Roman" charset="0"/>
                          </a:rPr>
                          <m:t>C</m:t>
                        </m:r>
                        <m:r>
                          <m:rPr>
                            <m:sty m:val="p"/>
                          </m:rPr>
                          <a:rPr lang="en-US" sz="3200" baseline="-25000">
                            <a:solidFill>
                              <a:srgbClr val="000000"/>
                            </a:solidFill>
                            <a:latin typeface="Cambria Math" charset="0"/>
                            <a:ea typeface="Times New Roman" charset="0"/>
                          </a:rPr>
                          <m:t>j</m:t>
                        </m:r>
                      </m:e>
                    </m:acc>
                    <m:r>
                      <a:rPr lang="en-US" sz="3200" b="0" i="0" smtClean="0">
                        <a:solidFill>
                          <a:srgbClr val="000000"/>
                        </a:solidFill>
                        <a:latin typeface="Cambria Math" charset="0"/>
                        <a:ea typeface="Times New Roman" charset="0"/>
                      </a:rPr>
                      <m:t>)</m:t>
                    </m:r>
                  </m:oMath>
                </a14:m>
                <a:endParaRPr lang="en-US" sz="3200" b="1" dirty="0">
                  <a:latin typeface="Times New Roman" charset="0"/>
                  <a:ea typeface="Times New Roman" charset="0"/>
                  <a:cs typeface="Times New Roman" charset="0"/>
                </a:endParaRPr>
              </a:p>
            </p:txBody>
          </p:sp>
        </mc:Choice>
        <mc:Fallback xmlns="">
          <p:sp>
            <p:nvSpPr>
              <p:cNvPr id="37" name="Title 1"/>
              <p:cNvSpPr txBox="1">
                <a:spLocks noRot="1" noChangeAspect="1" noMove="1" noResize="1" noEditPoints="1" noAdjustHandles="1" noChangeArrowheads="1" noChangeShapeType="1" noTextEdit="1"/>
              </p:cNvSpPr>
              <p:nvPr/>
            </p:nvSpPr>
            <p:spPr>
              <a:xfrm>
                <a:off x="457200" y="274638"/>
                <a:ext cx="8229600" cy="11430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88298" y="4957071"/>
                <a:ext cx="5555560" cy="441788"/>
              </a:xfrm>
              <a:prstGeom prst="rect">
                <a:avLst/>
              </a:prstGeom>
            </p:spPr>
            <p:txBody>
              <a:bodyPr wrap="none">
                <a:spAutoFit/>
              </a:bodyPr>
              <a:lstStyle/>
              <a:p>
                <a14:m>
                  <m:oMath xmlns:m="http://schemas.openxmlformats.org/officeDocument/2006/math">
                    <m:nary>
                      <m:naryPr>
                        <m:chr m:val="∏"/>
                        <m:limLoc m:val="undOvr"/>
                        <m:ctrlPr>
                          <a:rPr lang="en-US" i="1" smtClean="0">
                            <a:latin typeface="Cambria Math" panose="02040503050406030204" pitchFamily="18" charset="0"/>
                          </a:rPr>
                        </m:ctrlPr>
                      </m:naryPr>
                      <m:sub>
                        <m:r>
                          <a:rPr lang="en-US" b="0" i="1" smtClean="0">
                            <a:effectLst/>
                            <a:latin typeface="Cambria Math" charset="0"/>
                            <a:ea typeface="Times New Roman" charset="0"/>
                            <a:cs typeface="Times New Roman" charset="0"/>
                          </a:rPr>
                          <m:t>𝑟</m:t>
                        </m:r>
                        <m:r>
                          <a:rPr lang="en-US" i="1">
                            <a:effectLst/>
                            <a:latin typeface="Cambria Math" charset="0"/>
                            <a:ea typeface="Times New Roman" charset="0"/>
                            <a:cs typeface="Times New Roman" charset="0"/>
                          </a:rPr>
                          <m:t>=1</m:t>
                        </m:r>
                      </m:sub>
                      <m:sup>
                        <m:r>
                          <a:rPr lang="en-US" i="1">
                            <a:effectLst/>
                            <a:latin typeface="Cambria Math" charset="0"/>
                            <a:ea typeface="Times New Roman" charset="0"/>
                            <a:cs typeface="Times New Roman" charset="0"/>
                          </a:rPr>
                          <m:t>𝑛</m:t>
                        </m:r>
                      </m:sup>
                      <m:e>
                        <m:sSub>
                          <m:sSubPr>
                            <m:ctrlPr>
                              <a:rPr lang="en-US" i="1">
                                <a:effectLst/>
                                <a:latin typeface="Cambria Math" panose="02040503050406030204" pitchFamily="18" charset="0"/>
                              </a:rPr>
                            </m:ctrlPr>
                          </m:sSubPr>
                          <m:e>
                            <m:sSub>
                              <m:sSubPr>
                                <m:ctrlPr>
                                  <a:rPr lang="en-US" b="1" i="1">
                                    <a:effectLst/>
                                    <a:latin typeface="Cambria Math" panose="02040503050406030204" pitchFamily="18" charset="0"/>
                                  </a:rPr>
                                </m:ctrlPr>
                              </m:sSubPr>
                              <m:e>
                                <m:r>
                                  <a:rPr lang="en-US" b="1" i="1">
                                    <a:effectLst/>
                                    <a:latin typeface="Cambria Math" charset="0"/>
                                    <a:ea typeface="Times New Roman" charset="0"/>
                                    <a:cs typeface="Times New Roman" charset="0"/>
                                  </a:rPr>
                                  <m:t>(</m:t>
                                </m:r>
                                <m:r>
                                  <a:rPr lang="en-US" b="1" i="1">
                                    <a:effectLst/>
                                    <a:latin typeface="Cambria Math" charset="0"/>
                                    <a:ea typeface="Times New Roman" charset="0"/>
                                    <a:cs typeface="Times New Roman" charset="0"/>
                                  </a:rPr>
                                  <m:t>𝒑</m:t>
                                </m:r>
                              </m:e>
                              <m:sub>
                                <m:r>
                                  <a:rPr lang="en-US" b="1" i="1">
                                    <a:effectLst/>
                                    <a:latin typeface="Cambria Math" charset="0"/>
                                    <a:ea typeface="Times New Roman" charset="0"/>
                                    <a:cs typeface="Times New Roman" charset="0"/>
                                  </a:rPr>
                                  <m:t>𝒒</m:t>
                                </m:r>
                              </m:sub>
                            </m:sSub>
                          </m:e>
                          <m:sub>
                            <m:r>
                              <a:rPr lang="en-US" b="0" i="1" smtClean="0">
                                <a:effectLst/>
                                <a:latin typeface="Cambria Math" charset="0"/>
                                <a:ea typeface="Times New Roman" charset="0"/>
                                <a:cs typeface="Times New Roman" charset="0"/>
                              </a:rPr>
                              <m:t>𝑟</m:t>
                            </m:r>
                          </m:sub>
                        </m:sSub>
                        <m:r>
                          <a:rPr lang="en-US" i="1">
                            <a:latin typeface="Cambria Math" charset="0"/>
                            <a:ea typeface="Times New Roman" charset="0"/>
                            <a:cs typeface="Times New Roman" charset="0"/>
                          </a:rPr>
                          <m:t>|</m:t>
                        </m:r>
                        <m:acc>
                          <m:accPr>
                            <m:chr m:val="̅"/>
                            <m:ctrlPr>
                              <a:rPr lang="en-US" i="1" smtClean="0">
                                <a:latin typeface="Cambria Math" panose="02040503050406030204" pitchFamily="18" charset="0"/>
                                <a:ea typeface="Times New Roman" charset="0"/>
                                <a:cs typeface="Times New Roman" charset="0"/>
                              </a:rPr>
                            </m:ctrlPr>
                          </m:accPr>
                          <m:e>
                            <m:r>
                              <m:rPr>
                                <m:sty m:val="p"/>
                              </m:rPr>
                              <a:rPr lang="en-US" smtClean="0">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r>
                          <a:rPr lang="en-US" i="1">
                            <a:effectLst/>
                            <a:latin typeface="Cambria Math" charset="0"/>
                            <a:ea typeface="Times New Roman" charset="0"/>
                            <a:cs typeface="Times New Roman" charset="0"/>
                          </a:rPr>
                          <m:t>)</m:t>
                        </m:r>
                      </m:e>
                    </m:nary>
                    <m:r>
                      <a:rPr lang="en-US" i="1">
                        <a:effectLst/>
                        <a:latin typeface="Cambria Math" charset="0"/>
                        <a:ea typeface="Times New Roman" charset="0"/>
                        <a:cs typeface="Times New Roman" charset="0"/>
                      </a:rPr>
                      <m:t>=</m:t>
                    </m:r>
                  </m:oMath>
                </a14:m>
                <a:r>
                  <a:rPr lang="en-US" dirty="0">
                    <a:effectLst/>
                    <a:latin typeface="Times New Roman" charset="0"/>
                    <a:ea typeface="Times New Roman" charset="0"/>
                  </a:rPr>
                  <a:t>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charset="0"/>
                            <a:ea typeface="Times New Roman" charset="0"/>
                            <a:cs typeface="Times New Roman" charset="0"/>
                          </a:rPr>
                          <m:t>{</m:t>
                        </m:r>
                        <m:r>
                          <a:rPr lang="en-US" b="0" i="1" smtClean="0">
                            <a:effectLst/>
                            <a:latin typeface="Cambria Math" charset="0"/>
                            <a:ea typeface="Times New Roman" charset="0"/>
                            <a:cs typeface="Times New Roman" charset="0"/>
                          </a:rPr>
                          <m:t> </m:t>
                        </m:r>
                        <m:r>
                          <a:rPr lang="en-US" i="1">
                            <a:effectLst/>
                            <a:latin typeface="Cambria Math" charset="0"/>
                            <a:ea typeface="Times New Roman" charset="0"/>
                            <a:cs typeface="Times New Roman" charset="0"/>
                          </a:rPr>
                          <m:t>𝑝</m:t>
                        </m:r>
                      </m:e>
                      <m:sub>
                        <m:sSub>
                          <m:sSubPr>
                            <m:ctrlPr>
                              <a:rPr lang="en-US" i="1">
                                <a:effectLst/>
                                <a:latin typeface="Cambria Math" panose="02040503050406030204" pitchFamily="18" charset="0"/>
                              </a:rPr>
                            </m:ctrlPr>
                          </m:sSubPr>
                          <m:e>
                            <m:r>
                              <a:rPr lang="en-US" b="0" i="0" smtClean="0">
                                <a:effectLst/>
                                <a:latin typeface="Cambria Math" charset="0"/>
                              </a:rPr>
                              <m:t>(</m:t>
                            </m:r>
                            <m:r>
                              <m:rPr>
                                <m:sty m:val="p"/>
                              </m:rPr>
                              <a:rPr lang="en-US" i="0">
                                <a:effectLst/>
                                <a:latin typeface="Cambria Math" charset="0"/>
                                <a:ea typeface="Times New Roman" charset="0"/>
                                <a:cs typeface="Times New Roman" charset="0"/>
                              </a:rPr>
                              <m:t>q</m:t>
                            </m:r>
                          </m:e>
                          <m:sub>
                            <m:r>
                              <a:rPr lang="en-US" i="0">
                                <a:effectLst/>
                                <a:latin typeface="Cambria Math" charset="0"/>
                                <a:ea typeface="Times New Roman" charset="0"/>
                                <a:cs typeface="Times New Roman" charset="0"/>
                              </a:rPr>
                              <m:t>1</m:t>
                            </m:r>
                            <m:r>
                              <a:rPr lang="en-US" b="0" i="0" smtClean="0">
                                <a:effectLst/>
                                <a:latin typeface="Cambria Math" charset="0"/>
                                <a:ea typeface="Times New Roman" charset="0"/>
                                <a:cs typeface="Times New Roman" charset="0"/>
                              </a:rPr>
                              <m:t>|</m:t>
                            </m:r>
                            <m:acc>
                              <m:accPr>
                                <m:chr m:val="̅"/>
                                <m:ctrlPr>
                                  <a:rPr lang="en-US" i="1">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sub>
                        </m:sSub>
                        <m:r>
                          <a:rPr lang="en-US" b="0" i="1" smtClean="0">
                            <a:effectLst/>
                            <a:latin typeface="Cambria Math" charset="0"/>
                            <a:ea typeface="Times New Roman" charset="0"/>
                            <a:cs typeface="Times New Roman" charset="0"/>
                          </a:rPr>
                          <m:t>)</m:t>
                        </m:r>
                      </m:sub>
                    </m:sSub>
                    <m:r>
                      <a:rPr lang="en-US" i="1">
                        <a:effectLst/>
                        <a:latin typeface="Cambria Math" charset="0"/>
                        <a:ea typeface="Times New Roman" charset="0"/>
                        <a:cs typeface="Times New Roman" charset="0"/>
                      </a:rPr>
                      <m:t>∗ </m:t>
                    </m:r>
                    <m:sSub>
                      <m:sSubPr>
                        <m:ctrlPr>
                          <a:rPr lang="en-US" i="1">
                            <a:effectLst/>
                            <a:latin typeface="Cambria Math" panose="02040503050406030204" pitchFamily="18" charset="0"/>
                          </a:rPr>
                        </m:ctrlPr>
                      </m:sSubPr>
                      <m:e>
                        <m:r>
                          <a:rPr lang="en-US" i="1">
                            <a:effectLst/>
                            <a:latin typeface="Cambria Math" charset="0"/>
                            <a:ea typeface="Times New Roman" charset="0"/>
                            <a:cs typeface="Times New Roman" charset="0"/>
                          </a:rPr>
                          <m:t>𝑝</m:t>
                        </m:r>
                      </m:e>
                      <m:sub>
                        <m:sSub>
                          <m:sSubPr>
                            <m:ctrlPr>
                              <a:rPr lang="en-US" i="1">
                                <a:latin typeface="Cambria Math" panose="02040503050406030204" pitchFamily="18" charset="0"/>
                              </a:rPr>
                            </m:ctrlPr>
                          </m:sSubPr>
                          <m:e>
                            <m:r>
                              <a:rPr lang="en-US">
                                <a:latin typeface="Cambria Math" charset="0"/>
                              </a:rPr>
                              <m:t>(</m:t>
                            </m:r>
                            <m:r>
                              <m:rPr>
                                <m:sty m:val="p"/>
                              </m:rPr>
                              <a:rPr lang="en-US">
                                <a:latin typeface="Cambria Math" charset="0"/>
                                <a:ea typeface="Times New Roman" charset="0"/>
                                <a:cs typeface="Times New Roman" charset="0"/>
                              </a:rPr>
                              <m:t>q</m:t>
                            </m:r>
                          </m:e>
                          <m:sub>
                            <m:r>
                              <a:rPr lang="en-US" b="0" i="0" smtClean="0">
                                <a:latin typeface="Cambria Math" charset="0"/>
                                <a:ea typeface="Times New Roman" charset="0"/>
                                <a:cs typeface="Times New Roman" charset="0"/>
                              </a:rPr>
                              <m:t>2</m:t>
                            </m:r>
                            <m:r>
                              <a:rPr lang="en-US">
                                <a:latin typeface="Cambria Math" charset="0"/>
                                <a:ea typeface="Times New Roman" charset="0"/>
                                <a:cs typeface="Times New Roman" charset="0"/>
                              </a:rPr>
                              <m:t>|</m:t>
                            </m:r>
                            <m:acc>
                              <m:accPr>
                                <m:chr m:val="̅"/>
                                <m:ctrlPr>
                                  <a:rPr lang="en-US" i="1">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sub>
                        </m:sSub>
                        <m:r>
                          <a:rPr lang="en-US" i="1">
                            <a:latin typeface="Cambria Math" charset="0"/>
                            <a:ea typeface="Times New Roman" charset="0"/>
                            <a:cs typeface="Times New Roman" charset="0"/>
                          </a:rPr>
                          <m:t>)</m:t>
                        </m:r>
                      </m:sub>
                    </m:sSub>
                    <m:r>
                      <a:rPr lang="en-US" i="1">
                        <a:effectLst/>
                        <a:latin typeface="Cambria Math" charset="0"/>
                        <a:ea typeface="Times New Roman" charset="0"/>
                        <a:cs typeface="Times New Roman" charset="0"/>
                      </a:rPr>
                      <m:t>,∗</m:t>
                    </m:r>
                    <m:sSub>
                      <m:sSubPr>
                        <m:ctrlPr>
                          <a:rPr lang="en-US" i="1">
                            <a:latin typeface="Cambria Math" panose="02040503050406030204" pitchFamily="18" charset="0"/>
                          </a:rPr>
                        </m:ctrlPr>
                      </m:sSubPr>
                      <m:e>
                        <m:r>
                          <a:rPr lang="en-US" i="1">
                            <a:latin typeface="Cambria Math" charset="0"/>
                            <a:ea typeface="Times New Roman" charset="0"/>
                            <a:cs typeface="Times New Roman" charset="0"/>
                          </a:rPr>
                          <m:t>𝑝</m:t>
                        </m:r>
                      </m:e>
                      <m:sub>
                        <m:sSub>
                          <m:sSubPr>
                            <m:ctrlPr>
                              <a:rPr lang="en-US" i="1">
                                <a:latin typeface="Cambria Math" panose="02040503050406030204" pitchFamily="18" charset="0"/>
                              </a:rPr>
                            </m:ctrlPr>
                          </m:sSubPr>
                          <m:e>
                            <m:r>
                              <a:rPr lang="en-US">
                                <a:latin typeface="Cambria Math" charset="0"/>
                              </a:rPr>
                              <m:t>(</m:t>
                            </m:r>
                            <m:r>
                              <m:rPr>
                                <m:sty m:val="p"/>
                              </m:rPr>
                              <a:rPr lang="en-US">
                                <a:latin typeface="Cambria Math" charset="0"/>
                                <a:ea typeface="Times New Roman" charset="0"/>
                                <a:cs typeface="Times New Roman" charset="0"/>
                              </a:rPr>
                              <m:t>q</m:t>
                            </m:r>
                          </m:e>
                          <m:sub>
                            <m:r>
                              <a:rPr lang="en-US" b="0" i="0" smtClean="0">
                                <a:latin typeface="Cambria Math" charset="0"/>
                                <a:ea typeface="Times New Roman" charset="0"/>
                                <a:cs typeface="Times New Roman" charset="0"/>
                              </a:rPr>
                              <m:t>3</m:t>
                            </m:r>
                            <m:r>
                              <a:rPr lang="en-US">
                                <a:latin typeface="Cambria Math" charset="0"/>
                                <a:ea typeface="Times New Roman" charset="0"/>
                                <a:cs typeface="Times New Roman" charset="0"/>
                              </a:rPr>
                              <m:t>|</m:t>
                            </m:r>
                            <m:acc>
                              <m:accPr>
                                <m:chr m:val="̅"/>
                                <m:ctrlPr>
                                  <a:rPr lang="en-US" i="1" smtClean="0">
                                    <a:effectLst/>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sub>
                        </m:sSub>
                        <m:r>
                          <a:rPr lang="en-US" i="1">
                            <a:latin typeface="Cambria Math" charset="0"/>
                            <a:ea typeface="Times New Roman" charset="0"/>
                            <a:cs typeface="Times New Roman" charset="0"/>
                          </a:rPr>
                          <m:t>)</m:t>
                        </m:r>
                      </m:sub>
                    </m:sSub>
                  </m:oMath>
                </a14:m>
                <a:r>
                  <a:rPr lang="en-US" i="1" dirty="0">
                    <a:effectLst/>
                    <a:latin typeface="Times New Roman" charset="0"/>
                    <a:ea typeface="Times New Roman" charset="0"/>
                  </a:rPr>
                  <a:t>,</a:t>
                </a:r>
                <a14:m>
                  <m:oMath xmlns:m="http://schemas.openxmlformats.org/officeDocument/2006/math">
                    <m:r>
                      <a:rPr lang="en-US" i="1">
                        <a:effectLst/>
                        <a:latin typeface="Cambria Math" charset="0"/>
                        <a:ea typeface="Times New Roman" charset="0"/>
                        <a:cs typeface="Times New Roman" charset="0"/>
                      </a:rPr>
                      <m:t>∗</m:t>
                    </m:r>
                  </m:oMath>
                </a14:m>
                <a:r>
                  <a:rPr lang="en-US" i="1" dirty="0">
                    <a:effectLst/>
                    <a:latin typeface="Times New Roman" charset="0"/>
                    <a:ea typeface="Times New Roman" charset="0"/>
                  </a:rPr>
                  <a:t> …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charset="0"/>
                            <a:ea typeface="Times New Roman" charset="0"/>
                            <a:cs typeface="Times New Roman" charset="0"/>
                          </a:rPr>
                          <m:t>𝑝</m:t>
                        </m:r>
                      </m:e>
                      <m:sub>
                        <m:sSub>
                          <m:sSubPr>
                            <m:ctrlPr>
                              <a:rPr lang="en-US" i="1">
                                <a:latin typeface="Cambria Math" panose="02040503050406030204" pitchFamily="18" charset="0"/>
                              </a:rPr>
                            </m:ctrlPr>
                          </m:sSubPr>
                          <m:e>
                            <m:r>
                              <a:rPr lang="en-US">
                                <a:latin typeface="Cambria Math" charset="0"/>
                              </a:rPr>
                              <m:t>(</m:t>
                            </m:r>
                            <m:r>
                              <m:rPr>
                                <m:sty m:val="p"/>
                              </m:rPr>
                              <a:rPr lang="en-US">
                                <a:latin typeface="Cambria Math" charset="0"/>
                                <a:ea typeface="Times New Roman" charset="0"/>
                                <a:cs typeface="Times New Roman" charset="0"/>
                              </a:rPr>
                              <m:t>q</m:t>
                            </m:r>
                          </m:e>
                          <m:sub>
                            <m:r>
                              <m:rPr>
                                <m:sty m:val="p"/>
                              </m:rPr>
                              <a:rPr lang="en-US" b="0" i="0" smtClean="0">
                                <a:latin typeface="Cambria Math" charset="0"/>
                                <a:ea typeface="Times New Roman" charset="0"/>
                                <a:cs typeface="Times New Roman" charset="0"/>
                              </a:rPr>
                              <m:t>n</m:t>
                            </m:r>
                            <m:r>
                              <a:rPr lang="en-US">
                                <a:latin typeface="Cambria Math" charset="0"/>
                                <a:ea typeface="Times New Roman" charset="0"/>
                                <a:cs typeface="Times New Roman" charset="0"/>
                              </a:rPr>
                              <m:t>|</m:t>
                            </m:r>
                            <m:acc>
                              <m:accPr>
                                <m:chr m:val="̅"/>
                                <m:ctrlPr>
                                  <a:rPr lang="en-US" i="1">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sub>
                        </m:sSub>
                        <m:r>
                          <a:rPr lang="en-US" i="1">
                            <a:latin typeface="Cambria Math" charset="0"/>
                            <a:ea typeface="Times New Roman" charset="0"/>
                            <a:cs typeface="Times New Roman" charset="0"/>
                          </a:rPr>
                          <m:t>)</m:t>
                        </m:r>
                      </m:sub>
                    </m:sSub>
                  </m:oMath>
                </a14:m>
                <a:r>
                  <a:rPr lang="en-US" dirty="0">
                    <a:effectLst/>
                    <a:latin typeface="Times New Roman" charset="0"/>
                    <a:ea typeface="Times New Roman" charset="0"/>
                  </a:rPr>
                  <a:t>} </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288298" y="4957071"/>
                <a:ext cx="5555560" cy="441788"/>
              </a:xfrm>
              <a:prstGeom prst="rect">
                <a:avLst/>
              </a:prstGeom>
              <a:blipFill rotWithShape="0">
                <a:blip r:embed="rId4"/>
                <a:stretch>
                  <a:fillRect l="-6031" t="-98630" b="-138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0" y="2852284"/>
                <a:ext cx="8267391" cy="1457579"/>
              </a:xfrm>
              <a:prstGeom prst="rect">
                <a:avLst/>
              </a:prstGeom>
            </p:spPr>
            <p:txBody>
              <a:bodyPr wrap="none">
                <a:spAutoFit/>
              </a:bodyPr>
              <a:lstStyle/>
              <a:p>
                <a:pPr marL="285750" indent="-285750">
                  <a:buFont typeface="Wingdings" charset="2"/>
                  <a:buChar char="§"/>
                </a:pPr>
                <a:r>
                  <a:rPr lang="en-US" sz="1400" dirty="0" smtClean="0">
                    <a:latin typeface="Times New Roman" charset="0"/>
                    <a:ea typeface="Times New Roman" charset="0"/>
                    <a:cs typeface="Times New Roman" charset="0"/>
                  </a:rPr>
                  <a:t>To know the conditional probability of knowing the concept </a:t>
                </a:r>
                <a14:m>
                  <m:oMath xmlns:m="http://schemas.openxmlformats.org/officeDocument/2006/math">
                    <m:sSub>
                      <m:sSubPr>
                        <m:ctrlPr>
                          <a:rPr lang="en-US" sz="1400" i="1">
                            <a:latin typeface="Cambria Math" panose="02040503050406030204" pitchFamily="18" charset="0"/>
                            <a:ea typeface="Times New Roman" charset="0"/>
                            <a:cs typeface="Times New Roman" charset="0"/>
                          </a:rPr>
                        </m:ctrlPr>
                      </m:sSubPr>
                      <m:e>
                        <m:r>
                          <m:rPr>
                            <m:sty m:val="p"/>
                          </m:rPr>
                          <a:rPr lang="en-US" sz="1400">
                            <a:latin typeface="Cambria Math" charset="0"/>
                            <a:ea typeface="Times New Roman" charset="0"/>
                            <a:cs typeface="Times New Roman" charset="0"/>
                          </a:rPr>
                          <m:t>C</m:t>
                        </m:r>
                      </m:e>
                      <m:sub>
                        <m:r>
                          <m:rPr>
                            <m:sty m:val="p"/>
                          </m:rPr>
                          <a:rPr lang="en-US" sz="1400">
                            <a:latin typeface="Cambria Math" charset="0"/>
                            <a:ea typeface="Times New Roman" charset="0"/>
                            <a:cs typeface="Times New Roman" charset="0"/>
                          </a:rPr>
                          <m:t>j</m:t>
                        </m:r>
                      </m:sub>
                    </m:sSub>
                  </m:oMath>
                </a14:m>
                <a:r>
                  <a:rPr lang="en-US" sz="1400" dirty="0" smtClean="0">
                    <a:latin typeface="Times New Roman" charset="0"/>
                    <a:ea typeface="Times New Roman" charset="0"/>
                    <a:cs typeface="Times New Roman" charset="0"/>
                  </a:rPr>
                  <a:t> based on the evidences (responses), we used</a:t>
                </a:r>
              </a:p>
              <a:p>
                <a:r>
                  <a:rPr lang="en-US" sz="1400" dirty="0" smtClean="0">
                    <a:latin typeface="Times New Roman" charset="0"/>
                    <a:ea typeface="Times New Roman" charset="0"/>
                    <a:cs typeface="Times New Roman" charset="0"/>
                  </a:rPr>
                  <a:t>the assumption of the conditional probability of the responses in the dependency on </a:t>
                </a:r>
                <a:r>
                  <a:rPr lang="en-US" sz="1400" dirty="0" err="1" smtClean="0">
                    <a:latin typeface="Times New Roman" charset="0"/>
                    <a:ea typeface="Times New Roman" charset="0"/>
                    <a:cs typeface="Times New Roman" charset="0"/>
                  </a:rPr>
                  <a:t>C</a:t>
                </a:r>
                <a:r>
                  <a:rPr lang="en-US" sz="1400" baseline="-25000" dirty="0" err="1" smtClean="0">
                    <a:latin typeface="Times New Roman" charset="0"/>
                    <a:ea typeface="Times New Roman" charset="0"/>
                    <a:cs typeface="Times New Roman" charset="0"/>
                  </a:rPr>
                  <a:t>j</a:t>
                </a:r>
                <a:endParaRPr lang="en-US" sz="1400" baseline="-25000" dirty="0" smtClean="0">
                  <a:latin typeface="Times New Roman" charset="0"/>
                  <a:ea typeface="Times New Roman" charset="0"/>
                  <a:cs typeface="Times New Roman" charset="0"/>
                </a:endParaRPr>
              </a:p>
              <a:p>
                <a:endParaRPr lang="en-US" sz="1400" dirty="0">
                  <a:latin typeface="Times New Roman" charset="0"/>
                  <a:ea typeface="Times New Roman" charset="0"/>
                  <a:cs typeface="Times New Roman" charset="0"/>
                </a:endParaRPr>
              </a:p>
              <a:p>
                <a:pPr marL="285750" indent="-285750">
                  <a:buFont typeface="Wingdings" charset="2"/>
                  <a:buChar char="§"/>
                </a:pPr>
                <a:r>
                  <a:rPr lang="en-US" sz="1400" dirty="0" smtClean="0">
                    <a:latin typeface="Times New Roman" charset="0"/>
                    <a:ea typeface="Times New Roman" charset="0"/>
                    <a:cs typeface="Times New Roman" charset="0"/>
                  </a:rPr>
                  <a:t> </a:t>
                </a:r>
                <a14:m>
                  <m:oMath xmlns:m="http://schemas.openxmlformats.org/officeDocument/2006/math">
                    <m:nary>
                      <m:naryPr>
                        <m:chr m:val="∏"/>
                        <m:limLoc m:val="undOvr"/>
                        <m:ctrlPr>
                          <a:rPr lang="en-US" sz="1400" i="1">
                            <a:latin typeface="Cambria Math" panose="02040503050406030204" pitchFamily="18" charset="0"/>
                            <a:ea typeface="Times New Roman" charset="0"/>
                            <a:cs typeface="Times New Roman" charset="0"/>
                          </a:rPr>
                        </m:ctrlPr>
                      </m:naryPr>
                      <m:sub>
                        <m:r>
                          <m:rPr>
                            <m:sty m:val="p"/>
                          </m:rPr>
                          <a:rPr lang="en-US" sz="1400" b="0" i="0" smtClean="0">
                            <a:latin typeface="Cambria Math" charset="0"/>
                            <a:ea typeface="Times New Roman" charset="0"/>
                            <a:cs typeface="Times New Roman" charset="0"/>
                          </a:rPr>
                          <m:t>r</m:t>
                        </m:r>
                        <m:r>
                          <a:rPr lang="en-US" sz="1400" b="0" i="0">
                            <a:latin typeface="Cambria Math" charset="0"/>
                            <a:ea typeface="Times New Roman" charset="0"/>
                            <a:cs typeface="Times New Roman" charset="0"/>
                          </a:rPr>
                          <m:t>=1</m:t>
                        </m:r>
                      </m:sub>
                      <m:sup>
                        <m:r>
                          <m:rPr>
                            <m:sty m:val="p"/>
                          </m:rPr>
                          <a:rPr lang="en-US" sz="1400" b="0" i="0">
                            <a:latin typeface="Cambria Math" charset="0"/>
                            <a:ea typeface="Times New Roman" charset="0"/>
                            <a:cs typeface="Times New Roman" charset="0"/>
                          </a:rPr>
                          <m:t>n</m:t>
                        </m:r>
                      </m:sup>
                      <m:e>
                        <m:sSub>
                          <m:sSubPr>
                            <m:ctrlPr>
                              <a:rPr lang="en-US" sz="1400" i="1">
                                <a:latin typeface="Cambria Math" panose="02040503050406030204" pitchFamily="18" charset="0"/>
                                <a:ea typeface="Times New Roman" charset="0"/>
                                <a:cs typeface="Times New Roman" charset="0"/>
                              </a:rPr>
                            </m:ctrlPr>
                          </m:sSubPr>
                          <m:e>
                            <m:sSub>
                              <m:sSubPr>
                                <m:ctrlPr>
                                  <a:rPr lang="en-US" sz="1400" i="1">
                                    <a:latin typeface="Cambria Math" panose="02040503050406030204" pitchFamily="18" charset="0"/>
                                    <a:ea typeface="Times New Roman" charset="0"/>
                                    <a:cs typeface="Times New Roman" charset="0"/>
                                  </a:rPr>
                                </m:ctrlPr>
                              </m:sSubPr>
                              <m:e>
                                <m:r>
                                  <a:rPr lang="en-US" sz="1400" b="0" i="0">
                                    <a:latin typeface="Cambria Math" charset="0"/>
                                    <a:ea typeface="Times New Roman" charset="0"/>
                                    <a:cs typeface="Times New Roman" charset="0"/>
                                  </a:rPr>
                                  <m:t>(</m:t>
                                </m:r>
                                <m:r>
                                  <m:rPr>
                                    <m:sty m:val="p"/>
                                  </m:rPr>
                                  <a:rPr lang="en-US" sz="1400" b="0" i="0">
                                    <a:latin typeface="Cambria Math" charset="0"/>
                                    <a:ea typeface="Times New Roman" charset="0"/>
                                    <a:cs typeface="Times New Roman" charset="0"/>
                                  </a:rPr>
                                  <m:t>p</m:t>
                                </m:r>
                              </m:e>
                              <m:sub>
                                <m:r>
                                  <m:rPr>
                                    <m:sty m:val="p"/>
                                  </m:rPr>
                                  <a:rPr lang="en-US" sz="1400" b="0" i="0">
                                    <a:latin typeface="Cambria Math" charset="0"/>
                                    <a:ea typeface="Times New Roman" charset="0"/>
                                    <a:cs typeface="Times New Roman" charset="0"/>
                                  </a:rPr>
                                  <m:t>q</m:t>
                                </m:r>
                              </m:sub>
                            </m:sSub>
                          </m:e>
                          <m:sub>
                            <m:r>
                              <m:rPr>
                                <m:sty m:val="p"/>
                              </m:rPr>
                              <a:rPr lang="en-US" sz="1400" b="0" i="0" smtClean="0">
                                <a:latin typeface="Cambria Math" charset="0"/>
                                <a:ea typeface="Times New Roman" charset="0"/>
                                <a:cs typeface="Times New Roman" charset="0"/>
                              </a:rPr>
                              <m:t>r</m:t>
                            </m:r>
                          </m:sub>
                        </m:sSub>
                        <m:r>
                          <a:rPr lang="en-US" sz="1400" b="0" i="0" smtClean="0">
                            <a:latin typeface="Cambria Math" charset="0"/>
                            <a:ea typeface="Times New Roman" charset="0"/>
                            <a:cs typeface="Times New Roman" charset="0"/>
                          </a:rPr>
                          <m:t>|</m:t>
                        </m:r>
                        <m:acc>
                          <m:accPr>
                            <m:chr m:val="̅"/>
                            <m:ctrlPr>
                              <a:rPr lang="en-US" sz="1400" i="1">
                                <a:latin typeface="Cambria Math" panose="02040503050406030204" pitchFamily="18" charset="0"/>
                                <a:ea typeface="Times New Roman" charset="0"/>
                                <a:cs typeface="Times New Roman" charset="0"/>
                              </a:rPr>
                            </m:ctrlPr>
                          </m:accPr>
                          <m:e>
                            <m:r>
                              <m:rPr>
                                <m:sty m:val="p"/>
                              </m:rPr>
                              <a:rPr lang="en-US" sz="1400">
                                <a:latin typeface="Cambria Math" charset="0"/>
                                <a:ea typeface="Times New Roman" charset="0"/>
                                <a:cs typeface="Times New Roman" charset="0"/>
                              </a:rPr>
                              <m:t>C</m:t>
                            </m:r>
                            <m:r>
                              <m:rPr>
                                <m:sty m:val="p"/>
                              </m:rPr>
                              <a:rPr lang="en-US" sz="1400" baseline="-25000">
                                <a:latin typeface="Cambria Math" charset="0"/>
                                <a:ea typeface="Times New Roman" charset="0"/>
                                <a:cs typeface="Times New Roman" charset="0"/>
                              </a:rPr>
                              <m:t>j</m:t>
                            </m:r>
                          </m:e>
                        </m:acc>
                        <m:r>
                          <a:rPr lang="en-US" sz="1400" b="0" i="0">
                            <a:latin typeface="Cambria Math" charset="0"/>
                            <a:ea typeface="Times New Roman" charset="0"/>
                            <a:cs typeface="Times New Roman" charset="0"/>
                          </a:rPr>
                          <m:t>)</m:t>
                        </m:r>
                      </m:e>
                    </m:nary>
                  </m:oMath>
                </a14:m>
                <a:r>
                  <a:rPr lang="en-US" sz="1400" dirty="0" smtClean="0">
                    <a:latin typeface="Times New Roman" charset="0"/>
                    <a:ea typeface="Times New Roman" charset="0"/>
                    <a:cs typeface="Times New Roman" charset="0"/>
                  </a:rPr>
                  <a:t> is the </a:t>
                </a:r>
                <a:r>
                  <a:rPr lang="en-US" sz="1400" dirty="0">
                    <a:latin typeface="Times New Roman" charset="0"/>
                    <a:ea typeface="Times New Roman" charset="0"/>
                    <a:cs typeface="Times New Roman" charset="0"/>
                  </a:rPr>
                  <a:t>multiplication of the response data </a:t>
                </a:r>
                <a:r>
                  <a:rPr lang="en-US" sz="1400" dirty="0" smtClean="0">
                    <a:latin typeface="Times New Roman" charset="0"/>
                    <a:ea typeface="Times New Roman" charset="0"/>
                    <a:cs typeface="Times New Roman" charset="0"/>
                  </a:rPr>
                  <a:t>given an assumption of not knowing </a:t>
                </a:r>
                <a:r>
                  <a:rPr lang="en-US" sz="1400" dirty="0">
                    <a:latin typeface="Times New Roman" charset="0"/>
                    <a:ea typeface="Times New Roman" charset="0"/>
                    <a:cs typeface="Times New Roman" charset="0"/>
                  </a:rPr>
                  <a:t>the </a:t>
                </a:r>
                <a:r>
                  <a:rPr lang="en-US" sz="1400" dirty="0" smtClean="0">
                    <a:latin typeface="Times New Roman" charset="0"/>
                    <a:ea typeface="Times New Roman" charset="0"/>
                    <a:cs typeface="Times New Roman" charset="0"/>
                  </a:rPr>
                  <a:t>concept </a:t>
                </a:r>
                <a:r>
                  <a:rPr lang="en-US" sz="1400" dirty="0" err="1" smtClean="0">
                    <a:latin typeface="Times New Roman" charset="0"/>
                    <a:ea typeface="Times New Roman" charset="0"/>
                    <a:cs typeface="Times New Roman" charset="0"/>
                  </a:rPr>
                  <a:t>C</a:t>
                </a:r>
                <a:r>
                  <a:rPr lang="en-US" sz="1400" baseline="-25000" dirty="0" err="1" smtClean="0">
                    <a:latin typeface="Times New Roman" charset="0"/>
                    <a:ea typeface="Times New Roman" charset="0"/>
                    <a:cs typeface="Times New Roman" charset="0"/>
                  </a:rPr>
                  <a:t>j</a:t>
                </a:r>
                <a:r>
                  <a:rPr lang="en-US" sz="1400" baseline="-25000" dirty="0">
                    <a:latin typeface="Times New Roman" charset="0"/>
                    <a:ea typeface="Times New Roman" charset="0"/>
                    <a:cs typeface="Times New Roman" charset="0"/>
                  </a:rPr>
                  <a:t> </a:t>
                </a:r>
                <a:endParaRPr lang="en-US" sz="1400" baseline="-25000" dirty="0" smtClean="0">
                  <a:latin typeface="Times New Roman" charset="0"/>
                  <a:ea typeface="Times New Roman" charset="0"/>
                  <a:cs typeface="Times New Roman" charset="0"/>
                </a:endParaRPr>
              </a:p>
              <a:p>
                <a:r>
                  <a:rPr lang="en-US" sz="1400" dirty="0" smtClean="0">
                    <a:latin typeface="Times New Roman" charset="0"/>
                    <a:ea typeface="Times New Roman" charset="0"/>
                    <a:cs typeface="Times New Roman" charset="0"/>
                  </a:rPr>
                  <a:t>at the evaluation </a:t>
                </a:r>
                <a:r>
                  <a:rPr lang="en-US" sz="1400" dirty="0" err="1" smtClean="0">
                    <a:latin typeface="Times New Roman" charset="0"/>
                    <a:ea typeface="Times New Roman" charset="0"/>
                    <a:cs typeface="Times New Roman" charset="0"/>
                  </a:rPr>
                  <a:t>R</a:t>
                </a:r>
                <a:r>
                  <a:rPr lang="en-US" sz="1400" baseline="-25000" dirty="0" err="1" smtClean="0">
                    <a:latin typeface="Times New Roman" charset="0"/>
                    <a:ea typeface="Times New Roman" charset="0"/>
                    <a:cs typeface="Times New Roman" charset="0"/>
                  </a:rPr>
                  <a:t>i</a:t>
                </a:r>
                <a:endParaRPr lang="en-US" sz="1400" baseline="-25000" dirty="0">
                  <a:latin typeface="Times New Roman" charset="0"/>
                  <a:ea typeface="Times New Roman" charset="0"/>
                  <a:cs typeface="Times New Roman" charset="0"/>
                </a:endParaRPr>
              </a:p>
              <a:p>
                <a:r>
                  <a:rPr lang="en-US" sz="1400" dirty="0" smtClean="0">
                    <a:latin typeface="Times New Roman" charset="0"/>
                    <a:ea typeface="Times New Roman" charset="0"/>
                    <a:cs typeface="Times New Roman" charset="0"/>
                  </a:rPr>
                  <a:t>Thus, </a:t>
                </a:r>
                <a:endParaRPr lang="en-US" sz="1400" dirty="0">
                  <a:latin typeface="Times New Roman" charset="0"/>
                  <a:ea typeface="Times New Roman" charset="0"/>
                  <a:cs typeface="Times New Roman"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0" y="2852284"/>
                <a:ext cx="8267391" cy="1457579"/>
              </a:xfrm>
              <a:prstGeom prst="rect">
                <a:avLst/>
              </a:prstGeom>
              <a:blipFill rotWithShape="0">
                <a:blip r:embed="rId5"/>
                <a:stretch>
                  <a:fillRect l="-221" t="-837" b="-3347"/>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38F3DF5-46B4-354D-BEB6-FC8B3F9E8E19}" type="slidenum">
              <a:rPr lang="en-US" smtClean="0"/>
              <a:t>47</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3555920" y="1417638"/>
                <a:ext cx="2504916" cy="847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i</m:t>
                          </m:r>
                        </m:e>
                        <m:e>
                          <m:acc>
                            <m:accPr>
                              <m:chr m:val="̅"/>
                              <m:ctrlPr>
                                <a:rPr lang="en-US" i="1" smtClean="0">
                                  <a:solidFill>
                                    <a:srgbClr val="000000"/>
                                  </a:solidFill>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e>
                      </m:d>
                      <m:r>
                        <a:rPr lang="en-US" b="0" i="1" smtClean="0">
                          <a:latin typeface="Cambria Math" charset="0"/>
                          <a:ea typeface="Cambria Math" charset="0"/>
                          <a:cs typeface="Cambria Math" charset="0"/>
                        </a:rPr>
                        <m:t>=</m:t>
                      </m:r>
                      <m:nary>
                        <m:naryPr>
                          <m:chr m:val="∏"/>
                          <m:limLoc m:val="undOvr"/>
                          <m:ctrlPr>
                            <a:rPr lang="en-US" i="1">
                              <a:latin typeface="Cambria Math" panose="02040503050406030204" pitchFamily="18" charset="0"/>
                            </a:rPr>
                          </m:ctrlPr>
                        </m:naryPr>
                        <m:sub>
                          <m:r>
                            <a:rPr lang="en-US" b="0" i="1" smtClean="0">
                              <a:latin typeface="Cambria Math" charset="0"/>
                              <a:ea typeface="Times New Roman" charset="0"/>
                              <a:cs typeface="Times New Roman" charset="0"/>
                            </a:rPr>
                            <m:t>𝑟</m:t>
                          </m:r>
                          <m:r>
                            <a:rPr lang="en-US" i="1">
                              <a:latin typeface="Cambria Math" charset="0"/>
                              <a:ea typeface="Times New Roman" charset="0"/>
                              <a:cs typeface="Times New Roman" charset="0"/>
                            </a:rPr>
                            <m:t>=1</m:t>
                          </m:r>
                        </m:sub>
                        <m:sup>
                          <m:r>
                            <a:rPr lang="en-US" i="1">
                              <a:latin typeface="Cambria Math" charset="0"/>
                              <a:ea typeface="Times New Roman" charset="0"/>
                              <a:cs typeface="Times New Roman" charset="0"/>
                            </a:rPr>
                            <m:t>𝑛</m:t>
                          </m:r>
                        </m:sup>
                        <m:e>
                          <m:sSub>
                            <m:sSubPr>
                              <m:ctrlPr>
                                <a:rPr lang="en-US" i="1">
                                  <a:latin typeface="Cambria Math" panose="02040503050406030204" pitchFamily="18" charset="0"/>
                                </a:rPr>
                              </m:ctrlPr>
                            </m:sSubPr>
                            <m:e>
                              <m:sSub>
                                <m:sSubPr>
                                  <m:ctrlPr>
                                    <a:rPr lang="en-US" b="1" i="1">
                                      <a:latin typeface="Cambria Math" panose="02040503050406030204" pitchFamily="18" charset="0"/>
                                    </a:rPr>
                                  </m:ctrlPr>
                                </m:sSubPr>
                                <m:e>
                                  <m:r>
                                    <a:rPr lang="en-US" b="1" i="1">
                                      <a:latin typeface="Cambria Math" charset="0"/>
                                      <a:ea typeface="Times New Roman" charset="0"/>
                                      <a:cs typeface="Times New Roman" charset="0"/>
                                    </a:rPr>
                                    <m:t>(</m:t>
                                  </m:r>
                                  <m:r>
                                    <a:rPr lang="en-US" b="1" i="1">
                                      <a:latin typeface="Cambria Math" charset="0"/>
                                      <a:ea typeface="Times New Roman" charset="0"/>
                                      <a:cs typeface="Times New Roman" charset="0"/>
                                    </a:rPr>
                                    <m:t>𝒑</m:t>
                                  </m:r>
                                </m:e>
                                <m:sub>
                                  <m:r>
                                    <a:rPr lang="en-US" b="1" i="1">
                                      <a:latin typeface="Cambria Math" charset="0"/>
                                      <a:ea typeface="Times New Roman" charset="0"/>
                                      <a:cs typeface="Times New Roman" charset="0"/>
                                    </a:rPr>
                                    <m:t>𝒒</m:t>
                                  </m:r>
                                </m:sub>
                              </m:sSub>
                            </m:e>
                            <m:sub>
                              <m:r>
                                <a:rPr lang="en-US" b="0" i="1" smtClean="0">
                                  <a:latin typeface="Cambria Math" charset="0"/>
                                  <a:ea typeface="Times New Roman" charset="0"/>
                                  <a:cs typeface="Times New Roman" charset="0"/>
                                </a:rPr>
                                <m:t>𝑟</m:t>
                              </m:r>
                            </m:sub>
                          </m:sSub>
                          <m:r>
                            <a:rPr lang="en-US" b="0" i="1" smtClean="0">
                              <a:latin typeface="Cambria Math" charset="0"/>
                              <a:ea typeface="Times New Roman" charset="0"/>
                              <a:cs typeface="Times New Roman" charset="0"/>
                            </a:rPr>
                            <m:t>|</m:t>
                          </m:r>
                          <m:acc>
                            <m:accPr>
                              <m:chr m:val="̅"/>
                              <m:ctrlPr>
                                <a:rPr lang="en-US" b="0" i="1" smtClean="0">
                                  <a:solidFill>
                                    <a:srgbClr val="000000"/>
                                  </a:solidFill>
                                  <a:latin typeface="Cambria Math" panose="02040503050406030204" pitchFamily="18" charset="0"/>
                                  <a:ea typeface="Times New Roman" charset="0"/>
                                  <a:cs typeface="Times New Roman" charset="0"/>
                                </a:rPr>
                              </m:ctrlPr>
                            </m:accPr>
                            <m:e>
                              <m:r>
                                <m:rPr>
                                  <m:sty m:val="p"/>
                                </m:rPr>
                                <a:rPr lang="en-US">
                                  <a:latin typeface="Cambria Math" charset="0"/>
                                  <a:ea typeface="Times New Roman" charset="0"/>
                                  <a:cs typeface="Times New Roman" charset="0"/>
                                </a:rPr>
                                <m:t>C</m:t>
                              </m:r>
                              <m:r>
                                <m:rPr>
                                  <m:sty m:val="p"/>
                                </m:rPr>
                                <a:rPr lang="en-US" baseline="-25000">
                                  <a:latin typeface="Cambria Math" charset="0"/>
                                  <a:ea typeface="Times New Roman" charset="0"/>
                                  <a:cs typeface="Times New Roman" charset="0"/>
                                </a:rPr>
                                <m:t>j</m:t>
                              </m:r>
                            </m:e>
                          </m:acc>
                          <m:r>
                            <a:rPr lang="en-US" i="1">
                              <a:latin typeface="Cambria Math" charset="0"/>
                              <a:ea typeface="Times New Roman" charset="0"/>
                              <a:cs typeface="Times New Roman" charset="0"/>
                            </a:rPr>
                            <m:t>)</m:t>
                          </m:r>
                        </m:e>
                      </m:nary>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555920" y="1417638"/>
                <a:ext cx="2504916" cy="84702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88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itle 1"/>
              <p:cNvSpPr txBox="1">
                <a:spLocks/>
              </p:cNvSpPr>
              <p:nvPr/>
            </p:nvSpPr>
            <p:spPr>
              <a:xfrm>
                <a:off x="457200" y="180300"/>
                <a:ext cx="8229600" cy="539401"/>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charset="0"/>
                    <a:ea typeface="Times New Roman" charset="0"/>
                    <a:cs typeface="Times New Roman" charset="0"/>
                  </a:rPr>
                  <a:t>Explaining of the Conditional Probability </a:t>
                </a:r>
                <a:r>
                  <a:rPr lang="en-US" sz="3200" dirty="0">
                    <a:latin typeface="Times New Roman" charset="0"/>
                    <a:ea typeface="Times New Roman" charset="0"/>
                    <a:cs typeface="Times New Roman" charset="0"/>
                  </a:rPr>
                  <a:t>P</a:t>
                </a:r>
                <a:r>
                  <a:rPr lang="en-US" sz="3200" dirty="0">
                    <a:effectLst>
                      <a:glow rad="63500">
                        <a:schemeClr val="bg1">
                          <a:alpha val="40000"/>
                        </a:schemeClr>
                      </a:glow>
                    </a:effectLst>
                    <a:latin typeface="Cambria Math" charset="0"/>
                    <a:ea typeface="Cambria Math" charset="0"/>
                    <a:cs typeface="Cambria Math" charset="0"/>
                  </a:rPr>
                  <a:t>(</a:t>
                </a:r>
                <a14:m>
                  <m:oMath xmlns:m="http://schemas.openxmlformats.org/officeDocument/2006/math">
                    <m:r>
                      <m:rPr>
                        <m:nor/>
                      </m:rPr>
                      <a:rPr lang="en-US" sz="3200">
                        <a:latin typeface="Cambria Math" charset="0"/>
                        <a:ea typeface="Cambria Math" charset="0"/>
                        <a:cs typeface="Cambria Math" charset="0"/>
                      </a:rPr>
                      <m:t>Q</m:t>
                    </m:r>
                    <m:r>
                      <m:rPr>
                        <m:nor/>
                      </m:rPr>
                      <a:rPr lang="en-US" sz="3200" baseline="-25000">
                        <a:latin typeface="Cambria Math" charset="0"/>
                        <a:ea typeface="Cambria Math" charset="0"/>
                        <a:cs typeface="Cambria Math" charset="0"/>
                      </a:rPr>
                      <m:t>r</m:t>
                    </m:r>
                  </m:oMath>
                </a14:m>
                <a:r>
                  <a:rPr lang="en-US" sz="3200" dirty="0">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3200" i="1">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3200">
                            <a:effectLst>
                              <a:glow rad="63500">
                                <a:schemeClr val="bg1">
                                  <a:alpha val="40000"/>
                                </a:schemeClr>
                              </a:glow>
                            </a:effectLst>
                            <a:latin typeface="Cambria Math" charset="0"/>
                            <a:ea typeface="Cambria Math" charset="0"/>
                            <a:cs typeface="Cambria Math" charset="0"/>
                          </a:rPr>
                          <m:t>C</m:t>
                        </m:r>
                      </m:e>
                      <m:sub>
                        <m:r>
                          <m:rPr>
                            <m:sty m:val="p"/>
                          </m:rPr>
                          <a:rPr lang="en-US" sz="3200">
                            <a:effectLst>
                              <a:glow rad="63500">
                                <a:schemeClr val="bg1">
                                  <a:alpha val="40000"/>
                                </a:schemeClr>
                              </a:glow>
                            </a:effectLst>
                            <a:latin typeface="Cambria Math" charset="0"/>
                            <a:ea typeface="Cambria Math" charset="0"/>
                            <a:cs typeface="Cambria Math" charset="0"/>
                          </a:rPr>
                          <m:t>j</m:t>
                        </m:r>
                      </m:sub>
                    </m:sSub>
                  </m:oMath>
                </a14:m>
                <a:r>
                  <a:rPr lang="en-US" sz="3200" dirty="0">
                    <a:effectLst>
                      <a:glow rad="63500">
                        <a:schemeClr val="bg1">
                          <a:alpha val="40000"/>
                        </a:schemeClr>
                      </a:glow>
                    </a:effectLst>
                    <a:latin typeface="Times New Roman" charset="0"/>
                    <a:ea typeface="Times New Roman" charset="0"/>
                    <a:cs typeface="Times New Roman" charset="0"/>
                  </a:rPr>
                  <a:t>) </a:t>
                </a:r>
                <a:endParaRPr lang="en-US" sz="3200" b="1" dirty="0">
                  <a:latin typeface="Times New Roman" charset="0"/>
                  <a:ea typeface="Times New Roman" charset="0"/>
                  <a:cs typeface="Times New Roman" charset="0"/>
                </a:endParaRPr>
              </a:p>
            </p:txBody>
          </p:sp>
        </mc:Choice>
        <mc:Fallback xmlns="">
          <p:sp>
            <p:nvSpPr>
              <p:cNvPr id="37" name="Title 1"/>
              <p:cNvSpPr txBox="1">
                <a:spLocks noRot="1" noChangeAspect="1" noMove="1" noResize="1" noEditPoints="1" noAdjustHandles="1" noChangeArrowheads="1" noChangeShapeType="1" noTextEdit="1"/>
              </p:cNvSpPr>
              <p:nvPr/>
            </p:nvSpPr>
            <p:spPr>
              <a:xfrm>
                <a:off x="457200" y="180300"/>
                <a:ext cx="8229600" cy="539401"/>
              </a:xfrm>
              <a:prstGeom prst="rect">
                <a:avLst/>
              </a:prstGeom>
              <a:blipFill rotWithShape="0">
                <a:blip r:embed="rId3"/>
                <a:stretch>
                  <a:fillRect t="-2272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33704" y="864219"/>
                <a:ext cx="8686800" cy="4573431"/>
              </a:xfrm>
              <a:prstGeom prst="rect">
                <a:avLst/>
              </a:prstGeom>
            </p:spPr>
            <p:txBody>
              <a:bodyPr wrap="square">
                <a:spAutoFit/>
              </a:bodyPr>
              <a:lstStyle/>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In the case of correct answer the given conditional probability is P</a:t>
                </a:r>
                <a:r>
                  <a:rPr lang="en-US" sz="1400" dirty="0" smtClean="0">
                    <a:latin typeface="Cambria Math" charset="0"/>
                    <a:ea typeface="Cambria Math" charset="0"/>
                    <a:cs typeface="Cambria Math" charset="0"/>
                  </a:rPr>
                  <a:t>(</a:t>
                </a:r>
                <a:r>
                  <a:rPr lang="en-US" sz="1400" dirty="0" err="1" smtClean="0">
                    <a:latin typeface="Cambria Math" charset="0"/>
                    <a:ea typeface="Cambria Math" charset="0"/>
                    <a:cs typeface="Cambria Math" charset="0"/>
                  </a:rPr>
                  <a:t>Q</a:t>
                </a:r>
                <a:r>
                  <a:rPr lang="en-US" sz="1400" baseline="-25000" dirty="0" err="1" smtClean="0">
                    <a:latin typeface="Cambria Math" charset="0"/>
                    <a:ea typeface="Cambria Math" charset="0"/>
                    <a:cs typeface="Cambria Math" charset="0"/>
                  </a:rPr>
                  <a:t>r</a:t>
                </a:r>
                <a:r>
                  <a:rPr lang="en-US" sz="1400" dirty="0" smtClean="0">
                    <a:latin typeface="Cambria Math" charset="0"/>
                    <a:ea typeface="Cambria Math" charset="0"/>
                    <a:cs typeface="Cambria Math"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m:rPr>
                            <m:sty m:val="p"/>
                          </m:rPr>
                          <a:rPr lang="en-US" sz="1400">
                            <a:latin typeface="Cambria Math" charset="0"/>
                            <a:ea typeface="Cambria Math" charset="0"/>
                            <a:cs typeface="Cambria Math" charset="0"/>
                          </a:rPr>
                          <m:t>j</m:t>
                        </m:r>
                      </m:sub>
                    </m:sSub>
                  </m:oMath>
                </a14:m>
                <a:r>
                  <a:rPr lang="en-US" sz="1400" dirty="0">
                    <a:latin typeface="Times New Roman" charset="0"/>
                    <a:ea typeface="Times New Roman" charset="0"/>
                    <a:cs typeface="Times New Roman" charset="0"/>
                  </a:rPr>
                  <a:t>) = g </a:t>
                </a:r>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Based on the given </a:t>
                </a:r>
                <a:r>
                  <a:rPr lang="en-US" sz="1400" dirty="0" smtClean="0">
                    <a:latin typeface="Times New Roman" charset="0"/>
                    <a:ea typeface="Times New Roman" charset="0"/>
                    <a:cs typeface="Times New Roman" charset="0"/>
                  </a:rPr>
                  <a:t>probability value of P</a:t>
                </a:r>
                <a:r>
                  <a:rPr lang="en-US" sz="1400" dirty="0" smtClean="0">
                    <a:latin typeface="Cambria Math" charset="0"/>
                    <a:ea typeface="Cambria Math" charset="0"/>
                    <a:cs typeface="Cambria Math" charset="0"/>
                  </a:rPr>
                  <a:t>(</a:t>
                </a:r>
                <a:r>
                  <a:rPr lang="en-US" sz="1400" dirty="0" err="1" smtClean="0">
                    <a:latin typeface="Cambria Math" charset="0"/>
                    <a:ea typeface="Cambria Math" charset="0"/>
                    <a:cs typeface="Cambria Math" charset="0"/>
                  </a:rPr>
                  <a:t>Q</a:t>
                </a:r>
                <a:r>
                  <a:rPr lang="en-US" sz="1400" baseline="-25000" dirty="0" err="1" smtClean="0">
                    <a:latin typeface="Cambria Math" charset="0"/>
                    <a:ea typeface="Cambria Math" charset="0"/>
                    <a:cs typeface="Cambria Math" charset="0"/>
                  </a:rPr>
                  <a:t>r</a:t>
                </a:r>
                <a:r>
                  <a:rPr lang="en-US" sz="1400" dirty="0" smtClean="0">
                    <a:latin typeface="Cambria Math" charset="0"/>
                    <a:ea typeface="Cambria Math" charset="0"/>
                    <a:cs typeface="Cambria Math"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m:rPr>
                            <m:sty m:val="p"/>
                          </m:rPr>
                          <a:rPr lang="en-US" sz="1400">
                            <a:latin typeface="Cambria Math" charset="0"/>
                            <a:ea typeface="Cambria Math" charset="0"/>
                            <a:cs typeface="Cambria Math" charset="0"/>
                          </a:rPr>
                          <m:t>j</m:t>
                        </m:r>
                      </m:sub>
                    </m:sSub>
                  </m:oMath>
                </a14:m>
                <a:r>
                  <a:rPr lang="en-US" sz="1400" dirty="0">
                    <a:latin typeface="Times New Roman" charset="0"/>
                    <a:ea typeface="Times New Roman" charset="0"/>
                    <a:cs typeface="Times New Roman" charset="0"/>
                  </a:rPr>
                  <a:t>) = </a:t>
                </a:r>
                <a:r>
                  <a:rPr lang="en-US" sz="1400" dirty="0" smtClean="0">
                    <a:latin typeface="Times New Roman" charset="0"/>
                    <a:ea typeface="Times New Roman" charset="0"/>
                    <a:cs typeface="Times New Roman" charset="0"/>
                  </a:rPr>
                  <a:t>g. Where g is a guessing. Also, we have e presents the error. Both g &amp; e have the same values because the correct response happened with not knowing the concept C</a:t>
                </a:r>
                <a:r>
                  <a:rPr lang="en-US" sz="1400" baseline="-25000" dirty="0" smtClean="0">
                    <a:latin typeface="Times New Roman" charset="0"/>
                    <a:ea typeface="Times New Roman" charset="0"/>
                    <a:cs typeface="Times New Roman" charset="0"/>
                  </a:rPr>
                  <a:t>i</a:t>
                </a:r>
                <a:r>
                  <a:rPr lang="en-US" sz="1400" dirty="0" smtClean="0">
                    <a:latin typeface="Times New Roman" charset="0"/>
                    <a:ea typeface="Times New Roman" charset="0"/>
                    <a:cs typeface="Times New Roman" charset="0"/>
                  </a:rPr>
                  <a:t> by “Lucky guessing”. Where we have to consider the error e when we have the correct response with knowing the concept C</a:t>
                </a:r>
                <a:r>
                  <a:rPr lang="en-US" sz="1400" baseline="-25000" dirty="0" smtClean="0">
                    <a:latin typeface="Times New Roman" charset="0"/>
                    <a:ea typeface="Times New Roman" charset="0"/>
                    <a:cs typeface="Times New Roman" charset="0"/>
                  </a:rPr>
                  <a:t>i</a:t>
                </a:r>
                <a:endParaRPr lang="en-US" sz="1400" baseline="-250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So </a:t>
                </a:r>
                <a:r>
                  <a:rPr lang="en-US" sz="1400" dirty="0">
                    <a:effectLst>
                      <a:glow rad="63500">
                        <a:schemeClr val="bg1">
                          <a:alpha val="40000"/>
                        </a:schemeClr>
                      </a:glow>
                    </a:effectLst>
                    <a:latin typeface="Cambria Math" charset="0"/>
                    <a:ea typeface="Cambria Math" charset="0"/>
                    <a:cs typeface="Cambria Math" charset="0"/>
                  </a:rPr>
                  <a:t>P(</a:t>
                </a:r>
                <a14:m>
                  <m:oMath xmlns:m="http://schemas.openxmlformats.org/officeDocument/2006/math">
                    <m:r>
                      <m:rPr>
                        <m:nor/>
                      </m:rPr>
                      <a:rPr lang="en-US" sz="1400">
                        <a:latin typeface="Cambria Math" charset="0"/>
                        <a:ea typeface="Cambria Math" charset="0"/>
                        <a:cs typeface="Cambria Math" charset="0"/>
                      </a:rPr>
                      <m:t>Q</m:t>
                    </m:r>
                    <m:r>
                      <m:rPr>
                        <m:nor/>
                      </m:rPr>
                      <a:rPr lang="en-US" sz="1400" b="0" i="0" baseline="-25000" smtClean="0">
                        <a:latin typeface="Cambria Math" charset="0"/>
                        <a:ea typeface="Cambria Math" charset="0"/>
                        <a:cs typeface="Cambria Math" charset="0"/>
                      </a:rPr>
                      <m:t>r</m:t>
                    </m:r>
                  </m:oMath>
                </a14:m>
                <a:r>
                  <a:rPr lang="en-US" sz="1400" dirty="0">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400" i="1">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400">
                            <a:effectLst>
                              <a:glow rad="63500">
                                <a:schemeClr val="bg1">
                                  <a:alpha val="40000"/>
                                </a:schemeClr>
                              </a:glow>
                            </a:effectLst>
                            <a:latin typeface="Cambria Math" charset="0"/>
                            <a:ea typeface="Cambria Math" charset="0"/>
                            <a:cs typeface="Cambria Math" charset="0"/>
                          </a:rPr>
                          <m:t>C</m:t>
                        </m:r>
                      </m:e>
                      <m:sub>
                        <m:r>
                          <m:rPr>
                            <m:sty m:val="p"/>
                          </m:rPr>
                          <a:rPr lang="en-US" sz="1400">
                            <a:effectLst>
                              <a:glow rad="63500">
                                <a:schemeClr val="bg1">
                                  <a:alpha val="40000"/>
                                </a:schemeClr>
                              </a:glow>
                            </a:effectLst>
                            <a:latin typeface="Cambria Math" charset="0"/>
                            <a:ea typeface="Cambria Math" charset="0"/>
                            <a:cs typeface="Cambria Math" charset="0"/>
                          </a:rPr>
                          <m:t>j</m:t>
                        </m:r>
                      </m:sub>
                    </m:sSub>
                  </m:oMath>
                </a14:m>
                <a:r>
                  <a:rPr lang="en-US" sz="1400" dirty="0">
                    <a:effectLst>
                      <a:glow rad="63500">
                        <a:schemeClr val="bg1">
                          <a:alpha val="40000"/>
                        </a:schemeClr>
                      </a:glow>
                    </a:effectLst>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1- e      where e = g</a:t>
                </a:r>
              </a:p>
              <a:p>
                <a:pPr>
                  <a:lnSpc>
                    <a:spcPct val="150000"/>
                  </a:lnSpc>
                </a:pPr>
                <a:r>
                  <a:rPr lang="en-US" sz="1400" dirty="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           P</a:t>
                </a:r>
                <a:r>
                  <a:rPr lang="en-US" sz="1400" dirty="0">
                    <a:effectLst>
                      <a:glow rad="63500">
                        <a:schemeClr val="bg1">
                          <a:alpha val="40000"/>
                        </a:schemeClr>
                      </a:glow>
                    </a:effectLst>
                    <a:latin typeface="Cambria Math" charset="0"/>
                    <a:ea typeface="Cambria Math" charset="0"/>
                    <a:cs typeface="Cambria Math" charset="0"/>
                  </a:rPr>
                  <a:t>(</a:t>
                </a:r>
                <a14:m>
                  <m:oMath xmlns:m="http://schemas.openxmlformats.org/officeDocument/2006/math">
                    <m:r>
                      <m:rPr>
                        <m:nor/>
                      </m:rPr>
                      <a:rPr lang="en-US" sz="1400">
                        <a:latin typeface="Cambria Math" charset="0"/>
                        <a:ea typeface="Cambria Math" charset="0"/>
                        <a:cs typeface="Cambria Math" charset="0"/>
                      </a:rPr>
                      <m:t>Q</m:t>
                    </m:r>
                    <m:r>
                      <m:rPr>
                        <m:nor/>
                      </m:rPr>
                      <a:rPr lang="en-US" sz="1400" b="0" i="0" baseline="-25000" smtClean="0">
                        <a:latin typeface="Cambria Math" charset="0"/>
                        <a:ea typeface="Cambria Math" charset="0"/>
                        <a:cs typeface="Cambria Math" charset="0"/>
                      </a:rPr>
                      <m:t>r</m:t>
                    </m:r>
                  </m:oMath>
                </a14:m>
                <a:r>
                  <a:rPr lang="en-US" sz="1400" dirty="0">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400" i="1">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400">
                            <a:effectLst>
                              <a:glow rad="63500">
                                <a:schemeClr val="bg1">
                                  <a:alpha val="40000"/>
                                </a:schemeClr>
                              </a:glow>
                            </a:effectLst>
                            <a:latin typeface="Cambria Math" charset="0"/>
                            <a:ea typeface="Cambria Math" charset="0"/>
                            <a:cs typeface="Cambria Math" charset="0"/>
                          </a:rPr>
                          <m:t>C</m:t>
                        </m:r>
                      </m:e>
                      <m:sub>
                        <m:r>
                          <m:rPr>
                            <m:sty m:val="p"/>
                          </m:rPr>
                          <a:rPr lang="en-US" sz="1400">
                            <a:effectLst>
                              <a:glow rad="63500">
                                <a:schemeClr val="bg1">
                                  <a:alpha val="40000"/>
                                </a:schemeClr>
                              </a:glow>
                            </a:effectLst>
                            <a:latin typeface="Cambria Math" charset="0"/>
                            <a:ea typeface="Cambria Math" charset="0"/>
                            <a:cs typeface="Cambria Math" charset="0"/>
                          </a:rPr>
                          <m:t>j</m:t>
                        </m:r>
                      </m:sub>
                    </m:sSub>
                  </m:oMath>
                </a14:m>
                <a:r>
                  <a:rPr lang="en-US" sz="1400" dirty="0">
                    <a:effectLst>
                      <a:glow rad="63500">
                        <a:schemeClr val="bg1">
                          <a:alpha val="40000"/>
                        </a:schemeClr>
                      </a:glow>
                    </a:effectLst>
                    <a:latin typeface="Times New Roman" charset="0"/>
                    <a:ea typeface="Times New Roman" charset="0"/>
                    <a:cs typeface="Times New Roman" charset="0"/>
                  </a:rPr>
                  <a:t>) </a:t>
                </a:r>
                <a:r>
                  <a:rPr lang="en-US" sz="1400" dirty="0" smtClean="0">
                    <a:effectLst>
                      <a:glow rad="63500">
                        <a:schemeClr val="bg1">
                          <a:alpha val="40000"/>
                        </a:schemeClr>
                      </a:glow>
                    </a:effectLst>
                    <a:latin typeface="Times New Roman" charset="0"/>
                    <a:ea typeface="Times New Roman" charset="0"/>
                    <a:cs typeface="Times New Roman" charset="0"/>
                  </a:rPr>
                  <a:t>= 1- g</a:t>
                </a: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In </a:t>
                </a:r>
                <a:r>
                  <a:rPr lang="en-US" sz="1400" dirty="0">
                    <a:latin typeface="Times New Roman" charset="0"/>
                    <a:ea typeface="Times New Roman" charset="0"/>
                    <a:cs typeface="Times New Roman" charset="0"/>
                  </a:rPr>
                  <a:t>the </a:t>
                </a:r>
                <a:r>
                  <a:rPr lang="en-US" sz="1400" dirty="0" smtClean="0">
                    <a:latin typeface="Times New Roman" charset="0"/>
                    <a:ea typeface="Times New Roman" charset="0"/>
                    <a:cs typeface="Times New Roman" charset="0"/>
                  </a:rPr>
                  <a:t>case </a:t>
                </a:r>
                <a:r>
                  <a:rPr lang="en-US" sz="1400" dirty="0">
                    <a:latin typeface="Times New Roman" charset="0"/>
                    <a:ea typeface="Times New Roman" charset="0"/>
                    <a:cs typeface="Times New Roman" charset="0"/>
                  </a:rPr>
                  <a:t>of </a:t>
                </a:r>
                <a:r>
                  <a:rPr lang="en-US" sz="1400" dirty="0" smtClean="0">
                    <a:latin typeface="Times New Roman" charset="0"/>
                    <a:ea typeface="Times New Roman" charset="0"/>
                    <a:cs typeface="Times New Roman" charset="0"/>
                  </a:rPr>
                  <a:t>incorrect answer the </a:t>
                </a:r>
                <a:r>
                  <a:rPr lang="en-US" sz="1400" dirty="0">
                    <a:latin typeface="Times New Roman" charset="0"/>
                    <a:ea typeface="Times New Roman" charset="0"/>
                    <a:cs typeface="Times New Roman" charset="0"/>
                  </a:rPr>
                  <a:t>given </a:t>
                </a:r>
                <a:r>
                  <a:rPr lang="en-US" sz="1400" dirty="0" smtClean="0">
                    <a:latin typeface="Times New Roman" charset="0"/>
                    <a:ea typeface="Times New Roman" charset="0"/>
                    <a:cs typeface="Times New Roman" charset="0"/>
                  </a:rPr>
                  <a:t>conditional probability </a:t>
                </a:r>
                <a:r>
                  <a:rPr lang="en-US" sz="1400" dirty="0">
                    <a:latin typeface="Times New Roman" charset="0"/>
                    <a:ea typeface="Times New Roman" charset="0"/>
                    <a:cs typeface="Times New Roman" charset="0"/>
                  </a:rPr>
                  <a:t>is </a:t>
                </a:r>
                <a:r>
                  <a:rPr lang="en-US" sz="1400" dirty="0">
                    <a:latin typeface="Cambria Math" charset="0"/>
                    <a:ea typeface="Cambria Math" charset="0"/>
                    <a:cs typeface="Cambria Math" charset="0"/>
                  </a:rPr>
                  <a:t>P(</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Q</m:t>
                            </m:r>
                          </m:e>
                        </m:acc>
                      </m:e>
                      <m:sub>
                        <m:r>
                          <m:rPr>
                            <m:sty m:val="p"/>
                          </m:rPr>
                          <a:rPr lang="en-US" sz="1400" b="0" i="0" smtClean="0">
                            <a:latin typeface="Cambria Math" charset="0"/>
                            <a:ea typeface="Cambria Math" charset="0"/>
                            <a:cs typeface="Cambria Math" charset="0"/>
                          </a:rPr>
                          <m:t>r</m:t>
                        </m:r>
                      </m:sub>
                    </m:sSub>
                  </m:oMath>
                </a14:m>
                <a:r>
                  <a:rPr lang="en-US" sz="1400" dirty="0">
                    <a:latin typeface="Cambria Math" charset="0"/>
                    <a:ea typeface="Cambria Math" charset="0"/>
                    <a:cs typeface="Cambria Math"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m:rPr>
                            <m:sty m:val="p"/>
                          </m:rPr>
                          <a:rPr lang="en-US" sz="1400">
                            <a:latin typeface="Cambria Math" charset="0"/>
                            <a:ea typeface="Cambria Math" charset="0"/>
                            <a:cs typeface="Cambria Math" charset="0"/>
                          </a:rPr>
                          <m:t>j</m:t>
                        </m:r>
                      </m:sub>
                    </m:sSub>
                  </m:oMath>
                </a14:m>
                <a:r>
                  <a:rPr lang="en-US" sz="1400" dirty="0">
                    <a:latin typeface="Times New Roman" charset="0"/>
                    <a:ea typeface="Times New Roman" charset="0"/>
                    <a:cs typeface="Times New Roman" charset="0"/>
                  </a:rPr>
                  <a:t>) = m</a:t>
                </a: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Based on the given probability value of </a:t>
                </a:r>
                <a:r>
                  <a:rPr lang="en-US" sz="1400" dirty="0">
                    <a:latin typeface="Cambria Math" charset="0"/>
                    <a:ea typeface="Cambria Math" charset="0"/>
                    <a:cs typeface="Cambria Math" charset="0"/>
                  </a:rPr>
                  <a:t>(</a:t>
                </a:r>
                <a:r>
                  <a:rPr lang="en-US" sz="1400" dirty="0" err="1" smtClean="0">
                    <a:latin typeface="Cambria Math" charset="0"/>
                    <a:ea typeface="Cambria Math" charset="0"/>
                    <a:cs typeface="Cambria Math" charset="0"/>
                  </a:rPr>
                  <a:t>Q</a:t>
                </a:r>
                <a:r>
                  <a:rPr lang="en-US" sz="1400" baseline="-25000" dirty="0" err="1" smtClean="0">
                    <a:latin typeface="Cambria Math" charset="0"/>
                    <a:ea typeface="Cambria Math" charset="0"/>
                    <a:cs typeface="Cambria Math" charset="0"/>
                  </a:rPr>
                  <a:t>r</a:t>
                </a:r>
                <a:r>
                  <a:rPr lang="en-US" sz="1400" dirty="0" smtClean="0">
                    <a:latin typeface="Cambria Math" charset="0"/>
                    <a:ea typeface="Cambria Math" charset="0"/>
                    <a:cs typeface="Cambria Math"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m:rPr>
                            <m:sty m:val="p"/>
                          </m:rPr>
                          <a:rPr lang="en-US" sz="1400">
                            <a:latin typeface="Cambria Math" charset="0"/>
                            <a:ea typeface="Cambria Math" charset="0"/>
                            <a:cs typeface="Cambria Math" charset="0"/>
                          </a:rPr>
                          <m:t>j</m:t>
                        </m:r>
                      </m:sub>
                    </m:sSub>
                  </m:oMath>
                </a14:m>
                <a:r>
                  <a:rPr lang="en-US" sz="1400" dirty="0">
                    <a:latin typeface="Times New Roman" charset="0"/>
                    <a:ea typeface="Times New Roman" charset="0"/>
                    <a:cs typeface="Times New Roman" charset="0"/>
                  </a:rPr>
                  <a:t>) = m</a:t>
                </a:r>
                <a:r>
                  <a:rPr lang="en-US" sz="1400" dirty="0" smtClean="0">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Where </a:t>
                </a:r>
                <a:r>
                  <a:rPr lang="en-US" sz="1400" dirty="0" smtClean="0">
                    <a:latin typeface="Times New Roman" charset="0"/>
                    <a:ea typeface="Times New Roman" charset="0"/>
                    <a:cs typeface="Times New Roman" charset="0"/>
                  </a:rPr>
                  <a:t>m </a:t>
                </a:r>
                <a:r>
                  <a:rPr lang="en-US" sz="1400" dirty="0">
                    <a:latin typeface="Times New Roman" charset="0"/>
                    <a:ea typeface="Times New Roman" charset="0"/>
                    <a:cs typeface="Times New Roman" charset="0"/>
                  </a:rPr>
                  <a:t>is </a:t>
                </a:r>
                <a:r>
                  <a:rPr lang="en-US" sz="1400" dirty="0" smtClean="0">
                    <a:latin typeface="Times New Roman" charset="0"/>
                    <a:ea typeface="Times New Roman" charset="0"/>
                    <a:cs typeface="Times New Roman" charset="0"/>
                  </a:rPr>
                  <a:t>mistake/error. </a:t>
                </a:r>
                <a:r>
                  <a:rPr lang="en-US" sz="1400" dirty="0">
                    <a:latin typeface="Times New Roman" charset="0"/>
                    <a:ea typeface="Times New Roman" charset="0"/>
                    <a:cs typeface="Times New Roman" charset="0"/>
                  </a:rPr>
                  <a:t>Also, we have e presents the error. </a:t>
                </a:r>
                <a:r>
                  <a:rPr lang="en-US" sz="1400" dirty="0" smtClean="0">
                    <a:latin typeface="Times New Roman" charset="0"/>
                    <a:ea typeface="Times New Roman" charset="0"/>
                    <a:cs typeface="Times New Roman" charset="0"/>
                  </a:rPr>
                  <a:t>Both m </a:t>
                </a:r>
                <a:r>
                  <a:rPr lang="en-US" sz="1400" dirty="0">
                    <a:latin typeface="Times New Roman" charset="0"/>
                    <a:ea typeface="Times New Roman" charset="0"/>
                    <a:cs typeface="Times New Roman" charset="0"/>
                  </a:rPr>
                  <a:t>&amp; e have the same values because  the </a:t>
                </a:r>
                <a:r>
                  <a:rPr lang="en-US" sz="1400" dirty="0" smtClean="0">
                    <a:latin typeface="Times New Roman" charset="0"/>
                    <a:ea typeface="Times New Roman" charset="0"/>
                    <a:cs typeface="Times New Roman" charset="0"/>
                  </a:rPr>
                  <a:t>incorrect </a:t>
                </a:r>
                <a:r>
                  <a:rPr lang="en-US" sz="1400" dirty="0">
                    <a:latin typeface="Times New Roman" charset="0"/>
                    <a:ea typeface="Times New Roman" charset="0"/>
                    <a:cs typeface="Times New Roman" charset="0"/>
                  </a:rPr>
                  <a:t>response </a:t>
                </a:r>
                <a:r>
                  <a:rPr lang="en-US" sz="1400" dirty="0" smtClean="0">
                    <a:latin typeface="Times New Roman" charset="0"/>
                    <a:ea typeface="Times New Roman" charset="0"/>
                    <a:cs typeface="Times New Roman" charset="0"/>
                  </a:rPr>
                  <a:t>happened </a:t>
                </a:r>
                <a:r>
                  <a:rPr lang="en-US" sz="1400" dirty="0">
                    <a:latin typeface="Times New Roman" charset="0"/>
                    <a:ea typeface="Times New Roman" charset="0"/>
                    <a:cs typeface="Times New Roman" charset="0"/>
                  </a:rPr>
                  <a:t>with </a:t>
                </a:r>
                <a:r>
                  <a:rPr lang="en-US" sz="1400" dirty="0" smtClean="0">
                    <a:latin typeface="Times New Roman" charset="0"/>
                    <a:ea typeface="Times New Roman" charset="0"/>
                    <a:cs typeface="Times New Roman" charset="0"/>
                  </a:rPr>
                  <a:t> knowing </a:t>
                </a:r>
                <a:r>
                  <a:rPr lang="en-US" sz="1400" dirty="0">
                    <a:latin typeface="Times New Roman" charset="0"/>
                    <a:ea typeface="Times New Roman" charset="0"/>
                    <a:cs typeface="Times New Roman" charset="0"/>
                  </a:rPr>
                  <a:t>the concept </a:t>
                </a:r>
                <a:r>
                  <a:rPr lang="en-US" sz="1400" dirty="0" smtClean="0">
                    <a:latin typeface="Times New Roman" charset="0"/>
                    <a:ea typeface="Times New Roman" charset="0"/>
                    <a:cs typeface="Times New Roman" charset="0"/>
                  </a:rPr>
                  <a:t>C</a:t>
                </a:r>
                <a:r>
                  <a:rPr lang="en-US" sz="1400" baseline="-25000" dirty="0" smtClean="0">
                    <a:latin typeface="Times New Roman" charset="0"/>
                    <a:ea typeface="Times New Roman" charset="0"/>
                    <a:cs typeface="Times New Roman" charset="0"/>
                  </a:rPr>
                  <a:t>i</a:t>
                </a:r>
                <a:r>
                  <a:rPr lang="en-US" sz="1400" dirty="0" smtClean="0">
                    <a:latin typeface="Times New Roman" charset="0"/>
                    <a:ea typeface="Times New Roman" charset="0"/>
                    <a:cs typeface="Times New Roman" charset="0"/>
                  </a:rPr>
                  <a:t>, by “mistake”. </a:t>
                </a:r>
                <a:r>
                  <a:rPr lang="en-US" sz="1400" dirty="0">
                    <a:latin typeface="Times New Roman" charset="0"/>
                    <a:ea typeface="Times New Roman" charset="0"/>
                    <a:cs typeface="Times New Roman" charset="0"/>
                  </a:rPr>
                  <a:t>Where we have to consider the error e when we have the correct response with knowing the concept C</a:t>
                </a:r>
                <a:r>
                  <a:rPr lang="en-US" sz="1400" baseline="-25000" dirty="0">
                    <a:latin typeface="Times New Roman" charset="0"/>
                    <a:ea typeface="Times New Roman" charset="0"/>
                    <a:cs typeface="Times New Roman" charset="0"/>
                  </a:rPr>
                  <a:t>i</a:t>
                </a: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So </a:t>
                </a:r>
                <a:r>
                  <a:rPr lang="en-US" sz="1400" dirty="0">
                    <a:effectLst>
                      <a:glow rad="63500">
                        <a:schemeClr val="bg1">
                          <a:alpha val="40000"/>
                        </a:schemeClr>
                      </a:glow>
                    </a:effectLst>
                    <a:latin typeface="Cambria Math" charset="0"/>
                    <a:ea typeface="Cambria Math" charset="0"/>
                    <a:cs typeface="Cambria Math" charset="0"/>
                  </a:rPr>
                  <a:t>P(</a:t>
                </a:r>
                <a14:m>
                  <m:oMath xmlns:m="http://schemas.openxmlformats.org/officeDocument/2006/math">
                    <m:sSub>
                      <m:sSubPr>
                        <m:ctrlPr>
                          <a:rPr lang="en-US" sz="1400" i="1">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400" i="1">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400">
                                <a:effectLst>
                                  <a:glow rad="63500">
                                    <a:schemeClr val="bg1">
                                      <a:alpha val="40000"/>
                                    </a:schemeClr>
                                  </a:glow>
                                </a:effectLst>
                                <a:latin typeface="Cambria Math" charset="0"/>
                                <a:ea typeface="Cambria Math" charset="0"/>
                                <a:cs typeface="Cambria Math" charset="0"/>
                              </a:rPr>
                              <m:t>Q</m:t>
                            </m:r>
                          </m:e>
                        </m:acc>
                      </m:e>
                      <m:sub>
                        <m:r>
                          <m:rPr>
                            <m:sty m:val="p"/>
                          </m:rPr>
                          <a:rPr lang="en-US" sz="1400" b="0" i="0" smtClean="0">
                            <a:effectLst>
                              <a:glow rad="63500">
                                <a:schemeClr val="bg1">
                                  <a:alpha val="40000"/>
                                </a:schemeClr>
                              </a:glow>
                            </a:effectLst>
                            <a:latin typeface="Cambria Math" charset="0"/>
                            <a:ea typeface="Cambria Math" charset="0"/>
                            <a:cs typeface="Cambria Math" charset="0"/>
                          </a:rPr>
                          <m:t>r</m:t>
                        </m:r>
                      </m:sub>
                    </m:sSub>
                  </m:oMath>
                </a14:m>
                <a:r>
                  <a:rPr lang="en-US" sz="1400" dirty="0">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m:rPr>
                            <m:sty m:val="p"/>
                          </m:rPr>
                          <a:rPr lang="en-US" sz="1400">
                            <a:latin typeface="Cambria Math" charset="0"/>
                            <a:ea typeface="Cambria Math" charset="0"/>
                            <a:cs typeface="Cambria Math" charset="0"/>
                          </a:rPr>
                          <m:t>j</m:t>
                        </m:r>
                      </m:sub>
                    </m:sSub>
                  </m:oMath>
                </a14:m>
                <a:r>
                  <a:rPr lang="en-US" sz="1400" dirty="0">
                    <a:effectLst>
                      <a:glow rad="63500">
                        <a:schemeClr val="bg1">
                          <a:alpha val="40000"/>
                        </a:schemeClr>
                      </a:glow>
                    </a:effectLst>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 1- e      where e = </a:t>
                </a:r>
                <a:r>
                  <a:rPr lang="en-US" sz="1400" dirty="0" smtClean="0">
                    <a:latin typeface="Times New Roman" charset="0"/>
                    <a:ea typeface="Times New Roman" charset="0"/>
                    <a:cs typeface="Times New Roman" charset="0"/>
                  </a:rPr>
                  <a:t>m</a:t>
                </a:r>
                <a:endParaRPr lang="en-US" sz="1400" dirty="0">
                  <a:latin typeface="Times New Roman" charset="0"/>
                  <a:ea typeface="Times New Roman" charset="0"/>
                  <a:cs typeface="Times New Roman" charset="0"/>
                </a:endParaRPr>
              </a:p>
              <a:p>
                <a:pPr>
                  <a:lnSpc>
                    <a:spcPct val="150000"/>
                  </a:lnSpc>
                </a:pPr>
                <a:r>
                  <a:rPr lang="en-US" sz="1400" dirty="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           </a:t>
                </a:r>
                <a:r>
                  <a:rPr lang="en-US" sz="1400" dirty="0" smtClean="0">
                    <a:effectLst>
                      <a:glow rad="63500">
                        <a:schemeClr val="bg1">
                          <a:alpha val="40000"/>
                        </a:schemeClr>
                      </a:glow>
                    </a:effectLst>
                    <a:latin typeface="Cambria Math" charset="0"/>
                    <a:ea typeface="Cambria Math" charset="0"/>
                    <a:cs typeface="Cambria Math" charset="0"/>
                  </a:rPr>
                  <a:t>P</a:t>
                </a:r>
                <a:r>
                  <a:rPr lang="en-US" sz="1400" dirty="0">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400" i="1">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400" i="1">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400">
                                <a:effectLst>
                                  <a:glow rad="63500">
                                    <a:schemeClr val="bg1">
                                      <a:alpha val="40000"/>
                                    </a:schemeClr>
                                  </a:glow>
                                </a:effectLst>
                                <a:latin typeface="Cambria Math" charset="0"/>
                                <a:ea typeface="Cambria Math" charset="0"/>
                                <a:cs typeface="Cambria Math" charset="0"/>
                              </a:rPr>
                              <m:t>Q</m:t>
                            </m:r>
                          </m:e>
                        </m:acc>
                      </m:e>
                      <m:sub>
                        <m:r>
                          <m:rPr>
                            <m:sty m:val="p"/>
                          </m:rPr>
                          <a:rPr lang="en-US" sz="1400" b="0" i="0" smtClean="0">
                            <a:effectLst>
                              <a:glow rad="63500">
                                <a:schemeClr val="bg1">
                                  <a:alpha val="40000"/>
                                </a:schemeClr>
                              </a:glow>
                            </a:effectLst>
                            <a:latin typeface="Cambria Math" charset="0"/>
                            <a:ea typeface="Cambria Math" charset="0"/>
                            <a:cs typeface="Cambria Math" charset="0"/>
                          </a:rPr>
                          <m:t>r</m:t>
                        </m:r>
                      </m:sub>
                    </m:sSub>
                  </m:oMath>
                </a14:m>
                <a:r>
                  <a:rPr lang="en-US" sz="1400" dirty="0">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m:rPr>
                            <m:sty m:val="p"/>
                          </m:rPr>
                          <a:rPr lang="en-US" sz="1400">
                            <a:latin typeface="Cambria Math" charset="0"/>
                            <a:ea typeface="Cambria Math" charset="0"/>
                            <a:cs typeface="Cambria Math" charset="0"/>
                          </a:rPr>
                          <m:t>j</m:t>
                        </m:r>
                      </m:sub>
                    </m:sSub>
                  </m:oMath>
                </a14:m>
                <a:r>
                  <a:rPr lang="en-US" sz="1400" dirty="0">
                    <a:effectLst>
                      <a:glow rad="63500">
                        <a:schemeClr val="bg1">
                          <a:alpha val="40000"/>
                        </a:schemeClr>
                      </a:glow>
                    </a:effectLst>
                    <a:latin typeface="Times New Roman" charset="0"/>
                    <a:ea typeface="Times New Roman" charset="0"/>
                    <a:cs typeface="Times New Roman" charset="0"/>
                  </a:rPr>
                  <a:t>) = </a:t>
                </a:r>
                <a:r>
                  <a:rPr lang="en-US" sz="1400" dirty="0" smtClean="0">
                    <a:effectLst>
                      <a:glow rad="63500">
                        <a:schemeClr val="bg1">
                          <a:alpha val="40000"/>
                        </a:schemeClr>
                      </a:glow>
                    </a:effectLst>
                    <a:latin typeface="Times New Roman" charset="0"/>
                    <a:ea typeface="Times New Roman" charset="0"/>
                    <a:cs typeface="Times New Roman" charset="0"/>
                  </a:rPr>
                  <a:t>1- m</a:t>
                </a:r>
                <a:endParaRPr lang="en-US" sz="1400" dirty="0" smtClean="0">
                  <a:latin typeface="Times New Roman" charset="0"/>
                  <a:ea typeface="Times New Roman" charset="0"/>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33704" y="864219"/>
                <a:ext cx="8686800" cy="4573431"/>
              </a:xfrm>
              <a:prstGeom prst="rect">
                <a:avLst/>
              </a:prstGeom>
              <a:blipFill rotWithShape="0">
                <a:blip r:embed="rId4"/>
                <a:stretch>
                  <a:fillRect l="-21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38F3DF5-46B4-354D-BEB6-FC8B3F9E8E19}" type="slidenum">
              <a:rPr lang="en-US" smtClean="0"/>
              <a:t>48</a:t>
            </a:fld>
            <a:endParaRPr lang="en-US"/>
          </a:p>
        </p:txBody>
      </p:sp>
    </p:spTree>
    <p:extLst>
      <p:ext uri="{BB962C8B-B14F-4D97-AF65-F5344CB8AC3E}">
        <p14:creationId xmlns:p14="http://schemas.microsoft.com/office/powerpoint/2010/main" val="1489639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0" y="12985"/>
                <a:ext cx="9004852" cy="6313138"/>
              </a:xfrm>
              <a:prstGeom prst="rect">
                <a:avLst/>
              </a:prstGeom>
              <a:ln>
                <a:noFill/>
              </a:ln>
            </p:spPr>
            <p:txBody>
              <a:bodyPr wrap="square">
                <a:spAutoFit/>
              </a:bodyPr>
              <a:lstStyle/>
              <a:p>
                <a:pPr marL="285750" indent="-285750">
                  <a:lnSpc>
                    <a:spcPct val="150000"/>
                  </a:lnSpc>
                  <a:buFont typeface=".HelveticaNeueDeskInterface-Regular" charset="-120"/>
                  <a:buChar char="-"/>
                </a:pPr>
                <a:r>
                  <a:rPr lang="en-US" sz="11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endParaRPr lang="en-US" sz="11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100" dirty="0" smtClean="0">
                    <a:latin typeface="Times New Roman" charset="0"/>
                    <a:ea typeface="Times New Roman" charset="0"/>
                    <a:cs typeface="Times New Roman" charset="0"/>
                  </a:rPr>
                  <a:t>R</a:t>
                </a:r>
                <a:r>
                  <a:rPr lang="en-US" sz="1100" baseline="-25000" dirty="0" smtClean="0">
                    <a:latin typeface="Times New Roman" charset="0"/>
                    <a:ea typeface="Times New Roman" charset="0"/>
                    <a:cs typeface="Times New Roman" charset="0"/>
                  </a:rPr>
                  <a:t>1</a:t>
                </a:r>
                <a:r>
                  <a:rPr lang="en-US" sz="1100" dirty="0" smtClean="0">
                    <a:latin typeface="Times New Roman" charset="0"/>
                    <a:ea typeface="Times New Roman" charset="0"/>
                    <a:cs typeface="Times New Roman" charset="0"/>
                  </a:rPr>
                  <a:t> </a:t>
                </a:r>
                <a:r>
                  <a:rPr lang="en-US" sz="1100" dirty="0">
                    <a:latin typeface="Times New Roman" charset="0"/>
                    <a:ea typeface="Times New Roman" charset="0"/>
                    <a:cs typeface="Times New Roman" charset="0"/>
                  </a:rPr>
                  <a:t>= </a:t>
                </a:r>
                <a:r>
                  <a:rPr lang="en-US" sz="1100" dirty="0">
                    <a:latin typeface="Cambria Math" charset="0"/>
                    <a:ea typeface="Cambria Math" charset="0"/>
                    <a:cs typeface="Cambria Math" charset="0"/>
                  </a:rPr>
                  <a:t>Q</a:t>
                </a:r>
                <a:r>
                  <a:rPr lang="en-US" sz="1100" baseline="-25000" dirty="0">
                    <a:latin typeface="Cambria Math" charset="0"/>
                    <a:ea typeface="Cambria Math" charset="0"/>
                    <a:cs typeface="Cambria Math" charset="0"/>
                  </a:rPr>
                  <a:t>1</a:t>
                </a:r>
                <a14:m>
                  <m:oMath xmlns:m="http://schemas.openxmlformats.org/officeDocument/2006/math">
                    <m:r>
                      <m:rPr>
                        <m:sty m:val="p"/>
                      </m:rPr>
                      <a:rPr lang="en-US" sz="1100">
                        <a:latin typeface="Cambria Math" charset="0"/>
                        <a:ea typeface="Cambria Math" charset="0"/>
                        <a:cs typeface="Cambria Math" charset="0"/>
                      </a:rPr>
                      <m:t>Q</m:t>
                    </m:r>
                  </m:oMath>
                </a14:m>
                <a:r>
                  <a:rPr lang="en-US" sz="1100" baseline="-25000" dirty="0">
                    <a:latin typeface="Cambria Math" charset="0"/>
                    <a:ea typeface="Cambria Math" charset="0"/>
                    <a:cs typeface="Cambria Math" charset="0"/>
                  </a:rPr>
                  <a:t>2</a:t>
                </a:r>
                <a:r>
                  <a:rPr lang="en-US" sz="1100" dirty="0">
                    <a:latin typeface="Cambria Math" charset="0"/>
                    <a:ea typeface="Cambria Math" charset="0"/>
                    <a:cs typeface="Cambria Math" charset="0"/>
                  </a:rPr>
                  <a:t>Q</a:t>
                </a:r>
                <a:r>
                  <a:rPr lang="en-US" sz="1100" baseline="-25000" dirty="0">
                    <a:latin typeface="Cambria Math" charset="0"/>
                    <a:ea typeface="Cambria Math" charset="0"/>
                    <a:cs typeface="Cambria Math" charset="0"/>
                  </a:rPr>
                  <a:t>3</a:t>
                </a:r>
              </a:p>
              <a:p>
                <a:pPr marL="285750" indent="-285750">
                  <a:buFont typeface=".HelveticaNeueDeskInterface-Regular" charset="-120"/>
                  <a:buChar char="-"/>
                </a:pPr>
                <a:r>
                  <a:rPr lang="en-US" sz="1100" dirty="0" smtClean="0">
                    <a:latin typeface="Cambria Math" charset="0"/>
                    <a:ea typeface="Cambria Math" charset="0"/>
                    <a:cs typeface="Cambria Math" charset="0"/>
                  </a:rPr>
                  <a:t>P(</a:t>
                </a:r>
                <a:r>
                  <a:rPr lang="en-US" sz="1100" dirty="0" err="1" smtClean="0">
                    <a:latin typeface="Cambria Math" charset="0"/>
                    <a:ea typeface="Cambria Math" charset="0"/>
                    <a:cs typeface="Cambria Math" charset="0"/>
                  </a:rPr>
                  <a:t>Q</a:t>
                </a:r>
                <a:r>
                  <a:rPr lang="en-US" sz="1100" baseline="-25000" dirty="0" err="1" smtClean="0">
                    <a:latin typeface="Cambria Math" charset="0"/>
                    <a:ea typeface="Cambria Math" charset="0"/>
                    <a:cs typeface="Cambria Math" charset="0"/>
                  </a:rPr>
                  <a:t>r</a:t>
                </a:r>
                <a:r>
                  <a:rPr lang="en-US" sz="1100" dirty="0" smtClean="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b="0" i="0" smtClean="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g  when there is dependency between </a:t>
                </a:r>
                <a:r>
                  <a:rPr lang="en-US" sz="1100" dirty="0" err="1" smtClean="0">
                    <a:latin typeface="Cambria Math" charset="0"/>
                    <a:ea typeface="Cambria Math" charset="0"/>
                    <a:cs typeface="Cambria Math" charset="0"/>
                  </a:rPr>
                  <a:t>Q</a:t>
                </a:r>
                <a:r>
                  <a:rPr lang="en-US" sz="1100" baseline="-25000" dirty="0" err="1" smtClean="0">
                    <a:latin typeface="Cambria Math" charset="0"/>
                    <a:ea typeface="Cambria Math" charset="0"/>
                    <a:cs typeface="Cambria Math" charset="0"/>
                  </a:rPr>
                  <a:t>r</a:t>
                </a:r>
                <a:r>
                  <a:rPr lang="en-US" sz="1100" baseline="-25000" dirty="0" smtClean="0">
                    <a:latin typeface="Cambria Math" charset="0"/>
                    <a:ea typeface="Cambria Math" charset="0"/>
                    <a:cs typeface="Cambria Math" charset="0"/>
                  </a:rPr>
                  <a:t> </a:t>
                </a:r>
                <a:r>
                  <a:rPr lang="en-US" sz="1100" dirty="0" smtClean="0">
                    <a:latin typeface="Cambria Math" charset="0"/>
                    <a:ea typeface="Cambria Math" charset="0"/>
                    <a:cs typeface="Cambria Math" charset="0"/>
                  </a:rPr>
                  <a:t>and </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b="0" i="0" smtClean="0">
                            <a:latin typeface="Cambria Math" charset="0"/>
                            <a:ea typeface="Cambria Math" charset="0"/>
                            <a:cs typeface="Cambria Math" charset="0"/>
                          </a:rPr>
                          <m:t>C</m:t>
                        </m:r>
                      </m:e>
                      <m:sub>
                        <m:r>
                          <m:rPr>
                            <m:sty m:val="p"/>
                          </m:rPr>
                          <a:rPr lang="en-US" sz="1100" i="0">
                            <a:latin typeface="Cambria Math" charset="0"/>
                            <a:ea typeface="Cambria Math" charset="0"/>
                            <a:cs typeface="Cambria Math" charset="0"/>
                          </a:rPr>
                          <m:t>j</m:t>
                        </m:r>
                      </m:sub>
                    </m:sSub>
                  </m:oMath>
                </a14:m>
                <a:endParaRPr lang="en-US" sz="1100" dirty="0" smtClean="0">
                  <a:latin typeface="Times New Roman" charset="0"/>
                  <a:ea typeface="Times New Roman" charset="0"/>
                  <a:cs typeface="Times New Roman" charset="0"/>
                </a:endParaRPr>
              </a:p>
              <a:p>
                <a:pPr marL="285750" indent="-285750">
                  <a:buFont typeface=".HelveticaNeueDeskInterface-Regular" charset="-120"/>
                  <a:buChar char="-"/>
                </a:pPr>
                <a:r>
                  <a:rPr lang="en-US" sz="1100" dirty="0">
                    <a:latin typeface="Cambria Math" charset="0"/>
                    <a:ea typeface="Cambria Math" charset="0"/>
                    <a:cs typeface="Cambria Math"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i="0">
                                <a:latin typeface="Cambria Math" charset="0"/>
                                <a:ea typeface="Cambria Math" charset="0"/>
                                <a:cs typeface="Cambria Math" charset="0"/>
                              </a:rPr>
                              <m:t>Q</m:t>
                            </m:r>
                          </m:e>
                        </m:acc>
                      </m:e>
                      <m:sub>
                        <m:r>
                          <m:rPr>
                            <m:sty m:val="p"/>
                          </m:rPr>
                          <a:rPr lang="en-US" sz="1100" b="0" i="0" smtClean="0">
                            <a:latin typeface="Cambria Math" charset="0"/>
                            <a:ea typeface="Cambria Math" charset="0"/>
                            <a:cs typeface="Cambria Math" charset="0"/>
                          </a:rPr>
                          <m:t>r</m:t>
                        </m:r>
                      </m:sub>
                    </m:sSub>
                  </m:oMath>
                </a14:m>
                <a:r>
                  <a:rPr lang="en-US" sz="1100" dirty="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a:latin typeface="Cambria Math" charset="0"/>
                            <a:ea typeface="Cambria Math" charset="0"/>
                            <a:cs typeface="Cambria Math" charset="0"/>
                          </a:rPr>
                          <m:t>C</m:t>
                        </m:r>
                      </m:e>
                      <m:sub>
                        <m:r>
                          <m:rPr>
                            <m:sty m:val="p"/>
                          </m:rPr>
                          <a:rPr lang="en-US" sz="1100">
                            <a:latin typeface="Cambria Math" charset="0"/>
                            <a:ea typeface="Cambria Math" charset="0"/>
                            <a:cs typeface="Cambria Math" charset="0"/>
                          </a:rPr>
                          <m:t>j</m:t>
                        </m:r>
                      </m:sub>
                    </m:sSub>
                  </m:oMath>
                </a14:m>
                <a:r>
                  <a:rPr lang="en-US" sz="1100" dirty="0">
                    <a:latin typeface="Times New Roman" charset="0"/>
                    <a:ea typeface="Times New Roman" charset="0"/>
                    <a:cs typeface="Times New Roman" charset="0"/>
                  </a:rPr>
                  <a:t>) = </a:t>
                </a:r>
                <a:r>
                  <a:rPr lang="en-US" sz="1100" dirty="0" smtClean="0">
                    <a:latin typeface="Times New Roman" charset="0"/>
                    <a:ea typeface="Times New Roman" charset="0"/>
                    <a:cs typeface="Times New Roman" charset="0"/>
                  </a:rPr>
                  <a:t>m</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smtClean="0">
                    <a:latin typeface="Times New Roman" charset="0"/>
                    <a:ea typeface="Times New Roman" charset="0"/>
                    <a:cs typeface="Times New Roman" charset="0"/>
                  </a:rPr>
                  <a:t>P(</a:t>
                </a:r>
                <a14:m>
                  <m:oMath xmlns:m="http://schemas.openxmlformats.org/officeDocument/2006/math">
                    <m:sSub>
                      <m:sSubPr>
                        <m:ctrlPr>
                          <a:rPr lang="en-US" sz="1100" i="1" smtClean="0">
                            <a:latin typeface="Cambria Math" panose="02040503050406030204" pitchFamily="18" charset="0"/>
                            <a:ea typeface="Times New Roman" charset="0"/>
                            <a:cs typeface="Times New Roman" charset="0"/>
                          </a:rPr>
                        </m:ctrlPr>
                      </m:sSubPr>
                      <m:e>
                        <m:r>
                          <m:rPr>
                            <m:sty m:val="p"/>
                          </m:rPr>
                          <a:rPr lang="en-US" sz="1100" b="0" i="0" smtClean="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smtClean="0">
                    <a:latin typeface="Times New Roman" charset="0"/>
                    <a:ea typeface="Times New Roman" charset="0"/>
                    <a:cs typeface="Times New Roman" charset="0"/>
                  </a:rPr>
                  <a:t>) = k</a:t>
                </a:r>
              </a:p>
              <a:p>
                <a:pPr marL="285750" indent="-285750">
                  <a:buFont typeface=".HelveticaNeueDeskInterface-Regular" charset="-120"/>
                  <a:buChar char="-"/>
                </a:pPr>
                <a:r>
                  <a:rPr lang="en-US" sz="1100" dirty="0" smtClean="0">
                    <a:latin typeface="Times New Roman" charset="0"/>
                    <a:ea typeface="Times New Roman" charset="0"/>
                    <a:cs typeface="Times New Roman"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1- P(</a:t>
                </a:r>
                <a14:m>
                  <m:oMath xmlns:m="http://schemas.openxmlformats.org/officeDocument/2006/math">
                    <m:sSub>
                      <m:sSubPr>
                        <m:ctrlPr>
                          <a:rPr lang="en-US" sz="1100" i="1">
                            <a:latin typeface="Cambria Math" panose="02040503050406030204" pitchFamily="18" charset="0"/>
                            <a:ea typeface="Times New Roman" charset="0"/>
                            <a:cs typeface="Times New Roman" charset="0"/>
                          </a:rPr>
                        </m:ctrlPr>
                      </m:sSubPr>
                      <m:e>
                        <m:r>
                          <m:rPr>
                            <m:sty m:val="p"/>
                          </m:rPr>
                          <a:rPr lang="en-US" sz="110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a:latin typeface="Times New Roman" charset="0"/>
                    <a:ea typeface="Times New Roman" charset="0"/>
                    <a:cs typeface="Times New Roman" charset="0"/>
                  </a:rPr>
                  <a:t>) </a:t>
                </a:r>
                <a:r>
                  <a:rPr lang="en-US" sz="1100" dirty="0" smtClean="0">
                    <a:latin typeface="Times New Roman" charset="0"/>
                    <a:ea typeface="Times New Roman" charset="0"/>
                    <a:cs typeface="Times New Roman" charset="0"/>
                  </a:rPr>
                  <a:t>= 1-k</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smtClean="0">
                    <a:solidFill>
                      <a:schemeClr val="bg1">
                        <a:lumMod val="50000"/>
                      </a:schemeClr>
                    </a:solidFill>
                    <a:latin typeface="Cambria Math" charset="0"/>
                    <a:ea typeface="Cambria Math" charset="0"/>
                    <a:cs typeface="Cambria Math" charset="0"/>
                  </a:rPr>
                  <a:t>Since </a:t>
                </a:r>
                <a:r>
                  <a:rPr lang="en-US" sz="1100" dirty="0">
                    <a:solidFill>
                      <a:schemeClr val="bg1">
                        <a:lumMod val="50000"/>
                      </a:schemeClr>
                    </a:solidFill>
                    <a:latin typeface="Cambria Math" charset="0"/>
                    <a:ea typeface="Cambria Math" charset="0"/>
                    <a:cs typeface="Cambria Math" charset="0"/>
                  </a:rPr>
                  <a:t>P(Q</a:t>
                </a:r>
                <a:r>
                  <a:rPr lang="en-US" sz="1100" baseline="-25000" dirty="0">
                    <a:solidFill>
                      <a:schemeClr val="bg1">
                        <a:lumMod val="50000"/>
                      </a:schemeClr>
                    </a:solidFill>
                    <a:latin typeface="Cambria Math" charset="0"/>
                    <a:ea typeface="Cambria Math" charset="0"/>
                    <a:cs typeface="Cambria Math" charset="0"/>
                  </a:rPr>
                  <a:t>i</a:t>
                </a:r>
                <a:r>
                  <a:rPr lang="en-US" sz="1100" dirty="0">
                    <a:solidFill>
                      <a:schemeClr val="bg1">
                        <a:lumMod val="50000"/>
                      </a:schemeClr>
                    </a:solidFill>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b="0" i="0" smtClean="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latin typeface="Times New Roman" charset="0"/>
                    <a:ea typeface="Times New Roman" charset="0"/>
                    <a:cs typeface="Times New Roman" charset="0"/>
                  </a:rPr>
                  <a:t>) = </a:t>
                </a:r>
                <a:r>
                  <a:rPr lang="en-US" sz="1100" dirty="0" smtClean="0">
                    <a:solidFill>
                      <a:schemeClr val="bg1">
                        <a:lumMod val="50000"/>
                      </a:schemeClr>
                    </a:solidFill>
                    <a:latin typeface="Times New Roman" charset="0"/>
                    <a:ea typeface="Times New Roman" charset="0"/>
                    <a:cs typeface="Times New Roman" charset="0"/>
                  </a:rPr>
                  <a:t>g. Where, g = e </a:t>
                </a:r>
                <a:r>
                  <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then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r>
                      <m:rPr>
                        <m:nor/>
                      </m:rPr>
                      <a:rPr lang="en-US" sz="1100">
                        <a:solidFill>
                          <a:schemeClr val="bg1">
                            <a:lumMod val="50000"/>
                          </a:schemeClr>
                        </a:solidFill>
                        <a:latin typeface="Cambria Math" charset="0"/>
                        <a:ea typeface="Cambria Math" charset="0"/>
                        <a:cs typeface="Cambria Math" charset="0"/>
                      </a:rPr>
                      <m:t>Q</m:t>
                    </m:r>
                    <m:r>
                      <m:rPr>
                        <m:nor/>
                      </m:rPr>
                      <a:rPr lang="en-US" sz="1100" baseline="-25000">
                        <a:solidFill>
                          <a:schemeClr val="bg1">
                            <a:lumMod val="50000"/>
                          </a:schemeClr>
                        </a:solidFill>
                        <a:latin typeface="Cambria Math" charset="0"/>
                        <a:ea typeface="Cambria Math" charset="0"/>
                        <a:cs typeface="Cambria Math" charset="0"/>
                      </a:rPr>
                      <m:t>i</m:t>
                    </m:r>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a:t>
                </a:r>
                <a:r>
                  <a:rPr lang="en-US" sz="1100" dirty="0" smtClean="0">
                    <a:solidFill>
                      <a:schemeClr val="bg1">
                        <a:lumMod val="50000"/>
                      </a:schemeClr>
                    </a:solidFill>
                    <a:latin typeface="Times New Roman" charset="0"/>
                    <a:ea typeface="Times New Roman" charset="0"/>
                    <a:cs typeface="Times New Roman" charset="0"/>
                  </a:rPr>
                  <a:t>= 1-e = </a:t>
                </a:r>
                <a:r>
                  <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1-g</a:t>
                </a:r>
              </a:p>
              <a:p>
                <a:pPr marL="285750" indent="-285750">
                  <a:lnSpc>
                    <a:spcPct val="150000"/>
                  </a:lnSpc>
                  <a:buFont typeface=".HelveticaNeueDeskInterface-Regular" charset="-120"/>
                  <a:buChar char="-"/>
                </a:pPr>
                <a:r>
                  <a:rPr lang="en-US" sz="1400" dirty="0" smtClean="0">
                    <a:latin typeface="Times New Roman" charset="0"/>
                    <a:ea typeface="Times New Roman" charset="0"/>
                  </a:rPr>
                  <a:t>P</a:t>
                </a:r>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1</m:t>
                        </m:r>
                      </m:sub>
                    </m:sSub>
                  </m:oMath>
                </a14:m>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R</m:t>
                        </m:r>
                      </m:e>
                      <m:sub>
                        <m:r>
                          <a:rPr lang="en-US" sz="1400" b="0" i="0" smtClean="0">
                            <a:latin typeface="Cambria Math" charset="0"/>
                            <a:ea typeface="Cambria Math" charset="0"/>
                            <a:cs typeface="Cambria Math" charset="0"/>
                          </a:rPr>
                          <m:t>1</m:t>
                        </m:r>
                      </m:sub>
                    </m:sSub>
                  </m:oMath>
                </a14:m>
                <a:r>
                  <a:rPr lang="en-US" sz="1400" dirty="0">
                    <a:latin typeface="Times New Roman" charset="0"/>
                    <a:ea typeface="Times New Roman" charset="0"/>
                  </a:rPr>
                  <a:t>) </a:t>
                </a:r>
                <a:r>
                  <a:rPr lang="en-US" sz="1400" dirty="0" smtClean="0">
                    <a:latin typeface="Times New Roman" charset="0"/>
                    <a:ea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a:solidFill>
                              <a:srgbClr val="FF0000"/>
                            </a:solidFill>
                            <a:latin typeface="Cambria Math" charset="0"/>
                            <a:ea typeface="Cambria Math" charset="0"/>
                            <a:cs typeface="Cambria Math"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1</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1</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1</m:t>
                                </m:r>
                              </m:sub>
                            </m:sSub>
                          </m:e>
                        </m:d>
                      </m:num>
                      <m:den>
                        <m:r>
                          <m:rPr>
                            <m:nor/>
                          </m:rPr>
                          <a:rPr lang="en-US" sz="1400">
                            <a:solidFill>
                              <a:srgbClr val="FF0000"/>
                            </a:solidFill>
                            <a:latin typeface="Cambria Math" charset="0"/>
                            <a:ea typeface="Cambria Math" charset="0"/>
                            <a:cs typeface="Cambria Math" charset="0"/>
                          </a:rPr>
                          <m:t>P</m:t>
                        </m:r>
                        <m:d>
                          <m:dPr>
                            <m:ctrlPr>
                              <a:rPr lang="en-US" sz="1400" i="1" smtClean="0">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1</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1</m:t>
                                </m:r>
                              </m:sub>
                            </m:sSub>
                          </m:e>
                        </m:d>
                        <m:r>
                          <a:rPr lang="en-US" sz="1400">
                            <a:solidFill>
                              <a:srgbClr val="000000"/>
                            </a:solidFill>
                            <a:latin typeface="Cambria Math" charset="0"/>
                            <a:ea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r>
                                  <m:rPr>
                                    <m:sty m:val="p"/>
                                  </m:rPr>
                                  <a:rPr lang="en-US" sz="1400">
                                    <a:solidFill>
                                      <a:schemeClr val="tx1"/>
                                    </a:solidFill>
                                    <a:latin typeface="Cambria Math" charset="0"/>
                                    <a:ea typeface="Cambria Math" charset="0"/>
                                    <a:cs typeface="Cambria Math" charset="0"/>
                                  </a:rPr>
                                  <m:t>C</m:t>
                                </m:r>
                              </m:e>
                              <m:sub>
                                <m:r>
                                  <a:rPr lang="en-US" sz="1400" b="0" i="1" smtClean="0">
                                    <a:solidFill>
                                      <a:schemeClr val="tx1"/>
                                    </a:solidFill>
                                    <a:latin typeface="Cambria Math" charset="0"/>
                                    <a:ea typeface="Cambria Math" charset="0"/>
                                    <a:cs typeface="Cambria Math" charset="0"/>
                                  </a:rPr>
                                  <m:t>1</m:t>
                                </m:r>
                              </m:sub>
                            </m:sSub>
                          </m:e>
                        </m:d>
                        <m:r>
                          <a:rPr lang="en-US" sz="1400">
                            <a:solidFill>
                              <a:srgbClr val="000000"/>
                            </a:solidFill>
                            <a:latin typeface="Cambria Math" charset="0"/>
                            <a:ea typeface="Times New Roman" charset="0"/>
                          </a:rPr>
                          <m:t>+</m:t>
                        </m:r>
                        <m:r>
                          <m:rPr>
                            <m:nor/>
                          </m:rPr>
                          <a:rPr lang="en-US" sz="1400" smtClean="0">
                            <a:solidFill>
                              <a:srgbClr val="0070C0"/>
                            </a:solidFill>
                            <a:latin typeface="Cambria Math" charset="0"/>
                            <a:ea typeface="Cambria Math" charset="0"/>
                            <a:cs typeface="Cambria Math" charset="0"/>
                          </a:rPr>
                          <m:t>P</m:t>
                        </m:r>
                        <m:d>
                          <m:dPr>
                            <m:ctrlPr>
                              <a:rPr lang="en-US" sz="1400" i="1">
                                <a:solidFill>
                                  <a:srgbClr val="0070C0"/>
                                </a:solidFill>
                                <a:latin typeface="Cambria Math" panose="02040503050406030204" pitchFamily="18" charset="0"/>
                                <a:ea typeface="Times New Roman" charset="0"/>
                              </a:rPr>
                            </m:ctrlPr>
                          </m:dPr>
                          <m:e>
                            <m:r>
                              <m:rPr>
                                <m:nor/>
                              </m:rPr>
                              <a:rPr lang="en-US" sz="1400">
                                <a:solidFill>
                                  <a:srgbClr val="0070C0"/>
                                </a:solidFill>
                                <a:latin typeface="Times New Roman" charset="0"/>
                                <a:ea typeface="Times New Roman" charset="0"/>
                                <a:cs typeface="Times New Roman" charset="0"/>
                              </a:rPr>
                              <m:t>R</m:t>
                            </m:r>
                            <m:r>
                              <m:rPr>
                                <m:nor/>
                              </m:rPr>
                              <a:rPr lang="en-US" sz="1400" b="0" i="0" baseline="-25000" smtClean="0">
                                <a:solidFill>
                                  <a:srgbClr val="0070C0"/>
                                </a:solidFill>
                                <a:latin typeface="Times New Roman" charset="0"/>
                                <a:ea typeface="Times New Roman" charset="0"/>
                                <a:cs typeface="Times New Roman" charset="0"/>
                              </a:rPr>
                              <m:t>1</m:t>
                            </m:r>
                          </m:e>
                          <m:e>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1</m:t>
                                </m:r>
                              </m:sub>
                            </m:sSub>
                          </m:e>
                        </m:d>
                        <m:r>
                          <a:rPr lang="en-US" sz="1400">
                            <a:solidFill>
                              <a:srgbClr val="0070C0"/>
                            </a:solidFill>
                            <a:latin typeface="Cambria Math" charset="0"/>
                            <a:ea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a:rPr lang="en-US" sz="1400" b="0" i="0" smtClean="0">
                                    <a:solidFill>
                                      <a:schemeClr val="tx1"/>
                                    </a:solidFill>
                                    <a:latin typeface="Cambria Math" charset="0"/>
                                    <a:ea typeface="Cambria Math" charset="0"/>
                                    <a:cs typeface="Cambria Math" charset="0"/>
                                  </a:rPr>
                                  <m:t>1</m:t>
                                </m:r>
                              </m:sub>
                            </m:sSub>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rPr>
                  <a:t>              =</a:t>
                </a:r>
                <a:r>
                  <a:rPr lang="en-US" sz="1400" dirty="0" smtClean="0">
                    <a:latin typeface="Times New Roman" charset="0"/>
                    <a:ea typeface="Times New Roman" charset="0"/>
                    <a:cs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smtClean="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r>
                          <m:rPr>
                            <m:nor/>
                          </m:rPr>
                          <a:rPr lang="en-US" sz="1400" smtClean="0">
                            <a:solidFill>
                              <a:srgbClr val="FF0000"/>
                            </a:solidFill>
                            <a:latin typeface="Cambria Math" charset="0"/>
                            <a:ea typeface="Cambria Math" charset="0"/>
                            <a:cs typeface="Cambria Math" charset="0"/>
                          </a:rPr>
                          <m:t>Q</m:t>
                        </m:r>
                        <m:r>
                          <m:rPr>
                            <m:nor/>
                          </m:rPr>
                          <a:rPr lang="en-US" sz="1400" baseline="-25000" smtClean="0">
                            <a:solidFill>
                              <a:srgbClr val="FF0000"/>
                            </a:solidFill>
                            <a:latin typeface="Cambria Math" charset="0"/>
                            <a:ea typeface="Cambria Math" charset="0"/>
                            <a:cs typeface="Cambria Math" charset="0"/>
                          </a:rPr>
                          <m:t>1</m:t>
                        </m:r>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smtClean="0">
                            <a:solidFill>
                              <a:schemeClr val="tx1"/>
                            </a:solidFill>
                            <a:latin typeface="Cambria Math" charset="0"/>
                            <a:ea typeface="Times New Roman" charset="0"/>
                            <a:cs typeface="Times New Roman" charset="0"/>
                          </a:rPr>
                          <m:t>∗</m:t>
                        </m:r>
                        <m:r>
                          <m:rPr>
                            <m:sty m:val="p"/>
                          </m:rPr>
                          <a:rPr lang="en-US" sz="1400">
                            <a:solidFill>
                              <a:srgbClr val="000000"/>
                            </a:solidFill>
                            <a:latin typeface="Cambria Math"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num>
                      <m:den>
                        <m:d>
                          <m:dPr>
                            <m:begChr m:val="["/>
                            <m:endChr m:val="]"/>
                            <m:ctrlPr>
                              <a:rPr lang="en-US" sz="1400" i="1" smtClean="0">
                                <a:solidFill>
                                  <a:schemeClr val="tx1"/>
                                </a:solidFill>
                                <a:latin typeface="Cambria Math" panose="02040503050406030204" pitchFamily="18" charset="0"/>
                                <a:ea typeface="Cambria Math" charset="0"/>
                                <a:cs typeface="Cambria Math" charset="0"/>
                              </a:rPr>
                            </m:ctrlPr>
                          </m:dPr>
                          <m:e>
                            <m:r>
                              <m:rPr>
                                <m:nor/>
                              </m:rPr>
                              <a:rPr lang="en-US" sz="1400">
                                <a:solidFill>
                                  <a:schemeClr val="tx1"/>
                                </a:solidFill>
                                <a:latin typeface="Cambria Math" charset="0"/>
                                <a:ea typeface="Cambria Math" charset="0"/>
                                <a:cs typeface="Cambria Math" charset="0"/>
                              </a:rPr>
                              <m:t>P</m:t>
                            </m:r>
                            <m:r>
                              <m:rPr>
                                <m:nor/>
                              </m:rPr>
                              <a:rPr lang="en-US" sz="1400">
                                <a:solidFill>
                                  <a:schemeClr val="tx1"/>
                                </a:solidFill>
                                <a:latin typeface="Cambria Math" charset="0"/>
                                <a:ea typeface="Cambria Math" charset="0"/>
                                <a:cs typeface="Cambria Math" charset="0"/>
                              </a:rPr>
                              <m:t>(</m:t>
                            </m:r>
                            <m:r>
                              <m:rPr>
                                <m:nor/>
                              </m:rPr>
                              <a:rPr lang="en-US" sz="1400">
                                <a:solidFill>
                                  <a:schemeClr val="tx1"/>
                                </a:solidFill>
                                <a:latin typeface="Cambria Math" charset="0"/>
                                <a:ea typeface="Cambria Math" charset="0"/>
                                <a:cs typeface="Cambria Math" charset="0"/>
                              </a:rPr>
                              <m:t>Q</m:t>
                            </m:r>
                            <m:r>
                              <m:rPr>
                                <m:nor/>
                              </m:rPr>
                              <a:rPr lang="en-US" sz="1400" baseline="-25000">
                                <a:solidFill>
                                  <a:schemeClr val="tx1"/>
                                </a:solidFill>
                                <a:latin typeface="Cambria Math" charset="0"/>
                                <a:ea typeface="Cambria Math" charset="0"/>
                                <a:cs typeface="Cambria Math" charset="0"/>
                              </a:rPr>
                              <m:t>1</m:t>
                            </m:r>
                            <m:r>
                              <m:rPr>
                                <m:nor/>
                              </m:rPr>
                              <a:rPr lang="en-US" sz="1400">
                                <a:solidFill>
                                  <a:schemeClr val="tx1"/>
                                </a:solidFill>
                                <a:latin typeface="Cambria Math" charset="0"/>
                                <a:ea typeface="Cambria Math" charset="0"/>
                                <a:cs typeface="Cambria Math" charset="0"/>
                              </a:rPr>
                              <m:t>|</m:t>
                            </m:r>
                            <m:sSub>
                              <m:sSubPr>
                                <m:ctrlPr>
                                  <a:rPr lang="en-US" sz="1400" i="1">
                                    <a:solidFill>
                                      <a:schemeClr val="tx1"/>
                                    </a:solidFill>
                                    <a:latin typeface="Cambria Math" panose="02040503050406030204" pitchFamily="18" charset="0"/>
                                    <a:ea typeface="Cambria Math" charset="0"/>
                                    <a:cs typeface="Cambria Math" charset="0"/>
                                  </a:rPr>
                                </m:ctrlPr>
                              </m:sSubPr>
                              <m:e>
                                <m:r>
                                  <m:rPr>
                                    <m:sty m:val="p"/>
                                  </m:rPr>
                                  <a:rPr lang="en-US" sz="1400">
                                    <a:solidFill>
                                      <a:schemeClr val="tx1"/>
                                    </a:solidFill>
                                    <a:latin typeface="Cambria Math" charset="0"/>
                                    <a:ea typeface="Cambria Math" charset="0"/>
                                    <a:cs typeface="Cambria Math" charset="0"/>
                                  </a:rPr>
                                  <m:t>C</m:t>
                                </m:r>
                              </m:e>
                              <m:sub>
                                <m:r>
                                  <a:rPr lang="en-US" sz="1400">
                                    <a:solidFill>
                                      <a:schemeClr val="tx1"/>
                                    </a:solidFill>
                                    <a:latin typeface="Cambria Math" charset="0"/>
                                    <a:ea typeface="Cambria Math" charset="0"/>
                                    <a:cs typeface="Cambria Math" charset="0"/>
                                  </a:rPr>
                                  <m:t>1</m:t>
                                </m:r>
                              </m:sub>
                            </m:sSub>
                            <m:r>
                              <m:rPr>
                                <m:nor/>
                              </m:rPr>
                              <a:rPr lang="en-US" sz="1400">
                                <a:solidFill>
                                  <a:schemeClr val="tx1"/>
                                </a:solidFill>
                                <a:latin typeface="Times New Roman" charset="0"/>
                                <a:ea typeface="Times New Roman" charset="0"/>
                                <a:cs typeface="Times New Roman" charset="0"/>
                              </a:rPr>
                              <m:t>)</m:t>
                            </m:r>
                            <m:r>
                              <a:rPr lang="en-US" sz="1400">
                                <a:solidFill>
                                  <a:schemeClr val="tx1"/>
                                </a:solidFill>
                                <a:latin typeface="Cambria Math" charset="0"/>
                                <a:ea typeface="Times New Roman" charset="0"/>
                              </a:rPr>
                              <m:t>∗</m:t>
                            </m:r>
                            <m:r>
                              <m:rPr>
                                <m:nor/>
                              </m:rPr>
                              <a:rPr lang="en-US" sz="1400">
                                <a:solidFill>
                                  <a:schemeClr val="tx1"/>
                                </a:solidFill>
                                <a:latin typeface="Cambria Math" charset="0"/>
                                <a:ea typeface="Cambria Math" charset="0"/>
                                <a:cs typeface="Cambria Math" charset="0"/>
                              </a:rPr>
                              <m:t>P</m:t>
                            </m:r>
                            <m:r>
                              <m:rPr>
                                <m:nor/>
                              </m:rPr>
                              <a:rPr lang="en-US" sz="1400">
                                <a:solidFill>
                                  <a:schemeClr val="tx1"/>
                                </a:solidFill>
                                <a:latin typeface="Cambria Math" charset="0"/>
                                <a:ea typeface="Cambria Math" charset="0"/>
                                <a:cs typeface="Cambria Math" charset="0"/>
                              </a:rPr>
                              <m:t>(</m:t>
                            </m:r>
                            <m:r>
                              <m:rPr>
                                <m:nor/>
                              </m:rPr>
                              <a:rPr lang="en-US" sz="1400">
                                <a:solidFill>
                                  <a:schemeClr val="tx1"/>
                                </a:solidFill>
                                <a:latin typeface="Cambria Math" charset="0"/>
                                <a:ea typeface="Cambria Math" charset="0"/>
                                <a:cs typeface="Cambria Math" charset="0"/>
                              </a:rPr>
                              <m:t>Q</m:t>
                            </m:r>
                            <m:r>
                              <m:rPr>
                                <m:nor/>
                              </m:rPr>
                              <a:rPr lang="en-US" sz="1400" baseline="-25000">
                                <a:solidFill>
                                  <a:schemeClr val="tx1"/>
                                </a:solidFill>
                                <a:latin typeface="Cambria Math" charset="0"/>
                                <a:ea typeface="Cambria Math" charset="0"/>
                                <a:cs typeface="Cambria Math" charset="0"/>
                              </a:rPr>
                              <m:t>2</m:t>
                            </m:r>
                            <m:r>
                              <m:rPr>
                                <m:nor/>
                              </m:rPr>
                              <a:rPr lang="en-US" sz="1400">
                                <a:solidFill>
                                  <a:schemeClr val="tx1"/>
                                </a:solidFill>
                                <a:latin typeface="Cambria Math" charset="0"/>
                                <a:ea typeface="Cambria Math" charset="0"/>
                                <a:cs typeface="Cambria Math" charset="0"/>
                              </a:rPr>
                              <m:t>|</m:t>
                            </m:r>
                            <m:sSub>
                              <m:sSubPr>
                                <m:ctrlPr>
                                  <a:rPr lang="en-US" sz="1400" i="1">
                                    <a:solidFill>
                                      <a:schemeClr val="tx1"/>
                                    </a:solidFill>
                                    <a:latin typeface="Cambria Math" panose="02040503050406030204" pitchFamily="18" charset="0"/>
                                    <a:ea typeface="Cambria Math" charset="0"/>
                                    <a:cs typeface="Cambria Math" charset="0"/>
                                  </a:rPr>
                                </m:ctrlPr>
                              </m:sSubPr>
                              <m:e>
                                <m:r>
                                  <m:rPr>
                                    <m:sty m:val="p"/>
                                  </m:rPr>
                                  <a:rPr lang="en-US" sz="1400">
                                    <a:solidFill>
                                      <a:schemeClr val="tx1"/>
                                    </a:solidFill>
                                    <a:latin typeface="Cambria Math" charset="0"/>
                                    <a:ea typeface="Cambria Math" charset="0"/>
                                    <a:cs typeface="Cambria Math" charset="0"/>
                                  </a:rPr>
                                  <m:t>C</m:t>
                                </m:r>
                              </m:e>
                              <m:sub>
                                <m:r>
                                  <a:rPr lang="en-US" sz="1400">
                                    <a:solidFill>
                                      <a:schemeClr val="tx1"/>
                                    </a:solidFill>
                                    <a:latin typeface="Cambria Math" charset="0"/>
                                    <a:ea typeface="Cambria Math" charset="0"/>
                                    <a:cs typeface="Cambria Math" charset="0"/>
                                  </a:rPr>
                                  <m:t>1</m:t>
                                </m:r>
                              </m:sub>
                            </m:sSub>
                            <m:r>
                              <m:rPr>
                                <m:nor/>
                              </m:rPr>
                              <a:rPr lang="en-US" sz="1400">
                                <a:solidFill>
                                  <a:schemeClr val="tx1"/>
                                </a:solidFill>
                                <a:latin typeface="Times New Roman" charset="0"/>
                                <a:ea typeface="Times New Roman" charset="0"/>
                                <a:cs typeface="Times New Roman" charset="0"/>
                              </a:rPr>
                              <m:t>)</m:t>
                            </m:r>
                            <m:r>
                              <a:rPr lang="en-US" sz="1400">
                                <a:solidFill>
                                  <a:schemeClr val="tx1"/>
                                </a:solidFill>
                                <a:latin typeface="Cambria Math" charset="0"/>
                                <a:ea typeface="Times New Roman" charset="0"/>
                                <a:cs typeface="Times New Roman" charset="0"/>
                              </a:rPr>
                              <m:t>∗</m:t>
                            </m:r>
                            <m:r>
                              <m:rPr>
                                <m:nor/>
                              </m:rPr>
                              <a:rPr lang="en-US" sz="1400">
                                <a:solidFill>
                                  <a:schemeClr val="tx1"/>
                                </a:solidFill>
                                <a:latin typeface="Cambria Math" charset="0"/>
                                <a:ea typeface="Cambria Math" charset="0"/>
                                <a:cs typeface="Cambria Math" charset="0"/>
                              </a:rPr>
                              <m:t>P</m:t>
                            </m:r>
                            <m:r>
                              <m:rPr>
                                <m:nor/>
                              </m:rPr>
                              <a:rPr lang="en-US" sz="1400">
                                <a:solidFill>
                                  <a:schemeClr val="tx1"/>
                                </a:solidFill>
                                <a:latin typeface="Cambria Math" charset="0"/>
                                <a:ea typeface="Cambria Math" charset="0"/>
                                <a:cs typeface="Cambria Math" charset="0"/>
                              </a:rPr>
                              <m:t>(</m:t>
                            </m:r>
                            <m:r>
                              <m:rPr>
                                <m:nor/>
                              </m:rPr>
                              <a:rPr lang="en-US" sz="1400">
                                <a:solidFill>
                                  <a:schemeClr val="tx1"/>
                                </a:solidFill>
                                <a:latin typeface="Cambria Math" charset="0"/>
                                <a:ea typeface="Cambria Math" charset="0"/>
                                <a:cs typeface="Cambria Math" charset="0"/>
                              </a:rPr>
                              <m:t>Q</m:t>
                            </m:r>
                            <m:r>
                              <m:rPr>
                                <m:nor/>
                              </m:rPr>
                              <a:rPr lang="en-US" sz="1400" baseline="-25000">
                                <a:solidFill>
                                  <a:schemeClr val="tx1"/>
                                </a:solidFill>
                                <a:latin typeface="Cambria Math" charset="0"/>
                                <a:ea typeface="Cambria Math" charset="0"/>
                                <a:cs typeface="Cambria Math" charset="0"/>
                              </a:rPr>
                              <m:t>3</m:t>
                            </m:r>
                            <m:r>
                              <m:rPr>
                                <m:nor/>
                              </m:rPr>
                              <a:rPr lang="en-US" sz="1400">
                                <a:solidFill>
                                  <a:schemeClr val="tx1"/>
                                </a:solidFill>
                                <a:latin typeface="Cambria Math" charset="0"/>
                                <a:ea typeface="Cambria Math" charset="0"/>
                                <a:cs typeface="Cambria Math" charset="0"/>
                              </a:rPr>
                              <m:t>|</m:t>
                            </m:r>
                            <m:sSub>
                              <m:sSubPr>
                                <m:ctrlPr>
                                  <a:rPr lang="en-US" sz="1400" i="1">
                                    <a:solidFill>
                                      <a:schemeClr val="tx1"/>
                                    </a:solidFill>
                                    <a:latin typeface="Cambria Math" panose="02040503050406030204" pitchFamily="18" charset="0"/>
                                    <a:ea typeface="Cambria Math" charset="0"/>
                                    <a:cs typeface="Cambria Math" charset="0"/>
                                  </a:rPr>
                                </m:ctrlPr>
                              </m:sSubPr>
                              <m:e>
                                <m:r>
                                  <m:rPr>
                                    <m:sty m:val="p"/>
                                  </m:rPr>
                                  <a:rPr lang="en-US" sz="1400">
                                    <a:solidFill>
                                      <a:schemeClr val="tx1"/>
                                    </a:solidFill>
                                    <a:latin typeface="Cambria Math" charset="0"/>
                                    <a:ea typeface="Cambria Math" charset="0"/>
                                    <a:cs typeface="Cambria Math" charset="0"/>
                                  </a:rPr>
                                  <m:t>C</m:t>
                                </m:r>
                              </m:e>
                              <m:sub>
                                <m:r>
                                  <a:rPr lang="en-US" sz="1400">
                                    <a:solidFill>
                                      <a:schemeClr val="tx1"/>
                                    </a:solidFill>
                                    <a:latin typeface="Cambria Math" charset="0"/>
                                    <a:ea typeface="Cambria Math" charset="0"/>
                                    <a:cs typeface="Cambria Math" charset="0"/>
                                  </a:rPr>
                                  <m:t>1</m:t>
                                </m:r>
                              </m:sub>
                            </m:sSub>
                            <m:r>
                              <m:rPr>
                                <m:nor/>
                              </m:rPr>
                              <a:rPr lang="en-US" sz="1400">
                                <a:solidFill>
                                  <a:schemeClr val="tx1"/>
                                </a:solidFill>
                                <a:latin typeface="Times New Roman" charset="0"/>
                                <a:ea typeface="Times New Roman" charset="0"/>
                                <a:cs typeface="Times New Roman" charset="0"/>
                              </a:rPr>
                              <m:t>)</m:t>
                            </m:r>
                            <m:r>
                              <a:rPr lang="en-US" sz="1400">
                                <a:solidFill>
                                  <a:schemeClr val="tx1"/>
                                </a:solidFill>
                                <a:latin typeface="Cambria Math" charset="0"/>
                                <a:ea typeface="Times New Roman" charset="0"/>
                                <a:cs typeface="Times New Roman" charset="0"/>
                              </a:rPr>
                              <m:t>∗</m:t>
                            </m:r>
                            <m:r>
                              <m:rPr>
                                <m:nor/>
                              </m:rPr>
                              <a:rPr lang="en-US" sz="1400">
                                <a:solidFill>
                                  <a:schemeClr val="tx1"/>
                                </a:solidFill>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r>
                                      <m:rPr>
                                        <m:sty m:val="p"/>
                                      </m:rPr>
                                      <a:rPr lang="en-US" sz="1400">
                                        <a:solidFill>
                                          <a:schemeClr val="tx1"/>
                                        </a:solidFill>
                                        <a:latin typeface="Cambria Math" charset="0"/>
                                        <a:ea typeface="Cambria Math" charset="0"/>
                                        <a:cs typeface="Cambria Math" charset="0"/>
                                      </a:rPr>
                                      <m:t>C</m:t>
                                    </m:r>
                                  </m:e>
                                  <m:sub>
                                    <m:r>
                                      <a:rPr lang="en-US" sz="1400">
                                        <a:solidFill>
                                          <a:schemeClr val="tx1"/>
                                        </a:solidFill>
                                        <a:latin typeface="Cambria Math" charset="0"/>
                                        <a:ea typeface="Cambria Math" charset="0"/>
                                        <a:cs typeface="Cambria Math" charset="0"/>
                                      </a:rPr>
                                      <m:t>1</m:t>
                                    </m:r>
                                  </m:sub>
                                </m:sSub>
                              </m:e>
                            </m:d>
                          </m:e>
                        </m:d>
                        <m:r>
                          <a:rPr lang="en-US" sz="1400">
                            <a:solidFill>
                              <a:schemeClr val="tx1"/>
                            </a:solidFill>
                            <a:latin typeface="Cambria Math" charset="0"/>
                            <a:ea typeface="Times New Roman" charset="0"/>
                          </a:rPr>
                          <m:t>+</m:t>
                        </m:r>
                        <m:r>
                          <m:rPr>
                            <m:nor/>
                          </m:rPr>
                          <a:rPr lang="en-US" sz="1400" b="0" i="0" smtClean="0">
                            <a:solidFill>
                              <a:schemeClr val="tx1"/>
                            </a:solidFill>
                            <a:latin typeface="Cambria Math" charset="0"/>
                            <a:ea typeface="Times New Roman" charset="0"/>
                          </a:rPr>
                          <m:t> </m:t>
                        </m:r>
                        <m:d>
                          <m:dPr>
                            <m:begChr m:val="["/>
                            <m:endChr m:val="]"/>
                            <m:ctrlPr>
                              <a:rPr lang="en-US" sz="1400" b="0" i="1" smtClean="0">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1</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2</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cs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3</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smtClean="0">
                                <a:solidFill>
                                  <a:schemeClr val="tx1"/>
                                </a:solidFill>
                                <a:latin typeface="Cambria Math" charset="0"/>
                                <a:ea typeface="Cambria Math" charset="0"/>
                                <a:cs typeface="Cambria Math"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1</m:t>
                                    </m:r>
                                  </m:sub>
                                </m:sSub>
                              </m:e>
                            </m:d>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ea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1</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num>
                      <m:den>
                        <m:d>
                          <m:dPr>
                            <m:begChr m:val="["/>
                            <m:endChr m:val="]"/>
                            <m:ctrlPr>
                              <a:rPr lang="en-US" sz="1400" i="1">
                                <a:latin typeface="Cambria Math" panose="02040503050406030204" pitchFamily="18" charset="0"/>
                                <a:ea typeface="Cambria Math" charset="0"/>
                                <a:cs typeface="Cambria Math" charset="0"/>
                              </a:rPr>
                            </m:ctrlPr>
                          </m:dPr>
                          <m:e>
                            <m:r>
                              <m:rPr>
                                <m:nor/>
                              </m:rPr>
                              <a:rPr lang="en-US" sz="1400">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1</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e>
                        </m:d>
                        <m:r>
                          <a:rPr lang="en-US" sz="140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smtClean="0">
                                <a:solidFill>
                                  <a:srgbClr val="0070C0"/>
                                </a:solidFill>
                                <a:latin typeface="Cambria Math" charset="0"/>
                                <a:ea typeface="Cambria Math" charset="0"/>
                                <a:cs typeface="Cambria Math" charset="0"/>
                              </a:rPr>
                              <m:t>1</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2</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1</m:t>
                                    </m:r>
                                  </m:sub>
                                </m:sSub>
                              </m:e>
                            </m:d>
                          </m:e>
                        </m:d>
                      </m:den>
                    </m:f>
                  </m:oMath>
                </a14:m>
                <a:r>
                  <a:rPr lang="en-US" sz="1400" dirty="0" smtClean="0">
                    <a:latin typeface="Times New Roman" charset="0"/>
                    <a:ea typeface="Times New Roman" charset="0"/>
                    <a:cs typeface="Times New Roman" charset="0"/>
                  </a:rPr>
                  <a:t>   </a:t>
                </a:r>
                <a:r>
                  <a:rPr lang="en-US" sz="800" dirty="0" smtClean="0">
                    <a:latin typeface="Times New Roman" charset="0"/>
                    <a:ea typeface="Times New Roman" charset="0"/>
                    <a:cs typeface="Times New Roman" charset="0"/>
                  </a:rPr>
                  <a:t>based on the structure of the relation between the questions and the concepts, </a:t>
                </a:r>
                <a:r>
                  <a:rPr lang="en-US" sz="800" dirty="0" smtClean="0">
                    <a:latin typeface="Cambria Math" charset="0"/>
                    <a:ea typeface="Cambria Math" charset="0"/>
                    <a:cs typeface="Cambria Math" charset="0"/>
                  </a:rPr>
                  <a:t>Q</a:t>
                </a:r>
                <a:r>
                  <a:rPr lang="en-US" sz="800" baseline="-25000" dirty="0" smtClean="0">
                    <a:latin typeface="Cambria Math" charset="0"/>
                    <a:ea typeface="Cambria Math" charset="0"/>
                    <a:cs typeface="Cambria Math" charset="0"/>
                  </a:rPr>
                  <a:t>3</a:t>
                </a:r>
                <a:r>
                  <a:rPr lang="en-US" sz="800" dirty="0" smtClean="0">
                    <a:latin typeface="Cambria Math" charset="0"/>
                    <a:ea typeface="Cambria Math" charset="0"/>
                    <a:cs typeface="Cambria Math" charset="0"/>
                  </a:rPr>
                  <a:t> is not related with C</a:t>
                </a:r>
                <a:r>
                  <a:rPr lang="en-US" sz="800" baseline="-25000" dirty="0" smtClean="0">
                    <a:latin typeface="Cambria Math" charset="0"/>
                    <a:ea typeface="Cambria Math" charset="0"/>
                    <a:cs typeface="Cambria Math" charset="0"/>
                  </a:rPr>
                  <a:t>1</a:t>
                </a:r>
                <a:r>
                  <a:rPr lang="en-US" sz="800" dirty="0" smtClean="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a:rPr lang="en-US" sz="1400" i="1" smtClean="0">
                            <a:solidFill>
                              <a:srgbClr val="FF0000"/>
                            </a:solidFill>
                            <a:latin typeface="Cambria Math" charset="0"/>
                            <a:ea typeface="Times New Roman" charset="0"/>
                          </a:rPr>
                          <m:t>[</m:t>
                        </m:r>
                        <m:r>
                          <a:rPr lang="en-US" sz="1400" smtClean="0">
                            <a:solidFill>
                              <a:srgbClr val="FF0000"/>
                            </a:solidFill>
                            <a:latin typeface="Cambria Math" charset="0"/>
                            <a:ea typeface="Times New Roman" charset="0"/>
                          </a:rPr>
                          <m:t>(</m:t>
                        </m:r>
                        <m:r>
                          <a:rPr lang="en-US" sz="1400">
                            <a:solidFill>
                              <a:srgbClr val="FF0000"/>
                            </a:solidFill>
                            <a:latin typeface="Cambria Math" charset="0"/>
                            <a:ea typeface="Cambria Math" charset="0"/>
                            <a:cs typeface="Cambria Math" charset="0"/>
                          </a:rPr>
                          <m:t>1−</m:t>
                        </m:r>
                        <m:r>
                          <m:rPr>
                            <m:sty m:val="p"/>
                          </m:rPr>
                          <a:rPr lang="en-US" sz="1400">
                            <a:solidFill>
                              <a:srgbClr val="FF0000"/>
                            </a:solidFill>
                            <a:latin typeface="Cambria Math" charset="0"/>
                            <a:ea typeface="Cambria Math" charset="0"/>
                            <a:cs typeface="Cambria Math" charset="0"/>
                          </a:rPr>
                          <m:t>g</m:t>
                        </m:r>
                        <m:r>
                          <a:rPr lang="en-US" sz="1400">
                            <a:solidFill>
                              <a:srgbClr val="FF0000"/>
                            </a:solidFill>
                            <a:latin typeface="Cambria Math" charset="0"/>
                            <a:ea typeface="Cambria Math" charset="0"/>
                            <a:cs typeface="Cambria Math" charset="0"/>
                          </a:rPr>
                          <m:t>)∗(1−</m:t>
                        </m:r>
                        <m:r>
                          <m:rPr>
                            <m:sty m:val="p"/>
                          </m:rPr>
                          <a:rPr lang="en-US" sz="1400">
                            <a:solidFill>
                              <a:srgbClr val="FF0000"/>
                            </a:solidFill>
                            <a:latin typeface="Cambria Math" charset="0"/>
                            <a:ea typeface="Cambria Math" charset="0"/>
                            <a:cs typeface="Cambria Math" charset="0"/>
                          </a:rPr>
                          <m:t>g</m:t>
                        </m:r>
                        <m:r>
                          <a:rPr lang="en-US" sz="1400">
                            <a:solidFill>
                              <a:srgbClr val="FF0000"/>
                            </a:solidFill>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num>
                      <m:den>
                        <m:r>
                          <m:rPr>
                            <m:nor/>
                          </m:rPr>
                          <a:rPr lang="en-US" sz="1400">
                            <a:latin typeface="Cambria Math" charset="0"/>
                            <a:ea typeface="Cambria Math" charset="0"/>
                            <a:cs typeface="Cambria Math" charset="0"/>
                          </a:rPr>
                          <m:t>[</m:t>
                        </m:r>
                        <m:r>
                          <a:rPr lang="en-US" sz="1400" i="1">
                            <a:solidFill>
                              <a:srgbClr val="FF0000"/>
                            </a:solidFill>
                            <a:latin typeface="Cambria Math" charset="0"/>
                            <a:ea typeface="Times New Roman" charset="0"/>
                          </a:rPr>
                          <m:t>[</m:t>
                        </m:r>
                        <m:r>
                          <a:rPr lang="en-US" sz="1400">
                            <a:solidFill>
                              <a:srgbClr val="FF0000"/>
                            </a:solidFill>
                            <a:latin typeface="Cambria Math" charset="0"/>
                            <a:ea typeface="Times New Roman" charset="0"/>
                          </a:rPr>
                          <m:t>(</m:t>
                        </m:r>
                        <m:r>
                          <a:rPr lang="en-US" sz="1400">
                            <a:solidFill>
                              <a:srgbClr val="FF0000"/>
                            </a:solidFill>
                            <a:latin typeface="Cambria Math" charset="0"/>
                            <a:ea typeface="Cambria Math" charset="0"/>
                            <a:cs typeface="Cambria Math" charset="0"/>
                          </a:rPr>
                          <m:t>1−</m:t>
                        </m:r>
                        <m:r>
                          <m:rPr>
                            <m:sty m:val="p"/>
                          </m:rPr>
                          <a:rPr lang="en-US" sz="1400">
                            <a:solidFill>
                              <a:srgbClr val="FF0000"/>
                            </a:solidFill>
                            <a:latin typeface="Cambria Math" charset="0"/>
                            <a:ea typeface="Cambria Math" charset="0"/>
                            <a:cs typeface="Cambria Math" charset="0"/>
                          </a:rPr>
                          <m:t>g</m:t>
                        </m:r>
                        <m:r>
                          <a:rPr lang="en-US" sz="1400">
                            <a:solidFill>
                              <a:srgbClr val="FF0000"/>
                            </a:solidFill>
                            <a:latin typeface="Cambria Math" charset="0"/>
                            <a:ea typeface="Cambria Math" charset="0"/>
                            <a:cs typeface="Cambria Math" charset="0"/>
                          </a:rPr>
                          <m:t>)∗(1−</m:t>
                        </m:r>
                        <m:r>
                          <m:rPr>
                            <m:sty m:val="p"/>
                          </m:rPr>
                          <a:rPr lang="en-US" sz="1400">
                            <a:solidFill>
                              <a:srgbClr val="FF0000"/>
                            </a:solidFill>
                            <a:latin typeface="Cambria Math" charset="0"/>
                            <a:ea typeface="Cambria Math" charset="0"/>
                            <a:cs typeface="Cambria Math" charset="0"/>
                          </a:rPr>
                          <m:t>g</m:t>
                        </m:r>
                        <m:r>
                          <a:rPr lang="en-US" sz="1400">
                            <a:solidFill>
                              <a:srgbClr val="FF0000"/>
                            </a:solidFill>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r>
                          <m:rPr>
                            <m:nor/>
                          </m:rPr>
                          <a:rPr lang="en-US" sz="1400">
                            <a:latin typeface="Cambria Math" charset="0"/>
                            <a:ea typeface="Cambria Math" charset="0"/>
                            <a:cs typeface="Cambria Math" charset="0"/>
                          </a:rPr>
                          <m:t>]</m:t>
                        </m:r>
                        <m:r>
                          <a:rPr lang="en-US" sz="1400">
                            <a:solidFill>
                              <a:srgbClr val="000000"/>
                            </a:solidFill>
                            <a:latin typeface="Cambria Math" charset="0"/>
                            <a:ea typeface="Times New Roman" charset="0"/>
                          </a:rPr>
                          <m:t>+</m:t>
                        </m:r>
                        <m:d>
                          <m:dPr>
                            <m:begChr m:val="["/>
                            <m:endChr m:val="]"/>
                            <m:ctrlPr>
                              <a:rPr lang="en-US" sz="1400" i="1" smtClean="0">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1</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2</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Cambria Math" charset="0"/>
                                <a:ea typeface="Times New Roman" charset="0"/>
                                <a:cs typeface="Times New Roman" charset="0"/>
                              </a:rPr>
                              <m:t>(</m:t>
                            </m:r>
                            <m:r>
                              <m:rPr>
                                <m:nor/>
                              </m:rPr>
                              <a:rPr lang="en-US" sz="1400">
                                <a:latin typeface="Times New Roman" charset="0"/>
                                <a:ea typeface="Times New Roman" charset="0"/>
                                <a:cs typeface="Times New Roman" charset="0"/>
                              </a:rPr>
                              <m:t>1−</m:t>
                            </m:r>
                            <m:r>
                              <m:rPr>
                                <m:nor/>
                              </m:rPr>
                              <a:rPr lang="en-US" sz="1400">
                                <a:latin typeface="Times New Roman" charset="0"/>
                                <a:ea typeface="Times New Roman" charset="0"/>
                                <a:cs typeface="Times New Roman" charset="0"/>
                              </a:rPr>
                              <m:t>k</m:t>
                            </m:r>
                            <m:r>
                              <m:rPr>
                                <m:nor/>
                              </m:rPr>
                              <a:rPr lang="en-US" sz="1400">
                                <a:latin typeface="Cambria Math" charset="0"/>
                                <a:ea typeface="Times New Roman" charset="0"/>
                                <a:cs typeface="Times New Roman" charset="0"/>
                              </a:rPr>
                              <m:t>)</m:t>
                            </m:r>
                            <m:r>
                              <m:rPr>
                                <m:nor/>
                              </m:rPr>
                              <a:rPr lang="en-US" sz="1400">
                                <a:latin typeface="Cambria Math" charset="0"/>
                                <a:ea typeface="Cambria Math" charset="0"/>
                                <a:cs typeface="Cambria Math" charset="0"/>
                              </a:rPr>
                              <m:t>]</m:t>
                            </m:r>
                          </m:e>
                        </m:d>
                      </m:den>
                    </m:f>
                  </m:oMath>
                </a14:m>
                <a:r>
                  <a:rPr lang="en-US" sz="14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a:rPr lang="en-US" sz="1400" b="0" i="1" smtClean="0">
                            <a:latin typeface="Cambria Math" charset="0"/>
                            <a:ea typeface="Times New Roman" charset="0"/>
                          </a:rPr>
                          <m:t> </m:t>
                        </m:r>
                        <m:d>
                          <m:dPr>
                            <m:ctrlPr>
                              <a:rPr lang="en-US" sz="1400" b="0" i="1" smtClean="0">
                                <a:solidFill>
                                  <a:srgbClr val="FF0000"/>
                                </a:solidFill>
                                <a:latin typeface="Cambria Math" panose="02040503050406030204" pitchFamily="18" charset="0"/>
                                <a:ea typeface="Cambria Math" charset="0"/>
                                <a:cs typeface="Cambria Math" charset="0"/>
                              </a:rPr>
                            </m:ctrlPr>
                          </m:dPr>
                          <m:e>
                            <m:r>
                              <a:rPr lang="en-US" sz="1400" b="0" i="0" smtClean="0">
                                <a:solidFill>
                                  <a:srgbClr val="FF0000"/>
                                </a:solidFill>
                                <a:latin typeface="Cambria Math" charset="0"/>
                                <a:ea typeface="Cambria Math" charset="0"/>
                                <a:cs typeface="Cambria Math" charset="0"/>
                              </a:rPr>
                              <m:t>1−</m:t>
                            </m:r>
                            <m:r>
                              <m:rPr>
                                <m:sty m:val="p"/>
                              </m:rPr>
                              <a:rPr lang="en-US" sz="1400">
                                <a:solidFill>
                                  <a:srgbClr val="FF0000"/>
                                </a:solidFill>
                                <a:latin typeface="Cambria Math" charset="0"/>
                                <a:ea typeface="Cambria Math" charset="0"/>
                                <a:cs typeface="Cambria Math" charset="0"/>
                              </a:rPr>
                              <m:t>g</m:t>
                            </m:r>
                          </m:e>
                        </m:d>
                        <m:r>
                          <a:rPr lang="en-US" sz="1400" b="0" i="1" baseline="30000" smtClean="0">
                            <a:solidFill>
                              <a:srgbClr val="FF0000"/>
                            </a:solidFill>
                            <a:latin typeface="Cambria Math" charset="0"/>
                            <a:ea typeface="Cambria Math" charset="0"/>
                            <a:cs typeface="Cambria Math" charset="0"/>
                          </a:rPr>
                          <m:t>2</m:t>
                        </m:r>
                        <m:r>
                          <a:rPr lang="en-US" sz="1400" i="1" smtClean="0">
                            <a:solidFill>
                              <a:srgbClr val="FF0000"/>
                            </a:solidFill>
                            <a:latin typeface="Cambria Math" charset="0"/>
                            <a:ea typeface="Cambria Math" charset="0"/>
                            <a:cs typeface="Cambria Math" charset="0"/>
                          </a:rPr>
                          <m:t> </m:t>
                        </m:r>
                        <m:r>
                          <a:rPr lang="en-US" sz="1400">
                            <a:solidFill>
                              <a:srgbClr val="FF0000"/>
                            </a:solidFill>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num>
                      <m:den>
                        <m:r>
                          <a:rPr lang="en-US" sz="1400" i="1" smtClean="0">
                            <a:latin typeface="Cambria Math" charset="0"/>
                            <a:ea typeface="Times New Roman" charset="0"/>
                          </a:rPr>
                          <m:t> </m:t>
                        </m:r>
                        <m:r>
                          <m:rPr>
                            <m:nor/>
                          </m:rPr>
                          <a:rPr lang="en-US" sz="1400">
                            <a:latin typeface="Cambria Math" charset="0"/>
                            <a:ea typeface="Times New Roman" charset="0"/>
                          </a:rPr>
                          <m:t>[</m:t>
                        </m:r>
                        <m:r>
                          <a:rPr lang="en-US" sz="1400" i="1" smtClean="0">
                            <a:solidFill>
                              <a:srgbClr val="0070C0"/>
                            </a:solidFill>
                            <a:latin typeface="Cambria Math" charset="0"/>
                            <a:ea typeface="Times New Roman" charset="0"/>
                          </a:rPr>
                          <m:t> </m:t>
                        </m:r>
                        <m:d>
                          <m:dPr>
                            <m:ctrlPr>
                              <a:rPr lang="en-US" sz="1400" i="1">
                                <a:solidFill>
                                  <a:srgbClr val="FF0000"/>
                                </a:solidFill>
                                <a:latin typeface="Cambria Math" panose="02040503050406030204" pitchFamily="18" charset="0"/>
                                <a:ea typeface="Cambria Math" charset="0"/>
                                <a:cs typeface="Cambria Math" charset="0"/>
                              </a:rPr>
                            </m:ctrlPr>
                          </m:dPr>
                          <m:e>
                            <m:r>
                              <a:rPr lang="en-US" sz="1400">
                                <a:solidFill>
                                  <a:srgbClr val="FF0000"/>
                                </a:solidFill>
                                <a:latin typeface="Cambria Math" charset="0"/>
                                <a:ea typeface="Cambria Math" charset="0"/>
                                <a:cs typeface="Cambria Math" charset="0"/>
                              </a:rPr>
                              <m:t>1−</m:t>
                            </m:r>
                            <m:r>
                              <m:rPr>
                                <m:sty m:val="p"/>
                              </m:rPr>
                              <a:rPr lang="en-US" sz="1400">
                                <a:solidFill>
                                  <a:srgbClr val="FF0000"/>
                                </a:solidFill>
                                <a:latin typeface="Cambria Math" charset="0"/>
                                <a:ea typeface="Cambria Math" charset="0"/>
                                <a:cs typeface="Cambria Math" charset="0"/>
                              </a:rPr>
                              <m:t>g</m:t>
                            </m:r>
                          </m:e>
                        </m:d>
                        <m:r>
                          <a:rPr lang="en-US" sz="1400" i="1" baseline="30000">
                            <a:solidFill>
                              <a:srgbClr val="FF0000"/>
                            </a:solidFill>
                            <a:latin typeface="Cambria Math" charset="0"/>
                            <a:ea typeface="Cambria Math" charset="0"/>
                            <a:cs typeface="Cambria Math" charset="0"/>
                          </a:rPr>
                          <m:t>2</m:t>
                        </m:r>
                        <m:r>
                          <a:rPr lang="en-US" sz="1400" b="0" i="0" smtClean="0">
                            <a:solidFill>
                              <a:srgbClr val="FF0000"/>
                            </a:solidFill>
                            <a:latin typeface="Cambria Math" charset="0"/>
                            <a:ea typeface="Cambria Math" charset="0"/>
                            <a:cs typeface="Cambria Math" charset="0"/>
                          </a:rPr>
                          <m:t>∗</m:t>
                        </m:r>
                        <m:r>
                          <m:rPr>
                            <m:sty m:val="p"/>
                          </m:rPr>
                          <a:rPr lang="en-US" sz="1400" smtClean="0">
                            <a:latin typeface="Cambria Math" charset="0"/>
                            <a:ea typeface="Times New Roman" charset="0"/>
                            <a:cs typeface="Times New Roman" charset="0"/>
                          </a:rPr>
                          <m:t>k</m:t>
                        </m:r>
                        <m:r>
                          <a:rPr lang="en-US" sz="1400">
                            <a:latin typeface="Cambria Math" charset="0"/>
                            <a:ea typeface="Times New Roman" charset="0"/>
                            <a:cs typeface="Times New Roman" charset="0"/>
                          </a:rPr>
                          <m:t>)</m:t>
                        </m:r>
                        <m:r>
                          <m:rPr>
                            <m:nor/>
                          </m:rPr>
                          <a:rPr lang="en-US" sz="1400">
                            <a:latin typeface="Cambria Math" charset="0"/>
                            <a:ea typeface="Cambria Math" charset="0"/>
                            <a:cs typeface="Cambria Math" charset="0"/>
                          </a:rPr>
                          <m:t>]</m:t>
                        </m:r>
                        <m:r>
                          <a:rPr lang="en-US" sz="1400">
                            <a:solidFill>
                              <a:srgbClr val="000000"/>
                            </a:solidFill>
                            <a:latin typeface="Cambria Math" charset="0"/>
                            <a:ea typeface="Times New Roman" charset="0"/>
                          </a:rPr>
                          <m:t>+</m:t>
                        </m:r>
                        <m:r>
                          <m:rPr>
                            <m:nor/>
                          </m:rPr>
                          <a:rPr lang="en-US" sz="1400">
                            <a:latin typeface="Cambria Math" charset="0"/>
                            <a:ea typeface="Times New Roman" charset="0"/>
                          </a:rPr>
                          <m:t>[</m:t>
                        </m:r>
                        <m:r>
                          <m:rPr>
                            <m:nor/>
                          </m:rPr>
                          <a:rPr lang="en-US" sz="1400" b="0" i="0" smtClean="0">
                            <a:solidFill>
                              <a:srgbClr val="0070C0"/>
                            </a:solidFill>
                            <a:latin typeface="Cambria Math" charset="0"/>
                            <a:ea typeface="Times New Roman" charset="0"/>
                          </a:rPr>
                          <m:t>g</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Times New Roman" charset="0"/>
                          </a:rPr>
                          <m:t>g</m:t>
                        </m:r>
                        <m:r>
                          <a:rPr lang="en-US" sz="1400">
                            <a:latin typeface="Cambria Math" charset="0"/>
                            <a:ea typeface="Times New Roman" charset="0"/>
                            <a:cs typeface="Times New Roman" charset="0"/>
                          </a:rPr>
                          <m:t>∗(1−</m:t>
                        </m:r>
                        <m:r>
                          <m:rPr>
                            <m:sty m:val="p"/>
                          </m:rPr>
                          <a:rPr lang="en-US" sz="1400">
                            <a:latin typeface="Cambria Math" charset="0"/>
                            <a:ea typeface="Times New Roman" charset="0"/>
                            <a:cs typeface="Times New Roman" charset="0"/>
                          </a:rPr>
                          <m:t>k</m:t>
                        </m:r>
                        <m:r>
                          <a:rPr lang="en-US" sz="1400">
                            <a:latin typeface="Cambria Math" charset="0"/>
                            <a:ea typeface="Times New Roman" charset="0"/>
                            <a:cs typeface="Times New Roman" charset="0"/>
                          </a:rPr>
                          <m:t>)</m:t>
                        </m:r>
                        <m:r>
                          <m:rPr>
                            <m:nor/>
                          </m:rPr>
                          <a:rPr lang="en-US" sz="1400">
                            <a:latin typeface="Cambria Math" charset="0"/>
                            <a:ea typeface="Cambria Math" charset="0"/>
                            <a:cs typeface="Cambria Math" charset="0"/>
                          </a:rPr>
                          <m:t>]</m:t>
                        </m:r>
                      </m:den>
                    </m:f>
                  </m:oMath>
                </a14:m>
                <a:r>
                  <a:rPr lang="en-US" sz="1400" dirty="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a:rPr lang="en-US" sz="1400" i="1" smtClean="0">
                            <a:latin typeface="Cambria Math" charset="0"/>
                            <a:ea typeface="Times New Roman" charset="0"/>
                          </a:rPr>
                          <m:t>[</m:t>
                        </m:r>
                        <m:r>
                          <a:rPr lang="en-US" sz="1400" smtClean="0">
                            <a:solidFill>
                              <a:srgbClr val="FF0000"/>
                            </a:solidFill>
                            <a:latin typeface="Cambria Math" charset="0"/>
                            <a:ea typeface="Times New Roman" charset="0"/>
                          </a:rPr>
                          <m:t>(</m:t>
                        </m:r>
                        <m:r>
                          <a:rPr lang="en-US" sz="1400" smtClean="0">
                            <a:solidFill>
                              <a:srgbClr val="FF0000"/>
                            </a:solidFill>
                            <a:latin typeface="Cambria Math" charset="0"/>
                            <a:ea typeface="Cambria Math" charset="0"/>
                            <a:cs typeface="Cambria Math" charset="0"/>
                          </a:rPr>
                          <m:t>1</m:t>
                        </m:r>
                        <m:r>
                          <a:rPr lang="en-US" sz="1400" b="0" i="0" smtClean="0">
                            <a:solidFill>
                              <a:srgbClr val="FF0000"/>
                            </a:solidFill>
                            <a:latin typeface="Cambria Math" charset="0"/>
                            <a:ea typeface="Cambria Math" charset="0"/>
                            <a:cs typeface="Cambria Math" charset="0"/>
                          </a:rPr>
                          <m:t>−2</m:t>
                        </m:r>
                        <m:r>
                          <m:rPr>
                            <m:sty m:val="p"/>
                          </m:rPr>
                          <a:rPr lang="en-US" sz="1400" b="0" i="0" smtClean="0">
                            <a:solidFill>
                              <a:srgbClr val="FF0000"/>
                            </a:solidFill>
                            <a:latin typeface="Cambria Math" charset="0"/>
                            <a:ea typeface="Cambria Math" charset="0"/>
                            <a:cs typeface="Cambria Math" charset="0"/>
                          </a:rPr>
                          <m:t>g</m:t>
                        </m:r>
                        <m:r>
                          <a:rPr lang="en-US" sz="1400" b="0" i="0" smtClean="0">
                            <a:solidFill>
                              <a:srgbClr val="FF0000"/>
                            </a:solidFill>
                            <a:latin typeface="Cambria Math" charset="0"/>
                            <a:ea typeface="Cambria Math" charset="0"/>
                            <a:cs typeface="Cambria Math" charset="0"/>
                          </a:rPr>
                          <m:t>+</m:t>
                        </m:r>
                        <m:r>
                          <m:rPr>
                            <m:sty m:val="p"/>
                          </m:rPr>
                          <a:rPr lang="en-US" sz="1400" b="0" i="0" smtClean="0">
                            <a:solidFill>
                              <a:srgbClr val="FF0000"/>
                            </a:solidFill>
                            <a:latin typeface="Cambria Math" charset="0"/>
                            <a:ea typeface="Cambria Math" charset="0"/>
                            <a:cs typeface="Cambria Math" charset="0"/>
                          </a:rPr>
                          <m:t>g</m:t>
                        </m:r>
                        <m:r>
                          <a:rPr lang="en-US" sz="1400" b="0" i="0" baseline="30000" smtClean="0">
                            <a:solidFill>
                              <a:srgbClr val="FF0000"/>
                            </a:solidFill>
                            <a:latin typeface="Cambria Math" charset="0"/>
                            <a:ea typeface="Cambria Math" charset="0"/>
                            <a:cs typeface="Cambria Math" charset="0"/>
                          </a:rPr>
                          <m:t>2</m:t>
                        </m:r>
                        <m:r>
                          <a:rPr lang="en-US" sz="1400" smtClean="0">
                            <a:solidFill>
                              <a:srgbClr val="FF0000"/>
                            </a:solidFill>
                            <a:latin typeface="Cambria Math" charset="0"/>
                            <a:ea typeface="Cambria Math" charset="0"/>
                            <a:cs typeface="Cambria Math" charset="0"/>
                          </a:rPr>
                          <m:t>]</m:t>
                        </m:r>
                        <m:r>
                          <a:rPr lang="en-US" sz="1400">
                            <a:solidFill>
                              <a:srgbClr val="FF0000"/>
                            </a:solidFill>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num>
                      <m:den>
                        <m:r>
                          <a:rPr lang="en-US" sz="1400" i="1">
                            <a:latin typeface="Cambria Math" charset="0"/>
                            <a:ea typeface="Times New Roman" charset="0"/>
                          </a:rPr>
                          <m:t> </m:t>
                        </m:r>
                        <m:r>
                          <m:rPr>
                            <m:nor/>
                          </m:rPr>
                          <a:rPr lang="en-US" sz="1400">
                            <a:latin typeface="Cambria Math" charset="0"/>
                            <a:ea typeface="Times New Roman" charset="0"/>
                          </a:rPr>
                          <m:t>[</m:t>
                        </m:r>
                        <m:r>
                          <a:rPr lang="en-US" sz="1400">
                            <a:solidFill>
                              <a:srgbClr val="FF0000"/>
                            </a:solidFill>
                            <a:latin typeface="Cambria Math" charset="0"/>
                            <a:ea typeface="Times New Roman" charset="0"/>
                          </a:rPr>
                          <m:t>(</m:t>
                        </m:r>
                        <m:r>
                          <a:rPr lang="en-US" sz="1400">
                            <a:solidFill>
                              <a:srgbClr val="FF0000"/>
                            </a:solidFill>
                            <a:latin typeface="Cambria Math" charset="0"/>
                            <a:ea typeface="Cambria Math" charset="0"/>
                            <a:cs typeface="Cambria Math" charset="0"/>
                          </a:rPr>
                          <m:t>1</m:t>
                        </m:r>
                        <m:r>
                          <a:rPr lang="en-US" sz="1400" b="0" i="0" smtClean="0">
                            <a:solidFill>
                              <a:srgbClr val="FF0000"/>
                            </a:solidFill>
                            <a:latin typeface="Cambria Math" charset="0"/>
                            <a:ea typeface="Cambria Math" charset="0"/>
                            <a:cs typeface="Cambria Math" charset="0"/>
                          </a:rPr>
                          <m:t>−</m:t>
                        </m:r>
                        <m:r>
                          <a:rPr lang="en-US" sz="1400">
                            <a:solidFill>
                              <a:srgbClr val="FF0000"/>
                            </a:solidFill>
                            <a:latin typeface="Cambria Math" charset="0"/>
                            <a:ea typeface="Cambria Math" charset="0"/>
                            <a:cs typeface="Cambria Math" charset="0"/>
                          </a:rPr>
                          <m:t>2</m:t>
                        </m:r>
                        <m:r>
                          <m:rPr>
                            <m:sty m:val="p"/>
                          </m:rPr>
                          <a:rPr lang="en-US" sz="1400">
                            <a:solidFill>
                              <a:srgbClr val="FF0000"/>
                            </a:solidFill>
                            <a:latin typeface="Cambria Math" charset="0"/>
                            <a:ea typeface="Cambria Math" charset="0"/>
                            <a:cs typeface="Cambria Math" charset="0"/>
                          </a:rPr>
                          <m:t>g</m:t>
                        </m:r>
                        <m:r>
                          <a:rPr lang="en-US" sz="1400">
                            <a:solidFill>
                              <a:srgbClr val="FF0000"/>
                            </a:solidFill>
                            <a:latin typeface="Cambria Math" charset="0"/>
                            <a:ea typeface="Cambria Math" charset="0"/>
                            <a:cs typeface="Cambria Math" charset="0"/>
                          </a:rPr>
                          <m:t>+</m:t>
                        </m:r>
                        <m:r>
                          <m:rPr>
                            <m:sty m:val="p"/>
                          </m:rPr>
                          <a:rPr lang="en-US" sz="1400">
                            <a:solidFill>
                              <a:srgbClr val="FF0000"/>
                            </a:solidFill>
                            <a:latin typeface="Cambria Math" charset="0"/>
                            <a:ea typeface="Cambria Math" charset="0"/>
                            <a:cs typeface="Cambria Math" charset="0"/>
                          </a:rPr>
                          <m:t>g</m:t>
                        </m:r>
                        <m:r>
                          <a:rPr lang="en-US" sz="1400" baseline="30000">
                            <a:solidFill>
                              <a:srgbClr val="FF0000"/>
                            </a:solidFill>
                            <a:latin typeface="Cambria Math" charset="0"/>
                            <a:ea typeface="Cambria Math" charset="0"/>
                            <a:cs typeface="Cambria Math" charset="0"/>
                          </a:rPr>
                          <m:t>2</m:t>
                        </m:r>
                        <m:r>
                          <a:rPr lang="en-US" sz="1400" b="0" i="0" smtClean="0">
                            <a:solidFill>
                              <a:srgbClr val="FF0000"/>
                            </a:solidFill>
                            <a:latin typeface="Cambria Math" charset="0"/>
                            <a:ea typeface="Cambria Math" charset="0"/>
                            <a:cs typeface="Cambria Math" charset="0"/>
                          </a:rPr>
                          <m:t>)</m:t>
                        </m:r>
                        <m:r>
                          <a:rPr lang="en-US" sz="1400">
                            <a:solidFill>
                              <a:srgbClr val="FF0000"/>
                            </a:solidFill>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r>
                          <m:rPr>
                            <m:nor/>
                          </m:rPr>
                          <a:rPr lang="en-US" sz="1400">
                            <a:latin typeface="Cambria Math" charset="0"/>
                            <a:ea typeface="Cambria Math" charset="0"/>
                            <a:cs typeface="Cambria Math" charset="0"/>
                          </a:rPr>
                          <m:t>]</m:t>
                        </m:r>
                        <m:r>
                          <a:rPr lang="en-US" sz="1400">
                            <a:solidFill>
                              <a:srgbClr val="000000"/>
                            </a:solidFill>
                            <a:latin typeface="Cambria Math" charset="0"/>
                            <a:ea typeface="Times New Roman" charset="0"/>
                          </a:rPr>
                          <m:t>+</m:t>
                        </m:r>
                        <m:r>
                          <m:rPr>
                            <m:nor/>
                          </m:rPr>
                          <a:rPr lang="en-US" sz="1400">
                            <a:latin typeface="Cambria Math" charset="0"/>
                            <a:ea typeface="Times New Roman" charset="0"/>
                          </a:rPr>
                          <m:t>[</m:t>
                        </m:r>
                        <m:r>
                          <m:rPr>
                            <m:nor/>
                          </m:rPr>
                          <a:rPr lang="en-US" sz="1400">
                            <a:solidFill>
                              <a:srgbClr val="0070C0"/>
                            </a:solidFill>
                            <a:latin typeface="Cambria Math" charset="0"/>
                            <a:ea typeface="Times New Roman" charset="0"/>
                          </a:rPr>
                          <m:t>g</m:t>
                        </m:r>
                        <m:r>
                          <a:rPr lang="en-US" sz="1400" b="0" i="0" baseline="30000" smtClean="0">
                            <a:solidFill>
                              <a:srgbClr val="0070C0"/>
                            </a:solidFill>
                            <a:latin typeface="Cambria Math" charset="0"/>
                            <a:ea typeface="Times New Roman" charset="0"/>
                          </a:rPr>
                          <m:t>2</m:t>
                        </m:r>
                        <m:r>
                          <a:rPr lang="en-US" sz="1400">
                            <a:latin typeface="Cambria Math" charset="0"/>
                            <a:ea typeface="Times New Roman" charset="0"/>
                            <a:cs typeface="Times New Roman" charset="0"/>
                          </a:rPr>
                          <m:t>∗(1−</m:t>
                        </m:r>
                        <m:r>
                          <m:rPr>
                            <m:sty m:val="p"/>
                          </m:rPr>
                          <a:rPr lang="en-US" sz="1400">
                            <a:latin typeface="Cambria Math" charset="0"/>
                            <a:ea typeface="Times New Roman" charset="0"/>
                            <a:cs typeface="Times New Roman" charset="0"/>
                          </a:rPr>
                          <m:t>k</m:t>
                        </m:r>
                        <m:r>
                          <a:rPr lang="en-US" sz="1400">
                            <a:latin typeface="Cambria Math" charset="0"/>
                            <a:ea typeface="Times New Roman" charset="0"/>
                            <a:cs typeface="Times New Roman" charset="0"/>
                          </a:rPr>
                          <m:t>)</m:t>
                        </m:r>
                        <m:r>
                          <m:rPr>
                            <m:nor/>
                          </m:rPr>
                          <a:rPr lang="en-US" sz="1400">
                            <a:latin typeface="Cambria Math" charset="0"/>
                            <a:ea typeface="Cambria Math" charset="0"/>
                            <a:cs typeface="Cambria Math" charset="0"/>
                          </a:rPr>
                          <m:t>]</m:t>
                        </m:r>
                      </m:den>
                    </m:f>
                  </m:oMath>
                </a14:m>
                <a:endParaRPr lang="en-US" sz="1400" dirty="0" smtClean="0">
                  <a:latin typeface="Times New Roman" charset="0"/>
                  <a:ea typeface="Cambria Math" charset="0"/>
                  <a:cs typeface="Cambria Math"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b="0" i="0" smtClean="0">
                            <a:solidFill>
                              <a:srgbClr val="FF0000"/>
                            </a:solidFill>
                            <a:latin typeface="Cambria Math" charset="0"/>
                            <a:ea typeface="Cambria Math" charset="0"/>
                            <a:cs typeface="Cambria Math" charset="0"/>
                          </a:rPr>
                          <m:t>k</m:t>
                        </m:r>
                        <m:r>
                          <a:rPr lang="en-US" sz="1400" b="0" i="0" smtClean="0">
                            <a:solidFill>
                              <a:srgbClr val="FF0000"/>
                            </a:solidFill>
                            <a:latin typeface="Cambria Math" charset="0"/>
                            <a:ea typeface="Cambria Math" charset="0"/>
                            <a:cs typeface="Cambria Math" charset="0"/>
                          </a:rPr>
                          <m:t>−2</m:t>
                        </m:r>
                        <m:r>
                          <m:rPr>
                            <m:sty m:val="p"/>
                          </m:rPr>
                          <a:rPr lang="en-US" sz="1400">
                            <a:solidFill>
                              <a:srgbClr val="FF0000"/>
                            </a:solidFill>
                            <a:latin typeface="Cambria Math" charset="0"/>
                            <a:ea typeface="Cambria Math" charset="0"/>
                            <a:cs typeface="Cambria Math" charset="0"/>
                          </a:rPr>
                          <m:t>gk</m:t>
                        </m:r>
                        <m:r>
                          <a:rPr lang="en-US" sz="1400">
                            <a:solidFill>
                              <a:srgbClr val="FF0000"/>
                            </a:solidFill>
                            <a:latin typeface="Cambria Math" charset="0"/>
                            <a:ea typeface="Cambria Math" charset="0"/>
                            <a:cs typeface="Cambria Math" charset="0"/>
                          </a:rPr>
                          <m:t>+</m:t>
                        </m:r>
                        <m:r>
                          <m:rPr>
                            <m:sty m:val="p"/>
                          </m:rPr>
                          <a:rPr lang="en-US" sz="1400">
                            <a:solidFill>
                              <a:srgbClr val="FF0000"/>
                            </a:solidFill>
                            <a:latin typeface="Cambria Math" charset="0"/>
                            <a:ea typeface="Cambria Math" charset="0"/>
                            <a:cs typeface="Cambria Math" charset="0"/>
                          </a:rPr>
                          <m:t>g</m:t>
                        </m:r>
                        <m:r>
                          <a:rPr lang="en-US" sz="1400" baseline="30000">
                            <a:solidFill>
                              <a:srgbClr val="FF0000"/>
                            </a:solidFill>
                            <a:latin typeface="Cambria Math" charset="0"/>
                            <a:ea typeface="Cambria Math" charset="0"/>
                            <a:cs typeface="Cambria Math" charset="0"/>
                          </a:rPr>
                          <m:t>2</m:t>
                        </m:r>
                        <m:r>
                          <m:rPr>
                            <m:sty m:val="p"/>
                          </m:rPr>
                          <a:rPr lang="en-US" sz="1400" b="0" i="0" smtClean="0">
                            <a:solidFill>
                              <a:srgbClr val="FF0000"/>
                            </a:solidFill>
                            <a:latin typeface="Cambria Math" charset="0"/>
                            <a:ea typeface="Cambria Math" charset="0"/>
                            <a:cs typeface="Cambria Math" charset="0"/>
                          </a:rPr>
                          <m:t>k</m:t>
                        </m:r>
                      </m:num>
                      <m:den>
                        <m:r>
                          <m:rPr>
                            <m:nor/>
                          </m:rPr>
                          <a:rPr lang="en-US" sz="1400">
                            <a:latin typeface="Cambria Math" charset="0"/>
                            <a:ea typeface="Times New Roman" charset="0"/>
                          </a:rPr>
                          <m:t>[</m:t>
                        </m:r>
                        <m:r>
                          <m:rPr>
                            <m:sty m:val="p"/>
                          </m:rPr>
                          <a:rPr lang="en-US" sz="1400">
                            <a:solidFill>
                              <a:srgbClr val="FF0000"/>
                            </a:solidFill>
                            <a:latin typeface="Cambria Math" charset="0"/>
                            <a:ea typeface="Cambria Math" charset="0"/>
                            <a:cs typeface="Cambria Math" charset="0"/>
                          </a:rPr>
                          <m:t>k</m:t>
                        </m:r>
                        <m:r>
                          <a:rPr lang="en-US" sz="1400" b="0" i="0" smtClean="0">
                            <a:solidFill>
                              <a:srgbClr val="FF0000"/>
                            </a:solidFill>
                            <a:latin typeface="Cambria Math" charset="0"/>
                            <a:ea typeface="Cambria Math" charset="0"/>
                            <a:cs typeface="Cambria Math" charset="0"/>
                          </a:rPr>
                          <m:t>−</m:t>
                        </m:r>
                        <m:r>
                          <a:rPr lang="en-US" sz="1400">
                            <a:solidFill>
                              <a:srgbClr val="FF0000"/>
                            </a:solidFill>
                            <a:latin typeface="Cambria Math" charset="0"/>
                            <a:ea typeface="Cambria Math" charset="0"/>
                            <a:cs typeface="Cambria Math" charset="0"/>
                          </a:rPr>
                          <m:t>2</m:t>
                        </m:r>
                        <m:r>
                          <m:rPr>
                            <m:sty m:val="p"/>
                          </m:rPr>
                          <a:rPr lang="en-US" sz="1400">
                            <a:solidFill>
                              <a:srgbClr val="FF0000"/>
                            </a:solidFill>
                            <a:latin typeface="Cambria Math" charset="0"/>
                            <a:ea typeface="Cambria Math" charset="0"/>
                            <a:cs typeface="Cambria Math" charset="0"/>
                          </a:rPr>
                          <m:t>gk</m:t>
                        </m:r>
                        <m:r>
                          <a:rPr lang="en-US" sz="1400">
                            <a:solidFill>
                              <a:srgbClr val="FF0000"/>
                            </a:solidFill>
                            <a:latin typeface="Cambria Math" charset="0"/>
                            <a:ea typeface="Cambria Math" charset="0"/>
                            <a:cs typeface="Cambria Math" charset="0"/>
                          </a:rPr>
                          <m:t>+</m:t>
                        </m:r>
                        <m:r>
                          <m:rPr>
                            <m:sty m:val="p"/>
                          </m:rPr>
                          <a:rPr lang="en-US" sz="1400">
                            <a:solidFill>
                              <a:srgbClr val="FF0000"/>
                            </a:solidFill>
                            <a:latin typeface="Cambria Math" charset="0"/>
                            <a:ea typeface="Cambria Math" charset="0"/>
                            <a:cs typeface="Cambria Math" charset="0"/>
                          </a:rPr>
                          <m:t>g</m:t>
                        </m:r>
                        <m:r>
                          <a:rPr lang="en-US" sz="1400" baseline="30000">
                            <a:solidFill>
                              <a:srgbClr val="FF0000"/>
                            </a:solidFill>
                            <a:latin typeface="Cambria Math" charset="0"/>
                            <a:ea typeface="Cambria Math" charset="0"/>
                            <a:cs typeface="Cambria Math" charset="0"/>
                          </a:rPr>
                          <m:t>2</m:t>
                        </m:r>
                        <m:r>
                          <m:rPr>
                            <m:sty m:val="p"/>
                          </m:rPr>
                          <a:rPr lang="en-US" sz="1400">
                            <a:solidFill>
                              <a:srgbClr val="FF0000"/>
                            </a:solidFill>
                            <a:latin typeface="Cambria Math" charset="0"/>
                            <a:ea typeface="Cambria Math" charset="0"/>
                            <a:cs typeface="Cambria Math" charset="0"/>
                          </a:rPr>
                          <m:t>k</m:t>
                        </m:r>
                        <m:r>
                          <m:rPr>
                            <m:nor/>
                          </m:rPr>
                          <a:rPr lang="en-US" sz="1400">
                            <a:latin typeface="Cambria Math" charset="0"/>
                            <a:ea typeface="Cambria Math" charset="0"/>
                            <a:cs typeface="Cambria Math" charset="0"/>
                          </a:rPr>
                          <m:t>]</m:t>
                        </m:r>
                        <m:r>
                          <m:rPr>
                            <m:nor/>
                          </m:rPr>
                          <a:rPr lang="en-US" sz="1400" b="0" i="0" smtClean="0">
                            <a:solidFill>
                              <a:srgbClr val="FF0000"/>
                            </a:solidFill>
                            <a:latin typeface="Cambria Math" charset="0"/>
                            <a:ea typeface="Cambria Math" charset="0"/>
                            <a:cs typeface="Cambria Math" charset="0"/>
                          </a:rPr>
                          <m:t>+</m:t>
                        </m:r>
                        <m:r>
                          <m:rPr>
                            <m:nor/>
                          </m:rPr>
                          <a:rPr lang="en-US" sz="1400">
                            <a:latin typeface="Cambria Math" charset="0"/>
                            <a:ea typeface="Times New Roman" charset="0"/>
                          </a:rPr>
                          <m:t>[</m:t>
                        </m:r>
                        <m:r>
                          <m:rPr>
                            <m:nor/>
                          </m:rPr>
                          <a:rPr lang="en-US" sz="1400">
                            <a:solidFill>
                              <a:srgbClr val="0070C0"/>
                            </a:solidFill>
                            <a:latin typeface="Cambria Math" charset="0"/>
                            <a:ea typeface="Times New Roman" charset="0"/>
                          </a:rPr>
                          <m:t>g</m:t>
                        </m:r>
                        <m:r>
                          <a:rPr lang="en-US" sz="1400" baseline="30000">
                            <a:solidFill>
                              <a:srgbClr val="0070C0"/>
                            </a:solidFill>
                            <a:latin typeface="Cambria Math" charset="0"/>
                            <a:ea typeface="Times New Roman" charset="0"/>
                          </a:rPr>
                          <m:t>2</m:t>
                        </m:r>
                        <m:r>
                          <a:rPr lang="en-US" sz="1400">
                            <a:latin typeface="Cambria Math" charset="0"/>
                            <a:ea typeface="Times New Roman" charset="0"/>
                            <a:cs typeface="Times New Roman" charset="0"/>
                          </a:rPr>
                          <m:t>−</m:t>
                        </m:r>
                        <m:r>
                          <m:rPr>
                            <m:nor/>
                          </m:rPr>
                          <a:rPr lang="en-US" sz="1400">
                            <a:solidFill>
                              <a:srgbClr val="0070C0"/>
                            </a:solidFill>
                            <a:latin typeface="Cambria Math" charset="0"/>
                            <a:ea typeface="Times New Roman" charset="0"/>
                          </a:rPr>
                          <m:t>g</m:t>
                        </m:r>
                        <m:r>
                          <a:rPr lang="en-US" sz="1400" baseline="30000">
                            <a:solidFill>
                              <a:srgbClr val="0070C0"/>
                            </a:solidFill>
                            <a:latin typeface="Cambria Math" charset="0"/>
                            <a:ea typeface="Times New Roman" charset="0"/>
                          </a:rPr>
                          <m:t>2</m:t>
                        </m:r>
                        <m:r>
                          <m:rPr>
                            <m:sty m:val="p"/>
                          </m:rPr>
                          <a:rPr lang="en-US" sz="1400">
                            <a:latin typeface="Cambria Math" charset="0"/>
                            <a:ea typeface="Times New Roman" charset="0"/>
                            <a:cs typeface="Times New Roman" charset="0"/>
                          </a:rPr>
                          <m:t>k</m:t>
                        </m:r>
                        <m:r>
                          <m:rPr>
                            <m:nor/>
                          </m:rPr>
                          <a:rPr lang="en-US" sz="1400">
                            <a:latin typeface="Cambria Math" charset="0"/>
                            <a:ea typeface="Cambria Math" charset="0"/>
                            <a:cs typeface="Cambria Math" charset="0"/>
                          </a:rPr>
                          <m:t>]</m:t>
                        </m:r>
                      </m:den>
                    </m:f>
                  </m:oMath>
                </a14:m>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srgbClr val="FF0000"/>
                            </a:solidFill>
                            <a:latin typeface="Cambria Math" charset="0"/>
                            <a:ea typeface="Cambria Math" charset="0"/>
                            <a:cs typeface="Cambria Math" charset="0"/>
                          </a:rPr>
                          <m:t>k</m:t>
                        </m:r>
                        <m:r>
                          <a:rPr lang="en-US" sz="1400">
                            <a:solidFill>
                              <a:srgbClr val="FF0000"/>
                            </a:solidFill>
                            <a:latin typeface="Cambria Math" charset="0"/>
                            <a:ea typeface="Cambria Math" charset="0"/>
                            <a:cs typeface="Cambria Math" charset="0"/>
                          </a:rPr>
                          <m:t>−2</m:t>
                        </m:r>
                        <m:r>
                          <m:rPr>
                            <m:sty m:val="p"/>
                          </m:rPr>
                          <a:rPr lang="en-US" sz="1400">
                            <a:solidFill>
                              <a:srgbClr val="FF0000"/>
                            </a:solidFill>
                            <a:latin typeface="Cambria Math" charset="0"/>
                            <a:ea typeface="Cambria Math" charset="0"/>
                            <a:cs typeface="Cambria Math" charset="0"/>
                          </a:rPr>
                          <m:t>gk</m:t>
                        </m:r>
                        <m:r>
                          <a:rPr lang="en-US" sz="1400">
                            <a:solidFill>
                              <a:srgbClr val="FF0000"/>
                            </a:solidFill>
                            <a:latin typeface="Cambria Math" charset="0"/>
                            <a:ea typeface="Cambria Math" charset="0"/>
                            <a:cs typeface="Cambria Math" charset="0"/>
                          </a:rPr>
                          <m:t>+</m:t>
                        </m:r>
                        <m:r>
                          <m:rPr>
                            <m:sty m:val="p"/>
                          </m:rPr>
                          <a:rPr lang="en-US" sz="1400">
                            <a:solidFill>
                              <a:srgbClr val="FF0000"/>
                            </a:solidFill>
                            <a:latin typeface="Cambria Math" charset="0"/>
                            <a:ea typeface="Cambria Math" charset="0"/>
                            <a:cs typeface="Cambria Math" charset="0"/>
                          </a:rPr>
                          <m:t>g</m:t>
                        </m:r>
                        <m:r>
                          <a:rPr lang="en-US" sz="1400" baseline="30000">
                            <a:solidFill>
                              <a:srgbClr val="FF0000"/>
                            </a:solidFill>
                            <a:latin typeface="Cambria Math" charset="0"/>
                            <a:ea typeface="Cambria Math" charset="0"/>
                            <a:cs typeface="Cambria Math" charset="0"/>
                          </a:rPr>
                          <m:t>2</m:t>
                        </m:r>
                        <m:r>
                          <m:rPr>
                            <m:sty m:val="p"/>
                          </m:rPr>
                          <a:rPr lang="en-US" sz="1400">
                            <a:solidFill>
                              <a:srgbClr val="FF0000"/>
                            </a:solidFill>
                            <a:latin typeface="Cambria Math" charset="0"/>
                            <a:ea typeface="Cambria Math" charset="0"/>
                            <a:cs typeface="Cambria Math" charset="0"/>
                          </a:rPr>
                          <m:t>k</m:t>
                        </m:r>
                      </m:num>
                      <m:den>
                        <m:r>
                          <m:rPr>
                            <m:sty m:val="p"/>
                          </m:rPr>
                          <a:rPr lang="en-US" sz="1400">
                            <a:solidFill>
                              <a:srgbClr val="FF0000"/>
                            </a:solidFill>
                            <a:latin typeface="Cambria Math" charset="0"/>
                            <a:ea typeface="Cambria Math" charset="0"/>
                            <a:cs typeface="Cambria Math" charset="0"/>
                          </a:rPr>
                          <m:t>k</m:t>
                        </m:r>
                        <m:r>
                          <a:rPr lang="en-US" sz="1400">
                            <a:solidFill>
                              <a:srgbClr val="FF0000"/>
                            </a:solidFill>
                            <a:latin typeface="Cambria Math" charset="0"/>
                            <a:ea typeface="Cambria Math" charset="0"/>
                            <a:cs typeface="Cambria Math" charset="0"/>
                          </a:rPr>
                          <m:t>−2</m:t>
                        </m:r>
                        <m:r>
                          <m:rPr>
                            <m:sty m:val="p"/>
                          </m:rPr>
                          <a:rPr lang="en-US" sz="1400">
                            <a:solidFill>
                              <a:srgbClr val="FF0000"/>
                            </a:solidFill>
                            <a:latin typeface="Cambria Math" charset="0"/>
                            <a:ea typeface="Cambria Math" charset="0"/>
                            <a:cs typeface="Cambria Math" charset="0"/>
                          </a:rPr>
                          <m:t>gk</m:t>
                        </m:r>
                        <m:r>
                          <a:rPr lang="en-US" sz="1400">
                            <a:solidFill>
                              <a:srgbClr val="FF0000"/>
                            </a:solidFill>
                            <a:latin typeface="Cambria Math" charset="0"/>
                            <a:ea typeface="Cambria Math" charset="0"/>
                            <a:cs typeface="Cambria Math" charset="0"/>
                          </a:rPr>
                          <m:t>+</m:t>
                        </m:r>
                        <m:r>
                          <m:rPr>
                            <m:sty m:val="p"/>
                          </m:rPr>
                          <a:rPr lang="en-US" sz="1400" smtClean="0">
                            <a:solidFill>
                              <a:schemeClr val="bg1">
                                <a:lumMod val="50000"/>
                              </a:schemeClr>
                            </a:solidFill>
                            <a:latin typeface="Cambria Math" charset="0"/>
                            <a:ea typeface="Cambria Math" charset="0"/>
                            <a:cs typeface="Cambria Math" charset="0"/>
                          </a:rPr>
                          <m:t>g</m:t>
                        </m:r>
                        <m:r>
                          <a:rPr lang="en-US" sz="1400" baseline="30000">
                            <a:solidFill>
                              <a:schemeClr val="bg1">
                                <a:lumMod val="50000"/>
                              </a:schemeClr>
                            </a:solidFill>
                            <a:latin typeface="Cambria Math" charset="0"/>
                            <a:ea typeface="Cambria Math" charset="0"/>
                            <a:cs typeface="Cambria Math" charset="0"/>
                          </a:rPr>
                          <m:t>2</m:t>
                        </m:r>
                        <m:r>
                          <m:rPr>
                            <m:sty m:val="p"/>
                          </m:rPr>
                          <a:rPr lang="en-US" sz="1400">
                            <a:solidFill>
                              <a:schemeClr val="bg1">
                                <a:lumMod val="50000"/>
                              </a:schemeClr>
                            </a:solidFill>
                            <a:latin typeface="Cambria Math" charset="0"/>
                            <a:ea typeface="Cambria Math" charset="0"/>
                            <a:cs typeface="Cambria Math" charset="0"/>
                          </a:rPr>
                          <m:t>k</m:t>
                        </m:r>
                        <m:r>
                          <m:rPr>
                            <m:nor/>
                          </m:rPr>
                          <a:rPr lang="en-US" sz="1400">
                            <a:solidFill>
                              <a:srgbClr val="FF0000"/>
                            </a:solidFill>
                            <a:latin typeface="Cambria Math" charset="0"/>
                            <a:ea typeface="Cambria Math" charset="0"/>
                            <a:cs typeface="Cambria Math" charset="0"/>
                          </a:rPr>
                          <m:t>+</m:t>
                        </m:r>
                        <m:r>
                          <m:rPr>
                            <m:nor/>
                          </m:rPr>
                          <a:rPr lang="en-US" sz="1400">
                            <a:solidFill>
                              <a:srgbClr val="0070C0"/>
                            </a:solidFill>
                            <a:latin typeface="Cambria Math" charset="0"/>
                            <a:ea typeface="Times New Roman" charset="0"/>
                          </a:rPr>
                          <m:t>g</m:t>
                        </m:r>
                        <m:r>
                          <a:rPr lang="en-US" sz="1400" baseline="30000">
                            <a:solidFill>
                              <a:srgbClr val="0070C0"/>
                            </a:solidFill>
                            <a:latin typeface="Cambria Math" charset="0"/>
                            <a:ea typeface="Times New Roman" charset="0"/>
                          </a:rPr>
                          <m:t>2</m:t>
                        </m:r>
                        <m:r>
                          <a:rPr lang="en-US" sz="1400" smtClean="0">
                            <a:solidFill>
                              <a:schemeClr val="bg1">
                                <a:lumMod val="50000"/>
                              </a:schemeClr>
                            </a:solidFill>
                            <a:latin typeface="Cambria Math" charset="0"/>
                            <a:ea typeface="Times New Roman" charset="0"/>
                            <a:cs typeface="Times New Roman" charset="0"/>
                          </a:rPr>
                          <m:t>−</m:t>
                        </m:r>
                        <m:r>
                          <m:rPr>
                            <m:nor/>
                          </m:rPr>
                          <a:rPr lang="en-US" sz="1400">
                            <a:solidFill>
                              <a:schemeClr val="bg1">
                                <a:lumMod val="50000"/>
                              </a:schemeClr>
                            </a:solidFill>
                            <a:latin typeface="Cambria Math" charset="0"/>
                            <a:ea typeface="Times New Roman" charset="0"/>
                          </a:rPr>
                          <m:t>g</m:t>
                        </m:r>
                        <m:r>
                          <a:rPr lang="en-US" sz="1400" baseline="30000">
                            <a:solidFill>
                              <a:schemeClr val="bg1">
                                <a:lumMod val="50000"/>
                              </a:schemeClr>
                            </a:solidFill>
                            <a:latin typeface="Cambria Math" charset="0"/>
                            <a:ea typeface="Times New Roman" charset="0"/>
                          </a:rPr>
                          <m:t>2</m:t>
                        </m:r>
                        <m:r>
                          <m:rPr>
                            <m:sty m:val="p"/>
                          </m:rPr>
                          <a:rPr lang="en-US" sz="1400">
                            <a:solidFill>
                              <a:schemeClr val="bg1">
                                <a:lumMod val="50000"/>
                              </a:schemeClr>
                            </a:solidFill>
                            <a:latin typeface="Cambria Math" charset="0"/>
                            <a:ea typeface="Times New Roman" charset="0"/>
                            <a:cs typeface="Times New Roman" charset="0"/>
                          </a:rPr>
                          <m:t>k</m:t>
                        </m:r>
                      </m:den>
                    </m:f>
                  </m:oMath>
                </a14:m>
                <a:r>
                  <a:rPr lang="en-US" sz="1400" dirty="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srgbClr val="FF0000"/>
                            </a:solidFill>
                            <a:latin typeface="Cambria Math" charset="0"/>
                            <a:ea typeface="Cambria Math" charset="0"/>
                            <a:cs typeface="Cambria Math" charset="0"/>
                          </a:rPr>
                          <m:t>k</m:t>
                        </m:r>
                        <m:r>
                          <a:rPr lang="en-US" sz="1400">
                            <a:solidFill>
                              <a:srgbClr val="FF0000"/>
                            </a:solidFill>
                            <a:latin typeface="Cambria Math" charset="0"/>
                            <a:ea typeface="Cambria Math" charset="0"/>
                            <a:cs typeface="Cambria Math" charset="0"/>
                          </a:rPr>
                          <m:t>−2</m:t>
                        </m:r>
                        <m:r>
                          <m:rPr>
                            <m:sty m:val="p"/>
                          </m:rPr>
                          <a:rPr lang="en-US" sz="1400">
                            <a:solidFill>
                              <a:srgbClr val="FF0000"/>
                            </a:solidFill>
                            <a:latin typeface="Cambria Math" charset="0"/>
                            <a:ea typeface="Cambria Math" charset="0"/>
                            <a:cs typeface="Cambria Math" charset="0"/>
                          </a:rPr>
                          <m:t>gk</m:t>
                        </m:r>
                        <m:r>
                          <a:rPr lang="en-US" sz="1400">
                            <a:solidFill>
                              <a:srgbClr val="FF0000"/>
                            </a:solidFill>
                            <a:latin typeface="Cambria Math" charset="0"/>
                            <a:ea typeface="Cambria Math" charset="0"/>
                            <a:cs typeface="Cambria Math" charset="0"/>
                          </a:rPr>
                          <m:t>+</m:t>
                        </m:r>
                        <m:r>
                          <m:rPr>
                            <m:sty m:val="p"/>
                          </m:rPr>
                          <a:rPr lang="en-US" sz="1400">
                            <a:solidFill>
                              <a:srgbClr val="FF0000"/>
                            </a:solidFill>
                            <a:latin typeface="Cambria Math" charset="0"/>
                            <a:ea typeface="Cambria Math" charset="0"/>
                            <a:cs typeface="Cambria Math" charset="0"/>
                          </a:rPr>
                          <m:t>g</m:t>
                        </m:r>
                        <m:r>
                          <a:rPr lang="en-US" sz="1400" baseline="30000">
                            <a:solidFill>
                              <a:srgbClr val="FF0000"/>
                            </a:solidFill>
                            <a:latin typeface="Cambria Math" charset="0"/>
                            <a:ea typeface="Cambria Math" charset="0"/>
                            <a:cs typeface="Cambria Math" charset="0"/>
                          </a:rPr>
                          <m:t>2</m:t>
                        </m:r>
                        <m:r>
                          <m:rPr>
                            <m:sty m:val="p"/>
                          </m:rPr>
                          <a:rPr lang="en-US" sz="1400">
                            <a:solidFill>
                              <a:srgbClr val="FF0000"/>
                            </a:solidFill>
                            <a:latin typeface="Cambria Math" charset="0"/>
                            <a:ea typeface="Cambria Math" charset="0"/>
                            <a:cs typeface="Cambria Math" charset="0"/>
                          </a:rPr>
                          <m:t>k</m:t>
                        </m:r>
                      </m:num>
                      <m:den>
                        <m:r>
                          <m:rPr>
                            <m:sty m:val="p"/>
                          </m:rPr>
                          <a:rPr lang="en-US" sz="1400">
                            <a:solidFill>
                              <a:srgbClr val="FF0000"/>
                            </a:solidFill>
                            <a:latin typeface="Cambria Math" charset="0"/>
                            <a:ea typeface="Cambria Math" charset="0"/>
                            <a:cs typeface="Cambria Math" charset="0"/>
                          </a:rPr>
                          <m:t>k</m:t>
                        </m:r>
                        <m:r>
                          <a:rPr lang="en-US" sz="1400">
                            <a:solidFill>
                              <a:srgbClr val="FF0000"/>
                            </a:solidFill>
                            <a:latin typeface="Cambria Math" charset="0"/>
                            <a:ea typeface="Cambria Math" charset="0"/>
                            <a:cs typeface="Cambria Math" charset="0"/>
                          </a:rPr>
                          <m:t>−2</m:t>
                        </m:r>
                        <m:r>
                          <m:rPr>
                            <m:sty m:val="p"/>
                          </m:rPr>
                          <a:rPr lang="en-US" sz="1400">
                            <a:solidFill>
                              <a:srgbClr val="FF0000"/>
                            </a:solidFill>
                            <a:latin typeface="Cambria Math" charset="0"/>
                            <a:ea typeface="Cambria Math" charset="0"/>
                            <a:cs typeface="Cambria Math" charset="0"/>
                          </a:rPr>
                          <m:t>gk</m:t>
                        </m:r>
                        <m:r>
                          <a:rPr lang="en-US" sz="1400">
                            <a:solidFill>
                              <a:srgbClr val="FF0000"/>
                            </a:solidFill>
                            <a:latin typeface="Cambria Math" charset="0"/>
                            <a:ea typeface="Cambria Math" charset="0"/>
                            <a:cs typeface="Cambria Math" charset="0"/>
                          </a:rPr>
                          <m:t>+</m:t>
                        </m:r>
                        <m:r>
                          <m:rPr>
                            <m:nor/>
                          </m:rPr>
                          <a:rPr lang="en-US" sz="1400">
                            <a:solidFill>
                              <a:srgbClr val="0070C0"/>
                            </a:solidFill>
                            <a:latin typeface="Cambria Math" charset="0"/>
                            <a:ea typeface="Times New Roman" charset="0"/>
                          </a:rPr>
                          <m:t>g</m:t>
                        </m:r>
                        <m:r>
                          <a:rPr lang="en-US" sz="1400" baseline="30000">
                            <a:solidFill>
                              <a:srgbClr val="0070C0"/>
                            </a:solidFill>
                            <a:latin typeface="Cambria Math" charset="0"/>
                            <a:ea typeface="Times New Roman" charset="0"/>
                          </a:rPr>
                          <m:t>2</m:t>
                        </m:r>
                      </m:den>
                    </m:f>
                  </m:oMath>
                </a14:m>
                <a:endParaRPr lang="en-US" sz="1400" dirty="0" smtClean="0">
                  <a:latin typeface="Times New Roman" charset="0"/>
                  <a:ea typeface="Times New Roman" charset="0"/>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0" y="12985"/>
                <a:ext cx="9004852" cy="6313138"/>
              </a:xfrm>
              <a:prstGeom prst="rect">
                <a:avLst/>
              </a:prstGeom>
              <a:blipFill rotWithShape="0">
                <a:blip r:embed="rId3"/>
                <a:stretch>
                  <a:fillRect l="-203"/>
                </a:stretch>
              </a:blipFill>
              <a:ln>
                <a:noFill/>
              </a:ln>
            </p:spPr>
            <p:txBody>
              <a:bodyPr/>
              <a:lstStyle/>
              <a:p>
                <a:r>
                  <a:rPr lang="en-US">
                    <a:noFill/>
                  </a:rPr>
                  <a:t> </a:t>
                </a:r>
              </a:p>
            </p:txBody>
          </p:sp>
        </mc:Fallback>
      </mc:AlternateContent>
      <p:sp>
        <p:nvSpPr>
          <p:cNvPr id="2" name="Slide Number Placeholder 1"/>
          <p:cNvSpPr>
            <a:spLocks noGrp="1"/>
          </p:cNvSpPr>
          <p:nvPr>
            <p:ph type="sldNum" sz="quarter" idx="12"/>
          </p:nvPr>
        </p:nvSpPr>
        <p:spPr>
          <a:xfrm>
            <a:off x="8026400" y="6223506"/>
            <a:ext cx="660400" cy="365125"/>
          </a:xfrm>
        </p:spPr>
        <p:txBody>
          <a:bodyPr/>
          <a:lstStyle/>
          <a:p>
            <a:fld id="{B38F3DF5-46B4-354D-BEB6-FC8B3F9E8E19}" type="slidenum">
              <a:rPr lang="en-US" smtClean="0"/>
              <a:t>49</a:t>
            </a:fld>
            <a:endParaRPr lang="en-US"/>
          </a:p>
        </p:txBody>
      </p:sp>
      <mc:AlternateContent xmlns:mc="http://schemas.openxmlformats.org/markup-compatibility/2006" xmlns:a14="http://schemas.microsoft.com/office/drawing/2010/main">
        <mc:Choice Requires="a14">
          <p:sp>
            <p:nvSpPr>
              <p:cNvPr id="4" name="Rectangle 3"/>
              <p:cNvSpPr/>
              <p:nvPr/>
            </p:nvSpPr>
            <p:spPr>
              <a:xfrm>
                <a:off x="3700719" y="153881"/>
                <a:ext cx="1924226" cy="461665"/>
              </a:xfrm>
              <a:prstGeom prst="rect">
                <a:avLst/>
              </a:prstGeom>
            </p:spPr>
            <p:txBody>
              <a:bodyPr wrap="square">
                <a:spAutoFit/>
              </a:bodyPr>
              <a:lstStyle/>
              <a:p>
                <a:pPr algn="ctr">
                  <a:spcBef>
                    <a:spcPts val="600"/>
                  </a:spcBef>
                  <a:spcAft>
                    <a:spcPts val="1200"/>
                  </a:spcAft>
                </a:pPr>
                <a:r>
                  <a:rPr lang="en-US" sz="2400" b="1" dirty="0"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𝟏</m:t>
                        </m:r>
                      </m:sub>
                    </m:sSub>
                  </m:oMath>
                </a14:m>
                <a:r>
                  <a:rPr lang="en-US" sz="2400" b="1" dirty="0" smtClean="0">
                    <a:effectLst/>
                    <a:latin typeface="Times New Roman" charset="0"/>
                    <a:ea typeface="Times New Roman" charset="0"/>
                  </a:rPr>
                  <a:t>|</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smtClean="0">
                            <a:latin typeface="Cambria Math" charset="0"/>
                            <a:ea typeface="Cambria Math" charset="0"/>
                            <a:cs typeface="Cambria Math" charset="0"/>
                          </a:rPr>
                          <m:t>𝐑</m:t>
                        </m:r>
                      </m:e>
                      <m:sub>
                        <m:r>
                          <a:rPr lang="en-US" sz="2400" b="1" i="0" smtClean="0">
                            <a:latin typeface="Cambria Math" charset="0"/>
                            <a:ea typeface="Cambria Math" charset="0"/>
                            <a:cs typeface="Cambria Math" charset="0"/>
                          </a:rPr>
                          <m:t>𝟏</m:t>
                        </m:r>
                      </m:sub>
                    </m:sSub>
                  </m:oMath>
                </a14:m>
                <a:r>
                  <a:rPr lang="en-US" sz="2400" b="1" dirty="0">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700719" y="153881"/>
                <a:ext cx="1924226" cy="461665"/>
              </a:xfrm>
              <a:prstGeom prst="rect">
                <a:avLst/>
              </a:prstGeom>
              <a:blipFill rotWithShape="0">
                <a:blip r:embed="rId4"/>
                <a:stretch>
                  <a:fillRect t="-10526" b="-28947"/>
                </a:stretch>
              </a:blipFill>
            </p:spPr>
            <p:txBody>
              <a:bodyPr/>
              <a:lstStyle/>
              <a:p>
                <a:r>
                  <a:rPr lang="en-US">
                    <a:noFill/>
                  </a:rPr>
                  <a:t> </a:t>
                </a:r>
              </a:p>
            </p:txBody>
          </p:sp>
        </mc:Fallback>
      </mc:AlternateContent>
      <p:grpSp>
        <p:nvGrpSpPr>
          <p:cNvPr id="22" name="Group 21"/>
          <p:cNvGrpSpPr/>
          <p:nvPr/>
        </p:nvGrpSpPr>
        <p:grpSpPr>
          <a:xfrm>
            <a:off x="6746875" y="615546"/>
            <a:ext cx="1385647" cy="1868981"/>
            <a:chOff x="1659419" y="894257"/>
            <a:chExt cx="1385647" cy="1868981"/>
          </a:xfrm>
        </p:grpSpPr>
        <p:grpSp>
          <p:nvGrpSpPr>
            <p:cNvPr id="23" name="Group 22"/>
            <p:cNvGrpSpPr/>
            <p:nvPr/>
          </p:nvGrpSpPr>
          <p:grpSpPr>
            <a:xfrm>
              <a:off x="1659419" y="894257"/>
              <a:ext cx="1385647" cy="1868981"/>
              <a:chOff x="847118" y="1114263"/>
              <a:chExt cx="1385647" cy="1868981"/>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847118" y="1114263"/>
                <a:ext cx="1385647" cy="1868981"/>
                <a:chOff x="847118" y="1114263"/>
                <a:chExt cx="1385647" cy="1868981"/>
              </a:xfrm>
            </p:grpSpPr>
            <p:sp>
              <p:nvSpPr>
                <p:cNvPr id="28" name="Oval 27"/>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9" name="Group 28"/>
                <p:cNvGrpSpPr/>
                <p:nvPr/>
              </p:nvGrpSpPr>
              <p:grpSpPr>
                <a:xfrm>
                  <a:off x="847118" y="1114263"/>
                  <a:ext cx="1385647" cy="1862248"/>
                  <a:chOff x="4269040" y="951479"/>
                  <a:chExt cx="1052006" cy="2385743"/>
                </a:xfrm>
              </p:grpSpPr>
              <p:sp>
                <p:nvSpPr>
                  <p:cNvPr id="30" name="Oval 2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31" name="Oval 3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32" name="Oval 3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3" name="Straight Connector 3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35" name="Rectangle 34"/>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cxnSp>
                <p:nvCxnSpPr>
                  <p:cNvPr id="36" name="Straight Connector 35"/>
                  <p:cNvCxnSpPr/>
                  <p:nvPr/>
                </p:nvCxnSpPr>
                <p:spPr>
                  <a:xfrm>
                    <a:off x="5088101" y="1410942"/>
                    <a:ext cx="10971" cy="632030"/>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78866" y="1420370"/>
                    <a:ext cx="274" cy="577015"/>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a:endCxn id="34" idx="7"/>
            </p:cNvCxnSpPr>
            <p:nvPr/>
          </p:nvCxnSpPr>
          <p:spPr>
            <a:xfrm flipH="1">
              <a:off x="2131216" y="1252902"/>
              <a:ext cx="607026" cy="50194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4028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15"/>
            <a:ext cx="8229600" cy="505291"/>
          </a:xfrm>
        </p:spPr>
        <p:txBody>
          <a:bodyPr>
            <a:noAutofit/>
          </a:bodyPr>
          <a:lstStyle/>
          <a:p>
            <a:r>
              <a:rPr lang="en-US" sz="3200" b="1" smtClean="0">
                <a:latin typeface="Times New Roman" charset="0"/>
                <a:ea typeface="Times New Roman" charset="0"/>
                <a:cs typeface="Times New Roman" charset="0"/>
              </a:rPr>
              <a:t>Contribution</a:t>
            </a:r>
            <a:endParaRPr lang="en-US" sz="3200" b="1">
              <a:latin typeface="Times New Roman" charset="0"/>
              <a:ea typeface="Times New Roman" charset="0"/>
              <a:cs typeface="Times New Roman" charset="0"/>
            </a:endParaRPr>
          </a:p>
        </p:txBody>
      </p:sp>
      <p:sp>
        <p:nvSpPr>
          <p:cNvPr id="3" name="Content Placeholder 2"/>
          <p:cNvSpPr>
            <a:spLocks noGrp="1"/>
          </p:cNvSpPr>
          <p:nvPr>
            <p:ph idx="1"/>
          </p:nvPr>
        </p:nvSpPr>
        <p:spPr>
          <a:xfrm>
            <a:off x="457200" y="779929"/>
            <a:ext cx="8229600" cy="5768789"/>
          </a:xfrm>
        </p:spPr>
        <p:txBody>
          <a:bodyPr>
            <a:normAutofit/>
          </a:bodyPr>
          <a:lstStyle/>
          <a:p>
            <a:pPr>
              <a:buFont typeface="Wingdings" charset="2"/>
              <a:buChar char="Ø"/>
            </a:pPr>
            <a:r>
              <a:rPr lang="en-US" sz="2000" smtClean="0">
                <a:latin typeface="Times New Roman" charset="0"/>
                <a:ea typeface="Times New Roman" charset="0"/>
                <a:cs typeface="Times New Roman" charset="0"/>
              </a:rPr>
              <a:t>The efficiency</a:t>
            </a:r>
          </a:p>
          <a:p>
            <a:pPr>
              <a:buFont typeface="Wingdings" charset="2"/>
              <a:buChar char="§"/>
            </a:pPr>
            <a:r>
              <a:rPr lang="en-US" sz="2000">
                <a:latin typeface="Times New Roman" charset="0"/>
                <a:ea typeface="Times New Roman" charset="0"/>
                <a:cs typeface="Times New Roman" charset="0"/>
              </a:rPr>
              <a:t>Fast inference algorithm with minimum number of testing </a:t>
            </a:r>
            <a:r>
              <a:rPr lang="en-US" sz="2000" smtClean="0">
                <a:latin typeface="Times New Roman" charset="0"/>
                <a:ea typeface="Times New Roman" charset="0"/>
                <a:cs typeface="Times New Roman" charset="0"/>
              </a:rPr>
              <a:t>concepts</a:t>
            </a:r>
          </a:p>
          <a:p>
            <a:pPr>
              <a:buFont typeface="Wingdings" charset="2"/>
              <a:buChar char="§"/>
            </a:pPr>
            <a:r>
              <a:rPr lang="en-US" sz="2000">
                <a:latin typeface="Times New Roman" charset="0"/>
                <a:ea typeface="Times New Roman" charset="0"/>
                <a:cs typeface="Times New Roman" charset="0"/>
              </a:rPr>
              <a:t>The amount of estimated concepts increases, even though the amount of tested concepts may be minimized and eliminated under the conditions laid down by the target skill </a:t>
            </a:r>
            <a:r>
              <a:rPr lang="en-US" sz="2000" smtClean="0">
                <a:latin typeface="Times New Roman" charset="0"/>
                <a:ea typeface="Times New Roman" charset="0"/>
                <a:cs typeface="Times New Roman" charset="0"/>
              </a:rPr>
              <a:t>levels</a:t>
            </a:r>
            <a:endParaRPr lang="en-US" sz="2000">
              <a:latin typeface="Times New Roman" charset="0"/>
              <a:ea typeface="Times New Roman" charset="0"/>
              <a:cs typeface="Times New Roman" charset="0"/>
            </a:endParaRPr>
          </a:p>
          <a:p>
            <a:pPr>
              <a:buFont typeface="Wingdings" charset="2"/>
              <a:buChar char="§"/>
            </a:pPr>
            <a:r>
              <a:rPr lang="en-US" sz="2000" smtClean="0">
                <a:latin typeface="Times New Roman" charset="0"/>
                <a:ea typeface="Times New Roman" charset="0"/>
                <a:cs typeface="Times New Roman" charset="0"/>
              </a:rPr>
              <a:t>The precise </a:t>
            </a:r>
            <a:r>
              <a:rPr lang="en-US" sz="2000">
                <a:latin typeface="Times New Roman" charset="0"/>
                <a:ea typeface="Times New Roman" charset="0"/>
                <a:cs typeface="Times New Roman" charset="0"/>
              </a:rPr>
              <a:t>computational analysis and classifying the assessment results in terms of concept states brings a new level of nuance in estimating student knowledge and in simplifying the knowledge assessment of learning </a:t>
            </a:r>
            <a:endParaRPr lang="ar-SA" sz="2000" smtClean="0">
              <a:latin typeface="Times New Roman" charset="0"/>
              <a:ea typeface="Times New Roman" charset="0"/>
              <a:cs typeface="Times New Roman" charset="0"/>
            </a:endParaRPr>
          </a:p>
          <a:p>
            <a:pPr>
              <a:buFont typeface="Wingdings" charset="2"/>
              <a:buChar char="§"/>
            </a:pPr>
            <a:r>
              <a:rPr lang="en-US" sz="2000" smtClean="0">
                <a:latin typeface="Times New Roman" charset="0"/>
                <a:ea typeface="Times New Roman" charset="0"/>
                <a:cs typeface="Times New Roman" charset="0"/>
              </a:rPr>
              <a:t>The </a:t>
            </a:r>
            <a:r>
              <a:rPr lang="en-US" sz="2000">
                <a:latin typeface="Times New Roman" charset="0"/>
                <a:ea typeface="Times New Roman" charset="0"/>
                <a:cs typeface="Times New Roman" charset="0"/>
              </a:rPr>
              <a:t>graph paradigm of a semantic/ontological scheme simplifies the difficulty involved in the question-design process.</a:t>
            </a:r>
          </a:p>
          <a:p>
            <a:pPr>
              <a:buFont typeface="Wingdings" charset="2"/>
              <a:buChar char="§"/>
            </a:pPr>
            <a:r>
              <a:rPr lang="en-US" sz="2000" smtClean="0">
                <a:latin typeface="Times New Roman" charset="0"/>
                <a:ea typeface="Times New Roman" charset="0"/>
                <a:cs typeface="Times New Roman" charset="0"/>
              </a:rPr>
              <a:t>The </a:t>
            </a:r>
            <a:r>
              <a:rPr lang="en-US" sz="2000">
                <a:latin typeface="Times New Roman" charset="0"/>
                <a:ea typeface="Times New Roman" charset="0"/>
                <a:cs typeface="Times New Roman" charset="0"/>
              </a:rPr>
              <a:t>components of the methods contribute to new objective concept-centric assessment (quantitative vs. qualitative</a:t>
            </a:r>
            <a:r>
              <a:rPr lang="en-US" sz="2000" smtClean="0">
                <a:latin typeface="Times New Roman" charset="0"/>
                <a:ea typeface="Times New Roman" charset="0"/>
                <a:cs typeface="Times New Roman" charset="0"/>
              </a:rPr>
              <a:t>)</a:t>
            </a:r>
          </a:p>
          <a:p>
            <a:pPr>
              <a:buFont typeface="Wingdings" charset="2"/>
              <a:buChar char="Ø"/>
            </a:pPr>
            <a:endParaRPr lang="en-US" sz="2000">
              <a:latin typeface="Times New Roman" charset="0"/>
              <a:ea typeface="Times New Roman" charset="0"/>
              <a:cs typeface="Times New Roman" charset="0"/>
            </a:endParaRPr>
          </a:p>
          <a:p>
            <a:pPr>
              <a:buFont typeface="Wingdings" charset="2"/>
              <a:buChar char="Ø"/>
            </a:pPr>
            <a:endParaRPr lang="en-US" smtClean="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B38F3DF5-46B4-354D-BEB6-FC8B3F9E8E19}" type="slidenum">
              <a:rPr lang="en-US" smtClean="0"/>
              <a:t>5</a:t>
            </a:fld>
            <a:endParaRPr lang="en-US"/>
          </a:p>
        </p:txBody>
      </p:sp>
    </p:spTree>
    <p:extLst>
      <p:ext uri="{BB962C8B-B14F-4D97-AF65-F5344CB8AC3E}">
        <p14:creationId xmlns:p14="http://schemas.microsoft.com/office/powerpoint/2010/main" val="14666708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304800" y="12985"/>
                <a:ext cx="8513379" cy="6806287"/>
              </a:xfrm>
              <a:prstGeom prst="rect">
                <a:avLst/>
              </a:prstGeom>
              <a:ln>
                <a:noFill/>
              </a:ln>
            </p:spPr>
            <p:txBody>
              <a:bodyPr wrap="square">
                <a:spAutoFit/>
              </a:bodyPr>
              <a:lstStyle/>
              <a:p>
                <a:pPr marL="285750" indent="-285750">
                  <a:lnSpc>
                    <a:spcPct val="150000"/>
                  </a:lnSpc>
                  <a:buFont typeface=".HelveticaNeueDeskInterface-Regular" charset="-120"/>
                  <a:buChar char="-"/>
                </a:pPr>
                <a:endParaRPr lang="en-US" sz="11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sz="11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sz="11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100" dirty="0" smtClean="0">
                    <a:latin typeface="Times New Roman" charset="0"/>
                    <a:ea typeface="Times New Roman" charset="0"/>
                    <a:cs typeface="Times New Roman" charset="0"/>
                  </a:rPr>
                  <a:t>R</a:t>
                </a:r>
                <a:r>
                  <a:rPr lang="en-US" sz="1100" baseline="-25000" dirty="0" smtClean="0">
                    <a:latin typeface="Times New Roman" charset="0"/>
                    <a:ea typeface="Times New Roman" charset="0"/>
                    <a:cs typeface="Times New Roman" charset="0"/>
                  </a:rPr>
                  <a:t>2</a:t>
                </a:r>
                <a:r>
                  <a:rPr lang="en-US" sz="1100" dirty="0" smtClean="0">
                    <a:latin typeface="Times New Roman" charset="0"/>
                    <a:ea typeface="Times New Roman" charset="0"/>
                    <a:cs typeface="Times New Roman" charset="0"/>
                  </a:rPr>
                  <a:t> </a:t>
                </a:r>
                <a:r>
                  <a:rPr lang="en-US" sz="1100" dirty="0">
                    <a:latin typeface="Times New Roman" charset="0"/>
                    <a:ea typeface="Times New Roman" charset="0"/>
                    <a:cs typeface="Times New Roman" charset="0"/>
                  </a:rPr>
                  <a:t>= </a:t>
                </a:r>
                <a:r>
                  <a:rPr lang="en-US" sz="1100" dirty="0">
                    <a:latin typeface="Cambria Math" charset="0"/>
                    <a:ea typeface="Cambria Math" charset="0"/>
                    <a:cs typeface="Cambria Math" charset="0"/>
                  </a:rPr>
                  <a:t>Q</a:t>
                </a:r>
                <a:r>
                  <a:rPr lang="en-US" sz="1100" baseline="-25000" dirty="0">
                    <a:latin typeface="Cambria Math" charset="0"/>
                    <a:ea typeface="Cambria Math" charset="0"/>
                    <a:cs typeface="Cambria Math" charset="0"/>
                  </a:rPr>
                  <a:t>1</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Q</m:t>
                            </m:r>
                          </m:e>
                        </m:acc>
                      </m:e>
                      <m:sub>
                        <m:r>
                          <a:rPr lang="en-US" sz="1100" i="1">
                            <a:latin typeface="Cambria Math" charset="0"/>
                            <a:ea typeface="Cambria Math" charset="0"/>
                            <a:cs typeface="Cambria Math" charset="0"/>
                          </a:rPr>
                          <m:t>2</m:t>
                        </m:r>
                      </m:sub>
                    </m:sSub>
                  </m:oMath>
                </a14:m>
                <a:r>
                  <a:rPr lang="en-US" sz="1100" dirty="0">
                    <a:latin typeface="Cambria Math" charset="0"/>
                    <a:ea typeface="Cambria Math" charset="0"/>
                    <a:cs typeface="Cambria Math" charset="0"/>
                  </a:rPr>
                  <a:t>Q</a:t>
                </a:r>
                <a:r>
                  <a:rPr lang="en-US" sz="1100" baseline="-25000" dirty="0">
                    <a:latin typeface="Cambria Math" charset="0"/>
                    <a:ea typeface="Cambria Math" charset="0"/>
                    <a:cs typeface="Cambria Math" charset="0"/>
                  </a:rPr>
                  <a:t>3</a:t>
                </a:r>
              </a:p>
              <a:p>
                <a:pPr marL="285750" indent="-285750">
                  <a:buFont typeface=".HelveticaNeueDeskInterface-Regular" charset="-120"/>
                  <a:buChar char="-"/>
                </a:pPr>
                <a:r>
                  <a:rPr lang="en-US" sz="1100" dirty="0" smtClean="0">
                    <a:latin typeface="Cambria Math" charset="0"/>
                    <a:ea typeface="Cambria Math" charset="0"/>
                    <a:cs typeface="Cambria Math" charset="0"/>
                  </a:rPr>
                  <a:t>P(</a:t>
                </a:r>
                <a:r>
                  <a:rPr lang="en-US" sz="1100" dirty="0" err="1" smtClean="0">
                    <a:latin typeface="Cambria Math" charset="0"/>
                    <a:ea typeface="Cambria Math" charset="0"/>
                    <a:cs typeface="Cambria Math" charset="0"/>
                  </a:rPr>
                  <a:t>Q</a:t>
                </a:r>
                <a:r>
                  <a:rPr lang="en-US" sz="1100" baseline="-25000" dirty="0" err="1" smtClean="0">
                    <a:latin typeface="Cambria Math" charset="0"/>
                    <a:ea typeface="Cambria Math" charset="0"/>
                    <a:cs typeface="Cambria Math" charset="0"/>
                  </a:rPr>
                  <a:t>r</a:t>
                </a:r>
                <a:r>
                  <a:rPr lang="en-US" sz="1100" dirty="0" smtClean="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b="0" i="0" smtClean="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g  when there is dependency between </a:t>
                </a:r>
                <a:r>
                  <a:rPr lang="en-US" sz="1100" dirty="0" err="1" smtClean="0">
                    <a:latin typeface="Cambria Math" charset="0"/>
                    <a:ea typeface="Cambria Math" charset="0"/>
                    <a:cs typeface="Cambria Math" charset="0"/>
                  </a:rPr>
                  <a:t>Q</a:t>
                </a:r>
                <a:r>
                  <a:rPr lang="en-US" sz="1100" baseline="-25000" dirty="0" err="1" smtClean="0">
                    <a:latin typeface="Cambria Math" charset="0"/>
                    <a:ea typeface="Cambria Math" charset="0"/>
                    <a:cs typeface="Cambria Math" charset="0"/>
                  </a:rPr>
                  <a:t>r</a:t>
                </a:r>
                <a:r>
                  <a:rPr lang="en-US" sz="1100" baseline="-25000" dirty="0" smtClean="0">
                    <a:latin typeface="Cambria Math" charset="0"/>
                    <a:ea typeface="Cambria Math" charset="0"/>
                    <a:cs typeface="Cambria Math" charset="0"/>
                  </a:rPr>
                  <a:t> </a:t>
                </a:r>
                <a:r>
                  <a:rPr lang="en-US" sz="1100" dirty="0" smtClean="0">
                    <a:latin typeface="Cambria Math" charset="0"/>
                    <a:ea typeface="Cambria Math" charset="0"/>
                    <a:cs typeface="Cambria Math" charset="0"/>
                  </a:rPr>
                  <a:t>and </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b="0" i="0" smtClean="0">
                            <a:latin typeface="Cambria Math" charset="0"/>
                            <a:ea typeface="Cambria Math" charset="0"/>
                            <a:cs typeface="Cambria Math" charset="0"/>
                          </a:rPr>
                          <m:t>C</m:t>
                        </m:r>
                      </m:e>
                      <m:sub>
                        <m:r>
                          <m:rPr>
                            <m:sty m:val="p"/>
                          </m:rPr>
                          <a:rPr lang="en-US" sz="1100" i="0">
                            <a:latin typeface="Cambria Math" charset="0"/>
                            <a:ea typeface="Cambria Math" charset="0"/>
                            <a:cs typeface="Cambria Math" charset="0"/>
                          </a:rPr>
                          <m:t>j</m:t>
                        </m:r>
                      </m:sub>
                    </m:sSub>
                  </m:oMath>
                </a14:m>
                <a:endParaRPr lang="en-US" sz="1100" dirty="0" smtClean="0">
                  <a:latin typeface="Times New Roman" charset="0"/>
                  <a:ea typeface="Times New Roman" charset="0"/>
                  <a:cs typeface="Times New Roman" charset="0"/>
                </a:endParaRPr>
              </a:p>
              <a:p>
                <a:pPr marL="285750" indent="-285750">
                  <a:buFont typeface=".HelveticaNeueDeskInterface-Regular" charset="-120"/>
                  <a:buChar char="-"/>
                </a:pPr>
                <a:r>
                  <a:rPr lang="en-US" sz="1100" dirty="0">
                    <a:latin typeface="Cambria Math" charset="0"/>
                    <a:ea typeface="Cambria Math" charset="0"/>
                    <a:cs typeface="Cambria Math"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Q</m:t>
                            </m:r>
                          </m:e>
                        </m:acc>
                      </m:e>
                      <m:sub>
                        <m:r>
                          <m:rPr>
                            <m:sty m:val="p"/>
                          </m:rPr>
                          <a:rPr lang="en-US" sz="1100" b="0" i="0" smtClean="0">
                            <a:latin typeface="Cambria Math" charset="0"/>
                            <a:ea typeface="Cambria Math" charset="0"/>
                            <a:cs typeface="Cambria Math" charset="0"/>
                          </a:rPr>
                          <m:t>r</m:t>
                        </m:r>
                      </m:sub>
                    </m:sSub>
                  </m:oMath>
                </a14:m>
                <a:r>
                  <a:rPr lang="en-US" sz="1100" dirty="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a:latin typeface="Cambria Math" charset="0"/>
                            <a:ea typeface="Cambria Math" charset="0"/>
                            <a:cs typeface="Cambria Math" charset="0"/>
                          </a:rPr>
                          <m:t>C</m:t>
                        </m:r>
                      </m:e>
                      <m:sub>
                        <m:r>
                          <m:rPr>
                            <m:sty m:val="p"/>
                          </m:rPr>
                          <a:rPr lang="en-US" sz="1100">
                            <a:latin typeface="Cambria Math" charset="0"/>
                            <a:ea typeface="Cambria Math" charset="0"/>
                            <a:cs typeface="Cambria Math" charset="0"/>
                          </a:rPr>
                          <m:t>j</m:t>
                        </m:r>
                      </m:sub>
                    </m:sSub>
                  </m:oMath>
                </a14:m>
                <a:r>
                  <a:rPr lang="en-US" sz="1100" dirty="0">
                    <a:latin typeface="Times New Roman" charset="0"/>
                    <a:ea typeface="Times New Roman" charset="0"/>
                    <a:cs typeface="Times New Roman" charset="0"/>
                  </a:rPr>
                  <a:t>) = </a:t>
                </a:r>
                <a:r>
                  <a:rPr lang="en-US" sz="1100" dirty="0" smtClean="0">
                    <a:latin typeface="Times New Roman" charset="0"/>
                    <a:ea typeface="Times New Roman" charset="0"/>
                    <a:cs typeface="Times New Roman" charset="0"/>
                  </a:rPr>
                  <a:t>m</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smtClean="0">
                    <a:latin typeface="Times New Roman" charset="0"/>
                    <a:ea typeface="Times New Roman" charset="0"/>
                    <a:cs typeface="Times New Roman" charset="0"/>
                  </a:rPr>
                  <a:t>P(</a:t>
                </a:r>
                <a14:m>
                  <m:oMath xmlns:m="http://schemas.openxmlformats.org/officeDocument/2006/math">
                    <m:sSub>
                      <m:sSubPr>
                        <m:ctrlPr>
                          <a:rPr lang="en-US" sz="1100" i="1" smtClean="0">
                            <a:latin typeface="Cambria Math" panose="02040503050406030204" pitchFamily="18" charset="0"/>
                            <a:ea typeface="Times New Roman" charset="0"/>
                            <a:cs typeface="Times New Roman" charset="0"/>
                          </a:rPr>
                        </m:ctrlPr>
                      </m:sSubPr>
                      <m:e>
                        <m:r>
                          <m:rPr>
                            <m:sty m:val="p"/>
                          </m:rPr>
                          <a:rPr lang="en-US" sz="1100" b="0" i="0" smtClean="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smtClean="0">
                    <a:latin typeface="Times New Roman" charset="0"/>
                    <a:ea typeface="Times New Roman" charset="0"/>
                    <a:cs typeface="Times New Roman" charset="0"/>
                  </a:rPr>
                  <a:t>) = k</a:t>
                </a:r>
              </a:p>
              <a:p>
                <a:pPr marL="285750" indent="-285750">
                  <a:buFont typeface=".HelveticaNeueDeskInterface-Regular" charset="-120"/>
                  <a:buChar char="-"/>
                </a:pPr>
                <a:r>
                  <a:rPr lang="en-US" sz="1100" dirty="0" smtClean="0">
                    <a:latin typeface="Times New Roman" charset="0"/>
                    <a:ea typeface="Times New Roman" charset="0"/>
                    <a:cs typeface="Times New Roman"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1- </a:t>
                </a:r>
                <a:r>
                  <a:rPr lang="en-US" sz="1100" dirty="0">
                    <a:latin typeface="Times New Roman" charset="0"/>
                    <a:ea typeface="Times New Roman" charset="0"/>
                    <a:cs typeface="Times New Roman" charset="0"/>
                  </a:rPr>
                  <a:t>P(</a:t>
                </a:r>
                <a14:m>
                  <m:oMath xmlns:m="http://schemas.openxmlformats.org/officeDocument/2006/math">
                    <m:sSub>
                      <m:sSubPr>
                        <m:ctrlPr>
                          <a:rPr lang="en-US" sz="1100" i="1">
                            <a:latin typeface="Cambria Math" panose="02040503050406030204" pitchFamily="18" charset="0"/>
                            <a:ea typeface="Times New Roman" charset="0"/>
                            <a:cs typeface="Times New Roman" charset="0"/>
                          </a:rPr>
                        </m:ctrlPr>
                      </m:sSubPr>
                      <m:e>
                        <m:r>
                          <m:rPr>
                            <m:sty m:val="p"/>
                          </m:rPr>
                          <a:rPr lang="en-US" sz="110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a:latin typeface="Times New Roman" charset="0"/>
                    <a:ea typeface="Times New Roman" charset="0"/>
                    <a:cs typeface="Times New Roman" charset="0"/>
                  </a:rPr>
                  <a:t>) </a:t>
                </a:r>
                <a:r>
                  <a:rPr lang="en-US" sz="1100" dirty="0" smtClean="0">
                    <a:latin typeface="Times New Roman" charset="0"/>
                    <a:ea typeface="Times New Roman" charset="0"/>
                    <a:cs typeface="Times New Roman" charset="0"/>
                  </a:rPr>
                  <a:t>= 1-k</a:t>
                </a:r>
              </a:p>
              <a:p>
                <a:pPr marL="285750" indent="-285750">
                  <a:buFont typeface=".HelveticaNeueDeskInterface-Regular" charset="-120"/>
                  <a:buChar char="-"/>
                </a:pPr>
                <a:r>
                  <a:rPr lang="en-US" sz="1100" dirty="0">
                    <a:solidFill>
                      <a:schemeClr val="bg1">
                        <a:lumMod val="50000"/>
                      </a:schemeClr>
                    </a:solidFill>
                    <a:latin typeface="Cambria Math" charset="0"/>
                    <a:ea typeface="Cambria Math" charset="0"/>
                    <a:cs typeface="Cambria Math" charset="0"/>
                  </a:rPr>
                  <a:t>Since P(Q</a:t>
                </a:r>
                <a:r>
                  <a:rPr lang="en-US" sz="1100" baseline="-25000" dirty="0">
                    <a:solidFill>
                      <a:schemeClr val="bg1">
                        <a:lumMod val="50000"/>
                      </a:schemeClr>
                    </a:solidFill>
                    <a:latin typeface="Cambria Math" charset="0"/>
                    <a:ea typeface="Cambria Math" charset="0"/>
                    <a:cs typeface="Cambria Math" charset="0"/>
                  </a:rPr>
                  <a:t>i</a:t>
                </a:r>
                <a:r>
                  <a:rPr lang="en-US" sz="1100" dirty="0">
                    <a:solidFill>
                      <a:schemeClr val="bg1">
                        <a:lumMod val="50000"/>
                      </a:schemeClr>
                    </a:solidFill>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latin typeface="Times New Roman" charset="0"/>
                    <a:ea typeface="Times New Roman" charset="0"/>
                    <a:cs typeface="Times New Roman" charset="0"/>
                  </a:rPr>
                  <a:t>) = g. Where, g= e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then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r>
                      <m:rPr>
                        <m:nor/>
                      </m:rPr>
                      <a:rPr lang="en-US" sz="1100">
                        <a:solidFill>
                          <a:schemeClr val="bg1">
                            <a:lumMod val="50000"/>
                          </a:schemeClr>
                        </a:solidFill>
                        <a:latin typeface="Cambria Math" charset="0"/>
                        <a:ea typeface="Cambria Math" charset="0"/>
                        <a:cs typeface="Cambria Math" charset="0"/>
                      </a:rPr>
                      <m:t>Q</m:t>
                    </m:r>
                    <m:r>
                      <m:rPr>
                        <m:nor/>
                      </m:rPr>
                      <a:rPr lang="en-US" sz="1100" baseline="-25000">
                        <a:solidFill>
                          <a:schemeClr val="bg1">
                            <a:lumMod val="50000"/>
                          </a:schemeClr>
                        </a:solidFill>
                        <a:latin typeface="Cambria Math" charset="0"/>
                        <a:ea typeface="Cambria Math" charset="0"/>
                        <a:cs typeface="Cambria Math" charset="0"/>
                      </a:rPr>
                      <m:t>i</m:t>
                    </m:r>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a:t>
                </a:r>
                <a:r>
                  <a:rPr lang="en-US" sz="1100" dirty="0">
                    <a:solidFill>
                      <a:schemeClr val="bg1">
                        <a:lumMod val="50000"/>
                      </a:schemeClr>
                    </a:solidFill>
                    <a:latin typeface="Times New Roman" charset="0"/>
                    <a:ea typeface="Times New Roman" charset="0"/>
                    <a:cs typeface="Times New Roman" charset="0"/>
                  </a:rPr>
                  <a:t>= 1-e =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1-g</a:t>
                </a:r>
              </a:p>
              <a:p>
                <a:pPr marL="285750" indent="-285750">
                  <a:buFont typeface=".HelveticaNeueDeskInterface-Regular" charset="-120"/>
                  <a:buChar char="-"/>
                </a:pPr>
                <a:r>
                  <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Since </a:t>
                </a:r>
                <a:r>
                  <a:rPr lang="en-US" sz="1100" dirty="0" smtClean="0">
                    <a:solidFill>
                      <a:schemeClr val="bg1">
                        <a:lumMod val="50000"/>
                      </a:schemeClr>
                    </a:solidFill>
                    <a:effectLst>
                      <a:glow rad="63500">
                        <a:schemeClr val="bg1">
                          <a:alpha val="40000"/>
                        </a:schemeClr>
                      </a:glow>
                    </a:effectLst>
                    <a:latin typeface="Cambria Math" charset="0"/>
                    <a:ea typeface="Cambria Math" charset="0"/>
                    <a:cs typeface="Cambria Math" charset="0"/>
                  </a:rPr>
                  <a:t>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i</m:t>
                        </m:r>
                      </m:sub>
                    </m:sSub>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a:t>
                </a:r>
                <a:r>
                  <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m. </a:t>
                </a:r>
                <a:r>
                  <a:rPr lang="en-US" sz="1100" dirty="0">
                    <a:solidFill>
                      <a:schemeClr val="bg1">
                        <a:lumMod val="50000"/>
                      </a:schemeClr>
                    </a:solidFill>
                    <a:latin typeface="Times New Roman" charset="0"/>
                    <a:ea typeface="Times New Roman" charset="0"/>
                    <a:cs typeface="Times New Roman" charset="0"/>
                  </a:rPr>
                  <a:t>Where, </a:t>
                </a:r>
                <a:r>
                  <a:rPr lang="en-US" sz="1100" dirty="0" smtClean="0">
                    <a:solidFill>
                      <a:schemeClr val="bg1">
                        <a:lumMod val="50000"/>
                      </a:schemeClr>
                    </a:solidFill>
                    <a:latin typeface="Times New Roman" charset="0"/>
                    <a:ea typeface="Times New Roman" charset="0"/>
                    <a:cs typeface="Times New Roman" charset="0"/>
                  </a:rPr>
                  <a:t>m= </a:t>
                </a:r>
                <a:r>
                  <a:rPr lang="en-US" sz="1100" dirty="0">
                    <a:solidFill>
                      <a:schemeClr val="bg1">
                        <a:lumMod val="50000"/>
                      </a:schemeClr>
                    </a:solidFill>
                    <a:latin typeface="Times New Roman" charset="0"/>
                    <a:ea typeface="Times New Roman" charset="0"/>
                    <a:cs typeface="Times New Roman" charset="0"/>
                  </a:rPr>
                  <a:t>e</a:t>
                </a:r>
                <a:r>
                  <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then </a:t>
                </a:r>
                <a:r>
                  <a:rPr lang="en-US" sz="1100" dirty="0" smtClean="0">
                    <a:solidFill>
                      <a:schemeClr val="bg1">
                        <a:lumMod val="50000"/>
                      </a:schemeClr>
                    </a:solidFill>
                    <a:effectLst>
                      <a:glow rad="63500">
                        <a:schemeClr val="bg1">
                          <a:alpha val="40000"/>
                        </a:schemeClr>
                      </a:glow>
                    </a:effectLst>
                    <a:latin typeface="Cambria Math" charset="0"/>
                    <a:ea typeface="Cambria Math" charset="0"/>
                    <a:cs typeface="Cambria Math" charset="0"/>
                  </a:rPr>
                  <a:t>P</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i</m:t>
                        </m:r>
                      </m:sub>
                    </m:sSub>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b="0" i="0" smtClean="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a:t>
                </a:r>
                <a:r>
                  <a:rPr lang="en-US" sz="1100" dirty="0">
                    <a:solidFill>
                      <a:schemeClr val="bg1">
                        <a:lumMod val="50000"/>
                      </a:schemeClr>
                    </a:solidFill>
                    <a:latin typeface="Times New Roman" charset="0"/>
                    <a:ea typeface="Times New Roman" charset="0"/>
                    <a:cs typeface="Times New Roman" charset="0"/>
                  </a:rPr>
                  <a:t>1-e </a:t>
                </a:r>
                <a:r>
                  <a:rPr lang="en-US" sz="1100" dirty="0" smtClean="0">
                    <a:solidFill>
                      <a:schemeClr val="bg1">
                        <a:lumMod val="50000"/>
                      </a:schemeClr>
                    </a:solidFill>
                    <a:latin typeface="Times New Roman" charset="0"/>
                    <a:ea typeface="Times New Roman" charset="0"/>
                    <a:cs typeface="Times New Roman" charset="0"/>
                  </a:rPr>
                  <a:t>=</a:t>
                </a:r>
                <a:r>
                  <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1-m</a:t>
                </a:r>
              </a:p>
              <a:p>
                <a:pPr marL="285750" indent="-285750">
                  <a:buFont typeface=".HelveticaNeueDeskInterface-Regular" charset="-120"/>
                  <a:buChar char="-"/>
                </a:pPr>
                <a:endPar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endParaRPr>
              </a:p>
              <a:p>
                <a:pPr marL="285750" indent="-285750">
                  <a:buFont typeface=".HelveticaNeueDeskInterface-Regular" charset="-120"/>
                  <a:buChar char="-"/>
                </a:pPr>
                <a:r>
                  <a:rPr lang="en-US" sz="1400" dirty="0" smtClean="0">
                    <a:latin typeface="Times New Roman" charset="0"/>
                    <a:ea typeface="Times New Roman" charset="0"/>
                  </a:rPr>
                  <a:t>P</a:t>
                </a:r>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1</m:t>
                        </m:r>
                      </m:sub>
                    </m:sSub>
                  </m:oMath>
                </a14:m>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R</m:t>
                        </m:r>
                      </m:e>
                      <m:sub>
                        <m:r>
                          <a:rPr lang="en-US" sz="1400" b="0" i="0" smtClean="0">
                            <a:latin typeface="Cambria Math" charset="0"/>
                            <a:ea typeface="Cambria Math" charset="0"/>
                            <a:cs typeface="Cambria Math" charset="0"/>
                          </a:rPr>
                          <m:t>2</m:t>
                        </m:r>
                      </m:sub>
                    </m:sSub>
                  </m:oMath>
                </a14:m>
                <a:r>
                  <a:rPr lang="en-US" sz="1400" dirty="0">
                    <a:latin typeface="Times New Roman" charset="0"/>
                    <a:ea typeface="Times New Roman" charset="0"/>
                  </a:rPr>
                  <a:t>) </a:t>
                </a:r>
                <a:r>
                  <a:rPr lang="en-US" sz="1400" dirty="0" smtClean="0">
                    <a:latin typeface="Times New Roman" charset="0"/>
                    <a:ea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a:solidFill>
                              <a:srgbClr val="FF0000"/>
                            </a:solidFill>
                            <a:latin typeface="Cambria Math" charset="0"/>
                            <a:ea typeface="Cambria Math" charset="0"/>
                            <a:cs typeface="Cambria Math"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2</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1</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1</m:t>
                                </m:r>
                              </m:sub>
                            </m:sSub>
                          </m:e>
                        </m:d>
                      </m:num>
                      <m:den>
                        <m:r>
                          <m:rPr>
                            <m:nor/>
                          </m:rPr>
                          <a:rPr lang="en-US" sz="1400" smtClean="0">
                            <a:solidFill>
                              <a:schemeClr val="tx1"/>
                            </a:solidFill>
                            <a:latin typeface="Cambria Math" charset="0"/>
                            <a:ea typeface="Cambria Math" charset="0"/>
                            <a:cs typeface="Cambria Math" charset="0"/>
                          </a:rPr>
                          <m:t>P</m:t>
                        </m:r>
                        <m:d>
                          <m:dPr>
                            <m:ctrlPr>
                              <a:rPr lang="en-US" sz="1400" i="1">
                                <a:solidFill>
                                  <a:srgbClr val="000000"/>
                                </a:solidFill>
                                <a:latin typeface="Cambria Math" panose="02040503050406030204" pitchFamily="18" charset="0"/>
                                <a:ea typeface="Times New Roman" charset="0"/>
                              </a:rPr>
                            </m:ctrlPr>
                          </m:dPr>
                          <m:e>
                            <m:r>
                              <m:rPr>
                                <m:nor/>
                              </m:rPr>
                              <a:rPr lang="en-US" sz="1400">
                                <a:latin typeface="Times New Roman" charset="0"/>
                                <a:ea typeface="Times New Roman" charset="0"/>
                                <a:cs typeface="Times New Roman" charset="0"/>
                              </a:rPr>
                              <m:t>R</m:t>
                            </m:r>
                            <m:r>
                              <m:rPr>
                                <m:nor/>
                              </m:rPr>
                              <a:rPr lang="en-US" sz="1400" b="0" i="0" baseline="-25000" smtClean="0">
                                <a:latin typeface="Times New Roman" charset="0"/>
                                <a:ea typeface="Times New Roman" charset="0"/>
                                <a:cs typeface="Times New Roman" charset="0"/>
                              </a:rPr>
                              <m:t>2</m:t>
                            </m:r>
                          </m:e>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1</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1" smtClean="0">
                                    <a:latin typeface="Cambria Math" charset="0"/>
                                    <a:ea typeface="Cambria Math" charset="0"/>
                                    <a:cs typeface="Cambria Math" charset="0"/>
                                  </a:rPr>
                                  <m:t>1</m:t>
                                </m:r>
                              </m:sub>
                            </m:sSub>
                          </m:e>
                        </m:d>
                        <m:r>
                          <a:rPr lang="en-US" sz="1400">
                            <a:solidFill>
                              <a:srgbClr val="000000"/>
                            </a:solidFill>
                            <a:latin typeface="Cambria Math" charset="0"/>
                            <a:ea typeface="Times New Roman" charset="0"/>
                          </a:rPr>
                          <m:t>+</m:t>
                        </m:r>
                        <m:r>
                          <m:rPr>
                            <m:nor/>
                          </m:rPr>
                          <a:rPr lang="en-US" sz="1400" smtClean="0">
                            <a:solidFill>
                              <a:srgbClr val="0070C0"/>
                            </a:solidFill>
                            <a:latin typeface="Cambria Math" charset="0"/>
                            <a:ea typeface="Cambria Math" charset="0"/>
                            <a:cs typeface="Cambria Math" charset="0"/>
                          </a:rPr>
                          <m:t>P</m:t>
                        </m:r>
                        <m:d>
                          <m:dPr>
                            <m:ctrlPr>
                              <a:rPr lang="en-US" sz="1400" i="1">
                                <a:solidFill>
                                  <a:srgbClr val="0070C0"/>
                                </a:solidFill>
                                <a:latin typeface="Cambria Math" panose="02040503050406030204" pitchFamily="18" charset="0"/>
                                <a:ea typeface="Times New Roman" charset="0"/>
                              </a:rPr>
                            </m:ctrlPr>
                          </m:dPr>
                          <m:e>
                            <m:r>
                              <m:rPr>
                                <m:nor/>
                              </m:rPr>
                              <a:rPr lang="en-US" sz="1400">
                                <a:solidFill>
                                  <a:srgbClr val="0070C0"/>
                                </a:solidFill>
                                <a:latin typeface="Times New Roman" charset="0"/>
                                <a:ea typeface="Times New Roman" charset="0"/>
                                <a:cs typeface="Times New Roman" charset="0"/>
                              </a:rPr>
                              <m:t>R</m:t>
                            </m:r>
                            <m:r>
                              <m:rPr>
                                <m:nor/>
                              </m:rPr>
                              <a:rPr lang="en-US" sz="1400" b="0" i="0" baseline="-25000" smtClean="0">
                                <a:solidFill>
                                  <a:srgbClr val="0070C0"/>
                                </a:solidFill>
                                <a:latin typeface="Times New Roman" charset="0"/>
                                <a:ea typeface="Times New Roman" charset="0"/>
                                <a:cs typeface="Times New Roman" charset="0"/>
                              </a:rPr>
                              <m:t>2</m:t>
                            </m:r>
                          </m:e>
                          <m:e>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1</m:t>
                                </m:r>
                              </m:sub>
                            </m:sSub>
                          </m:e>
                        </m:d>
                        <m:r>
                          <a:rPr lang="en-US" sz="1400">
                            <a:solidFill>
                              <a:srgbClr val="0070C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a:rPr lang="en-US" sz="1400" b="0" i="0" smtClean="0">
                                    <a:solidFill>
                                      <a:schemeClr val="tx1"/>
                                    </a:solidFill>
                                    <a:latin typeface="Cambria Math" charset="0"/>
                                    <a:ea typeface="Cambria Math" charset="0"/>
                                    <a:cs typeface="Cambria Math" charset="0"/>
                                  </a:rPr>
                                  <m:t>1</m:t>
                                </m:r>
                              </m:sub>
                            </m:sSub>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rPr>
                  <a:t>              =</a:t>
                </a:r>
                <a:r>
                  <a:rPr lang="en-US" sz="1400" dirty="0" smtClean="0">
                    <a:latin typeface="Times New Roman" charset="0"/>
                    <a:ea typeface="Times New Roman" charset="0"/>
                    <a:cs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smtClean="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r>
                          <m:rPr>
                            <m:nor/>
                          </m:rPr>
                          <a:rPr lang="en-US" sz="1400" smtClean="0">
                            <a:solidFill>
                              <a:srgbClr val="FF0000"/>
                            </a:solidFill>
                            <a:latin typeface="Cambria Math" charset="0"/>
                            <a:ea typeface="Cambria Math" charset="0"/>
                            <a:cs typeface="Cambria Math" charset="0"/>
                          </a:rPr>
                          <m:t>Q</m:t>
                        </m:r>
                        <m:r>
                          <m:rPr>
                            <m:nor/>
                          </m:rPr>
                          <a:rPr lang="en-US" sz="1400" baseline="-25000" smtClean="0">
                            <a:solidFill>
                              <a:srgbClr val="FF0000"/>
                            </a:solidFill>
                            <a:latin typeface="Cambria Math" charset="0"/>
                            <a:ea typeface="Cambria Math" charset="0"/>
                            <a:cs typeface="Cambria Math" charset="0"/>
                          </a:rPr>
                          <m:t>1</m:t>
                        </m:r>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smtClean="0">
                            <a:solidFill>
                              <a:schemeClr val="tx1"/>
                            </a:solidFill>
                            <a:latin typeface="Cambria Math" charset="0"/>
                            <a:ea typeface="Times New Roman" charset="0"/>
                            <a:cs typeface="Times New Roman" charset="0"/>
                          </a:rPr>
                          <m:t>∗</m:t>
                        </m:r>
                        <m:r>
                          <m:rPr>
                            <m:nor/>
                          </m:rPr>
                          <a:rPr lang="en-US" sz="1400" smtClean="0">
                            <a:solidFill>
                              <a:schemeClr val="tx1"/>
                            </a:solidFill>
                            <a:latin typeface="Cambria Math" charset="0"/>
                            <a:ea typeface="Cambria Math" charset="0"/>
                            <a:cs typeface="Cambria Math"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num>
                      <m:den>
                        <m:d>
                          <m:dPr>
                            <m:begChr m:val="["/>
                            <m:endChr m:val="]"/>
                            <m:ctrlPr>
                              <a:rPr lang="en-US" sz="1400" i="1" smtClean="0">
                                <a:solidFill>
                                  <a:schemeClr val="tx1"/>
                                </a:solidFill>
                                <a:latin typeface="Cambria Math" panose="02040503050406030204" pitchFamily="18" charset="0"/>
                                <a:ea typeface="Cambria Math" charset="0"/>
                                <a:cs typeface="Cambria Math" charset="0"/>
                              </a:rPr>
                            </m:ctrlPr>
                          </m:dPr>
                          <m:e>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1</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e>
                        </m:d>
                        <m:r>
                          <a:rPr lang="en-US" sz="1400">
                            <a:solidFill>
                              <a:srgbClr val="000000"/>
                            </a:solidFill>
                            <a:latin typeface="Cambria Math" charset="0"/>
                            <a:ea typeface="Times New Roman" charset="0"/>
                          </a:rPr>
                          <m:t>+</m:t>
                        </m:r>
                        <m:r>
                          <m:rPr>
                            <m:nor/>
                          </m:rPr>
                          <a:rPr lang="en-US" sz="1400" b="0" i="0" smtClean="0">
                            <a:solidFill>
                              <a:srgbClr val="000000"/>
                            </a:solidFill>
                            <a:latin typeface="Cambria Math" charset="0"/>
                            <a:ea typeface="Times New Roman" charset="0"/>
                          </a:rPr>
                          <m:t> </m:t>
                        </m:r>
                        <m:d>
                          <m:dPr>
                            <m:begChr m:val="["/>
                            <m:endChr m:val="]"/>
                            <m:ctrlPr>
                              <a:rPr lang="en-US" sz="1400" b="0" i="1" smtClean="0">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1</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i="1">
                                    <a:solidFill>
                                      <a:srgbClr val="0070C0"/>
                                    </a:solidFill>
                                    <a:latin typeface="Cambria Math" charset="0"/>
                                    <a:ea typeface="Cambria Math" charset="0"/>
                                    <a:cs typeface="Cambria Math" charset="0"/>
                                  </a:rPr>
                                  <m:t>2</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cs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3</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1</m:t>
                                    </m:r>
                                  </m:sub>
                                </m:sSub>
                              </m:e>
                            </m:d>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ea typeface="Times New Roman" charset="0"/>
                  </a:rPr>
                  <a:t>               =  </a:t>
                </a:r>
                <a14:m>
                  <m:oMath xmlns:m="http://schemas.openxmlformats.org/officeDocument/2006/math">
                    <m:f>
                      <m:fPr>
                        <m:ctrlPr>
                          <a:rPr lang="en-US" sz="1400" i="1" smtClean="0">
                            <a:latin typeface="Cambria Math" panose="02040503050406030204" pitchFamily="18" charset="0"/>
                            <a:ea typeface="Times New Roman" charset="0"/>
                          </a:rPr>
                        </m:ctrlPr>
                      </m:fPr>
                      <m:num>
                        <m:r>
                          <m:rPr>
                            <m:nor/>
                          </m:rPr>
                          <a:rPr lang="en-US" sz="1400" smtClean="0">
                            <a:solidFill>
                              <a:schemeClr val="bg1">
                                <a:lumMod val="50000"/>
                              </a:schemeClr>
                            </a:solidFill>
                            <a:latin typeface="Cambria Math" charset="0"/>
                            <a:ea typeface="Cambria Math" charset="0"/>
                            <a:cs typeface="Cambria Math" charset="0"/>
                          </a:rPr>
                          <m:t>P</m:t>
                        </m:r>
                        <m:r>
                          <m:rPr>
                            <m:nor/>
                          </m:rPr>
                          <a:rPr lang="en-US" sz="1400" smtClean="0">
                            <a:solidFill>
                              <a:schemeClr val="bg1">
                                <a:lumMod val="50000"/>
                              </a:schemeClr>
                            </a:solidFill>
                            <a:latin typeface="Cambria Math" charset="0"/>
                            <a:ea typeface="Cambria Math" charset="0"/>
                            <a:cs typeface="Cambria Math" charset="0"/>
                          </a:rPr>
                          <m:t>(</m:t>
                        </m:r>
                        <m:r>
                          <m:rPr>
                            <m:nor/>
                          </m:rPr>
                          <a:rPr lang="en-US" sz="1400" smtClean="0">
                            <a:solidFill>
                              <a:schemeClr val="bg1">
                                <a:lumMod val="50000"/>
                              </a:schemeClr>
                            </a:solidFill>
                            <a:latin typeface="Cambria Math" charset="0"/>
                            <a:ea typeface="Cambria Math" charset="0"/>
                            <a:cs typeface="Cambria Math" charset="0"/>
                          </a:rPr>
                          <m:t>Q</m:t>
                        </m:r>
                        <m:r>
                          <m:rPr>
                            <m:nor/>
                          </m:rPr>
                          <a:rPr lang="en-US" sz="1400" baseline="-25000" smtClean="0">
                            <a:solidFill>
                              <a:schemeClr val="bg1">
                                <a:lumMod val="50000"/>
                              </a:schemeClr>
                            </a:solidFill>
                            <a:latin typeface="Cambria Math" charset="0"/>
                            <a:ea typeface="Cambria Math" charset="0"/>
                            <a:cs typeface="Cambria Math" charset="0"/>
                          </a:rPr>
                          <m:t>1</m:t>
                        </m:r>
                        <m:r>
                          <m:rPr>
                            <m:nor/>
                          </m:rPr>
                          <a:rPr lang="en-US" sz="1400" smtClean="0">
                            <a:solidFill>
                              <a:schemeClr val="bg1">
                                <a:lumMod val="50000"/>
                              </a:schemeClr>
                            </a:solidFill>
                            <a:latin typeface="Cambria Math" charset="0"/>
                            <a:ea typeface="Cambria Math" charset="0"/>
                            <a:cs typeface="Cambria Math" charset="0"/>
                          </a:rPr>
                          <m:t>|</m:t>
                        </m:r>
                        <m:sSub>
                          <m:sSubPr>
                            <m:ctrlPr>
                              <a:rPr lang="en-US" sz="1400" i="1">
                                <a:solidFill>
                                  <a:schemeClr val="bg1">
                                    <a:lumMod val="50000"/>
                                  </a:schemeClr>
                                </a:solidFill>
                                <a:latin typeface="Cambria Math" panose="02040503050406030204" pitchFamily="18" charset="0"/>
                                <a:ea typeface="Cambria Math" charset="0"/>
                                <a:cs typeface="Cambria Math" charset="0"/>
                              </a:rPr>
                            </m:ctrlPr>
                          </m:sSubPr>
                          <m:e>
                            <m:r>
                              <m:rPr>
                                <m:sty m:val="p"/>
                              </m:rPr>
                              <a:rPr lang="en-US" sz="1400">
                                <a:solidFill>
                                  <a:schemeClr val="bg1">
                                    <a:lumMod val="50000"/>
                                  </a:schemeClr>
                                </a:solidFill>
                                <a:latin typeface="Cambria Math" charset="0"/>
                                <a:ea typeface="Cambria Math" charset="0"/>
                                <a:cs typeface="Cambria Math" charset="0"/>
                              </a:rPr>
                              <m:t>C</m:t>
                            </m:r>
                          </m:e>
                          <m:sub>
                            <m:r>
                              <a:rPr lang="en-US" sz="1400">
                                <a:solidFill>
                                  <a:schemeClr val="bg1">
                                    <a:lumMod val="50000"/>
                                  </a:schemeClr>
                                </a:solidFill>
                                <a:latin typeface="Cambria Math" charset="0"/>
                                <a:ea typeface="Cambria Math" charset="0"/>
                                <a:cs typeface="Cambria Math" charset="0"/>
                              </a:rPr>
                              <m:t>1</m:t>
                            </m:r>
                          </m:sub>
                        </m:sSub>
                        <m:r>
                          <m:rPr>
                            <m:nor/>
                          </m:rPr>
                          <a:rPr lang="en-US" sz="1400">
                            <a:solidFill>
                              <a:schemeClr val="bg1">
                                <a:lumMod val="50000"/>
                              </a:schemeClr>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num>
                      <m:den>
                        <m:d>
                          <m:dPr>
                            <m:begChr m:val="["/>
                            <m:endChr m:val="]"/>
                            <m:ctrlPr>
                              <a:rPr lang="en-US" sz="1400" i="1">
                                <a:latin typeface="Cambria Math" panose="02040503050406030204" pitchFamily="18" charset="0"/>
                                <a:ea typeface="Cambria Math" charset="0"/>
                                <a:cs typeface="Cambria Math" charset="0"/>
                              </a:rPr>
                            </m:ctrlPr>
                          </m:dPr>
                          <m:e>
                            <m:r>
                              <m:rPr>
                                <m:nor/>
                              </m:rPr>
                              <a:rPr lang="en-US" sz="1400" smtClean="0">
                                <a:solidFill>
                                  <a:schemeClr val="bg1">
                                    <a:lumMod val="50000"/>
                                  </a:schemeClr>
                                </a:solidFill>
                                <a:latin typeface="Cambria Math" charset="0"/>
                                <a:ea typeface="Cambria Math" charset="0"/>
                                <a:cs typeface="Cambria Math" charset="0"/>
                              </a:rPr>
                              <m:t>P</m:t>
                            </m:r>
                            <m:r>
                              <m:rPr>
                                <m:nor/>
                              </m:rPr>
                              <a:rPr lang="en-US" sz="1400" smtClean="0">
                                <a:solidFill>
                                  <a:schemeClr val="bg1">
                                    <a:lumMod val="50000"/>
                                  </a:schemeClr>
                                </a:solidFill>
                                <a:latin typeface="Cambria Math" charset="0"/>
                                <a:ea typeface="Cambria Math" charset="0"/>
                                <a:cs typeface="Cambria Math" charset="0"/>
                              </a:rPr>
                              <m:t>(</m:t>
                            </m:r>
                            <m:r>
                              <m:rPr>
                                <m:nor/>
                              </m:rPr>
                              <a:rPr lang="en-US" sz="1400" smtClean="0">
                                <a:solidFill>
                                  <a:schemeClr val="bg1">
                                    <a:lumMod val="50000"/>
                                  </a:schemeClr>
                                </a:solidFill>
                                <a:latin typeface="Cambria Math" charset="0"/>
                                <a:ea typeface="Cambria Math" charset="0"/>
                                <a:cs typeface="Cambria Math" charset="0"/>
                              </a:rPr>
                              <m:t>Q</m:t>
                            </m:r>
                            <m:r>
                              <m:rPr>
                                <m:nor/>
                              </m:rPr>
                              <a:rPr lang="en-US" sz="1400" baseline="-25000" smtClean="0">
                                <a:solidFill>
                                  <a:schemeClr val="bg1">
                                    <a:lumMod val="50000"/>
                                  </a:schemeClr>
                                </a:solidFill>
                                <a:latin typeface="Cambria Math" charset="0"/>
                                <a:ea typeface="Cambria Math" charset="0"/>
                                <a:cs typeface="Cambria Math" charset="0"/>
                              </a:rPr>
                              <m:t>1</m:t>
                            </m:r>
                            <m:r>
                              <m:rPr>
                                <m:nor/>
                              </m:rPr>
                              <a:rPr lang="en-US" sz="1400" smtClean="0">
                                <a:solidFill>
                                  <a:schemeClr val="bg1">
                                    <a:lumMod val="50000"/>
                                  </a:schemeClr>
                                </a:solidFill>
                                <a:latin typeface="Cambria Math" charset="0"/>
                                <a:ea typeface="Cambria Math" charset="0"/>
                                <a:cs typeface="Cambria Math" charset="0"/>
                              </a:rPr>
                              <m:t>|</m:t>
                            </m:r>
                            <m:sSub>
                              <m:sSubPr>
                                <m:ctrlPr>
                                  <a:rPr lang="en-US" sz="1400" i="1">
                                    <a:solidFill>
                                      <a:schemeClr val="bg1">
                                        <a:lumMod val="50000"/>
                                      </a:schemeClr>
                                    </a:solidFill>
                                    <a:latin typeface="Cambria Math" panose="02040503050406030204" pitchFamily="18" charset="0"/>
                                    <a:ea typeface="Cambria Math" charset="0"/>
                                    <a:cs typeface="Cambria Math" charset="0"/>
                                  </a:rPr>
                                </m:ctrlPr>
                              </m:sSubPr>
                              <m:e>
                                <m:r>
                                  <m:rPr>
                                    <m:sty m:val="p"/>
                                  </m:rPr>
                                  <a:rPr lang="en-US" sz="1400">
                                    <a:solidFill>
                                      <a:schemeClr val="bg1">
                                        <a:lumMod val="50000"/>
                                      </a:schemeClr>
                                    </a:solidFill>
                                    <a:latin typeface="Cambria Math" charset="0"/>
                                    <a:ea typeface="Cambria Math" charset="0"/>
                                    <a:cs typeface="Cambria Math" charset="0"/>
                                  </a:rPr>
                                  <m:t>C</m:t>
                                </m:r>
                              </m:e>
                              <m:sub>
                                <m:r>
                                  <a:rPr lang="en-US" sz="1400">
                                    <a:solidFill>
                                      <a:schemeClr val="bg1">
                                        <a:lumMod val="50000"/>
                                      </a:schemeClr>
                                    </a:solidFill>
                                    <a:latin typeface="Cambria Math" charset="0"/>
                                    <a:ea typeface="Cambria Math" charset="0"/>
                                    <a:cs typeface="Cambria Math" charset="0"/>
                                  </a:rPr>
                                  <m:t>1</m:t>
                                </m:r>
                              </m:sub>
                            </m:sSub>
                            <m:r>
                              <m:rPr>
                                <m:nor/>
                              </m:rPr>
                              <a:rPr lang="en-US" sz="1400">
                                <a:solidFill>
                                  <a:schemeClr val="bg1">
                                    <a:lumMod val="50000"/>
                                  </a:schemeClr>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e>
                        </m:d>
                        <m:r>
                          <a:rPr lang="en-US" sz="140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smtClean="0">
                                <a:solidFill>
                                  <a:srgbClr val="0070C0"/>
                                </a:solidFill>
                                <a:latin typeface="Cambria Math" charset="0"/>
                                <a:ea typeface="Cambria Math" charset="0"/>
                                <a:cs typeface="Cambria Math" charset="0"/>
                              </a:rPr>
                              <m:t>1</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smtClean="0">
                                <a:solidFill>
                                  <a:srgbClr val="0070C0"/>
                                </a:solidFill>
                                <a:latin typeface="Cambria Math" charset="0"/>
                                <a:ea typeface="Cambria Math" charset="0"/>
                                <a:cs typeface="Cambria Math" charset="0"/>
                              </a:rPr>
                              <m:t>P</m:t>
                            </m:r>
                            <m:r>
                              <m:rPr>
                                <m:nor/>
                              </m:rPr>
                              <a:rPr lang="en-US" sz="1400" smtClean="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i="1">
                                    <a:solidFill>
                                      <a:srgbClr val="0070C0"/>
                                    </a:solidFill>
                                    <a:latin typeface="Cambria Math" charset="0"/>
                                    <a:ea typeface="Cambria Math" charset="0"/>
                                    <a:cs typeface="Cambria Math" charset="0"/>
                                  </a:rPr>
                                  <m:t>2</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1</m:t>
                                    </m:r>
                                  </m:sub>
                                </m:sSub>
                              </m:e>
                            </m:d>
                          </m:e>
                        </m:d>
                      </m:den>
                    </m:f>
                  </m:oMath>
                </a14:m>
                <a:r>
                  <a:rPr lang="en-US" sz="1400" dirty="0" smtClean="0">
                    <a:latin typeface="Times New Roman" charset="0"/>
                    <a:ea typeface="Times New Roman" charset="0"/>
                    <a:cs typeface="Times New Roman" charset="0"/>
                  </a:rPr>
                  <a:t>   </a:t>
                </a:r>
                <a:r>
                  <a:rPr lang="en-US" sz="800" dirty="0" smtClean="0">
                    <a:latin typeface="Times New Roman" charset="0"/>
                    <a:ea typeface="Times New Roman" charset="0"/>
                    <a:cs typeface="Times New Roman" charset="0"/>
                  </a:rPr>
                  <a:t>based on the structure of the relation between the questions and the concepts, </a:t>
                </a:r>
                <a:r>
                  <a:rPr lang="en-US" sz="800" dirty="0" smtClean="0">
                    <a:latin typeface="Cambria Math" charset="0"/>
                    <a:ea typeface="Cambria Math" charset="0"/>
                    <a:cs typeface="Cambria Math" charset="0"/>
                  </a:rPr>
                  <a:t>Q</a:t>
                </a:r>
                <a:r>
                  <a:rPr lang="en-US" sz="800" baseline="-25000" dirty="0" smtClean="0">
                    <a:latin typeface="Cambria Math" charset="0"/>
                    <a:ea typeface="Cambria Math" charset="0"/>
                    <a:cs typeface="Cambria Math" charset="0"/>
                  </a:rPr>
                  <a:t>3</a:t>
                </a:r>
                <a:r>
                  <a:rPr lang="en-US" sz="800" dirty="0" smtClean="0">
                    <a:latin typeface="Cambria Math" charset="0"/>
                    <a:ea typeface="Cambria Math" charset="0"/>
                    <a:cs typeface="Cambria Math" charset="0"/>
                  </a:rPr>
                  <a:t> is not related with C</a:t>
                </a:r>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a:t>
                </a:r>
                <a:r>
                  <a:rPr lang="ar-SA" sz="1400" dirty="0" smtClean="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a:rPr lang="en-US" sz="1400" i="1" smtClean="0">
                            <a:latin typeface="Cambria Math" charset="0"/>
                            <a:ea typeface="Times New Roman" charset="0"/>
                          </a:rPr>
                          <m:t> </m:t>
                        </m:r>
                        <m:d>
                          <m:dPr>
                            <m:ctrlPr>
                              <a:rPr lang="en-US" sz="1400" i="1" smtClean="0">
                                <a:solidFill>
                                  <a:schemeClr val="bg1">
                                    <a:lumMod val="50000"/>
                                  </a:schemeClr>
                                </a:solidFill>
                                <a:latin typeface="Cambria Math" panose="02040503050406030204" pitchFamily="18" charset="0"/>
                                <a:ea typeface="Times New Roman" charset="0"/>
                                <a:cs typeface="Cambria Math" charset="0"/>
                              </a:rPr>
                            </m:ctrlPr>
                          </m:dPr>
                          <m:e>
                            <m:r>
                              <a:rPr lang="en-US" sz="1400">
                                <a:solidFill>
                                  <a:schemeClr val="bg1">
                                    <a:lumMod val="50000"/>
                                  </a:schemeClr>
                                </a:solidFill>
                                <a:latin typeface="Cambria Math" charset="0"/>
                                <a:ea typeface="Cambria Math" charset="0"/>
                                <a:cs typeface="Cambria Math" charset="0"/>
                              </a:rPr>
                              <m:t>1−</m:t>
                            </m:r>
                            <m:r>
                              <m:rPr>
                                <m:sty m:val="p"/>
                              </m:rPr>
                              <a:rPr lang="en-US" sz="1400">
                                <a:solidFill>
                                  <a:schemeClr val="bg1">
                                    <a:lumMod val="50000"/>
                                  </a:schemeClr>
                                </a:solidFill>
                                <a:latin typeface="Cambria Math" charset="0"/>
                                <a:ea typeface="Cambria Math" charset="0"/>
                                <a:cs typeface="Cambria Math" charset="0"/>
                              </a:rPr>
                              <m:t>g</m:t>
                            </m:r>
                          </m:e>
                        </m:d>
                        <m:r>
                          <a:rPr lang="en-US" sz="1400">
                            <a:solidFill>
                              <a:srgbClr val="FF0000"/>
                            </a:solidFill>
                            <a:latin typeface="Cambria Math" charset="0"/>
                            <a:ea typeface="Cambria Math" charset="0"/>
                            <a:cs typeface="Cambria Math" charset="0"/>
                          </a:rPr>
                          <m:t>∗</m:t>
                        </m:r>
                        <m:r>
                          <m:rPr>
                            <m:sty m:val="p"/>
                          </m:rPr>
                          <a:rPr lang="en-US" sz="1400" b="0" i="0" smtClean="0">
                            <a:solidFill>
                              <a:srgbClr val="FF0000"/>
                            </a:solidFill>
                            <a:latin typeface="Cambria Math" charset="0"/>
                            <a:ea typeface="Cambria Math" charset="0"/>
                            <a:cs typeface="Cambria Math" charset="0"/>
                          </a:rPr>
                          <m:t>m</m:t>
                        </m:r>
                        <m:r>
                          <m:rPr>
                            <m:sty m:val="p"/>
                          </m:rPr>
                          <a:rPr lang="en-US" sz="1400">
                            <a:latin typeface="Cambria Math" charset="0"/>
                            <a:ea typeface="Times New Roman" charset="0"/>
                            <a:cs typeface="Times New Roman" charset="0"/>
                          </a:rPr>
                          <m:t>k</m:t>
                        </m:r>
                      </m:num>
                      <m:den>
                        <m:r>
                          <a:rPr lang="en-US" sz="1400" i="1" smtClean="0">
                            <a:latin typeface="Cambria Math" charset="0"/>
                            <a:ea typeface="Cambria Math" charset="0"/>
                            <a:cs typeface="Cambria Math" charset="0"/>
                          </a:rPr>
                          <m:t> </m:t>
                        </m:r>
                        <m:r>
                          <a:rPr lang="en-US" sz="1400" b="0" i="0" smtClean="0">
                            <a:latin typeface="Cambria Math" charset="0"/>
                            <a:ea typeface="Cambria Math" charset="0"/>
                            <a:cs typeface="Cambria Math" charset="0"/>
                          </a:rPr>
                          <m:t>[</m:t>
                        </m:r>
                        <m:r>
                          <a:rPr lang="en-US" sz="1400" smtClean="0">
                            <a:solidFill>
                              <a:schemeClr val="bg1">
                                <a:lumMod val="50000"/>
                              </a:schemeClr>
                            </a:solidFill>
                            <a:latin typeface="Cambria Math" charset="0"/>
                            <a:ea typeface="Times New Roman" charset="0"/>
                          </a:rPr>
                          <m:t>(</m:t>
                        </m:r>
                        <m:r>
                          <a:rPr lang="en-US" sz="1400">
                            <a:solidFill>
                              <a:schemeClr val="bg1">
                                <a:lumMod val="50000"/>
                              </a:schemeClr>
                            </a:solidFill>
                            <a:latin typeface="Cambria Math" charset="0"/>
                            <a:ea typeface="Cambria Math" charset="0"/>
                            <a:cs typeface="Cambria Math" charset="0"/>
                          </a:rPr>
                          <m:t>1−</m:t>
                        </m:r>
                        <m:r>
                          <m:rPr>
                            <m:sty m:val="p"/>
                          </m:rPr>
                          <a:rPr lang="en-US" sz="1400">
                            <a:solidFill>
                              <a:schemeClr val="bg1">
                                <a:lumMod val="50000"/>
                              </a:schemeClr>
                            </a:solidFill>
                            <a:latin typeface="Cambria Math" charset="0"/>
                            <a:ea typeface="Cambria Math" charset="0"/>
                            <a:cs typeface="Cambria Math" charset="0"/>
                          </a:rPr>
                          <m:t>g</m:t>
                        </m:r>
                        <m:r>
                          <a:rPr lang="en-US" sz="1400">
                            <a:solidFill>
                              <a:schemeClr val="bg1">
                                <a:lumMod val="50000"/>
                              </a:schemeClr>
                            </a:solidFill>
                            <a:latin typeface="Cambria Math" charset="0"/>
                            <a:ea typeface="Cambria Math" charset="0"/>
                            <a:cs typeface="Cambria Math" charset="0"/>
                          </a:rPr>
                          <m:t>)∗</m:t>
                        </m:r>
                        <m:r>
                          <m:rPr>
                            <m:sty m:val="p"/>
                          </m:rPr>
                          <a:rPr lang="en-US" sz="1400" smtClean="0">
                            <a:solidFill>
                              <a:srgbClr val="FF0000"/>
                            </a:solidFill>
                            <a:latin typeface="Cambria Math" charset="0"/>
                            <a:ea typeface="Cambria Math" charset="0"/>
                            <a:cs typeface="Cambria Math" charset="0"/>
                          </a:rPr>
                          <m:t>m</m:t>
                        </m:r>
                        <m:r>
                          <m:rPr>
                            <m:sty m:val="p"/>
                          </m:rPr>
                          <a:rPr lang="en-US" sz="1400">
                            <a:latin typeface="Cambria Math" charset="0"/>
                            <a:ea typeface="Times New Roman" charset="0"/>
                            <a:cs typeface="Times New Roman" charset="0"/>
                          </a:rPr>
                          <m:t>k</m:t>
                        </m:r>
                        <m:r>
                          <a:rPr lang="en-US" sz="1400" b="0" i="0" smtClean="0">
                            <a:latin typeface="Cambria Math" charset="0"/>
                            <a:ea typeface="Cambria Math" charset="0"/>
                            <a:cs typeface="Cambria Math" charset="0"/>
                          </a:rPr>
                          <m:t>]</m:t>
                        </m:r>
                        <m:r>
                          <a:rPr lang="en-US" sz="1400">
                            <a:solidFill>
                              <a:srgbClr val="000000"/>
                            </a:solidFill>
                            <a:latin typeface="Cambria Math" charset="0"/>
                            <a:ea typeface="Times New Roman" charset="0"/>
                          </a:rPr>
                          <m:t>+</m:t>
                        </m:r>
                        <m:d>
                          <m:dPr>
                            <m:begChr m:val="["/>
                            <m:endChr m:val="]"/>
                            <m:ctrlPr>
                              <a:rPr lang="en-US" sz="1400" i="1" smtClean="0">
                                <a:solidFill>
                                  <a:srgbClr val="000000"/>
                                </a:solidFill>
                                <a:latin typeface="Cambria Math" panose="02040503050406030204" pitchFamily="18" charset="0"/>
                                <a:ea typeface="Times New Roman" charset="0"/>
                              </a:rPr>
                            </m:ctrlPr>
                          </m:dPr>
                          <m:e>
                            <m:r>
                              <m:rPr>
                                <m:sty m:val="p"/>
                              </m:rPr>
                              <a:rPr lang="en-US" sz="1400" b="0" i="0" smtClean="0">
                                <a:solidFill>
                                  <a:srgbClr val="0070C0"/>
                                </a:solidFill>
                                <a:latin typeface="Cambria Math" charset="0"/>
                                <a:ea typeface="Cambria Math" charset="0"/>
                                <a:cs typeface="Cambria Math" charset="0"/>
                              </a:rPr>
                              <m:t>g</m:t>
                            </m:r>
                            <m:r>
                              <a:rPr lang="en-US" sz="1400">
                                <a:solidFill>
                                  <a:srgbClr val="0070C0"/>
                                </a:solidFill>
                                <a:latin typeface="Cambria Math" charset="0"/>
                                <a:ea typeface="Times New Roman" charset="0"/>
                              </a:rPr>
                              <m:t>∗</m:t>
                            </m:r>
                            <m:r>
                              <a:rPr lang="en-US" sz="1400" b="0" i="1" smtClean="0">
                                <a:solidFill>
                                  <a:srgbClr val="0070C0"/>
                                </a:solidFill>
                                <a:latin typeface="Cambria Math" charset="0"/>
                                <a:ea typeface="Times New Roman" charset="0"/>
                              </a:rPr>
                              <m:t>(</m:t>
                            </m:r>
                            <m:r>
                              <a:rPr lang="en-US" sz="1400" b="0" i="1" smtClean="0">
                                <a:solidFill>
                                  <a:srgbClr val="0070C0"/>
                                </a:solidFill>
                                <a:latin typeface="Cambria Math" charset="0"/>
                                <a:ea typeface="Cambria Math" charset="0"/>
                                <a:cs typeface="Cambria Math" charset="0"/>
                              </a:rPr>
                              <m:t>1</m:t>
                            </m:r>
                            <m:r>
                              <a:rPr lang="en-US" sz="1400" b="0" i="0" smtClean="0">
                                <a:solidFill>
                                  <a:srgbClr val="0070C0"/>
                                </a:solidFill>
                                <a:latin typeface="Cambria Math" charset="0"/>
                                <a:ea typeface="Cambria Math" charset="0"/>
                                <a:cs typeface="Cambria Math" charset="0"/>
                              </a:rPr>
                              <m:t>−</m:t>
                            </m:r>
                            <m:r>
                              <m:rPr>
                                <m:sty m:val="p"/>
                              </m:rPr>
                              <a:rPr lang="en-US" sz="1400" b="0" i="0" smtClean="0">
                                <a:solidFill>
                                  <a:srgbClr val="0070C0"/>
                                </a:solidFill>
                                <a:latin typeface="Cambria Math" charset="0"/>
                                <a:ea typeface="Cambria Math" charset="0"/>
                                <a:cs typeface="Cambria Math" charset="0"/>
                              </a:rPr>
                              <m:t>m</m:t>
                            </m:r>
                            <m:r>
                              <a:rPr lang="en-US" sz="1400" b="0" i="0" smtClean="0">
                                <a:solidFill>
                                  <a:srgbClr val="0070C0"/>
                                </a:solidFill>
                                <a:latin typeface="Cambria Math" charset="0"/>
                                <a:ea typeface="Cambria Math" charset="0"/>
                                <a:cs typeface="Cambria Math" charset="0"/>
                              </a:rPr>
                              <m:t>)∗</m:t>
                            </m:r>
                            <m:r>
                              <a:rPr lang="en-US" sz="1400" i="1" smtClean="0">
                                <a:solidFill>
                                  <a:schemeClr val="tx1"/>
                                </a:solidFill>
                                <a:latin typeface="Cambria Math" charset="0"/>
                                <a:ea typeface="Times New Roman" charset="0"/>
                              </a:rPr>
                              <m:t>(</m:t>
                            </m:r>
                            <m:r>
                              <a:rPr lang="en-US" sz="1400" i="1">
                                <a:solidFill>
                                  <a:schemeClr val="tx1"/>
                                </a:solidFill>
                                <a:latin typeface="Cambria Math" charset="0"/>
                                <a:ea typeface="Cambria Math" charset="0"/>
                                <a:cs typeface="Cambria Math" charset="0"/>
                              </a:rPr>
                              <m:t>1</m:t>
                            </m:r>
                            <m:r>
                              <a:rPr lang="en-US" sz="1400" b="0" i="0" smtClean="0">
                                <a:solidFill>
                                  <a:schemeClr val="tx1"/>
                                </a:solidFill>
                                <a:latin typeface="Cambria Math" charset="0"/>
                                <a:ea typeface="Cambria Math" charset="0"/>
                                <a:cs typeface="Cambria Math" charset="0"/>
                              </a:rPr>
                              <m:t>−</m:t>
                            </m:r>
                            <m:r>
                              <m:rPr>
                                <m:sty m:val="p"/>
                              </m:rPr>
                              <a:rPr lang="en-US" sz="1400" b="0" i="0" smtClean="0">
                                <a:solidFill>
                                  <a:schemeClr val="tx1"/>
                                </a:solidFill>
                                <a:latin typeface="Cambria Math" charset="0"/>
                                <a:ea typeface="Cambria Math" charset="0"/>
                                <a:cs typeface="Cambria Math" charset="0"/>
                              </a:rPr>
                              <m:t>k</m:t>
                            </m:r>
                            <m:r>
                              <a:rPr lang="en-US" sz="1400" smtClean="0">
                                <a:solidFill>
                                  <a:schemeClr val="tx1"/>
                                </a:solidFill>
                                <a:latin typeface="Cambria Math" charset="0"/>
                                <a:ea typeface="Cambria Math" charset="0"/>
                                <a:cs typeface="Cambria Math" charset="0"/>
                              </a:rPr>
                              <m:t>)</m:t>
                            </m:r>
                          </m:e>
                        </m:d>
                      </m:den>
                    </m:f>
                  </m:oMath>
                </a14:m>
                <a:r>
                  <a:rPr lang="en-US" sz="1400" dirty="0" smtClean="0">
                    <a:latin typeface="Times New Roman" charset="0"/>
                    <a:ea typeface="Times New Roman" charset="0"/>
                    <a:cs typeface="Times New Roman" charset="0"/>
                  </a:rPr>
                  <a:t> </a:t>
                </a:r>
                <a:endParaRPr lang="ar-SA" sz="14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ar-SA" sz="1400" dirty="0" smtClean="0">
                    <a:latin typeface="Times New Roman" charset="0"/>
                    <a:ea typeface="Times New Roman" charset="0"/>
                    <a:cs typeface="Times New Roman" charset="0"/>
                  </a:rPr>
                  <a:t>=             </a:t>
                </a:r>
                <a14:m>
                  <m:oMath xmlns:m="http://schemas.openxmlformats.org/officeDocument/2006/math">
                    <m:r>
                      <a:rPr lang="ar-SA" sz="1400" b="0" i="0" smtClean="0">
                        <a:latin typeface="Cambria Math" charset="0"/>
                        <a:ea typeface="Times New Roman" charset="0"/>
                      </a:rPr>
                      <m:t> </m:t>
                    </m:r>
                    <m:f>
                      <m:fPr>
                        <m:ctrlPr>
                          <a:rPr lang="en-US" sz="1400" i="1">
                            <a:latin typeface="Cambria Math" panose="02040503050406030204" pitchFamily="18" charset="0"/>
                            <a:ea typeface="Times New Roman" charset="0"/>
                          </a:rPr>
                        </m:ctrlPr>
                      </m:fPr>
                      <m:num>
                        <m:r>
                          <a:rPr lang="en-US" sz="1400" i="1">
                            <a:latin typeface="Cambria Math" charset="0"/>
                            <a:ea typeface="Times New Roman" charset="0"/>
                          </a:rPr>
                          <m:t> </m:t>
                        </m:r>
                        <m:r>
                          <m:rPr>
                            <m:sty m:val="p"/>
                          </m:rPr>
                          <a:rPr lang="en-US" sz="1400" smtClean="0">
                            <a:solidFill>
                              <a:schemeClr val="tx1"/>
                            </a:solidFill>
                            <a:latin typeface="Cambria Math" charset="0"/>
                            <a:ea typeface="Cambria Math" charset="0"/>
                            <a:cs typeface="Cambria Math" charset="0"/>
                          </a:rPr>
                          <m:t>m</m:t>
                        </m:r>
                        <m:r>
                          <m:rPr>
                            <m:sty m:val="p"/>
                          </m:rPr>
                          <a:rPr lang="en-US" sz="1400" i="0">
                            <a:solidFill>
                              <a:schemeClr val="tx1"/>
                            </a:solidFill>
                            <a:latin typeface="Cambria Math" charset="0"/>
                            <a:ea typeface="Times New Roman" charset="0"/>
                            <a:cs typeface="Times New Roman" charset="0"/>
                          </a:rPr>
                          <m:t>k</m:t>
                        </m:r>
                        <m:r>
                          <a:rPr lang="ar-SA" sz="1400" b="0" i="0" smtClean="0">
                            <a:solidFill>
                              <a:schemeClr val="tx1"/>
                            </a:solidFill>
                            <a:latin typeface="Cambria Math" charset="0"/>
                            <a:ea typeface="Times New Roman" charset="0"/>
                            <a:cs typeface="Times New Roman" charset="0"/>
                          </a:rPr>
                          <m:t>−</m:t>
                        </m:r>
                        <m:r>
                          <m:rPr>
                            <m:sty m:val="p"/>
                          </m:rPr>
                          <a:rPr lang="en-US" sz="1400" b="0" i="0" smtClean="0">
                            <a:solidFill>
                              <a:schemeClr val="tx1"/>
                            </a:solidFill>
                            <a:latin typeface="Cambria Math" charset="0"/>
                            <a:ea typeface="Times New Roman" charset="0"/>
                            <a:cs typeface="Times New Roman" charset="0"/>
                          </a:rPr>
                          <m:t>gmk</m:t>
                        </m:r>
                      </m:num>
                      <m:den>
                        <m:r>
                          <a:rPr lang="en-US" sz="1400" i="1">
                            <a:latin typeface="Cambria Math" charset="0"/>
                            <a:ea typeface="Cambria Math" charset="0"/>
                            <a:cs typeface="Cambria Math" charset="0"/>
                          </a:rPr>
                          <m:t> </m:t>
                        </m:r>
                        <m:r>
                          <a:rPr lang="en-US" sz="1400">
                            <a:latin typeface="Cambria Math" charset="0"/>
                            <a:ea typeface="Cambria Math" charset="0"/>
                            <a:cs typeface="Cambria Math" charset="0"/>
                          </a:rPr>
                          <m:t>[</m:t>
                        </m:r>
                        <m:r>
                          <m:rPr>
                            <m:sty m:val="p"/>
                          </m:rPr>
                          <a:rPr lang="en-US" sz="1400" smtClean="0">
                            <a:solidFill>
                              <a:schemeClr val="tx1"/>
                            </a:solidFill>
                            <a:latin typeface="Cambria Math" charset="0"/>
                            <a:ea typeface="Cambria Math" charset="0"/>
                            <a:cs typeface="Cambria Math" charset="0"/>
                          </a:rPr>
                          <m:t>m</m:t>
                        </m:r>
                        <m:r>
                          <m:rPr>
                            <m:sty m:val="p"/>
                          </m:rPr>
                          <a:rPr lang="en-US" sz="1400" b="0" i="0" smtClean="0">
                            <a:solidFill>
                              <a:schemeClr val="tx1"/>
                            </a:solidFill>
                            <a:latin typeface="Cambria Math" charset="0"/>
                            <a:ea typeface="Cambria Math" charset="0"/>
                            <a:cs typeface="Cambria Math" charset="0"/>
                          </a:rPr>
                          <m:t>k</m:t>
                        </m:r>
                        <m:r>
                          <a:rPr lang="en-US" sz="1400" b="0" i="0" smtClean="0">
                            <a:solidFill>
                              <a:schemeClr val="tx1"/>
                            </a:solidFill>
                            <a:latin typeface="Cambria Math" charset="0"/>
                            <a:ea typeface="Cambria Math" charset="0"/>
                            <a:cs typeface="Cambria Math" charset="0"/>
                          </a:rPr>
                          <m:t>−</m:t>
                        </m:r>
                        <m:r>
                          <m:rPr>
                            <m:sty m:val="p"/>
                          </m:rPr>
                          <a:rPr lang="en-US" sz="1400" b="0" i="0" smtClean="0">
                            <a:solidFill>
                              <a:schemeClr val="tx1"/>
                            </a:solidFill>
                            <a:latin typeface="Cambria Math" charset="0"/>
                            <a:ea typeface="Cambria Math" charset="0"/>
                            <a:cs typeface="Cambria Math" charset="0"/>
                          </a:rPr>
                          <m:t>gmk</m:t>
                        </m:r>
                        <m:r>
                          <a:rPr lang="en-US" sz="1400">
                            <a:latin typeface="Cambria Math" charset="0"/>
                            <a:ea typeface="Cambria Math" charset="0"/>
                            <a:cs typeface="Cambria Math" charset="0"/>
                          </a:rPr>
                          <m:t>]</m:t>
                        </m:r>
                        <m:r>
                          <a:rPr lang="en-US" sz="140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r>
                              <a:rPr lang="en-US" sz="1400" b="0" i="0" smtClean="0">
                                <a:solidFill>
                                  <a:srgbClr val="000000"/>
                                </a:solidFill>
                                <a:latin typeface="Cambria Math" charset="0"/>
                                <a:ea typeface="Times New Roman" charset="0"/>
                              </a:rPr>
                              <m:t>(</m:t>
                            </m:r>
                            <m:r>
                              <m:rPr>
                                <m:sty m:val="p"/>
                              </m:rPr>
                              <a:rPr lang="en-US" sz="1400" smtClean="0">
                                <a:solidFill>
                                  <a:srgbClr val="0070C0"/>
                                </a:solidFill>
                                <a:latin typeface="Cambria Math" charset="0"/>
                                <a:ea typeface="Cambria Math" charset="0"/>
                                <a:cs typeface="Cambria Math" charset="0"/>
                              </a:rPr>
                              <m:t>g</m:t>
                            </m:r>
                            <m:r>
                              <a:rPr lang="en-US" sz="1400">
                                <a:solidFill>
                                  <a:srgbClr val="0070C0"/>
                                </a:solidFill>
                                <a:latin typeface="Cambria Math" charset="0"/>
                                <a:ea typeface="Cambria Math" charset="0"/>
                                <a:cs typeface="Cambria Math" charset="0"/>
                              </a:rPr>
                              <m:t>−</m:t>
                            </m:r>
                            <m:r>
                              <m:rPr>
                                <m:sty m:val="p"/>
                              </m:rPr>
                              <a:rPr lang="en-US" sz="1400" b="0" i="0" smtClean="0">
                                <a:solidFill>
                                  <a:srgbClr val="0070C0"/>
                                </a:solidFill>
                                <a:latin typeface="Cambria Math" charset="0"/>
                                <a:ea typeface="Cambria Math" charset="0"/>
                                <a:cs typeface="Cambria Math" charset="0"/>
                              </a:rPr>
                              <m:t>g</m:t>
                            </m:r>
                            <m:r>
                              <m:rPr>
                                <m:sty m:val="p"/>
                              </m:rPr>
                              <a:rPr lang="en-US" sz="1400">
                                <a:solidFill>
                                  <a:srgbClr val="0070C0"/>
                                </a:solidFill>
                                <a:latin typeface="Cambria Math" charset="0"/>
                                <a:ea typeface="Cambria Math" charset="0"/>
                                <a:cs typeface="Cambria Math" charset="0"/>
                              </a:rPr>
                              <m:t>m</m:t>
                            </m:r>
                            <m:r>
                              <a:rPr lang="en-US" sz="1400" b="0" i="0" smtClean="0">
                                <a:solidFill>
                                  <a:srgbClr val="0070C0"/>
                                </a:solidFill>
                                <a:latin typeface="Cambria Math" charset="0"/>
                                <a:ea typeface="Cambria Math" charset="0"/>
                                <a:cs typeface="Cambria Math" charset="0"/>
                              </a:rPr>
                              <m:t>)</m:t>
                            </m:r>
                            <m:r>
                              <a:rPr lang="en-US" sz="1400">
                                <a:solidFill>
                                  <a:srgbClr val="0070C0"/>
                                </a:solidFill>
                                <a:latin typeface="Cambria Math" charset="0"/>
                                <a:ea typeface="Cambria Math" charset="0"/>
                                <a:cs typeface="Cambria Math" charset="0"/>
                              </a:rPr>
                              <m:t>∗</m:t>
                            </m:r>
                            <m:r>
                              <a:rPr lang="en-US" sz="1400" i="1">
                                <a:latin typeface="Cambria Math" charset="0"/>
                                <a:ea typeface="Times New Roman" charset="0"/>
                              </a:rPr>
                              <m:t>(</m:t>
                            </m:r>
                            <m:r>
                              <a:rPr lang="en-US" sz="1400" i="1">
                                <a:latin typeface="Cambria Math" charset="0"/>
                                <a:ea typeface="Cambria Math" charset="0"/>
                                <a:cs typeface="Cambria Math" charset="0"/>
                              </a:rPr>
                              <m:t>1</m:t>
                            </m:r>
                            <m:r>
                              <a:rPr lang="en-US" sz="1400">
                                <a:latin typeface="Cambria Math" charset="0"/>
                                <a:ea typeface="Cambria Math" charset="0"/>
                                <a:cs typeface="Cambria Math" charset="0"/>
                              </a:rPr>
                              <m:t>−</m:t>
                            </m:r>
                            <m:r>
                              <m:rPr>
                                <m:sty m:val="p"/>
                              </m:rPr>
                              <a:rPr lang="en-US" sz="1400">
                                <a:latin typeface="Cambria Math" charset="0"/>
                                <a:ea typeface="Cambria Math" charset="0"/>
                                <a:cs typeface="Cambria Math" charset="0"/>
                              </a:rPr>
                              <m:t>k</m:t>
                            </m:r>
                            <m:r>
                              <a:rPr lang="en-US" sz="1400">
                                <a:latin typeface="Cambria Math" charset="0"/>
                                <a:ea typeface="Cambria Math" charset="0"/>
                                <a:cs typeface="Cambria Math" charset="0"/>
                              </a:rPr>
                              <m:t>)</m:t>
                            </m:r>
                          </m:e>
                        </m:d>
                      </m:den>
                    </m:f>
                  </m:oMath>
                </a14:m>
                <a:r>
                  <a:rPr lang="en-US" sz="1400" dirty="0">
                    <a:latin typeface="Times New Roman" charset="0"/>
                    <a:ea typeface="Times New Roman" charset="0"/>
                    <a:cs typeface="Times New Roman" charset="0"/>
                  </a:rPr>
                  <a:t> </a:t>
                </a:r>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ea typeface="Times New Roman" charset="0"/>
                  </a:rPr>
                  <a:t>              </a:t>
                </a:r>
                <a:r>
                  <a:rPr lang="en-US" sz="1400" dirty="0" smtClean="0">
                    <a:latin typeface="Times New Roman" charset="0"/>
                    <a:ea typeface="Times New Roman" charset="0"/>
                    <a:cs typeface="Times New Roman" charset="0"/>
                  </a:rPr>
                  <a:t>=</a:t>
                </a:r>
                <a:r>
                  <a:rPr lang="en-US" sz="1400" dirty="0" smtClean="0">
                    <a:ea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a:rPr lang="en-US" sz="1400" i="1">
                            <a:latin typeface="Cambria Math" charset="0"/>
                            <a:ea typeface="Times New Roman" charset="0"/>
                          </a:rPr>
                          <m:t> </m:t>
                        </m:r>
                        <m:r>
                          <m:rPr>
                            <m:sty m:val="p"/>
                          </m:rPr>
                          <a:rPr lang="en-US" sz="1400">
                            <a:latin typeface="Cambria Math" charset="0"/>
                            <a:ea typeface="Cambria Math" charset="0"/>
                            <a:cs typeface="Cambria Math" charset="0"/>
                          </a:rPr>
                          <m:t>m</m:t>
                        </m:r>
                        <m:r>
                          <m:rPr>
                            <m:sty m:val="p"/>
                          </m:rPr>
                          <a:rPr lang="en-US" sz="1400">
                            <a:latin typeface="Cambria Math" charset="0"/>
                            <a:ea typeface="Times New Roman" charset="0"/>
                            <a:cs typeface="Times New Roman" charset="0"/>
                          </a:rPr>
                          <m:t>k</m:t>
                        </m:r>
                        <m:r>
                          <a:rPr lang="ar-SA" sz="1400">
                            <a:latin typeface="Cambria Math" charset="0"/>
                            <a:ea typeface="Times New Roman" charset="0"/>
                            <a:cs typeface="Times New Roman" charset="0"/>
                          </a:rPr>
                          <m:t>−</m:t>
                        </m:r>
                        <m:r>
                          <m:rPr>
                            <m:sty m:val="p"/>
                          </m:rPr>
                          <a:rPr lang="en-US" sz="1400">
                            <a:latin typeface="Cambria Math" charset="0"/>
                            <a:ea typeface="Times New Roman" charset="0"/>
                            <a:cs typeface="Times New Roman" charset="0"/>
                          </a:rPr>
                          <m:t>gmk</m:t>
                        </m:r>
                      </m:num>
                      <m:den>
                        <m:r>
                          <a:rPr lang="en-US" sz="1400" i="1">
                            <a:latin typeface="Cambria Math" charset="0"/>
                            <a:ea typeface="Cambria Math" charset="0"/>
                            <a:cs typeface="Cambria Math" charset="0"/>
                          </a:rPr>
                          <m:t> </m:t>
                        </m:r>
                        <m:r>
                          <a:rPr lang="en-US" sz="1400">
                            <a:latin typeface="Cambria Math" charset="0"/>
                            <a:ea typeface="Cambria Math" charset="0"/>
                            <a:cs typeface="Cambria Math" charset="0"/>
                          </a:rPr>
                          <m:t>[</m:t>
                        </m:r>
                        <m:r>
                          <m:rPr>
                            <m:sty m:val="p"/>
                          </m:rPr>
                          <a:rPr lang="en-US" sz="1400">
                            <a:latin typeface="Cambria Math" charset="0"/>
                            <a:ea typeface="Cambria Math" charset="0"/>
                            <a:cs typeface="Cambria Math" charset="0"/>
                          </a:rPr>
                          <m:t>mk</m:t>
                        </m:r>
                        <m:r>
                          <a:rPr lang="en-US" sz="1400">
                            <a:latin typeface="Cambria Math" charset="0"/>
                            <a:ea typeface="Cambria Math" charset="0"/>
                            <a:cs typeface="Cambria Math" charset="0"/>
                          </a:rPr>
                          <m:t>−</m:t>
                        </m:r>
                        <m:r>
                          <m:rPr>
                            <m:sty m:val="p"/>
                          </m:rPr>
                          <a:rPr lang="en-US" sz="1400">
                            <a:latin typeface="Cambria Math" charset="0"/>
                            <a:ea typeface="Cambria Math" charset="0"/>
                            <a:cs typeface="Cambria Math" charset="0"/>
                          </a:rPr>
                          <m:t>gmk</m:t>
                        </m:r>
                        <m:r>
                          <a:rPr lang="en-US" sz="1400">
                            <a:latin typeface="Cambria Math" charset="0"/>
                            <a:ea typeface="Cambria Math" charset="0"/>
                            <a:cs typeface="Cambria Math" charset="0"/>
                          </a:rPr>
                          <m:t>]+</m:t>
                        </m:r>
                        <m:d>
                          <m:dPr>
                            <m:begChr m:val="["/>
                            <m:endChr m:val="]"/>
                            <m:ctrlPr>
                              <a:rPr lang="en-US" sz="1400" i="1">
                                <a:solidFill>
                                  <a:srgbClr val="000000"/>
                                </a:solidFill>
                                <a:latin typeface="Cambria Math" panose="02040503050406030204" pitchFamily="18" charset="0"/>
                                <a:ea typeface="Times New Roman" charset="0"/>
                              </a:rPr>
                            </m:ctrlPr>
                          </m:dPr>
                          <m:e>
                            <m:r>
                              <m:rPr>
                                <m:sty m:val="p"/>
                              </m:rPr>
                              <a:rPr lang="en-US" sz="1400">
                                <a:solidFill>
                                  <a:srgbClr val="0070C0"/>
                                </a:solidFill>
                                <a:latin typeface="Cambria Math" charset="0"/>
                                <a:ea typeface="Cambria Math" charset="0"/>
                                <a:cs typeface="Cambria Math" charset="0"/>
                              </a:rPr>
                              <m:t>g</m:t>
                            </m:r>
                            <m:r>
                              <a:rPr lang="en-US" sz="1400" b="0" i="0" smtClean="0">
                                <a:solidFill>
                                  <a:srgbClr val="0070C0"/>
                                </a:solidFill>
                                <a:latin typeface="Cambria Math" charset="0"/>
                                <a:ea typeface="Cambria Math" charset="0"/>
                                <a:cs typeface="Cambria Math" charset="0"/>
                              </a:rPr>
                              <m:t>−</m:t>
                            </m:r>
                            <m:r>
                              <m:rPr>
                                <m:sty m:val="p"/>
                              </m:rPr>
                              <a:rPr lang="en-US" sz="1400" b="0" i="0" smtClean="0">
                                <a:solidFill>
                                  <a:srgbClr val="0070C0"/>
                                </a:solidFill>
                                <a:latin typeface="Cambria Math" charset="0"/>
                                <a:ea typeface="Cambria Math" charset="0"/>
                                <a:cs typeface="Cambria Math" charset="0"/>
                              </a:rPr>
                              <m:t>gk</m:t>
                            </m:r>
                            <m:r>
                              <a:rPr lang="en-US" sz="1400" b="0" i="0" smtClean="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gm</m:t>
                            </m:r>
                            <m:r>
                              <a:rPr lang="en-US" sz="1400" b="0" i="0" smtClean="0">
                                <a:solidFill>
                                  <a:srgbClr val="0070C0"/>
                                </a:solidFill>
                                <a:latin typeface="Cambria Math" charset="0"/>
                                <a:ea typeface="Cambria Math" charset="0"/>
                                <a:cs typeface="Cambria Math" charset="0"/>
                              </a:rPr>
                              <m:t>+</m:t>
                            </m:r>
                            <m:r>
                              <m:rPr>
                                <m:sty m:val="p"/>
                              </m:rPr>
                              <a:rPr lang="en-US" sz="1400" b="0" i="0" smtClean="0">
                                <a:solidFill>
                                  <a:srgbClr val="0070C0"/>
                                </a:solidFill>
                                <a:latin typeface="Cambria Math" charset="0"/>
                                <a:ea typeface="Cambria Math" charset="0"/>
                                <a:cs typeface="Cambria Math" charset="0"/>
                              </a:rPr>
                              <m:t>gmk</m:t>
                            </m:r>
                            <m:r>
                              <a:rPr lang="en-US" sz="1400">
                                <a:solidFill>
                                  <a:srgbClr val="0070C0"/>
                                </a:solidFill>
                                <a:latin typeface="Cambria Math" charset="0"/>
                                <a:ea typeface="Cambria Math" charset="0"/>
                                <a:cs typeface="Cambria Math" charset="0"/>
                              </a:rPr>
                              <m:t>)</m:t>
                            </m:r>
                            <m:r>
                              <a:rPr lang="en-US" sz="1400" i="1" smtClean="0">
                                <a:solidFill>
                                  <a:srgbClr val="0070C0"/>
                                </a:solidFill>
                                <a:latin typeface="Cambria Math" charset="0"/>
                                <a:ea typeface="Cambria Math" charset="0"/>
                                <a:cs typeface="Cambria Math" charset="0"/>
                              </a:rPr>
                              <m:t> </m:t>
                            </m:r>
                          </m:e>
                        </m:d>
                      </m:den>
                    </m:f>
                  </m:oMath>
                </a14:m>
                <a:r>
                  <a:rPr lang="en-US" sz="14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smtClean="0">
                    <a:ea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a:rPr lang="en-US" sz="1400" i="1">
                            <a:latin typeface="Cambria Math" charset="0"/>
                            <a:ea typeface="Times New Roman" charset="0"/>
                          </a:rPr>
                          <m:t> </m:t>
                        </m:r>
                        <m:r>
                          <m:rPr>
                            <m:sty m:val="p"/>
                          </m:rPr>
                          <a:rPr lang="en-US" sz="1400">
                            <a:latin typeface="Cambria Math" charset="0"/>
                            <a:ea typeface="Cambria Math" charset="0"/>
                            <a:cs typeface="Cambria Math" charset="0"/>
                          </a:rPr>
                          <m:t>m</m:t>
                        </m:r>
                        <m:r>
                          <m:rPr>
                            <m:sty m:val="p"/>
                          </m:rPr>
                          <a:rPr lang="en-US" sz="1400">
                            <a:latin typeface="Cambria Math" charset="0"/>
                            <a:ea typeface="Times New Roman" charset="0"/>
                            <a:cs typeface="Times New Roman" charset="0"/>
                          </a:rPr>
                          <m:t>k</m:t>
                        </m:r>
                        <m:r>
                          <a:rPr lang="ar-SA" sz="1400">
                            <a:latin typeface="Cambria Math" charset="0"/>
                            <a:ea typeface="Times New Roman" charset="0"/>
                            <a:cs typeface="Times New Roman" charset="0"/>
                          </a:rPr>
                          <m:t>−</m:t>
                        </m:r>
                        <m:r>
                          <m:rPr>
                            <m:sty m:val="p"/>
                          </m:rPr>
                          <a:rPr lang="en-US" sz="1400">
                            <a:latin typeface="Cambria Math" charset="0"/>
                            <a:ea typeface="Times New Roman" charset="0"/>
                            <a:cs typeface="Times New Roman" charset="0"/>
                          </a:rPr>
                          <m:t>gmk</m:t>
                        </m:r>
                      </m:num>
                      <m:den>
                        <m:r>
                          <a:rPr lang="en-US" sz="1400" i="1">
                            <a:latin typeface="Cambria Math" charset="0"/>
                            <a:ea typeface="Cambria Math" charset="0"/>
                            <a:cs typeface="Cambria Math" charset="0"/>
                          </a:rPr>
                          <m:t> </m:t>
                        </m:r>
                        <m:r>
                          <m:rPr>
                            <m:sty m:val="p"/>
                          </m:rPr>
                          <a:rPr lang="en-US" sz="1400">
                            <a:latin typeface="Cambria Math" charset="0"/>
                            <a:ea typeface="Cambria Math" charset="0"/>
                            <a:cs typeface="Cambria Math" charset="0"/>
                          </a:rPr>
                          <m:t>mk</m:t>
                        </m:r>
                        <m:r>
                          <a:rPr lang="en-US" sz="1400">
                            <a:latin typeface="Cambria Math" charset="0"/>
                            <a:ea typeface="Cambria Math" charset="0"/>
                            <a:cs typeface="Cambria Math" charset="0"/>
                          </a:rPr>
                          <m:t>−</m:t>
                        </m:r>
                        <m:r>
                          <m:rPr>
                            <m:sty m:val="p"/>
                          </m:rPr>
                          <a:rPr lang="en-US" sz="1400">
                            <a:latin typeface="Cambria Math" charset="0"/>
                            <a:ea typeface="Cambria Math" charset="0"/>
                            <a:cs typeface="Cambria Math" charset="0"/>
                          </a:rPr>
                          <m:t>gmk</m:t>
                        </m:r>
                        <m:r>
                          <a:rPr lang="en-US" sz="1400">
                            <a:solidFill>
                              <a:srgbClr val="000000"/>
                            </a:solidFill>
                            <a:latin typeface="Cambria Math" charset="0"/>
                            <a:ea typeface="Times New Roman" charset="0"/>
                          </a:rPr>
                          <m:t>+</m:t>
                        </m:r>
                        <m:r>
                          <m:rPr>
                            <m:sty m:val="p"/>
                          </m:rPr>
                          <a:rPr lang="en-US" sz="1400">
                            <a:solidFill>
                              <a:srgbClr val="0070C0"/>
                            </a:solidFill>
                            <a:latin typeface="Cambria Math" charset="0"/>
                            <a:ea typeface="Cambria Math" charset="0"/>
                            <a:cs typeface="Cambria Math" charset="0"/>
                          </a:rPr>
                          <m:t>g</m:t>
                        </m:r>
                        <m:r>
                          <a:rPr lang="en-US" sz="1400" b="0" i="0" smtClean="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gk</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gm</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gmk</m:t>
                        </m:r>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ea typeface="Times New Roman" charset="0"/>
                  </a:rPr>
                  <a:t>             </a:t>
                </a:r>
                <a:r>
                  <a:rPr lang="en-US" sz="1400" dirty="0">
                    <a:ea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a:rPr lang="en-US" sz="1400" i="1">
                            <a:latin typeface="Cambria Math" charset="0"/>
                            <a:ea typeface="Times New Roman" charset="0"/>
                          </a:rPr>
                          <m:t> </m:t>
                        </m:r>
                        <m:r>
                          <m:rPr>
                            <m:sty m:val="p"/>
                          </m:rPr>
                          <a:rPr lang="en-US" sz="1400">
                            <a:latin typeface="Cambria Math" charset="0"/>
                            <a:ea typeface="Cambria Math" charset="0"/>
                            <a:cs typeface="Cambria Math" charset="0"/>
                          </a:rPr>
                          <m:t>m</m:t>
                        </m:r>
                        <m:r>
                          <m:rPr>
                            <m:sty m:val="p"/>
                          </m:rPr>
                          <a:rPr lang="en-US" sz="1400">
                            <a:latin typeface="Cambria Math" charset="0"/>
                            <a:ea typeface="Times New Roman" charset="0"/>
                            <a:cs typeface="Times New Roman" charset="0"/>
                          </a:rPr>
                          <m:t>k</m:t>
                        </m:r>
                        <m:r>
                          <a:rPr lang="ar-SA" sz="1400">
                            <a:latin typeface="Cambria Math" charset="0"/>
                            <a:ea typeface="Times New Roman" charset="0"/>
                            <a:cs typeface="Times New Roman" charset="0"/>
                          </a:rPr>
                          <m:t>−</m:t>
                        </m:r>
                        <m:r>
                          <m:rPr>
                            <m:sty m:val="p"/>
                          </m:rPr>
                          <a:rPr lang="en-US" sz="1400">
                            <a:latin typeface="Cambria Math" charset="0"/>
                            <a:ea typeface="Times New Roman" charset="0"/>
                            <a:cs typeface="Times New Roman" charset="0"/>
                          </a:rPr>
                          <m:t>gmk</m:t>
                        </m:r>
                      </m:num>
                      <m:den>
                        <m:r>
                          <a:rPr lang="en-US" sz="1400" i="1" smtClean="0">
                            <a:latin typeface="Cambria Math" charset="0"/>
                            <a:ea typeface="Cambria Math" charset="0"/>
                            <a:cs typeface="Cambria Math" charset="0"/>
                          </a:rPr>
                          <m:t> </m:t>
                        </m:r>
                        <m:r>
                          <m:rPr>
                            <m:sty m:val="p"/>
                          </m:rPr>
                          <a:rPr lang="en-US" sz="1400">
                            <a:latin typeface="Cambria Math" charset="0"/>
                            <a:ea typeface="Cambria Math" charset="0"/>
                            <a:cs typeface="Cambria Math" charset="0"/>
                          </a:rPr>
                          <m:t>mk</m:t>
                        </m:r>
                        <m:r>
                          <a:rPr lang="en-US" sz="1400">
                            <a:solidFill>
                              <a:srgbClr val="000000"/>
                            </a:solidFill>
                            <a:latin typeface="Cambria Math" charset="0"/>
                            <a:ea typeface="Times New Roman" charset="0"/>
                          </a:rPr>
                          <m:t>+</m:t>
                        </m:r>
                        <m:r>
                          <m:rPr>
                            <m:sty m:val="p"/>
                          </m:rPr>
                          <a:rPr lang="en-US" sz="1400">
                            <a:solidFill>
                              <a:srgbClr val="0070C0"/>
                            </a:solidFill>
                            <a:latin typeface="Cambria Math" charset="0"/>
                            <a:ea typeface="Cambria Math" charset="0"/>
                            <a:cs typeface="Cambria Math" charset="0"/>
                          </a:rPr>
                          <m:t>g</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gk</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gm</m:t>
                        </m:r>
                      </m:den>
                    </m:f>
                  </m:oMath>
                </a14:m>
                <a:r>
                  <a:rPr lang="en-US" sz="1400" dirty="0" smtClean="0">
                    <a:latin typeface="Times New Roman" charset="0"/>
                    <a:ea typeface="Times New Roman" charset="0"/>
                    <a:cs typeface="Times New Roman" charset="0"/>
                  </a:rPr>
                  <a:t>  </a:t>
                </a:r>
                <a:endParaRPr lang="en-US" sz="1400" dirty="0">
                  <a:latin typeface="Times New Roman" charset="0"/>
                  <a:ea typeface="Times New Roman" charset="0"/>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4800" y="12985"/>
                <a:ext cx="8513379" cy="6806287"/>
              </a:xfrm>
              <a:prstGeom prst="rect">
                <a:avLst/>
              </a:prstGeom>
              <a:blipFill rotWithShape="0">
                <a:blip r:embed="rId3"/>
                <a:stretch>
                  <a:fillRect l="-215" b="-1970"/>
                </a:stretch>
              </a:blipFill>
              <a:ln>
                <a:noFill/>
              </a:ln>
            </p:spPr>
            <p:txBody>
              <a:bodyPr/>
              <a:lstStyle/>
              <a:p>
                <a:r>
                  <a:rPr lang="en-US">
                    <a:noFill/>
                  </a:rPr>
                  <a:t> </a:t>
                </a:r>
              </a:p>
            </p:txBody>
          </p:sp>
        </mc:Fallback>
      </mc:AlternateContent>
      <p:sp>
        <p:nvSpPr>
          <p:cNvPr id="2" name="Slide Number Placeholder 1"/>
          <p:cNvSpPr>
            <a:spLocks noGrp="1"/>
          </p:cNvSpPr>
          <p:nvPr>
            <p:ph type="sldNum" sz="quarter" idx="12"/>
          </p:nvPr>
        </p:nvSpPr>
        <p:spPr>
          <a:xfrm>
            <a:off x="8026400" y="6356350"/>
            <a:ext cx="660400" cy="365125"/>
          </a:xfrm>
        </p:spPr>
        <p:txBody>
          <a:bodyPr/>
          <a:lstStyle/>
          <a:p>
            <a:r>
              <a:rPr lang="en-US" smtClean="0"/>
              <a:t>2-</a:t>
            </a:r>
            <a:fld id="{B38F3DF5-46B4-354D-BEB6-FC8B3F9E8E19}" type="slidenum">
              <a:rPr lang="en-US" smtClean="0"/>
              <a:t>50</a:t>
            </a:fld>
            <a:endParaRPr lang="en-US"/>
          </a:p>
        </p:txBody>
      </p:sp>
      <mc:AlternateContent xmlns:mc="http://schemas.openxmlformats.org/markup-compatibility/2006" xmlns:a14="http://schemas.microsoft.com/office/drawing/2010/main">
        <mc:Choice Requires="a14">
          <p:sp>
            <p:nvSpPr>
              <p:cNvPr id="4" name="Rectangle 3"/>
              <p:cNvSpPr/>
              <p:nvPr/>
            </p:nvSpPr>
            <p:spPr>
              <a:xfrm>
                <a:off x="3955954" y="181591"/>
                <a:ext cx="1542321" cy="461665"/>
              </a:xfrm>
              <a:prstGeom prst="rect">
                <a:avLst/>
              </a:prstGeom>
            </p:spPr>
            <p:txBody>
              <a:bodyPr wrap="square">
                <a:spAutoFit/>
              </a:bodyPr>
              <a:lstStyle/>
              <a:p>
                <a:pPr algn="ctr">
                  <a:spcBef>
                    <a:spcPts val="600"/>
                  </a:spcBef>
                  <a:spcAft>
                    <a:spcPts val="1200"/>
                  </a:spcAft>
                </a:pPr>
                <a:r>
                  <a:rPr lang="en-US" sz="2400" b="1" dirty="0"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𝟏</m:t>
                        </m:r>
                      </m:sub>
                    </m:sSub>
                  </m:oMath>
                </a14:m>
                <a:r>
                  <a:rPr lang="en-US" sz="2400" b="1" dirty="0" smtClean="0">
                    <a:effectLst/>
                    <a:latin typeface="Times New Roman" charset="0"/>
                    <a:ea typeface="Times New Roman" charset="0"/>
                  </a:rPr>
                  <a:t>|</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smtClean="0">
                            <a:latin typeface="Cambria Math" charset="0"/>
                            <a:ea typeface="Cambria Math" charset="0"/>
                            <a:cs typeface="Cambria Math" charset="0"/>
                          </a:rPr>
                          <m:t>𝐑</m:t>
                        </m:r>
                      </m:e>
                      <m:sub>
                        <m:r>
                          <a:rPr lang="en-US" sz="2400" b="1" i="0" smtClean="0">
                            <a:latin typeface="Cambria Math" charset="0"/>
                            <a:ea typeface="Cambria Math" charset="0"/>
                            <a:cs typeface="Cambria Math" charset="0"/>
                          </a:rPr>
                          <m:t>𝟐</m:t>
                        </m:r>
                      </m:sub>
                    </m:sSub>
                  </m:oMath>
                </a14:m>
                <a:r>
                  <a:rPr lang="en-US" sz="2400" b="1" dirty="0">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955954" y="181591"/>
                <a:ext cx="1542321" cy="461665"/>
              </a:xfrm>
              <a:prstGeom prst="rect">
                <a:avLst/>
              </a:prstGeom>
              <a:blipFill rotWithShape="0">
                <a:blip r:embed="rId4"/>
                <a:stretch>
                  <a:fillRect t="-10526" r="-3557" b="-28947"/>
                </a:stretch>
              </a:blipFill>
            </p:spPr>
            <p:txBody>
              <a:bodyPr/>
              <a:lstStyle/>
              <a:p>
                <a:r>
                  <a:rPr lang="en-US">
                    <a:noFill/>
                  </a:rPr>
                  <a:t> </a:t>
                </a:r>
              </a:p>
            </p:txBody>
          </p:sp>
        </mc:Fallback>
      </mc:AlternateContent>
      <p:grpSp>
        <p:nvGrpSpPr>
          <p:cNvPr id="3" name="Group 2"/>
          <p:cNvGrpSpPr/>
          <p:nvPr/>
        </p:nvGrpSpPr>
        <p:grpSpPr>
          <a:xfrm>
            <a:off x="6608329" y="1138054"/>
            <a:ext cx="1385647" cy="1849800"/>
            <a:chOff x="6608329" y="1138054"/>
            <a:chExt cx="1385647" cy="1849800"/>
          </a:xfrm>
        </p:grpSpPr>
        <p:grpSp>
          <p:nvGrpSpPr>
            <p:cNvPr id="22" name="Group 21"/>
            <p:cNvGrpSpPr/>
            <p:nvPr/>
          </p:nvGrpSpPr>
          <p:grpSpPr>
            <a:xfrm>
              <a:off x="6608329" y="1477518"/>
              <a:ext cx="1385647" cy="1510336"/>
              <a:chOff x="1659419" y="1252902"/>
              <a:chExt cx="1385647" cy="1510336"/>
            </a:xfrm>
          </p:grpSpPr>
          <p:grpSp>
            <p:nvGrpSpPr>
              <p:cNvPr id="23" name="Group 22"/>
              <p:cNvGrpSpPr/>
              <p:nvPr/>
            </p:nvGrpSpPr>
            <p:grpSpPr>
              <a:xfrm>
                <a:off x="1659419" y="1252902"/>
                <a:ext cx="1385647" cy="1510336"/>
                <a:chOff x="847118" y="1472908"/>
                <a:chExt cx="1385647" cy="1510336"/>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847118" y="1472908"/>
                  <a:ext cx="1385647" cy="1510336"/>
                  <a:chOff x="847118" y="1472908"/>
                  <a:chExt cx="1385647" cy="1510336"/>
                </a:xfrm>
              </p:grpSpPr>
              <p:sp>
                <p:nvSpPr>
                  <p:cNvPr id="28" name="Oval 27"/>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9" name="Group 28"/>
                  <p:cNvGrpSpPr/>
                  <p:nvPr/>
                </p:nvGrpSpPr>
                <p:grpSpPr>
                  <a:xfrm>
                    <a:off x="847118" y="1472908"/>
                    <a:ext cx="1385647" cy="1503603"/>
                    <a:chOff x="4269040" y="1410942"/>
                    <a:chExt cx="1052006" cy="1926280"/>
                  </a:xfrm>
                </p:grpSpPr>
                <p:sp>
                  <p:nvSpPr>
                    <p:cNvPr id="30" name="Oval 2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31" name="Oval 3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32" name="Oval 3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3" name="Straight Connector 3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88101" y="1410942"/>
                      <a:ext cx="10971" cy="632030"/>
                    </a:xfrm>
                    <a:prstGeom prst="line">
                      <a:avLst/>
                    </a:prstGeom>
                    <a:ln w="3175">
                      <a:solidFill>
                        <a:srgbClr val="C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78866" y="1420370"/>
                      <a:ext cx="274" cy="577015"/>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p:nvPr/>
            </p:nvCxnSpPr>
            <p:spPr>
              <a:xfrm flipH="1">
                <a:off x="2131216" y="1252902"/>
                <a:ext cx="607026" cy="501946"/>
              </a:xfrm>
              <a:prstGeom prst="line">
                <a:avLst/>
              </a:prstGeom>
              <a:ln w="3175">
                <a:solidFill>
                  <a:srgbClr val="C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1" name="Rectangle 20"/>
            <p:cNvSpPr/>
            <p:nvPr/>
          </p:nvSpPr>
          <p:spPr>
            <a:xfrm>
              <a:off x="7500319" y="1138054"/>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38" name="Rectangle 37"/>
            <p:cNvSpPr/>
            <p:nvPr/>
          </p:nvSpPr>
          <p:spPr>
            <a:xfrm>
              <a:off x="6700574" y="1145412"/>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grpSp>
    </p:spTree>
    <p:extLst>
      <p:ext uri="{BB962C8B-B14F-4D97-AF65-F5344CB8AC3E}">
        <p14:creationId xmlns:p14="http://schemas.microsoft.com/office/powerpoint/2010/main" val="9437168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0" y="12985"/>
                <a:ext cx="9004852" cy="6899389"/>
              </a:xfrm>
              <a:prstGeom prst="rect">
                <a:avLst/>
              </a:prstGeom>
              <a:ln>
                <a:noFill/>
              </a:ln>
            </p:spPr>
            <p:txBody>
              <a:bodyPr wrap="square">
                <a:spAutoFit/>
              </a:bodyPr>
              <a:lstStyle/>
              <a:p>
                <a:pPr marL="285750" indent="-285750">
                  <a:lnSpc>
                    <a:spcPct val="150000"/>
                  </a:lnSpc>
                  <a:buFont typeface=".HelveticaNeueDeskInterface-Regular" charset="-120"/>
                  <a:buChar char="-"/>
                </a:pPr>
                <a:endParaRPr lang="en-US" sz="11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sz="11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100" dirty="0" smtClean="0">
                    <a:latin typeface="Times New Roman" charset="0"/>
                    <a:ea typeface="Times New Roman" charset="0"/>
                    <a:cs typeface="Times New Roman" charset="0"/>
                  </a:rPr>
                  <a:t>R</a:t>
                </a:r>
                <a:r>
                  <a:rPr lang="en-US" sz="1100" baseline="-25000" dirty="0" smtClean="0">
                    <a:latin typeface="Times New Roman" charset="0"/>
                    <a:ea typeface="Times New Roman" charset="0"/>
                    <a:cs typeface="Times New Roman" charset="0"/>
                  </a:rPr>
                  <a:t>3</a:t>
                </a:r>
                <a:r>
                  <a:rPr lang="en-US" sz="1100" dirty="0" smtClean="0">
                    <a:latin typeface="Times New Roman" charset="0"/>
                    <a:ea typeface="Times New Roman" charset="0"/>
                    <a:cs typeface="Times New Roman" charset="0"/>
                  </a:rPr>
                  <a:t> </a:t>
                </a:r>
                <a:r>
                  <a:rPr lang="en-US" sz="1100" dirty="0">
                    <a:latin typeface="Times New Roman" charset="0"/>
                    <a:ea typeface="Times New Roman" charset="0"/>
                    <a:cs typeface="Times New Roman" charset="0"/>
                  </a:rPr>
                  <a:t>= </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Q</m:t>
                            </m:r>
                          </m:e>
                        </m:acc>
                      </m:e>
                      <m:sub>
                        <m:r>
                          <a:rPr lang="en-US" sz="1100" i="1">
                            <a:latin typeface="Cambria Math" charset="0"/>
                            <a:ea typeface="Cambria Math" charset="0"/>
                            <a:cs typeface="Cambria Math" charset="0"/>
                          </a:rPr>
                          <m:t>1</m:t>
                        </m:r>
                      </m:sub>
                    </m:sSub>
                  </m:oMath>
                </a14:m>
                <a:r>
                  <a:rPr lang="en-US" sz="1100" dirty="0">
                    <a:latin typeface="Cambria Math" charset="0"/>
                    <a:ea typeface="Cambria Math" charset="0"/>
                    <a:cs typeface="Cambria Math" charset="0"/>
                  </a:rPr>
                  <a:t>Q</a:t>
                </a:r>
                <a:r>
                  <a:rPr lang="en-US" sz="1100" baseline="-25000" dirty="0">
                    <a:latin typeface="Cambria Math" charset="0"/>
                    <a:ea typeface="Cambria Math" charset="0"/>
                    <a:cs typeface="Cambria Math" charset="0"/>
                  </a:rPr>
                  <a:t>2</a:t>
                </a:r>
                <a:r>
                  <a:rPr lang="en-US" sz="1100" dirty="0">
                    <a:latin typeface="Cambria Math" charset="0"/>
                    <a:ea typeface="Cambria Math" charset="0"/>
                    <a:cs typeface="Cambria Math" charset="0"/>
                  </a:rPr>
                  <a:t>Q</a:t>
                </a:r>
                <a:r>
                  <a:rPr lang="en-US" sz="1100" baseline="-25000" dirty="0">
                    <a:latin typeface="Cambria Math" charset="0"/>
                    <a:ea typeface="Cambria Math" charset="0"/>
                    <a:cs typeface="Cambria Math" charset="0"/>
                  </a:rPr>
                  <a:t>3</a:t>
                </a:r>
              </a:p>
              <a:p>
                <a:pPr marL="285750" indent="-285750">
                  <a:buFont typeface=".HelveticaNeueDeskInterface-Regular" charset="-120"/>
                  <a:buChar char="-"/>
                </a:pPr>
                <a:r>
                  <a:rPr lang="en-US" sz="1100" dirty="0" smtClean="0">
                    <a:latin typeface="Cambria Math" charset="0"/>
                    <a:ea typeface="Cambria Math" charset="0"/>
                    <a:cs typeface="Cambria Math" charset="0"/>
                  </a:rPr>
                  <a:t>P(</a:t>
                </a:r>
                <a:r>
                  <a:rPr lang="en-US" sz="1100" dirty="0" err="1" smtClean="0">
                    <a:latin typeface="Cambria Math" charset="0"/>
                    <a:ea typeface="Cambria Math" charset="0"/>
                    <a:cs typeface="Cambria Math" charset="0"/>
                  </a:rPr>
                  <a:t>Q</a:t>
                </a:r>
                <a:r>
                  <a:rPr lang="en-US" sz="1100" baseline="-25000" dirty="0" err="1" smtClean="0">
                    <a:latin typeface="Cambria Math" charset="0"/>
                    <a:ea typeface="Cambria Math" charset="0"/>
                    <a:cs typeface="Cambria Math" charset="0"/>
                  </a:rPr>
                  <a:t>r</a:t>
                </a:r>
                <a:r>
                  <a:rPr lang="en-US" sz="1100" dirty="0" smtClean="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b="0" i="0" smtClean="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g  when there is dependency between </a:t>
                </a:r>
                <a:r>
                  <a:rPr lang="en-US" sz="1100" dirty="0" err="1" smtClean="0">
                    <a:latin typeface="Cambria Math" charset="0"/>
                    <a:ea typeface="Cambria Math" charset="0"/>
                    <a:cs typeface="Cambria Math" charset="0"/>
                  </a:rPr>
                  <a:t>Q</a:t>
                </a:r>
                <a:r>
                  <a:rPr lang="en-US" sz="1100" baseline="-25000" dirty="0" err="1" smtClean="0">
                    <a:latin typeface="Cambria Math" charset="0"/>
                    <a:ea typeface="Cambria Math" charset="0"/>
                    <a:cs typeface="Cambria Math" charset="0"/>
                  </a:rPr>
                  <a:t>r</a:t>
                </a:r>
                <a:r>
                  <a:rPr lang="en-US" sz="1100" baseline="-25000" dirty="0" smtClean="0">
                    <a:latin typeface="Cambria Math" charset="0"/>
                    <a:ea typeface="Cambria Math" charset="0"/>
                    <a:cs typeface="Cambria Math" charset="0"/>
                  </a:rPr>
                  <a:t> </a:t>
                </a:r>
                <a:r>
                  <a:rPr lang="en-US" sz="1100" dirty="0" smtClean="0">
                    <a:latin typeface="Cambria Math" charset="0"/>
                    <a:ea typeface="Cambria Math" charset="0"/>
                    <a:cs typeface="Cambria Math" charset="0"/>
                  </a:rPr>
                  <a:t>and </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b="0" i="0" smtClean="0">
                            <a:latin typeface="Cambria Math" charset="0"/>
                            <a:ea typeface="Cambria Math" charset="0"/>
                            <a:cs typeface="Cambria Math" charset="0"/>
                          </a:rPr>
                          <m:t>C</m:t>
                        </m:r>
                      </m:e>
                      <m:sub>
                        <m:r>
                          <m:rPr>
                            <m:sty m:val="p"/>
                          </m:rPr>
                          <a:rPr lang="en-US" sz="1100" i="0">
                            <a:latin typeface="Cambria Math" charset="0"/>
                            <a:ea typeface="Cambria Math" charset="0"/>
                            <a:cs typeface="Cambria Math" charset="0"/>
                          </a:rPr>
                          <m:t>j</m:t>
                        </m:r>
                      </m:sub>
                    </m:sSub>
                  </m:oMath>
                </a14:m>
                <a:endParaRPr lang="en-US" sz="1100" dirty="0" smtClean="0">
                  <a:latin typeface="Times New Roman" charset="0"/>
                  <a:ea typeface="Times New Roman" charset="0"/>
                  <a:cs typeface="Times New Roman" charset="0"/>
                </a:endParaRPr>
              </a:p>
              <a:p>
                <a:pPr marL="285750" indent="-285750">
                  <a:buFont typeface=".HelveticaNeueDeskInterface-Regular" charset="-120"/>
                  <a:buChar char="-"/>
                </a:pPr>
                <a:r>
                  <a:rPr lang="en-US" sz="1100" dirty="0">
                    <a:latin typeface="Cambria Math" charset="0"/>
                    <a:ea typeface="Cambria Math" charset="0"/>
                    <a:cs typeface="Cambria Math"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i="0">
                                <a:latin typeface="Cambria Math" charset="0"/>
                                <a:ea typeface="Cambria Math" charset="0"/>
                                <a:cs typeface="Cambria Math" charset="0"/>
                              </a:rPr>
                              <m:t>Q</m:t>
                            </m:r>
                          </m:e>
                        </m:acc>
                      </m:e>
                      <m:sub>
                        <m:r>
                          <m:rPr>
                            <m:sty m:val="p"/>
                          </m:rPr>
                          <a:rPr lang="en-US" sz="1100" b="0" i="0" smtClean="0">
                            <a:latin typeface="Cambria Math" charset="0"/>
                            <a:ea typeface="Cambria Math" charset="0"/>
                            <a:cs typeface="Cambria Math" charset="0"/>
                          </a:rPr>
                          <m:t>r</m:t>
                        </m:r>
                      </m:sub>
                    </m:sSub>
                  </m:oMath>
                </a14:m>
                <a:r>
                  <a:rPr lang="en-US" sz="1100" dirty="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i="0">
                            <a:latin typeface="Cambria Math" charset="0"/>
                            <a:ea typeface="Cambria Math" charset="0"/>
                            <a:cs typeface="Cambria Math" charset="0"/>
                          </a:rPr>
                          <m:t>C</m:t>
                        </m:r>
                      </m:e>
                      <m:sub>
                        <m:r>
                          <m:rPr>
                            <m:sty m:val="p"/>
                          </m:rPr>
                          <a:rPr lang="en-US" sz="1100" i="0">
                            <a:latin typeface="Cambria Math" charset="0"/>
                            <a:ea typeface="Cambria Math" charset="0"/>
                            <a:cs typeface="Cambria Math" charset="0"/>
                          </a:rPr>
                          <m:t>j</m:t>
                        </m:r>
                      </m:sub>
                    </m:sSub>
                  </m:oMath>
                </a14:m>
                <a:r>
                  <a:rPr lang="en-US" sz="1100" dirty="0">
                    <a:latin typeface="Times New Roman" charset="0"/>
                    <a:ea typeface="Times New Roman" charset="0"/>
                    <a:cs typeface="Times New Roman" charset="0"/>
                  </a:rPr>
                  <a:t>) = </a:t>
                </a:r>
                <a:r>
                  <a:rPr lang="en-US" sz="1100" dirty="0" smtClean="0">
                    <a:latin typeface="Times New Roman" charset="0"/>
                    <a:ea typeface="Times New Roman" charset="0"/>
                    <a:cs typeface="Times New Roman" charset="0"/>
                  </a:rPr>
                  <a:t>m</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smtClean="0">
                    <a:latin typeface="Times New Roman" charset="0"/>
                    <a:ea typeface="Times New Roman" charset="0"/>
                    <a:cs typeface="Times New Roman" charset="0"/>
                  </a:rPr>
                  <a:t>P(</a:t>
                </a:r>
                <a14:m>
                  <m:oMath xmlns:m="http://schemas.openxmlformats.org/officeDocument/2006/math">
                    <m:sSub>
                      <m:sSubPr>
                        <m:ctrlPr>
                          <a:rPr lang="en-US" sz="1100" i="1" smtClean="0">
                            <a:latin typeface="Cambria Math" panose="02040503050406030204" pitchFamily="18" charset="0"/>
                            <a:ea typeface="Times New Roman" charset="0"/>
                            <a:cs typeface="Times New Roman" charset="0"/>
                          </a:rPr>
                        </m:ctrlPr>
                      </m:sSubPr>
                      <m:e>
                        <m:r>
                          <m:rPr>
                            <m:sty m:val="p"/>
                          </m:rPr>
                          <a:rPr lang="en-US" sz="1100" b="0" i="0" smtClean="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smtClean="0">
                    <a:latin typeface="Times New Roman" charset="0"/>
                    <a:ea typeface="Times New Roman" charset="0"/>
                    <a:cs typeface="Times New Roman" charset="0"/>
                  </a:rPr>
                  <a:t>) = k</a:t>
                </a:r>
              </a:p>
              <a:p>
                <a:pPr marL="285750" indent="-285750">
                  <a:buFont typeface=".HelveticaNeueDeskInterface-Regular" charset="-120"/>
                  <a:buChar char="-"/>
                </a:pPr>
                <a:r>
                  <a:rPr lang="en-US" sz="1100" dirty="0" smtClean="0">
                    <a:latin typeface="Times New Roman" charset="0"/>
                    <a:ea typeface="Times New Roman" charset="0"/>
                    <a:cs typeface="Times New Roman"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1- P(</a:t>
                </a:r>
                <a14:m>
                  <m:oMath xmlns:m="http://schemas.openxmlformats.org/officeDocument/2006/math">
                    <m:sSub>
                      <m:sSubPr>
                        <m:ctrlPr>
                          <a:rPr lang="en-US" sz="1100" i="1">
                            <a:latin typeface="Cambria Math" panose="02040503050406030204" pitchFamily="18" charset="0"/>
                            <a:ea typeface="Times New Roman" charset="0"/>
                            <a:cs typeface="Times New Roman" charset="0"/>
                          </a:rPr>
                        </m:ctrlPr>
                      </m:sSubPr>
                      <m:e>
                        <m:r>
                          <m:rPr>
                            <m:sty m:val="p"/>
                          </m:rPr>
                          <a:rPr lang="en-US" sz="110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a:latin typeface="Times New Roman" charset="0"/>
                    <a:ea typeface="Times New Roman" charset="0"/>
                    <a:cs typeface="Times New Roman" charset="0"/>
                  </a:rPr>
                  <a:t>) </a:t>
                </a:r>
                <a:r>
                  <a:rPr lang="en-US" sz="1100" dirty="0" smtClean="0">
                    <a:latin typeface="Times New Roman" charset="0"/>
                    <a:ea typeface="Times New Roman" charset="0"/>
                    <a:cs typeface="Times New Roman" charset="0"/>
                  </a:rPr>
                  <a:t>= 1-k</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a:solidFill>
                      <a:schemeClr val="bg1">
                        <a:lumMod val="50000"/>
                      </a:schemeClr>
                    </a:solidFill>
                    <a:latin typeface="Cambria Math" charset="0"/>
                    <a:ea typeface="Cambria Math" charset="0"/>
                    <a:cs typeface="Cambria Math" charset="0"/>
                  </a:rPr>
                  <a:t>Since </a:t>
                </a:r>
                <a:r>
                  <a:rPr lang="en-US" sz="1100" dirty="0" smtClean="0">
                    <a:solidFill>
                      <a:schemeClr val="bg1">
                        <a:lumMod val="50000"/>
                      </a:schemeClr>
                    </a:solidFill>
                    <a:latin typeface="Cambria Math" charset="0"/>
                    <a:ea typeface="Cambria Math" charset="0"/>
                    <a:cs typeface="Cambria Math" charset="0"/>
                  </a:rPr>
                  <a:t>P(</a:t>
                </a:r>
                <a:r>
                  <a:rPr lang="en-US" sz="1100" dirty="0" err="1" smtClean="0">
                    <a:solidFill>
                      <a:schemeClr val="bg1">
                        <a:lumMod val="50000"/>
                      </a:schemeClr>
                    </a:solidFill>
                    <a:latin typeface="Cambria Math" charset="0"/>
                    <a:ea typeface="Cambria Math" charset="0"/>
                    <a:cs typeface="Cambria Math" charset="0"/>
                  </a:rPr>
                  <a:t>Q</a:t>
                </a:r>
                <a:r>
                  <a:rPr lang="en-US" sz="1100" baseline="-25000" dirty="0" err="1" smtClean="0">
                    <a:solidFill>
                      <a:schemeClr val="bg1">
                        <a:lumMod val="50000"/>
                      </a:schemeClr>
                    </a:solidFill>
                    <a:latin typeface="Cambria Math" charset="0"/>
                    <a:ea typeface="Cambria Math" charset="0"/>
                    <a:cs typeface="Cambria Math" charset="0"/>
                  </a:rPr>
                  <a:t>r</a:t>
                </a:r>
                <a:r>
                  <a:rPr lang="en-US" sz="1100" dirty="0" smtClean="0">
                    <a:solidFill>
                      <a:schemeClr val="bg1">
                        <a:lumMod val="50000"/>
                      </a:schemeClr>
                    </a:solidFill>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latin typeface="Times New Roman" charset="0"/>
                    <a:ea typeface="Times New Roman" charset="0"/>
                    <a:cs typeface="Times New Roman" charset="0"/>
                  </a:rPr>
                  <a:t>) = </a:t>
                </a:r>
                <a:r>
                  <a:rPr lang="en-US" sz="1100" dirty="0" smtClean="0">
                    <a:solidFill>
                      <a:schemeClr val="bg1">
                        <a:lumMod val="50000"/>
                      </a:schemeClr>
                    </a:solidFill>
                    <a:latin typeface="Times New Roman" charset="0"/>
                    <a:ea typeface="Times New Roman" charset="0"/>
                    <a:cs typeface="Times New Roman" charset="0"/>
                  </a:rPr>
                  <a:t>g, where g = </a:t>
                </a:r>
                <a:r>
                  <a:rPr lang="en-US" sz="1100" dirty="0">
                    <a:solidFill>
                      <a:schemeClr val="bg1">
                        <a:lumMod val="50000"/>
                      </a:schemeClr>
                    </a:solidFill>
                    <a:latin typeface="Times New Roman" charset="0"/>
                    <a:ea typeface="Times New Roman" charset="0"/>
                    <a:cs typeface="Times New Roman" charset="0"/>
                  </a:rPr>
                  <a:t>e </a:t>
                </a:r>
                <a:r>
                  <a:rPr lang="en-US" sz="1100" dirty="0" smtClean="0">
                    <a:solidFill>
                      <a:schemeClr val="bg1">
                        <a:lumMod val="50000"/>
                      </a:schemeClr>
                    </a:solidFill>
                    <a:latin typeface="Times New Roman" charset="0"/>
                    <a:ea typeface="Times New Roman" charset="0"/>
                    <a:cs typeface="Times New Roman" charset="0"/>
                  </a:rPr>
                  <a:t> </a:t>
                </a:r>
                <a:r>
                  <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then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r>
                      <m:rPr>
                        <m:nor/>
                      </m:rPr>
                      <a:rPr lang="en-US" sz="1100">
                        <a:solidFill>
                          <a:schemeClr val="bg1">
                            <a:lumMod val="50000"/>
                          </a:schemeClr>
                        </a:solidFill>
                        <a:latin typeface="Cambria Math" charset="0"/>
                        <a:ea typeface="Cambria Math" charset="0"/>
                        <a:cs typeface="Cambria Math" charset="0"/>
                      </a:rPr>
                      <m:t>Q</m:t>
                    </m:r>
                    <m:r>
                      <m:rPr>
                        <m:nor/>
                      </m:rPr>
                      <a:rPr lang="en-US" sz="1100" b="0" i="0" baseline="-25000" smtClean="0">
                        <a:solidFill>
                          <a:schemeClr val="bg1">
                            <a:lumMod val="50000"/>
                          </a:schemeClr>
                        </a:solidFill>
                        <a:latin typeface="Cambria Math" charset="0"/>
                        <a:ea typeface="Cambria Math" charset="0"/>
                        <a:cs typeface="Cambria Math" charset="0"/>
                      </a:rPr>
                      <m:t>r</m:t>
                    </m:r>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a:t>
                </a:r>
                <a:r>
                  <a:rPr lang="en-US" sz="1100" dirty="0">
                    <a:solidFill>
                      <a:schemeClr val="bg1">
                        <a:lumMod val="50000"/>
                      </a:schemeClr>
                    </a:solidFill>
                    <a:latin typeface="Times New Roman" charset="0"/>
                    <a:ea typeface="Times New Roman" charset="0"/>
                    <a:cs typeface="Times New Roman" charset="0"/>
                  </a:rPr>
                  <a:t>= </a:t>
                </a:r>
                <a:r>
                  <a:rPr lang="en-US" sz="1100" dirty="0" smtClean="0">
                    <a:solidFill>
                      <a:schemeClr val="bg1">
                        <a:lumMod val="50000"/>
                      </a:schemeClr>
                    </a:solidFill>
                    <a:latin typeface="Times New Roman" charset="0"/>
                    <a:ea typeface="Times New Roman" charset="0"/>
                    <a:cs typeface="Times New Roman" charset="0"/>
                  </a:rPr>
                  <a:t>1- e </a:t>
                </a:r>
                <a:r>
                  <a:rPr lang="en-US" sz="1100" dirty="0">
                    <a:solidFill>
                      <a:schemeClr val="bg1">
                        <a:lumMod val="50000"/>
                      </a:schemeClr>
                    </a:solidFill>
                    <a:latin typeface="Times New Roman" charset="0"/>
                    <a:ea typeface="Times New Roman" charset="0"/>
                    <a:cs typeface="Times New Roman" charset="0"/>
                  </a:rPr>
                  <a:t>=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1-g</a:t>
                </a:r>
              </a:p>
              <a:p>
                <a:pPr marL="285750" indent="-285750">
                  <a:buFont typeface=".HelveticaNeueDeskInterface-Regular" charset="-120"/>
                  <a:buChar char="-"/>
                </a:pP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Since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 P(</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1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r</m:t>
                        </m:r>
                      </m:sub>
                    </m:sSub>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a:t>
                </a:r>
                <a:r>
                  <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m, w</a:t>
                </a:r>
                <a:r>
                  <a:rPr lang="en-US" sz="1100" dirty="0" smtClean="0">
                    <a:solidFill>
                      <a:schemeClr val="bg1">
                        <a:lumMod val="50000"/>
                      </a:schemeClr>
                    </a:solidFill>
                    <a:latin typeface="Times New Roman" charset="0"/>
                    <a:ea typeface="Times New Roman" charset="0"/>
                    <a:cs typeface="Times New Roman" charset="0"/>
                  </a:rPr>
                  <a:t>here m</a:t>
                </a:r>
                <a:r>
                  <a:rPr lang="en-US" sz="1100" dirty="0">
                    <a:solidFill>
                      <a:schemeClr val="bg1">
                        <a:lumMod val="50000"/>
                      </a:schemeClr>
                    </a:solidFill>
                    <a:latin typeface="Times New Roman" charset="0"/>
                    <a:ea typeface="Times New Roman" charset="0"/>
                    <a:cs typeface="Times New Roman" charset="0"/>
                  </a:rPr>
                  <a:t>= e</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a:t>
                </a:r>
                <a:r>
                  <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then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1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r</m:t>
                        </m:r>
                      </m:sub>
                    </m:sSub>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b="0" i="0" smtClean="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a:t>
                </a:r>
                <a:r>
                  <a:rPr lang="en-US" sz="1100" dirty="0">
                    <a:solidFill>
                      <a:schemeClr val="bg1">
                        <a:lumMod val="50000"/>
                      </a:schemeClr>
                    </a:solidFill>
                    <a:latin typeface="Times New Roman" charset="0"/>
                    <a:ea typeface="Times New Roman" charset="0"/>
                    <a:cs typeface="Times New Roman" charset="0"/>
                  </a:rPr>
                  <a:t>1-e =</a:t>
                </a:r>
                <a:r>
                  <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1-m</a:t>
                </a:r>
              </a:p>
              <a:p>
                <a:pPr marL="285750" indent="-285750">
                  <a:buFont typeface=".HelveticaNeueDeskInterface-Regular" charset="-120"/>
                  <a:buChar char="-"/>
                </a:pPr>
                <a:r>
                  <a:rPr lang="en-US" sz="1400" dirty="0" smtClean="0">
                    <a:latin typeface="Times New Roman" charset="0"/>
                    <a:ea typeface="Times New Roman" charset="0"/>
                  </a:rPr>
                  <a:t>P</a:t>
                </a:r>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1</m:t>
                        </m:r>
                      </m:sub>
                    </m:sSub>
                  </m:oMath>
                </a14:m>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R</m:t>
                        </m:r>
                      </m:e>
                      <m:sub>
                        <m:r>
                          <a:rPr lang="en-US" sz="1400" b="0" i="0" smtClean="0">
                            <a:latin typeface="Cambria Math" charset="0"/>
                            <a:ea typeface="Cambria Math" charset="0"/>
                            <a:cs typeface="Cambria Math" charset="0"/>
                          </a:rPr>
                          <m:t>3</m:t>
                        </m:r>
                      </m:sub>
                    </m:sSub>
                  </m:oMath>
                </a14:m>
                <a:r>
                  <a:rPr lang="en-US" sz="1400" dirty="0">
                    <a:latin typeface="Times New Roman" charset="0"/>
                    <a:ea typeface="Times New Roman" charset="0"/>
                  </a:rPr>
                  <a:t>) </a:t>
                </a:r>
                <a:r>
                  <a:rPr lang="en-US" sz="1400" dirty="0" smtClean="0">
                    <a:latin typeface="Times New Roman" charset="0"/>
                    <a:ea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smtClean="0">
                            <a:solidFill>
                              <a:srgbClr val="FF0000"/>
                            </a:solidFill>
                            <a:latin typeface="Cambria Math" charset="0"/>
                            <a:ea typeface="Times New Roman"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3</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1</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num>
                      <m:den>
                        <m:r>
                          <a:rPr lang="en-US" sz="1400">
                            <a:solidFill>
                              <a:srgbClr val="000000"/>
                            </a:solidFill>
                            <a:latin typeface="Cambria Math" charset="0"/>
                            <a:ea typeface="Times New Roman" charset="0"/>
                          </a:rPr>
                          <m:t> </m:t>
                        </m:r>
                        <m:r>
                          <m:rPr>
                            <m:sty m:val="p"/>
                          </m:rPr>
                          <a:rPr lang="en-US" sz="1400">
                            <a:solidFill>
                              <a:srgbClr val="000000"/>
                            </a:solidFill>
                            <a:latin typeface="Cambria Math" charset="0"/>
                            <a:ea typeface="Times New Roman" charset="0"/>
                          </a:rPr>
                          <m:t>P</m:t>
                        </m:r>
                        <m:d>
                          <m:dPr>
                            <m:ctrlPr>
                              <a:rPr lang="en-US" sz="1400" i="1">
                                <a:solidFill>
                                  <a:srgbClr val="000000"/>
                                </a:solidFill>
                                <a:latin typeface="Cambria Math" panose="02040503050406030204" pitchFamily="18" charset="0"/>
                                <a:ea typeface="Times New Roman" charset="0"/>
                              </a:rPr>
                            </m:ctrlPr>
                          </m:dPr>
                          <m:e>
                            <m:r>
                              <m:rPr>
                                <m:nor/>
                              </m:rPr>
                              <a:rPr lang="en-US" sz="1400">
                                <a:latin typeface="Times New Roman" charset="0"/>
                                <a:ea typeface="Times New Roman" charset="0"/>
                                <a:cs typeface="Times New Roman" charset="0"/>
                              </a:rPr>
                              <m:t>R</m:t>
                            </m:r>
                            <m:r>
                              <m:rPr>
                                <m:nor/>
                              </m:rPr>
                              <a:rPr lang="en-US" sz="1400" b="0" i="0" baseline="-25000" smtClean="0">
                                <a:latin typeface="Times New Roman" charset="0"/>
                                <a:ea typeface="Times New Roman" charset="0"/>
                                <a:cs typeface="Times New Roman" charset="0"/>
                              </a:rPr>
                              <m:t>3</m:t>
                            </m:r>
                          </m:e>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1</m:t>
                                </m:r>
                              </m:sub>
                            </m:sSub>
                          </m:e>
                        </m:d>
                        <m:r>
                          <a:rPr lang="en-US" sz="1400">
                            <a:solidFill>
                              <a:srgbClr val="000000"/>
                            </a:solidFill>
                            <a:latin typeface="Cambria Math" charset="0"/>
                            <a:ea typeface="Times New Roman" charset="0"/>
                          </a:rPr>
                          <m:t>∗ </m:t>
                        </m:r>
                        <m:r>
                          <m:rPr>
                            <m:sty m:val="p"/>
                          </m:rPr>
                          <a:rPr lang="en-US" sz="1400">
                            <a:solidFill>
                              <a:srgbClr val="000000"/>
                            </a:solidFill>
                            <a:latin typeface="Cambria Math"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1" smtClean="0">
                                    <a:latin typeface="Cambria Math" charset="0"/>
                                    <a:ea typeface="Cambria Math" charset="0"/>
                                    <a:cs typeface="Cambria Math" charset="0"/>
                                  </a:rPr>
                                  <m:t>1</m:t>
                                </m:r>
                              </m:sub>
                            </m:sSub>
                          </m:e>
                        </m:d>
                        <m:r>
                          <a:rPr lang="en-US" sz="1400">
                            <a:solidFill>
                              <a:srgbClr val="00000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d>
                          <m:dPr>
                            <m:ctrlPr>
                              <a:rPr lang="en-US" sz="1400" i="1">
                                <a:solidFill>
                                  <a:srgbClr val="0070C0"/>
                                </a:solidFill>
                                <a:latin typeface="Cambria Math" panose="02040503050406030204" pitchFamily="18" charset="0"/>
                                <a:ea typeface="Times New Roman" charset="0"/>
                              </a:rPr>
                            </m:ctrlPr>
                          </m:dPr>
                          <m:e>
                            <m:r>
                              <m:rPr>
                                <m:nor/>
                              </m:rPr>
                              <a:rPr lang="en-US" sz="1400">
                                <a:solidFill>
                                  <a:srgbClr val="0070C0"/>
                                </a:solidFill>
                                <a:latin typeface="Times New Roman" charset="0"/>
                                <a:ea typeface="Times New Roman" charset="0"/>
                                <a:cs typeface="Times New Roman" charset="0"/>
                              </a:rPr>
                              <m:t>R</m:t>
                            </m:r>
                            <m:r>
                              <m:rPr>
                                <m:nor/>
                              </m:rPr>
                              <a:rPr lang="en-US" sz="1400" b="0" i="0" baseline="-25000" smtClean="0">
                                <a:solidFill>
                                  <a:srgbClr val="0070C0"/>
                                </a:solidFill>
                                <a:latin typeface="Times New Roman" charset="0"/>
                                <a:ea typeface="Times New Roman" charset="0"/>
                                <a:cs typeface="Times New Roman" charset="0"/>
                              </a:rPr>
                              <m:t>3</m:t>
                            </m:r>
                          </m:e>
                          <m:e>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1</m:t>
                                </m:r>
                              </m:sub>
                            </m:sSub>
                          </m:e>
                        </m:d>
                        <m:r>
                          <a:rPr lang="en-US" sz="1400">
                            <a:solidFill>
                              <a:srgbClr val="0070C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a:rPr lang="en-US" sz="1400" b="0" i="0" smtClean="0">
                                    <a:solidFill>
                                      <a:schemeClr val="tx1"/>
                                    </a:solidFill>
                                    <a:latin typeface="Cambria Math" charset="0"/>
                                    <a:ea typeface="Cambria Math" charset="0"/>
                                    <a:cs typeface="Cambria Math" charset="0"/>
                                  </a:rPr>
                                  <m:t>1</m:t>
                                </m:r>
                              </m:sub>
                            </m:sSub>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rPr>
                  <a:t>              =</a:t>
                </a:r>
                <a:r>
                  <a:rPr lang="en-US" sz="1400" dirty="0" smtClean="0">
                    <a:latin typeface="Times New Roman" charset="0"/>
                    <a:ea typeface="Times New Roman" charset="0"/>
                    <a:cs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smtClean="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b="0" i="1" smtClean="0">
                                <a:solidFill>
                                  <a:srgbClr val="FF0000"/>
                                </a:solidFill>
                                <a:latin typeface="Cambria Math" charset="0"/>
                                <a:ea typeface="Cambria Math" charset="0"/>
                                <a:cs typeface="Cambria Math" charset="0"/>
                              </a:rPr>
                              <m:t>1</m:t>
                            </m:r>
                          </m:sub>
                        </m:sSub>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0" i="0" baseline="-25000" smtClean="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smtClean="0">
                            <a:solidFill>
                              <a:schemeClr val="tx1"/>
                            </a:solidFill>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num>
                      <m:den>
                        <m:d>
                          <m:dPr>
                            <m:begChr m:val="["/>
                            <m:endChr m:val="]"/>
                            <m:ctrlPr>
                              <a:rPr lang="en-US" sz="1400" i="1" smtClean="0">
                                <a:solidFill>
                                  <a:schemeClr val="tx1"/>
                                </a:solidFill>
                                <a:latin typeface="Cambria Math" panose="02040503050406030204" pitchFamily="18" charset="0"/>
                                <a:ea typeface="Cambria Math" charset="0"/>
                                <a:cs typeface="Cambria Math" charset="0"/>
                              </a:rPr>
                            </m:ctrlPr>
                          </m:dPr>
                          <m:e>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1</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e>
                        </m:d>
                        <m:r>
                          <a:rPr lang="en-US" sz="1400">
                            <a:solidFill>
                              <a:srgbClr val="000000"/>
                            </a:solidFill>
                            <a:latin typeface="Cambria Math" charset="0"/>
                            <a:ea typeface="Times New Roman" charset="0"/>
                          </a:rPr>
                          <m:t>+</m:t>
                        </m:r>
                        <m:r>
                          <m:rPr>
                            <m:nor/>
                          </m:rPr>
                          <a:rPr lang="en-US" sz="1400" b="0" i="0" smtClean="0">
                            <a:solidFill>
                              <a:srgbClr val="000000"/>
                            </a:solidFill>
                            <a:latin typeface="Cambria Math" charset="0"/>
                            <a:ea typeface="Times New Roman" charset="0"/>
                          </a:rPr>
                          <m:t> </m:t>
                        </m:r>
                        <m:d>
                          <m:dPr>
                            <m:begChr m:val="["/>
                            <m:endChr m:val="]"/>
                            <m:ctrlPr>
                              <a:rPr lang="en-US" sz="1400" b="0" i="1" smtClean="0">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sSub>
                              <m:sSubPr>
                                <m:ctrlPr>
                                  <a:rPr lang="en-US" sz="1400" i="1" smtClean="0">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i="1">
                                    <a:solidFill>
                                      <a:srgbClr val="0070C0"/>
                                    </a:solidFill>
                                    <a:latin typeface="Cambria Math" charset="0"/>
                                    <a:ea typeface="Cambria Math" charset="0"/>
                                    <a:cs typeface="Cambria Math" charset="0"/>
                                  </a:rPr>
                                  <m:t>1</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2</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cs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3</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1</m:t>
                                    </m:r>
                                  </m:sub>
                                </m:sSub>
                              </m:e>
                            </m:d>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ea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1</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sty m:val="p"/>
                          </m:rPr>
                          <a:rPr lang="en-US" sz="1400" smtClean="0">
                            <a:solidFill>
                              <a:srgbClr val="000000"/>
                            </a:solidFill>
                            <a:latin typeface="Cambria Math"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num>
                      <m:den>
                        <m:d>
                          <m:dPr>
                            <m:begChr m:val="["/>
                            <m:endChr m:val="]"/>
                            <m:ctrlPr>
                              <a:rPr lang="en-US" sz="1400" i="1" smtClean="0">
                                <a:latin typeface="Cambria Math" panose="02040503050406030204" pitchFamily="18" charset="0"/>
                                <a:ea typeface="Cambria Math" charset="0"/>
                                <a:cs typeface="Cambria Math" charset="0"/>
                              </a:rPr>
                            </m:ctrlPr>
                          </m:dPr>
                          <m:e>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1</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e>
                        </m:d>
                        <m:r>
                          <a:rPr lang="en-US" sz="140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i="1">
                                    <a:solidFill>
                                      <a:srgbClr val="0070C0"/>
                                    </a:solidFill>
                                    <a:latin typeface="Cambria Math" charset="0"/>
                                    <a:ea typeface="Cambria Math" charset="0"/>
                                    <a:cs typeface="Cambria Math" charset="0"/>
                                  </a:rPr>
                                  <m:t>1</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2</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1</m:t>
                                    </m:r>
                                  </m:sub>
                                </m:sSub>
                              </m:e>
                            </m:d>
                          </m:e>
                        </m:d>
                      </m:den>
                    </m:f>
                  </m:oMath>
                </a14:m>
                <a:r>
                  <a:rPr lang="en-US" sz="1400" dirty="0" smtClean="0">
                    <a:latin typeface="Times New Roman" charset="0"/>
                    <a:ea typeface="Times New Roman" charset="0"/>
                    <a:cs typeface="Times New Roman" charset="0"/>
                  </a:rPr>
                  <a:t>  </a:t>
                </a:r>
                <a:r>
                  <a:rPr lang="en-US" sz="800" dirty="0" smtClean="0">
                    <a:latin typeface="Times New Roman" charset="0"/>
                    <a:ea typeface="Times New Roman" charset="0"/>
                    <a:cs typeface="Times New Roman" charset="0"/>
                  </a:rPr>
                  <a:t> based on the structure of the relation between the questions and the concepts, </a:t>
                </a:r>
                <a:r>
                  <a:rPr lang="en-US" sz="800" dirty="0" smtClean="0">
                    <a:latin typeface="Cambria Math" charset="0"/>
                    <a:ea typeface="Cambria Math" charset="0"/>
                    <a:cs typeface="Cambria Math" charset="0"/>
                  </a:rPr>
                  <a:t>Q</a:t>
                </a:r>
                <a:r>
                  <a:rPr lang="en-US" sz="800" baseline="-25000" dirty="0" smtClean="0">
                    <a:latin typeface="Cambria Math" charset="0"/>
                    <a:ea typeface="Cambria Math" charset="0"/>
                    <a:cs typeface="Cambria Math" charset="0"/>
                  </a:rPr>
                  <a:t>3</a:t>
                </a:r>
                <a:r>
                  <a:rPr lang="en-US" sz="800" dirty="0" smtClean="0">
                    <a:latin typeface="Cambria Math" charset="0"/>
                    <a:ea typeface="Cambria Math" charset="0"/>
                    <a:cs typeface="Cambria Math" charset="0"/>
                  </a:rPr>
                  <a:t> is not related with C</a:t>
                </a:r>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b="0" i="0" smtClean="0">
                            <a:solidFill>
                              <a:schemeClr val="bg1">
                                <a:lumMod val="50000"/>
                              </a:schemeClr>
                            </a:solidFill>
                            <a:latin typeface="Cambria Math" charset="0"/>
                            <a:ea typeface="Cambria Math" charset="0"/>
                            <a:cs typeface="Cambria Math" charset="0"/>
                          </a:rPr>
                          <m:t>m</m:t>
                        </m:r>
                        <m:r>
                          <a:rPr lang="en-US" sz="1400" b="0" i="0" smtClean="0">
                            <a:solidFill>
                              <a:schemeClr val="bg1">
                                <a:lumMod val="50000"/>
                              </a:schemeClr>
                            </a:solidFill>
                            <a:latin typeface="Cambria Math" charset="0"/>
                            <a:ea typeface="Cambria Math" charset="0"/>
                            <a:cs typeface="Cambria Math" charset="0"/>
                          </a:rPr>
                          <m:t>∗</m:t>
                        </m:r>
                        <m:d>
                          <m:dPr>
                            <m:ctrlPr>
                              <a:rPr lang="en-US" sz="1400" i="1">
                                <a:solidFill>
                                  <a:schemeClr val="bg1">
                                    <a:lumMod val="50000"/>
                                  </a:schemeClr>
                                </a:solidFill>
                                <a:latin typeface="Cambria Math" panose="02040503050406030204" pitchFamily="18" charset="0"/>
                                <a:ea typeface="Times New Roman" charset="0"/>
                                <a:cs typeface="Cambria Math" charset="0"/>
                              </a:rPr>
                            </m:ctrlPr>
                          </m:dPr>
                          <m:e>
                            <m:r>
                              <a:rPr lang="en-US" sz="1400" smtClean="0">
                                <a:solidFill>
                                  <a:schemeClr val="bg1">
                                    <a:lumMod val="50000"/>
                                  </a:schemeClr>
                                </a:solidFill>
                                <a:latin typeface="Cambria Math" charset="0"/>
                                <a:ea typeface="Cambria Math" charset="0"/>
                                <a:cs typeface="Cambria Math" charset="0"/>
                              </a:rPr>
                              <m:t>1</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g</m:t>
                            </m:r>
                          </m:e>
                        </m:d>
                        <m:r>
                          <a:rPr lang="en-US" sz="1400" smtClean="0">
                            <a:solidFill>
                              <a:schemeClr val="tx1"/>
                            </a:solidFill>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num>
                      <m:den>
                        <m:r>
                          <a:rPr lang="en-US" sz="1400" i="1" smtClean="0">
                            <a:latin typeface="Cambria Math" charset="0"/>
                            <a:ea typeface="Cambria Math" charset="0"/>
                            <a:cs typeface="Cambria Math" charset="0"/>
                          </a:rPr>
                          <m:t> </m:t>
                        </m:r>
                        <m:r>
                          <a:rPr lang="en-US" sz="1400" b="0" i="0" smtClean="0">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m</m:t>
                        </m:r>
                        <m:r>
                          <a:rPr lang="en-US" sz="1400">
                            <a:solidFill>
                              <a:schemeClr val="bg1">
                                <a:lumMod val="50000"/>
                              </a:schemeClr>
                            </a:solidFill>
                            <a:latin typeface="Cambria Math" charset="0"/>
                            <a:ea typeface="Cambria Math" charset="0"/>
                            <a:cs typeface="Cambria Math" charset="0"/>
                          </a:rPr>
                          <m:t>∗</m:t>
                        </m:r>
                        <m:d>
                          <m:dPr>
                            <m:ctrlPr>
                              <a:rPr lang="en-US" sz="1400" i="1">
                                <a:solidFill>
                                  <a:schemeClr val="bg1">
                                    <a:lumMod val="50000"/>
                                  </a:schemeClr>
                                </a:solidFill>
                                <a:latin typeface="Cambria Math" panose="02040503050406030204" pitchFamily="18" charset="0"/>
                                <a:ea typeface="Times New Roman" charset="0"/>
                                <a:cs typeface="Cambria Math" charset="0"/>
                              </a:rPr>
                            </m:ctrlPr>
                          </m:dPr>
                          <m:e>
                            <m:r>
                              <a:rPr lang="en-US" sz="1400">
                                <a:solidFill>
                                  <a:schemeClr val="bg1">
                                    <a:lumMod val="50000"/>
                                  </a:schemeClr>
                                </a:solidFill>
                                <a:latin typeface="Cambria Math" charset="0"/>
                                <a:ea typeface="Cambria Math" charset="0"/>
                                <a:cs typeface="Cambria Math" charset="0"/>
                              </a:rPr>
                              <m:t>1−</m:t>
                            </m:r>
                            <m:r>
                              <m:rPr>
                                <m:sty m:val="p"/>
                              </m:rPr>
                              <a:rPr lang="en-US" sz="1400">
                                <a:solidFill>
                                  <a:schemeClr val="bg1">
                                    <a:lumMod val="50000"/>
                                  </a:schemeClr>
                                </a:solidFill>
                                <a:latin typeface="Cambria Math" charset="0"/>
                                <a:ea typeface="Cambria Math" charset="0"/>
                                <a:cs typeface="Cambria Math" charset="0"/>
                              </a:rPr>
                              <m:t>g</m:t>
                            </m:r>
                          </m:e>
                        </m:d>
                        <m:r>
                          <a:rPr lang="en-US" sz="1400">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r>
                          <a:rPr lang="en-US" sz="1400" b="0" i="0" smtClean="0">
                            <a:latin typeface="Cambria Math" charset="0"/>
                            <a:ea typeface="Cambria Math" charset="0"/>
                            <a:cs typeface="Cambria Math" charset="0"/>
                          </a:rPr>
                          <m:t>]</m:t>
                        </m:r>
                        <m:r>
                          <a:rPr lang="en-US" sz="1400">
                            <a:solidFill>
                              <a:srgbClr val="000000"/>
                            </a:solidFill>
                            <a:latin typeface="Cambria Math" charset="0"/>
                            <a:ea typeface="Times New Roman" charset="0"/>
                          </a:rPr>
                          <m:t>+</m:t>
                        </m:r>
                        <m:d>
                          <m:dPr>
                            <m:begChr m:val="["/>
                            <m:endChr m:val="]"/>
                            <m:ctrlPr>
                              <a:rPr lang="en-US" sz="1400" i="1" smtClean="0">
                                <a:solidFill>
                                  <a:srgbClr val="000000"/>
                                </a:solidFill>
                                <a:latin typeface="Cambria Math" panose="02040503050406030204" pitchFamily="18" charset="0"/>
                                <a:ea typeface="Times New Roman" charset="0"/>
                              </a:rPr>
                            </m:ctrlPr>
                          </m:dPr>
                          <m:e>
                            <m:r>
                              <a:rPr lang="en-US" sz="1400" b="0" i="1" smtClean="0">
                                <a:solidFill>
                                  <a:srgbClr val="0070C0"/>
                                </a:solidFill>
                                <a:latin typeface="Cambria Math" charset="0"/>
                                <a:ea typeface="Times New Roman" charset="0"/>
                              </a:rPr>
                              <m:t>(</m:t>
                            </m:r>
                            <m:r>
                              <a:rPr lang="en-US" sz="1400" b="0" i="1" smtClean="0">
                                <a:solidFill>
                                  <a:srgbClr val="0070C0"/>
                                </a:solidFill>
                                <a:latin typeface="Cambria Math" charset="0"/>
                                <a:ea typeface="Cambria Math" charset="0"/>
                                <a:cs typeface="Cambria Math" charset="0"/>
                              </a:rPr>
                              <m:t>1</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m</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g</m:t>
                            </m:r>
                            <m:r>
                              <a:rPr lang="en-US" sz="1400">
                                <a:latin typeface="Cambria Math" charset="0"/>
                                <a:ea typeface="Times New Roman" charset="0"/>
                                <a:cs typeface="Times New Roman" charset="0"/>
                              </a:rPr>
                              <m:t>∗</m:t>
                            </m:r>
                            <m:r>
                              <a:rPr lang="en-US" sz="1400" i="1" smtClean="0">
                                <a:solidFill>
                                  <a:schemeClr val="tx1"/>
                                </a:solidFill>
                                <a:latin typeface="Cambria Math" charset="0"/>
                                <a:ea typeface="Times New Roman" charset="0"/>
                              </a:rPr>
                              <m:t>(</m:t>
                            </m:r>
                            <m:r>
                              <a:rPr lang="en-US" sz="1400" i="1">
                                <a:solidFill>
                                  <a:schemeClr val="tx1"/>
                                </a:solidFill>
                                <a:latin typeface="Cambria Math" charset="0"/>
                                <a:ea typeface="Cambria Math" charset="0"/>
                                <a:cs typeface="Cambria Math" charset="0"/>
                              </a:rPr>
                              <m:t>1</m:t>
                            </m:r>
                            <m:r>
                              <a:rPr lang="en-US" sz="1400" b="0" i="0" smtClean="0">
                                <a:solidFill>
                                  <a:schemeClr val="tx1"/>
                                </a:solidFill>
                                <a:latin typeface="Cambria Math" charset="0"/>
                                <a:ea typeface="Cambria Math" charset="0"/>
                                <a:cs typeface="Cambria Math" charset="0"/>
                              </a:rPr>
                              <m:t>−</m:t>
                            </m:r>
                            <m:r>
                              <m:rPr>
                                <m:sty m:val="p"/>
                              </m:rPr>
                              <a:rPr lang="en-US" sz="1400" b="0" i="0" smtClean="0">
                                <a:solidFill>
                                  <a:schemeClr val="tx1"/>
                                </a:solidFill>
                                <a:latin typeface="Cambria Math" charset="0"/>
                                <a:ea typeface="Cambria Math" charset="0"/>
                                <a:cs typeface="Cambria Math" charset="0"/>
                              </a:rPr>
                              <m:t>k</m:t>
                            </m:r>
                            <m:r>
                              <a:rPr lang="en-US" sz="1400" smtClean="0">
                                <a:solidFill>
                                  <a:schemeClr val="tx1"/>
                                </a:solidFill>
                                <a:latin typeface="Cambria Math" charset="0"/>
                                <a:ea typeface="Cambria Math" charset="0"/>
                                <a:cs typeface="Cambria Math" charset="0"/>
                              </a:rPr>
                              <m:t>)</m:t>
                            </m:r>
                          </m:e>
                        </m:d>
                      </m:den>
                    </m:f>
                  </m:oMath>
                </a14:m>
                <a:r>
                  <a:rPr lang="en-US" sz="14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a:rPr lang="en-US" sz="1400" b="0" i="1" smtClean="0">
                            <a:latin typeface="Cambria Math" charset="0"/>
                            <a:ea typeface="Times New Roman" charset="0"/>
                          </a:rPr>
                          <m:t>(</m:t>
                        </m:r>
                        <m:r>
                          <m:rPr>
                            <m:sty m:val="p"/>
                          </m:rPr>
                          <a:rPr lang="en-US" sz="1400">
                            <a:solidFill>
                              <a:schemeClr val="bg1">
                                <a:lumMod val="50000"/>
                              </a:schemeClr>
                            </a:solidFill>
                            <a:latin typeface="Cambria Math" charset="0"/>
                            <a:ea typeface="Cambria Math" charset="0"/>
                            <a:cs typeface="Cambria Math" charset="0"/>
                          </a:rPr>
                          <m:t>m</m:t>
                        </m:r>
                        <m:r>
                          <a:rPr lang="en-US" sz="1400" b="0" i="0" smtClean="0">
                            <a:solidFill>
                              <a:schemeClr val="bg1">
                                <a:lumMod val="50000"/>
                              </a:schemeClr>
                            </a:solidFill>
                            <a:latin typeface="Cambria Math" charset="0"/>
                            <a:ea typeface="Cambria Math" charset="0"/>
                            <a:cs typeface="Cambria Math" charset="0"/>
                          </a:rPr>
                          <m:t>−</m:t>
                        </m:r>
                        <m:r>
                          <m:rPr>
                            <m:sty m:val="p"/>
                          </m:rPr>
                          <a:rPr lang="en-US" sz="1400" b="0" i="0" smtClean="0">
                            <a:solidFill>
                              <a:schemeClr val="bg1">
                                <a:lumMod val="50000"/>
                              </a:schemeClr>
                            </a:solidFill>
                            <a:latin typeface="Cambria Math" charset="0"/>
                            <a:ea typeface="Cambria Math" charset="0"/>
                            <a:cs typeface="Cambria Math" charset="0"/>
                          </a:rPr>
                          <m:t>mg</m:t>
                        </m:r>
                        <m:r>
                          <a:rPr lang="en-US" sz="1400" b="0" i="0" smtClean="0">
                            <a:solidFill>
                              <a:schemeClr val="bg1">
                                <a:lumMod val="50000"/>
                              </a:schemeClr>
                            </a:solidFill>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num>
                      <m:den>
                        <m:r>
                          <a:rPr lang="en-US" sz="1400" i="1">
                            <a:latin typeface="Cambria Math" charset="0"/>
                            <a:ea typeface="Cambria Math" charset="0"/>
                            <a:cs typeface="Cambria Math" charset="0"/>
                          </a:rPr>
                          <m:t> </m:t>
                        </m:r>
                        <m:r>
                          <a:rPr lang="en-US" sz="1400">
                            <a:latin typeface="Cambria Math" charset="0"/>
                            <a:ea typeface="Cambria Math" charset="0"/>
                            <a:cs typeface="Cambria Math" charset="0"/>
                          </a:rPr>
                          <m:t>[</m:t>
                        </m:r>
                        <m:r>
                          <a:rPr lang="en-US" sz="1400" i="1">
                            <a:latin typeface="Cambria Math" charset="0"/>
                            <a:ea typeface="Times New Roman" charset="0"/>
                          </a:rPr>
                          <m:t>(</m:t>
                        </m:r>
                        <m:r>
                          <m:rPr>
                            <m:sty m:val="p"/>
                          </m:rPr>
                          <a:rPr lang="en-US" sz="1400">
                            <a:solidFill>
                              <a:schemeClr val="bg1">
                                <a:lumMod val="50000"/>
                              </a:schemeClr>
                            </a:solidFill>
                            <a:latin typeface="Cambria Math" charset="0"/>
                            <a:ea typeface="Cambria Math" charset="0"/>
                            <a:cs typeface="Cambria Math" charset="0"/>
                          </a:rPr>
                          <m:t>m</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mg</m:t>
                        </m:r>
                        <m:r>
                          <a:rPr lang="en-US" sz="1400">
                            <a:solidFill>
                              <a:schemeClr val="bg1">
                                <a:lumMod val="50000"/>
                              </a:schemeClr>
                            </a:solidFill>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r>
                          <a:rPr lang="en-US" sz="1400">
                            <a:latin typeface="Cambria Math" charset="0"/>
                            <a:ea typeface="Cambria Math" charset="0"/>
                            <a:cs typeface="Cambria Math" charset="0"/>
                          </a:rPr>
                          <m:t>]</m:t>
                        </m:r>
                        <m:r>
                          <a:rPr lang="en-US" sz="140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r>
                              <a:rPr lang="en-US" sz="1400" i="1">
                                <a:solidFill>
                                  <a:srgbClr val="0070C0"/>
                                </a:solidFill>
                                <a:latin typeface="Cambria Math" charset="0"/>
                                <a:ea typeface="Times New Roman" charset="0"/>
                              </a:rPr>
                              <m:t>(</m:t>
                            </m:r>
                            <m:r>
                              <a:rPr lang="en-US" sz="1400" i="1">
                                <a:solidFill>
                                  <a:srgbClr val="0070C0"/>
                                </a:solidFill>
                                <a:latin typeface="Cambria Math" charset="0"/>
                                <a:ea typeface="Cambria Math" charset="0"/>
                                <a:cs typeface="Cambria Math" charset="0"/>
                              </a:rPr>
                              <m:t>1</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m</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g</m:t>
                            </m:r>
                            <m:r>
                              <a:rPr lang="en-US" sz="1400">
                                <a:latin typeface="Cambria Math" charset="0"/>
                                <a:ea typeface="Times New Roman" charset="0"/>
                                <a:cs typeface="Times New Roman" charset="0"/>
                              </a:rPr>
                              <m:t>∗</m:t>
                            </m:r>
                            <m:r>
                              <a:rPr lang="en-US" sz="1400" i="1">
                                <a:latin typeface="Cambria Math" charset="0"/>
                                <a:ea typeface="Times New Roman" charset="0"/>
                              </a:rPr>
                              <m:t>(</m:t>
                            </m:r>
                            <m:r>
                              <a:rPr lang="en-US" sz="1400" i="1">
                                <a:latin typeface="Cambria Math" charset="0"/>
                                <a:ea typeface="Cambria Math" charset="0"/>
                                <a:cs typeface="Cambria Math" charset="0"/>
                              </a:rPr>
                              <m:t>1</m:t>
                            </m:r>
                            <m:r>
                              <a:rPr lang="en-US" sz="1400">
                                <a:latin typeface="Cambria Math" charset="0"/>
                                <a:ea typeface="Cambria Math" charset="0"/>
                                <a:cs typeface="Cambria Math" charset="0"/>
                              </a:rPr>
                              <m:t>−</m:t>
                            </m:r>
                            <m:r>
                              <m:rPr>
                                <m:sty m:val="p"/>
                              </m:rPr>
                              <a:rPr lang="en-US" sz="1400">
                                <a:latin typeface="Cambria Math" charset="0"/>
                                <a:ea typeface="Cambria Math" charset="0"/>
                                <a:cs typeface="Cambria Math" charset="0"/>
                              </a:rPr>
                              <m:t>k</m:t>
                            </m:r>
                            <m:r>
                              <a:rPr lang="en-US" sz="1400">
                                <a:latin typeface="Cambria Math" charset="0"/>
                                <a:ea typeface="Cambria Math" charset="0"/>
                                <a:cs typeface="Cambria Math" charset="0"/>
                              </a:rPr>
                              <m:t>)</m:t>
                            </m:r>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schemeClr val="bg1">
                                <a:lumMod val="50000"/>
                              </a:schemeClr>
                            </a:solidFill>
                            <a:latin typeface="Cambria Math" charset="0"/>
                            <a:ea typeface="Cambria Math" charset="0"/>
                            <a:cs typeface="Cambria Math" charset="0"/>
                          </a:rPr>
                          <m:t>m</m:t>
                        </m:r>
                        <m:r>
                          <m:rPr>
                            <m:sty m:val="p"/>
                          </m:rPr>
                          <a:rPr lang="en-US" sz="1400" b="0" i="0" smtClean="0">
                            <a:solidFill>
                              <a:schemeClr val="bg1">
                                <a:lumMod val="50000"/>
                              </a:schemeClr>
                            </a:solidFill>
                            <a:latin typeface="Cambria Math" charset="0"/>
                            <a:ea typeface="Cambria Math" charset="0"/>
                            <a:cs typeface="Cambria Math" charset="0"/>
                          </a:rPr>
                          <m:t>k</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mgk</m:t>
                        </m:r>
                      </m:num>
                      <m:den>
                        <m:r>
                          <a:rPr lang="en-US" sz="1400" i="1">
                            <a:latin typeface="Cambria Math" charset="0"/>
                            <a:ea typeface="Cambria Math" charset="0"/>
                            <a:cs typeface="Cambria Math" charset="0"/>
                          </a:rPr>
                          <m:t> </m:t>
                        </m:r>
                        <m:r>
                          <a:rPr lang="en-US" sz="1400">
                            <a:latin typeface="Cambria Math" charset="0"/>
                            <a:ea typeface="Cambria Math" charset="0"/>
                            <a:cs typeface="Cambria Math" charset="0"/>
                          </a:rPr>
                          <m:t>[</m:t>
                        </m:r>
                        <m:r>
                          <m:rPr>
                            <m:sty m:val="p"/>
                          </m:rPr>
                          <a:rPr lang="en-US" sz="1400" i="0">
                            <a:solidFill>
                              <a:schemeClr val="bg1">
                                <a:lumMod val="50000"/>
                              </a:schemeClr>
                            </a:solidFill>
                            <a:latin typeface="Cambria Math" charset="0"/>
                            <a:ea typeface="Cambria Math" charset="0"/>
                            <a:cs typeface="Cambria Math" charset="0"/>
                          </a:rPr>
                          <m:t>mk</m:t>
                        </m:r>
                        <m:r>
                          <a:rPr lang="en-US" sz="1400" i="0">
                            <a:solidFill>
                              <a:schemeClr val="bg1">
                                <a:lumMod val="50000"/>
                              </a:schemeClr>
                            </a:solidFill>
                            <a:latin typeface="Cambria Math" charset="0"/>
                            <a:ea typeface="Cambria Math" charset="0"/>
                            <a:cs typeface="Cambria Math" charset="0"/>
                          </a:rPr>
                          <m:t>−</m:t>
                        </m:r>
                        <m:r>
                          <m:rPr>
                            <m:sty m:val="p"/>
                          </m:rPr>
                          <a:rPr lang="en-US" sz="1400" i="0">
                            <a:solidFill>
                              <a:schemeClr val="bg1">
                                <a:lumMod val="50000"/>
                              </a:schemeClr>
                            </a:solidFill>
                            <a:latin typeface="Cambria Math" charset="0"/>
                            <a:ea typeface="Cambria Math" charset="0"/>
                            <a:cs typeface="Cambria Math" charset="0"/>
                          </a:rPr>
                          <m:t>mgk</m:t>
                        </m:r>
                        <m:r>
                          <a:rPr lang="en-US" sz="1400" i="0">
                            <a:latin typeface="Cambria Math" charset="0"/>
                            <a:ea typeface="Cambria Math" charset="0"/>
                            <a:cs typeface="Cambria Math" charset="0"/>
                          </a:rPr>
                          <m:t>]</m:t>
                        </m:r>
                        <m:r>
                          <a:rPr lang="en-US" sz="1400" i="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r>
                              <a:rPr lang="en-US" sz="1400" i="0">
                                <a:solidFill>
                                  <a:srgbClr val="0070C0"/>
                                </a:solidFill>
                                <a:latin typeface="Cambria Math" charset="0"/>
                                <a:ea typeface="Times New Roman" charset="0"/>
                              </a:rPr>
                              <m:t>(</m:t>
                            </m:r>
                            <m:r>
                              <m:rPr>
                                <m:sty m:val="p"/>
                              </m:rPr>
                              <a:rPr lang="en-US" sz="1400" b="0" i="0" smtClean="0">
                                <a:solidFill>
                                  <a:srgbClr val="0070C0"/>
                                </a:solidFill>
                                <a:latin typeface="Cambria Math" charset="0"/>
                                <a:ea typeface="Cambria Math" charset="0"/>
                                <a:cs typeface="Cambria Math" charset="0"/>
                              </a:rPr>
                              <m:t>g</m:t>
                            </m:r>
                            <m:r>
                              <a:rPr lang="en-US" sz="1400" i="0">
                                <a:solidFill>
                                  <a:srgbClr val="0070C0"/>
                                </a:solidFill>
                                <a:latin typeface="Cambria Math" charset="0"/>
                                <a:ea typeface="Cambria Math" charset="0"/>
                                <a:cs typeface="Cambria Math" charset="0"/>
                              </a:rPr>
                              <m:t>−</m:t>
                            </m:r>
                            <m:r>
                              <m:rPr>
                                <m:sty m:val="p"/>
                              </m:rPr>
                              <a:rPr lang="en-US" sz="1400" i="0">
                                <a:solidFill>
                                  <a:srgbClr val="0070C0"/>
                                </a:solidFill>
                                <a:latin typeface="Cambria Math" charset="0"/>
                                <a:ea typeface="Cambria Math" charset="0"/>
                                <a:cs typeface="Cambria Math" charset="0"/>
                              </a:rPr>
                              <m:t>mg</m:t>
                            </m:r>
                            <m:r>
                              <a:rPr lang="en-US" sz="1400" i="0">
                                <a:solidFill>
                                  <a:srgbClr val="0070C0"/>
                                </a:solidFill>
                                <a:latin typeface="Cambria Math" charset="0"/>
                                <a:ea typeface="Cambria Math" charset="0"/>
                                <a:cs typeface="Cambria Math" charset="0"/>
                              </a:rPr>
                              <m:t>)∗(1−</m:t>
                            </m:r>
                            <m:r>
                              <m:rPr>
                                <m:sty m:val="p"/>
                              </m:rPr>
                              <a:rPr lang="en-US" sz="1400" i="0">
                                <a:latin typeface="Cambria Math" charset="0"/>
                                <a:ea typeface="Cambria Math" charset="0"/>
                                <a:cs typeface="Cambria Math" charset="0"/>
                              </a:rPr>
                              <m:t>k</m:t>
                            </m:r>
                            <m:r>
                              <a:rPr lang="en-US" sz="1400" i="0">
                                <a:latin typeface="Cambria Math" charset="0"/>
                                <a:ea typeface="Cambria Math" charset="0"/>
                                <a:cs typeface="Cambria Math" charset="0"/>
                              </a:rPr>
                              <m:t>)</m:t>
                            </m:r>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schemeClr val="bg1">
                                <a:lumMod val="50000"/>
                              </a:schemeClr>
                            </a:solidFill>
                            <a:latin typeface="Cambria Math" charset="0"/>
                            <a:ea typeface="Cambria Math" charset="0"/>
                            <a:cs typeface="Cambria Math" charset="0"/>
                          </a:rPr>
                          <m:t>mk</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mgk</m:t>
                        </m:r>
                      </m:num>
                      <m:den>
                        <m:r>
                          <a:rPr lang="en-US" sz="1400" i="1">
                            <a:latin typeface="Cambria Math" charset="0"/>
                            <a:ea typeface="Cambria Math" charset="0"/>
                            <a:cs typeface="Cambria Math" charset="0"/>
                          </a:rPr>
                          <m:t> </m:t>
                        </m:r>
                        <m:r>
                          <a:rPr lang="en-US" sz="1400">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mk</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mgk</m:t>
                        </m:r>
                        <m:r>
                          <a:rPr lang="en-US" sz="1400">
                            <a:latin typeface="Cambria Math" charset="0"/>
                            <a:ea typeface="Cambria Math" charset="0"/>
                            <a:cs typeface="Cambria Math" charset="0"/>
                          </a:rPr>
                          <m:t>]</m:t>
                        </m:r>
                        <m:r>
                          <a:rPr lang="en-US" sz="140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r>
                              <a:rPr lang="en-US" sz="1400" smtClean="0">
                                <a:solidFill>
                                  <a:schemeClr val="tx1"/>
                                </a:solidFill>
                                <a:latin typeface="Cambria Math" charset="0"/>
                                <a:ea typeface="Times New Roman" charset="0"/>
                              </a:rPr>
                              <m:t>(</m:t>
                            </m:r>
                            <m:r>
                              <m:rPr>
                                <m:sty m:val="p"/>
                              </m:rPr>
                              <a:rPr lang="en-US" sz="1400">
                                <a:solidFill>
                                  <a:schemeClr val="tx1"/>
                                </a:solidFill>
                                <a:latin typeface="Cambria Math" charset="0"/>
                                <a:ea typeface="Cambria Math" charset="0"/>
                                <a:cs typeface="Cambria Math" charset="0"/>
                              </a:rPr>
                              <m:t>g</m:t>
                            </m:r>
                            <m:r>
                              <a:rPr lang="en-US" sz="1400">
                                <a:solidFill>
                                  <a:schemeClr val="tx1"/>
                                </a:solidFill>
                                <a:latin typeface="Cambria Math" charset="0"/>
                                <a:ea typeface="Cambria Math" charset="0"/>
                                <a:cs typeface="Cambria Math" charset="0"/>
                              </a:rPr>
                              <m:t>−</m:t>
                            </m:r>
                            <m:r>
                              <m:rPr>
                                <m:sty m:val="p"/>
                              </m:rPr>
                              <a:rPr lang="en-US" sz="1400" b="0" i="0" smtClean="0">
                                <a:solidFill>
                                  <a:schemeClr val="tx1"/>
                                </a:solidFill>
                                <a:latin typeface="Cambria Math" charset="0"/>
                                <a:ea typeface="Cambria Math" charset="0"/>
                                <a:cs typeface="Cambria Math" charset="0"/>
                              </a:rPr>
                              <m:t>gk</m:t>
                            </m:r>
                            <m:r>
                              <a:rPr lang="en-US" sz="1400" b="0" i="0" smtClean="0">
                                <a:solidFill>
                                  <a:schemeClr val="tx1"/>
                                </a:solidFill>
                                <a:latin typeface="Cambria Math" charset="0"/>
                                <a:ea typeface="Cambria Math" charset="0"/>
                                <a:cs typeface="Cambria Math" charset="0"/>
                              </a:rPr>
                              <m:t>−</m:t>
                            </m:r>
                            <m:r>
                              <m:rPr>
                                <m:sty m:val="p"/>
                              </m:rPr>
                              <a:rPr lang="en-US" sz="1400">
                                <a:solidFill>
                                  <a:schemeClr val="tx1"/>
                                </a:solidFill>
                                <a:latin typeface="Cambria Math" charset="0"/>
                                <a:ea typeface="Cambria Math" charset="0"/>
                                <a:cs typeface="Cambria Math" charset="0"/>
                              </a:rPr>
                              <m:t>mg</m:t>
                            </m:r>
                            <m:r>
                              <a:rPr lang="en-US" sz="1400" b="0" i="0" smtClean="0">
                                <a:solidFill>
                                  <a:schemeClr val="tx1"/>
                                </a:solidFill>
                                <a:latin typeface="Cambria Math" charset="0"/>
                                <a:ea typeface="Cambria Math" charset="0"/>
                                <a:cs typeface="Cambria Math" charset="0"/>
                              </a:rPr>
                              <m:t>+</m:t>
                            </m:r>
                            <m:r>
                              <m:rPr>
                                <m:sty m:val="p"/>
                              </m:rPr>
                              <a:rPr lang="en-US" sz="1400" b="0" i="0" smtClean="0">
                                <a:solidFill>
                                  <a:schemeClr val="tx1"/>
                                </a:solidFill>
                                <a:latin typeface="Cambria Math" charset="0"/>
                                <a:ea typeface="Cambria Math" charset="0"/>
                                <a:cs typeface="Cambria Math" charset="0"/>
                              </a:rPr>
                              <m:t>mgk</m:t>
                            </m:r>
                            <m:r>
                              <a:rPr lang="en-US" sz="1400">
                                <a:solidFill>
                                  <a:schemeClr val="tx1"/>
                                </a:solidFill>
                                <a:latin typeface="Cambria Math" charset="0"/>
                                <a:ea typeface="Cambria Math" charset="0"/>
                                <a:cs typeface="Cambria Math" charset="0"/>
                              </a:rPr>
                              <m:t>)</m:t>
                            </m:r>
                          </m:e>
                        </m:d>
                      </m:den>
                    </m:f>
                  </m:oMath>
                </a14:m>
                <a:r>
                  <a:rPr lang="en-US" sz="14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schemeClr val="bg1">
                                <a:lumMod val="50000"/>
                              </a:schemeClr>
                            </a:solidFill>
                            <a:latin typeface="Cambria Math" charset="0"/>
                            <a:ea typeface="Cambria Math" charset="0"/>
                            <a:cs typeface="Cambria Math" charset="0"/>
                          </a:rPr>
                          <m:t>mk</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mgk</m:t>
                        </m:r>
                      </m:num>
                      <m:den>
                        <m:r>
                          <a:rPr lang="en-US" sz="1400" i="1">
                            <a:latin typeface="Cambria Math" charset="0"/>
                            <a:ea typeface="Cambria Math" charset="0"/>
                            <a:cs typeface="Cambria Math" charset="0"/>
                          </a:rPr>
                          <m:t> </m:t>
                        </m:r>
                        <m:r>
                          <m:rPr>
                            <m:sty m:val="p"/>
                          </m:rPr>
                          <a:rPr lang="en-US" sz="1400">
                            <a:solidFill>
                              <a:schemeClr val="bg1">
                                <a:lumMod val="50000"/>
                              </a:schemeClr>
                            </a:solidFill>
                            <a:latin typeface="Cambria Math" charset="0"/>
                            <a:ea typeface="Cambria Math" charset="0"/>
                            <a:cs typeface="Cambria Math" charset="0"/>
                          </a:rPr>
                          <m:t>mk</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mgk</m:t>
                        </m:r>
                        <m:r>
                          <a:rPr lang="en-US" sz="1400" b="0" i="1" smtClean="0">
                            <a:solidFill>
                              <a:schemeClr val="bg1">
                                <a:lumMod val="50000"/>
                              </a:schemeClr>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g</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gk</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mg</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mgk</m:t>
                        </m:r>
                      </m:den>
                    </m:f>
                  </m:oMath>
                </a14:m>
                <a:r>
                  <a:rPr lang="en-US" sz="14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schemeClr val="bg1">
                                <a:lumMod val="50000"/>
                              </a:schemeClr>
                            </a:solidFill>
                            <a:latin typeface="Cambria Math" charset="0"/>
                            <a:ea typeface="Cambria Math" charset="0"/>
                            <a:cs typeface="Cambria Math" charset="0"/>
                          </a:rPr>
                          <m:t>mk</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mgk</m:t>
                        </m:r>
                      </m:num>
                      <m:den>
                        <m:r>
                          <a:rPr lang="en-US" sz="1400" i="1">
                            <a:latin typeface="Cambria Math" charset="0"/>
                            <a:ea typeface="Cambria Math" charset="0"/>
                            <a:cs typeface="Cambria Math" charset="0"/>
                          </a:rPr>
                          <m:t> </m:t>
                        </m:r>
                        <m:r>
                          <m:rPr>
                            <m:sty m:val="p"/>
                          </m:rPr>
                          <a:rPr lang="en-US" sz="1400">
                            <a:solidFill>
                              <a:schemeClr val="bg1">
                                <a:lumMod val="50000"/>
                              </a:schemeClr>
                            </a:solidFill>
                            <a:latin typeface="Cambria Math" charset="0"/>
                            <a:ea typeface="Cambria Math" charset="0"/>
                            <a:cs typeface="Cambria Math" charset="0"/>
                          </a:rPr>
                          <m:t>mk</m:t>
                        </m:r>
                        <m:r>
                          <a:rPr lang="en-US" sz="1400" i="1">
                            <a:solidFill>
                              <a:schemeClr val="bg1">
                                <a:lumMod val="50000"/>
                              </a:schemeClr>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g</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gk</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mg</m:t>
                        </m:r>
                      </m:den>
                    </m:f>
                  </m:oMath>
                </a14:m>
                <a:r>
                  <a:rPr lang="en-US" sz="1400" dirty="0" smtClean="0">
                    <a:latin typeface="Times New Roman" charset="0"/>
                    <a:ea typeface="Times New Roman" charset="0"/>
                    <a:cs typeface="Times New Roman"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0" y="12985"/>
                <a:ext cx="9004852" cy="6899389"/>
              </a:xfrm>
              <a:prstGeom prst="rect">
                <a:avLst/>
              </a:prstGeom>
              <a:blipFill rotWithShape="0">
                <a:blip r:embed="rId3"/>
                <a:stretch>
                  <a:fillRect l="-203" b="-1943"/>
                </a:stretch>
              </a:blipFill>
              <a:ln>
                <a:noFill/>
              </a:ln>
            </p:spPr>
            <p:txBody>
              <a:bodyPr/>
              <a:lstStyle/>
              <a:p>
                <a:r>
                  <a:rPr lang="en-US">
                    <a:noFill/>
                  </a:rPr>
                  <a:t> </a:t>
                </a:r>
              </a:p>
            </p:txBody>
          </p:sp>
        </mc:Fallback>
      </mc:AlternateContent>
      <p:sp>
        <p:nvSpPr>
          <p:cNvPr id="2" name="Slide Number Placeholder 1"/>
          <p:cNvSpPr>
            <a:spLocks noGrp="1"/>
          </p:cNvSpPr>
          <p:nvPr>
            <p:ph type="sldNum" sz="quarter" idx="12"/>
          </p:nvPr>
        </p:nvSpPr>
        <p:spPr>
          <a:xfrm>
            <a:off x="8026400" y="6356350"/>
            <a:ext cx="660400" cy="365125"/>
          </a:xfrm>
        </p:spPr>
        <p:txBody>
          <a:bodyPr/>
          <a:lstStyle/>
          <a:p>
            <a:r>
              <a:rPr lang="en-US" smtClean="0"/>
              <a:t>2-</a:t>
            </a:r>
            <a:fld id="{B38F3DF5-46B4-354D-BEB6-FC8B3F9E8E19}" type="slidenum">
              <a:rPr lang="en-US" smtClean="0"/>
              <a:t>51</a:t>
            </a:fld>
            <a:endParaRPr lang="en-US"/>
          </a:p>
        </p:txBody>
      </p:sp>
      <mc:AlternateContent xmlns:mc="http://schemas.openxmlformats.org/markup-compatibility/2006" xmlns:a14="http://schemas.microsoft.com/office/drawing/2010/main">
        <mc:Choice Requires="a14">
          <p:sp>
            <p:nvSpPr>
              <p:cNvPr id="4" name="Rectangle 3"/>
              <p:cNvSpPr/>
              <p:nvPr/>
            </p:nvSpPr>
            <p:spPr>
              <a:xfrm>
                <a:off x="3716421" y="250863"/>
                <a:ext cx="1572010" cy="461665"/>
              </a:xfrm>
              <a:prstGeom prst="rect">
                <a:avLst/>
              </a:prstGeom>
            </p:spPr>
            <p:txBody>
              <a:bodyPr wrap="square">
                <a:spAutoFit/>
              </a:bodyPr>
              <a:lstStyle/>
              <a:p>
                <a:pPr algn="ctr">
                  <a:spcBef>
                    <a:spcPts val="600"/>
                  </a:spcBef>
                  <a:spcAft>
                    <a:spcPts val="1200"/>
                  </a:spcAft>
                </a:pPr>
                <a:r>
                  <a:rPr lang="en-US" sz="2400" b="1" dirty="0"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𝟏</m:t>
                        </m:r>
                      </m:sub>
                    </m:sSub>
                  </m:oMath>
                </a14:m>
                <a:r>
                  <a:rPr lang="en-US" sz="2400" b="1" dirty="0" smtClean="0">
                    <a:effectLst/>
                    <a:latin typeface="Times New Roman" charset="0"/>
                    <a:ea typeface="Times New Roman" charset="0"/>
                  </a:rPr>
                  <a:t>|</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smtClean="0">
                            <a:latin typeface="Cambria Math" charset="0"/>
                            <a:ea typeface="Cambria Math" charset="0"/>
                            <a:cs typeface="Cambria Math" charset="0"/>
                          </a:rPr>
                          <m:t>𝐑</m:t>
                        </m:r>
                      </m:e>
                      <m:sub>
                        <m:r>
                          <a:rPr lang="en-US" sz="2400" b="1" i="0" smtClean="0">
                            <a:latin typeface="Cambria Math" charset="0"/>
                            <a:ea typeface="Cambria Math" charset="0"/>
                            <a:cs typeface="Cambria Math" charset="0"/>
                          </a:rPr>
                          <m:t>𝟑</m:t>
                        </m:r>
                      </m:sub>
                    </m:sSub>
                    <m:r>
                      <a:rPr lang="en-US" sz="2400" b="1" i="1" smtClean="0">
                        <a:latin typeface="Cambria Math" charset="0"/>
                        <a:ea typeface="Cambria Math" charset="0"/>
                        <a:cs typeface="Cambria Math" charset="0"/>
                      </a:rPr>
                      <m:t>)</m:t>
                    </m:r>
                  </m:oMath>
                </a14:m>
                <a:endParaRPr lang="en-US" sz="1600" b="1" dirty="0">
                  <a:effectLst/>
                  <a:latin typeface="Times New Roman" charset="0"/>
                  <a:ea typeface="Times New Roman"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716421" y="250863"/>
                <a:ext cx="1572010" cy="461665"/>
              </a:xfrm>
              <a:prstGeom prst="rect">
                <a:avLst/>
              </a:prstGeom>
              <a:blipFill rotWithShape="0">
                <a:blip r:embed="rId4"/>
                <a:stretch>
                  <a:fillRect t="-10526" b="-28947"/>
                </a:stretch>
              </a:blipFill>
            </p:spPr>
            <p:txBody>
              <a:bodyPr/>
              <a:lstStyle/>
              <a:p>
                <a:r>
                  <a:rPr lang="en-US">
                    <a:noFill/>
                  </a:rPr>
                  <a:t> </a:t>
                </a:r>
              </a:p>
            </p:txBody>
          </p:sp>
        </mc:Fallback>
      </mc:AlternateContent>
      <p:grpSp>
        <p:nvGrpSpPr>
          <p:cNvPr id="22" name="Group 21"/>
          <p:cNvGrpSpPr/>
          <p:nvPr/>
        </p:nvGrpSpPr>
        <p:grpSpPr>
          <a:xfrm>
            <a:off x="6746875" y="615546"/>
            <a:ext cx="1385647" cy="1868981"/>
            <a:chOff x="1659419" y="894257"/>
            <a:chExt cx="1385647" cy="1868981"/>
          </a:xfrm>
        </p:grpSpPr>
        <p:grpSp>
          <p:nvGrpSpPr>
            <p:cNvPr id="23" name="Group 22"/>
            <p:cNvGrpSpPr/>
            <p:nvPr/>
          </p:nvGrpSpPr>
          <p:grpSpPr>
            <a:xfrm>
              <a:off x="1659419" y="894257"/>
              <a:ext cx="1385647" cy="1868981"/>
              <a:chOff x="847118" y="1114263"/>
              <a:chExt cx="1385647" cy="1868981"/>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847118" y="1114263"/>
                <a:ext cx="1385647" cy="1868981"/>
                <a:chOff x="847118" y="1114263"/>
                <a:chExt cx="1385647" cy="1868981"/>
              </a:xfrm>
            </p:grpSpPr>
            <p:sp>
              <p:nvSpPr>
                <p:cNvPr id="28" name="Oval 27"/>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9" name="Group 28"/>
                <p:cNvGrpSpPr/>
                <p:nvPr/>
              </p:nvGrpSpPr>
              <p:grpSpPr>
                <a:xfrm>
                  <a:off x="847118" y="1114263"/>
                  <a:ext cx="1385647" cy="1862248"/>
                  <a:chOff x="4269040" y="951479"/>
                  <a:chExt cx="1052006" cy="2385743"/>
                </a:xfrm>
              </p:grpSpPr>
              <p:sp>
                <p:nvSpPr>
                  <p:cNvPr id="30" name="Oval 2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31" name="Oval 3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32" name="Oval 3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3" name="Straight Connector 3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35" name="Rectangle 34"/>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cxnSp>
                <p:nvCxnSpPr>
                  <p:cNvPr id="36" name="Straight Connector 35"/>
                  <p:cNvCxnSpPr/>
                  <p:nvPr/>
                </p:nvCxnSpPr>
                <p:spPr>
                  <a:xfrm>
                    <a:off x="5088101" y="1410942"/>
                    <a:ext cx="10971" cy="632030"/>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78866" y="1420370"/>
                    <a:ext cx="274" cy="577015"/>
                  </a:xfrm>
                  <a:prstGeom prst="line">
                    <a:avLst/>
                  </a:prstGeom>
                  <a:ln w="3175">
                    <a:solidFill>
                      <a:srgbClr val="C00000"/>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p:nvPr/>
          </p:nvCxnSpPr>
          <p:spPr>
            <a:xfrm flipH="1">
              <a:off x="2131216" y="1252902"/>
              <a:ext cx="607026" cy="50194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367744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74341" y="281390"/>
                <a:ext cx="8995317" cy="6417462"/>
              </a:xfrm>
              <a:prstGeom prst="rect">
                <a:avLst/>
              </a:prstGeom>
              <a:ln>
                <a:noFill/>
              </a:ln>
            </p:spPr>
            <p:txBody>
              <a:bodyPr wrap="square">
                <a:spAutoFit/>
              </a:bodyPr>
              <a:lstStyle/>
              <a:p>
                <a:pPr marL="285750" indent="-285750">
                  <a:lnSpc>
                    <a:spcPct val="150000"/>
                  </a:lnSpc>
                  <a:buFont typeface=".HelveticaNeueDeskInterface-Regular" charset="-120"/>
                  <a:buChar char="-"/>
                </a:pPr>
                <a:endParaRPr lang="en-US" sz="11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sz="11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100" dirty="0" smtClean="0">
                    <a:latin typeface="Times New Roman" charset="0"/>
                    <a:ea typeface="Times New Roman" charset="0"/>
                    <a:cs typeface="Times New Roman" charset="0"/>
                  </a:rPr>
                  <a:t>R</a:t>
                </a:r>
                <a:r>
                  <a:rPr lang="en-US" sz="1100" baseline="-25000" dirty="0" smtClean="0">
                    <a:latin typeface="Times New Roman" charset="0"/>
                    <a:ea typeface="Times New Roman" charset="0"/>
                    <a:cs typeface="Times New Roman" charset="0"/>
                  </a:rPr>
                  <a:t>4</a:t>
                </a:r>
                <a:r>
                  <a:rPr lang="en-US" sz="1100" dirty="0" smtClean="0">
                    <a:latin typeface="Times New Roman" charset="0"/>
                    <a:ea typeface="Times New Roman" charset="0"/>
                    <a:cs typeface="Times New Roman" charset="0"/>
                  </a:rPr>
                  <a:t> </a:t>
                </a:r>
                <a:r>
                  <a:rPr lang="en-US" sz="1100" dirty="0">
                    <a:latin typeface="Times New Roman" charset="0"/>
                    <a:ea typeface="Times New Roman" charset="0"/>
                    <a:cs typeface="Times New Roman" charset="0"/>
                  </a:rPr>
                  <a:t>= </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Q</m:t>
                            </m:r>
                          </m:e>
                        </m:acc>
                      </m:e>
                      <m:sub>
                        <m:r>
                          <a:rPr lang="en-US" sz="1100" i="1">
                            <a:latin typeface="Cambria Math" charset="0"/>
                            <a:ea typeface="Cambria Math" charset="0"/>
                            <a:cs typeface="Cambria Math" charset="0"/>
                          </a:rPr>
                          <m:t>1</m:t>
                        </m:r>
                      </m:sub>
                    </m:sSub>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Q</m:t>
                            </m:r>
                          </m:e>
                        </m:acc>
                      </m:e>
                      <m:sub>
                        <m:r>
                          <a:rPr lang="en-US" sz="1100" i="1">
                            <a:latin typeface="Cambria Math" charset="0"/>
                            <a:ea typeface="Cambria Math" charset="0"/>
                            <a:cs typeface="Cambria Math" charset="0"/>
                          </a:rPr>
                          <m:t>2</m:t>
                        </m:r>
                      </m:sub>
                    </m:sSub>
                  </m:oMath>
                </a14:m>
                <a:r>
                  <a:rPr lang="en-US" sz="1100" dirty="0">
                    <a:latin typeface="Cambria Math" charset="0"/>
                    <a:ea typeface="Cambria Math" charset="0"/>
                    <a:cs typeface="Cambria Math" charset="0"/>
                  </a:rPr>
                  <a:t>Q</a:t>
                </a:r>
                <a:r>
                  <a:rPr lang="en-US" sz="1100" baseline="-25000" dirty="0">
                    <a:latin typeface="Cambria Math" charset="0"/>
                    <a:ea typeface="Cambria Math" charset="0"/>
                    <a:cs typeface="Cambria Math" charset="0"/>
                  </a:rPr>
                  <a:t>3</a:t>
                </a:r>
              </a:p>
              <a:p>
                <a:pPr marL="285750" indent="-285750">
                  <a:buFont typeface=".HelveticaNeueDeskInterface-Regular" charset="-120"/>
                  <a:buChar char="-"/>
                </a:pPr>
                <a:r>
                  <a:rPr lang="en-US" sz="1100" dirty="0" smtClean="0">
                    <a:latin typeface="Cambria Math" charset="0"/>
                    <a:ea typeface="Cambria Math" charset="0"/>
                    <a:cs typeface="Cambria Math" charset="0"/>
                  </a:rPr>
                  <a:t>P(</a:t>
                </a:r>
                <a:r>
                  <a:rPr lang="en-US" sz="1100" dirty="0" err="1" smtClean="0">
                    <a:latin typeface="Cambria Math" charset="0"/>
                    <a:ea typeface="Cambria Math" charset="0"/>
                    <a:cs typeface="Cambria Math" charset="0"/>
                  </a:rPr>
                  <a:t>Q</a:t>
                </a:r>
                <a:r>
                  <a:rPr lang="en-US" sz="1100" baseline="-25000" dirty="0" err="1" smtClean="0">
                    <a:latin typeface="Cambria Math" charset="0"/>
                    <a:ea typeface="Cambria Math" charset="0"/>
                    <a:cs typeface="Cambria Math" charset="0"/>
                  </a:rPr>
                  <a:t>r</a:t>
                </a:r>
                <a:r>
                  <a:rPr lang="en-US" sz="1100" dirty="0" smtClean="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b="0" i="0" smtClean="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g  when there is dependency between </a:t>
                </a:r>
                <a:r>
                  <a:rPr lang="en-US" sz="1100" dirty="0" err="1" smtClean="0">
                    <a:latin typeface="Cambria Math" charset="0"/>
                    <a:ea typeface="Cambria Math" charset="0"/>
                    <a:cs typeface="Cambria Math" charset="0"/>
                  </a:rPr>
                  <a:t>Q</a:t>
                </a:r>
                <a:r>
                  <a:rPr lang="en-US" sz="1100" baseline="-25000" dirty="0" err="1" smtClean="0">
                    <a:latin typeface="Cambria Math" charset="0"/>
                    <a:ea typeface="Cambria Math" charset="0"/>
                    <a:cs typeface="Cambria Math" charset="0"/>
                  </a:rPr>
                  <a:t>r</a:t>
                </a:r>
                <a:r>
                  <a:rPr lang="en-US" sz="1100" baseline="-25000" dirty="0" smtClean="0">
                    <a:latin typeface="Cambria Math" charset="0"/>
                    <a:ea typeface="Cambria Math" charset="0"/>
                    <a:cs typeface="Cambria Math" charset="0"/>
                  </a:rPr>
                  <a:t> </a:t>
                </a:r>
                <a:r>
                  <a:rPr lang="en-US" sz="1100" dirty="0" smtClean="0">
                    <a:latin typeface="Cambria Math" charset="0"/>
                    <a:ea typeface="Cambria Math" charset="0"/>
                    <a:cs typeface="Cambria Math" charset="0"/>
                  </a:rPr>
                  <a:t>and </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b="0" i="0" smtClean="0">
                            <a:latin typeface="Cambria Math" charset="0"/>
                            <a:ea typeface="Cambria Math" charset="0"/>
                            <a:cs typeface="Cambria Math" charset="0"/>
                          </a:rPr>
                          <m:t>C</m:t>
                        </m:r>
                      </m:e>
                      <m:sub>
                        <m:r>
                          <m:rPr>
                            <m:sty m:val="p"/>
                          </m:rPr>
                          <a:rPr lang="en-US" sz="1100" i="0">
                            <a:latin typeface="Cambria Math" charset="0"/>
                            <a:ea typeface="Cambria Math" charset="0"/>
                            <a:cs typeface="Cambria Math" charset="0"/>
                          </a:rPr>
                          <m:t>j</m:t>
                        </m:r>
                      </m:sub>
                    </m:sSub>
                  </m:oMath>
                </a14:m>
                <a:endParaRPr lang="en-US" sz="1100" dirty="0" smtClean="0">
                  <a:latin typeface="Times New Roman" charset="0"/>
                  <a:ea typeface="Times New Roman" charset="0"/>
                  <a:cs typeface="Times New Roman" charset="0"/>
                </a:endParaRPr>
              </a:p>
              <a:p>
                <a:pPr marL="285750" indent="-285750">
                  <a:buFont typeface=".HelveticaNeueDeskInterface-Regular" charset="-120"/>
                  <a:buChar char="-"/>
                </a:pPr>
                <a:r>
                  <a:rPr lang="en-US" sz="1100" dirty="0">
                    <a:latin typeface="Cambria Math" charset="0"/>
                    <a:ea typeface="Cambria Math" charset="0"/>
                    <a:cs typeface="Cambria Math"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i="0">
                                <a:latin typeface="Cambria Math" charset="0"/>
                                <a:ea typeface="Cambria Math" charset="0"/>
                                <a:cs typeface="Cambria Math" charset="0"/>
                              </a:rPr>
                              <m:t>Q</m:t>
                            </m:r>
                          </m:e>
                        </m:acc>
                      </m:e>
                      <m:sub>
                        <m:r>
                          <m:rPr>
                            <m:sty m:val="p"/>
                          </m:rPr>
                          <a:rPr lang="en-US" sz="1100" b="0" i="0" smtClean="0">
                            <a:latin typeface="Cambria Math" charset="0"/>
                            <a:ea typeface="Cambria Math" charset="0"/>
                            <a:cs typeface="Cambria Math" charset="0"/>
                          </a:rPr>
                          <m:t>r</m:t>
                        </m:r>
                      </m:sub>
                    </m:sSub>
                  </m:oMath>
                </a14:m>
                <a:r>
                  <a:rPr lang="en-US" sz="1100" dirty="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i="0">
                            <a:latin typeface="Cambria Math" charset="0"/>
                            <a:ea typeface="Cambria Math" charset="0"/>
                            <a:cs typeface="Cambria Math" charset="0"/>
                          </a:rPr>
                          <m:t>C</m:t>
                        </m:r>
                      </m:e>
                      <m:sub>
                        <m:r>
                          <m:rPr>
                            <m:sty m:val="p"/>
                          </m:rPr>
                          <a:rPr lang="en-US" sz="1100" i="0">
                            <a:latin typeface="Cambria Math" charset="0"/>
                            <a:ea typeface="Cambria Math" charset="0"/>
                            <a:cs typeface="Cambria Math" charset="0"/>
                          </a:rPr>
                          <m:t>j</m:t>
                        </m:r>
                      </m:sub>
                    </m:sSub>
                  </m:oMath>
                </a14:m>
                <a:r>
                  <a:rPr lang="en-US" sz="1100" dirty="0">
                    <a:latin typeface="Times New Roman" charset="0"/>
                    <a:ea typeface="Times New Roman" charset="0"/>
                    <a:cs typeface="Times New Roman" charset="0"/>
                  </a:rPr>
                  <a:t>) = </a:t>
                </a:r>
                <a:r>
                  <a:rPr lang="en-US" sz="1100" dirty="0" smtClean="0">
                    <a:latin typeface="Times New Roman" charset="0"/>
                    <a:ea typeface="Times New Roman" charset="0"/>
                    <a:cs typeface="Times New Roman" charset="0"/>
                  </a:rPr>
                  <a:t>m</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smtClean="0">
                    <a:latin typeface="Times New Roman" charset="0"/>
                    <a:ea typeface="Times New Roman" charset="0"/>
                    <a:cs typeface="Times New Roman" charset="0"/>
                  </a:rPr>
                  <a:t>P(</a:t>
                </a:r>
                <a14:m>
                  <m:oMath xmlns:m="http://schemas.openxmlformats.org/officeDocument/2006/math">
                    <m:sSub>
                      <m:sSubPr>
                        <m:ctrlPr>
                          <a:rPr lang="en-US" sz="1100" i="1" smtClean="0">
                            <a:latin typeface="Cambria Math" panose="02040503050406030204" pitchFamily="18" charset="0"/>
                            <a:ea typeface="Times New Roman" charset="0"/>
                            <a:cs typeface="Times New Roman" charset="0"/>
                          </a:rPr>
                        </m:ctrlPr>
                      </m:sSubPr>
                      <m:e>
                        <m:r>
                          <m:rPr>
                            <m:sty m:val="p"/>
                          </m:rPr>
                          <a:rPr lang="en-US" sz="1100" b="0" i="0" smtClean="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smtClean="0">
                    <a:latin typeface="Times New Roman" charset="0"/>
                    <a:ea typeface="Times New Roman" charset="0"/>
                    <a:cs typeface="Times New Roman" charset="0"/>
                  </a:rPr>
                  <a:t>) = k</a:t>
                </a:r>
              </a:p>
              <a:p>
                <a:pPr marL="285750" indent="-285750">
                  <a:buFont typeface=".HelveticaNeueDeskInterface-Regular" charset="-120"/>
                  <a:buChar char="-"/>
                </a:pPr>
                <a:r>
                  <a:rPr lang="en-US" sz="1100" dirty="0" smtClean="0">
                    <a:latin typeface="Times New Roman" charset="0"/>
                    <a:ea typeface="Times New Roman" charset="0"/>
                    <a:cs typeface="Times New Roman"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1- P(</a:t>
                </a:r>
                <a14:m>
                  <m:oMath xmlns:m="http://schemas.openxmlformats.org/officeDocument/2006/math">
                    <m:sSub>
                      <m:sSubPr>
                        <m:ctrlPr>
                          <a:rPr lang="en-US" sz="1100" i="1">
                            <a:latin typeface="Cambria Math" panose="02040503050406030204" pitchFamily="18" charset="0"/>
                            <a:ea typeface="Times New Roman" charset="0"/>
                            <a:cs typeface="Times New Roman" charset="0"/>
                          </a:rPr>
                        </m:ctrlPr>
                      </m:sSubPr>
                      <m:e>
                        <m:r>
                          <m:rPr>
                            <m:sty m:val="p"/>
                          </m:rPr>
                          <a:rPr lang="en-US" sz="110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a:latin typeface="Times New Roman" charset="0"/>
                    <a:ea typeface="Times New Roman" charset="0"/>
                    <a:cs typeface="Times New Roman" charset="0"/>
                  </a:rPr>
                  <a:t>) </a:t>
                </a:r>
                <a:r>
                  <a:rPr lang="en-US" sz="1100" dirty="0" smtClean="0">
                    <a:latin typeface="Times New Roman" charset="0"/>
                    <a:ea typeface="Times New Roman" charset="0"/>
                    <a:cs typeface="Times New Roman" charset="0"/>
                  </a:rPr>
                  <a:t>= 1- k</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a:solidFill>
                      <a:schemeClr val="bg1">
                        <a:lumMod val="50000"/>
                      </a:schemeClr>
                    </a:solidFill>
                    <a:latin typeface="Cambria Math" charset="0"/>
                    <a:ea typeface="Cambria Math" charset="0"/>
                    <a:cs typeface="Cambria Math" charset="0"/>
                  </a:rPr>
                  <a:t>Since </a:t>
                </a:r>
                <a:r>
                  <a:rPr lang="en-US" sz="1100" dirty="0" smtClean="0">
                    <a:solidFill>
                      <a:schemeClr val="bg1">
                        <a:lumMod val="50000"/>
                      </a:schemeClr>
                    </a:solidFill>
                    <a:latin typeface="Cambria Math" charset="0"/>
                    <a:ea typeface="Cambria Math" charset="0"/>
                    <a:cs typeface="Cambria Math" charset="0"/>
                  </a:rPr>
                  <a:t>P(</a:t>
                </a:r>
                <a:r>
                  <a:rPr lang="en-US" sz="1100" dirty="0" err="1" smtClean="0">
                    <a:solidFill>
                      <a:schemeClr val="bg1">
                        <a:lumMod val="50000"/>
                      </a:schemeClr>
                    </a:solidFill>
                    <a:latin typeface="Cambria Math" charset="0"/>
                    <a:ea typeface="Cambria Math" charset="0"/>
                    <a:cs typeface="Cambria Math" charset="0"/>
                  </a:rPr>
                  <a:t>Q</a:t>
                </a:r>
                <a:r>
                  <a:rPr lang="en-US" sz="1100" baseline="-25000" dirty="0" err="1" smtClean="0">
                    <a:solidFill>
                      <a:schemeClr val="bg1">
                        <a:lumMod val="50000"/>
                      </a:schemeClr>
                    </a:solidFill>
                    <a:latin typeface="Cambria Math" charset="0"/>
                    <a:ea typeface="Cambria Math" charset="0"/>
                    <a:cs typeface="Cambria Math" charset="0"/>
                  </a:rPr>
                  <a:t>r</a:t>
                </a:r>
                <a:r>
                  <a:rPr lang="en-US" sz="1100" dirty="0" smtClean="0">
                    <a:solidFill>
                      <a:schemeClr val="bg1">
                        <a:lumMod val="50000"/>
                      </a:schemeClr>
                    </a:solidFill>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latin typeface="Times New Roman" charset="0"/>
                    <a:ea typeface="Times New Roman" charset="0"/>
                    <a:cs typeface="Times New Roman" charset="0"/>
                  </a:rPr>
                  <a:t>) = g. Where, g= e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then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r>
                      <m:rPr>
                        <m:nor/>
                      </m:rPr>
                      <a:rPr lang="en-US" sz="1100">
                        <a:solidFill>
                          <a:schemeClr val="bg1">
                            <a:lumMod val="50000"/>
                          </a:schemeClr>
                        </a:solidFill>
                        <a:latin typeface="Cambria Math" charset="0"/>
                        <a:ea typeface="Cambria Math" charset="0"/>
                        <a:cs typeface="Cambria Math" charset="0"/>
                      </a:rPr>
                      <m:t>Q</m:t>
                    </m:r>
                    <m:r>
                      <m:rPr>
                        <m:nor/>
                      </m:rPr>
                      <a:rPr lang="en-US" sz="1100" b="0" i="0" baseline="-25000" smtClean="0">
                        <a:solidFill>
                          <a:schemeClr val="bg1">
                            <a:lumMod val="50000"/>
                          </a:schemeClr>
                        </a:solidFill>
                        <a:latin typeface="Cambria Math" charset="0"/>
                        <a:ea typeface="Cambria Math" charset="0"/>
                        <a:cs typeface="Cambria Math" charset="0"/>
                      </a:rPr>
                      <m:t>r</m:t>
                    </m:r>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a:t>
                </a:r>
                <a:r>
                  <a:rPr lang="en-US" sz="1100" dirty="0">
                    <a:solidFill>
                      <a:schemeClr val="bg1">
                        <a:lumMod val="50000"/>
                      </a:schemeClr>
                    </a:solidFill>
                    <a:latin typeface="Times New Roman" charset="0"/>
                    <a:ea typeface="Times New Roman" charset="0"/>
                    <a:cs typeface="Times New Roman" charset="0"/>
                  </a:rPr>
                  <a:t>= 1-e =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1-g</a:t>
                </a:r>
              </a:p>
              <a:p>
                <a:pPr marL="285750" indent="-285750">
                  <a:buFont typeface=".HelveticaNeueDeskInterface-Regular" charset="-120"/>
                  <a:buChar char="-"/>
                </a:pP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Since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 P(</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1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r</m:t>
                        </m:r>
                      </m:sub>
                    </m:sSub>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m. </a:t>
                </a:r>
                <a:r>
                  <a:rPr lang="en-US" sz="1100" dirty="0">
                    <a:solidFill>
                      <a:schemeClr val="bg1">
                        <a:lumMod val="50000"/>
                      </a:schemeClr>
                    </a:solidFill>
                    <a:latin typeface="Times New Roman" charset="0"/>
                    <a:ea typeface="Times New Roman" charset="0"/>
                    <a:cs typeface="Times New Roman" charset="0"/>
                  </a:rPr>
                  <a:t>Where, m= e</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then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1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r</m:t>
                        </m:r>
                      </m:sub>
                    </m:sSub>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smtClean="0">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b="0" i="0" smtClean="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a:t>
                </a:r>
                <a:r>
                  <a:rPr lang="en-US" sz="1100" dirty="0">
                    <a:solidFill>
                      <a:schemeClr val="bg1">
                        <a:lumMod val="50000"/>
                      </a:schemeClr>
                    </a:solidFill>
                    <a:latin typeface="Times New Roman" charset="0"/>
                    <a:ea typeface="Times New Roman" charset="0"/>
                    <a:cs typeface="Times New Roman" charset="0"/>
                  </a:rPr>
                  <a:t>1-e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1-m</a:t>
                </a:r>
              </a:p>
              <a:p>
                <a:pPr marL="285750" indent="-285750">
                  <a:buFont typeface=".HelveticaNeueDeskInterface-Regular" charset="-120"/>
                  <a:buChar char="-"/>
                </a:pPr>
                <a:endPar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endParaRPr>
              </a:p>
              <a:p>
                <a:pPr marL="285750" indent="-285750">
                  <a:buFont typeface=".HelveticaNeueDeskInterface-Regular" charset="-120"/>
                  <a:buChar char="-"/>
                </a:pPr>
                <a:r>
                  <a:rPr lang="en-US" sz="1400" dirty="0" smtClean="0">
                    <a:latin typeface="Times New Roman" charset="0"/>
                    <a:ea typeface="Times New Roman" charset="0"/>
                  </a:rPr>
                  <a:t>P</a:t>
                </a:r>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1</m:t>
                        </m:r>
                      </m:sub>
                    </m:sSub>
                  </m:oMath>
                </a14:m>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R</m:t>
                        </m:r>
                      </m:e>
                      <m:sub>
                        <m:r>
                          <a:rPr lang="en-US" sz="1400" b="0" i="0" smtClean="0">
                            <a:latin typeface="Cambria Math" charset="0"/>
                            <a:ea typeface="Cambria Math" charset="0"/>
                            <a:cs typeface="Cambria Math" charset="0"/>
                          </a:rPr>
                          <m:t>4</m:t>
                        </m:r>
                      </m:sub>
                    </m:sSub>
                  </m:oMath>
                </a14:m>
                <a:r>
                  <a:rPr lang="en-US" sz="1400" dirty="0">
                    <a:latin typeface="Times New Roman" charset="0"/>
                    <a:ea typeface="Times New Roman" charset="0"/>
                  </a:rPr>
                  <a:t>) </a:t>
                </a:r>
                <a:r>
                  <a:rPr lang="en-US" sz="1400" dirty="0" smtClean="0">
                    <a:latin typeface="Times New Roman" charset="0"/>
                    <a:ea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a:solidFill>
                              <a:srgbClr val="FF0000"/>
                            </a:solidFill>
                            <a:latin typeface="Cambria Math" charset="0"/>
                            <a:ea typeface="Cambria Math" charset="0"/>
                            <a:cs typeface="Cambria Math"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4</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1</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num>
                      <m:den>
                        <m:r>
                          <m:rPr>
                            <m:nor/>
                          </m:rPr>
                          <a:rPr lang="en-US" sz="1400">
                            <a:solidFill>
                              <a:srgbClr val="FF0000"/>
                            </a:solidFill>
                            <a:latin typeface="Cambria Math" charset="0"/>
                            <a:ea typeface="Cambria Math" charset="0"/>
                            <a:cs typeface="Cambria Math"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4</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1</m:t>
                                </m:r>
                              </m:sub>
                            </m:sSub>
                          </m:e>
                        </m:d>
                        <m:r>
                          <a:rPr lang="en-US" sz="1400">
                            <a:solidFill>
                              <a:srgbClr val="000000"/>
                            </a:solidFill>
                            <a:latin typeface="Cambria Math" charset="0"/>
                            <a:ea typeface="Times New Roman" charset="0"/>
                          </a:rPr>
                          <m:t>∗ </m:t>
                        </m:r>
                        <m:r>
                          <m:rPr>
                            <m:sty m:val="p"/>
                          </m:rPr>
                          <a:rPr lang="en-US" sz="1400">
                            <a:solidFill>
                              <a:srgbClr val="000000"/>
                            </a:solidFill>
                            <a:latin typeface="Cambria Math"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1" smtClean="0">
                                    <a:latin typeface="Cambria Math" charset="0"/>
                                    <a:ea typeface="Cambria Math" charset="0"/>
                                    <a:cs typeface="Cambria Math" charset="0"/>
                                  </a:rPr>
                                  <m:t>1</m:t>
                                </m:r>
                              </m:sub>
                            </m:sSub>
                          </m:e>
                        </m:d>
                        <m:r>
                          <a:rPr lang="en-US" sz="1400">
                            <a:solidFill>
                              <a:srgbClr val="000000"/>
                            </a:solidFill>
                            <a:latin typeface="Cambria Math" charset="0"/>
                            <a:ea typeface="Times New Roman" charset="0"/>
                          </a:rPr>
                          <m:t>+</m:t>
                        </m:r>
                        <m:r>
                          <m:rPr>
                            <m:nor/>
                          </m:rPr>
                          <a:rPr lang="en-US" sz="1400" smtClean="0">
                            <a:solidFill>
                              <a:srgbClr val="0070C0"/>
                            </a:solidFill>
                            <a:latin typeface="Cambria Math" charset="0"/>
                            <a:ea typeface="Cambria Math" charset="0"/>
                            <a:cs typeface="Cambria Math" charset="0"/>
                          </a:rPr>
                          <m:t>P</m:t>
                        </m:r>
                        <m:d>
                          <m:dPr>
                            <m:ctrlPr>
                              <a:rPr lang="en-US" sz="1400" i="1">
                                <a:solidFill>
                                  <a:srgbClr val="0070C0"/>
                                </a:solidFill>
                                <a:latin typeface="Cambria Math" panose="02040503050406030204" pitchFamily="18" charset="0"/>
                                <a:ea typeface="Times New Roman" charset="0"/>
                              </a:rPr>
                            </m:ctrlPr>
                          </m:dPr>
                          <m:e>
                            <m:r>
                              <m:rPr>
                                <m:nor/>
                              </m:rPr>
                              <a:rPr lang="en-US" sz="1400">
                                <a:solidFill>
                                  <a:srgbClr val="0070C0"/>
                                </a:solidFill>
                                <a:latin typeface="Times New Roman" charset="0"/>
                                <a:ea typeface="Times New Roman" charset="0"/>
                                <a:cs typeface="Times New Roman" charset="0"/>
                              </a:rPr>
                              <m:t>R</m:t>
                            </m:r>
                            <m:r>
                              <m:rPr>
                                <m:nor/>
                              </m:rPr>
                              <a:rPr lang="en-US" sz="1400" b="0" i="0" baseline="-25000" smtClean="0">
                                <a:solidFill>
                                  <a:srgbClr val="0070C0"/>
                                </a:solidFill>
                                <a:latin typeface="Times New Roman" charset="0"/>
                                <a:ea typeface="Times New Roman" charset="0"/>
                                <a:cs typeface="Times New Roman" charset="0"/>
                              </a:rPr>
                              <m:t>4</m:t>
                            </m:r>
                          </m:e>
                          <m:e>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1</m:t>
                                </m:r>
                              </m:sub>
                            </m:sSub>
                          </m:e>
                        </m:d>
                        <m:r>
                          <a:rPr lang="en-US" sz="1400" smtClean="0">
                            <a:solidFill>
                              <a:schemeClr val="tx1"/>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1</m:t>
                                </m:r>
                              </m:sub>
                            </m:sSub>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rPr>
                  <a:t>             =</a:t>
                </a:r>
                <a:r>
                  <a:rPr lang="en-US" sz="1400" dirty="0" smtClean="0">
                    <a:latin typeface="Times New Roman" charset="0"/>
                    <a:ea typeface="Times New Roman" charset="0"/>
                    <a:cs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smtClean="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b="0" i="1" smtClean="0">
                                <a:solidFill>
                                  <a:srgbClr val="FF0000"/>
                                </a:solidFill>
                                <a:latin typeface="Cambria Math" charset="0"/>
                                <a:ea typeface="Cambria Math" charset="0"/>
                                <a:cs typeface="Cambria Math" charset="0"/>
                              </a:rPr>
                              <m:t>1</m:t>
                            </m:r>
                          </m:sub>
                        </m:sSub>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b="0" i="1" smtClean="0">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smtClean="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smtClean="0">
                            <a:solidFill>
                              <a:schemeClr val="tx1"/>
                            </a:solidFill>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num>
                      <m:den>
                        <m:d>
                          <m:dPr>
                            <m:begChr m:val="["/>
                            <m:endChr m:val="]"/>
                            <m:ctrlPr>
                              <a:rPr lang="en-US" sz="1400" i="1" smtClean="0">
                                <a:solidFill>
                                  <a:schemeClr val="tx1"/>
                                </a:solidFill>
                                <a:latin typeface="Cambria Math" panose="02040503050406030204" pitchFamily="18" charset="0"/>
                                <a:ea typeface="Cambria Math" charset="0"/>
                                <a:cs typeface="Cambria Math" charset="0"/>
                              </a:rPr>
                            </m:ctrlPr>
                          </m:dPr>
                          <m:e>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1</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e>
                        </m:d>
                        <m:r>
                          <a:rPr lang="en-US" sz="1400">
                            <a:solidFill>
                              <a:srgbClr val="000000"/>
                            </a:solidFill>
                            <a:latin typeface="Cambria Math" charset="0"/>
                            <a:ea typeface="Times New Roman" charset="0"/>
                          </a:rPr>
                          <m:t>+</m:t>
                        </m:r>
                        <m:r>
                          <m:rPr>
                            <m:nor/>
                          </m:rPr>
                          <a:rPr lang="en-US" sz="1400" b="0" i="0" smtClean="0">
                            <a:solidFill>
                              <a:srgbClr val="000000"/>
                            </a:solidFill>
                            <a:latin typeface="Cambria Math" charset="0"/>
                            <a:ea typeface="Times New Roman" charset="0"/>
                          </a:rPr>
                          <m:t> </m:t>
                        </m:r>
                        <m:d>
                          <m:dPr>
                            <m:begChr m:val="["/>
                            <m:endChr m:val="]"/>
                            <m:ctrlPr>
                              <a:rPr lang="en-US" sz="1400" b="0" i="1" smtClean="0">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sSub>
                              <m:sSubPr>
                                <m:ctrlPr>
                                  <a:rPr lang="en-US" sz="1400" i="1" smtClean="0">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i="1">
                                    <a:solidFill>
                                      <a:srgbClr val="0070C0"/>
                                    </a:solidFill>
                                    <a:latin typeface="Cambria Math" charset="0"/>
                                    <a:ea typeface="Cambria Math" charset="0"/>
                                    <a:cs typeface="Cambria Math" charset="0"/>
                                  </a:rPr>
                                  <m:t>1</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i="1">
                                    <a:solidFill>
                                      <a:srgbClr val="0070C0"/>
                                    </a:solidFill>
                                    <a:latin typeface="Cambria Math" charset="0"/>
                                    <a:ea typeface="Cambria Math" charset="0"/>
                                    <a:cs typeface="Cambria Math" charset="0"/>
                                  </a:rPr>
                                  <m:t>2</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cs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3</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1</m:t>
                                    </m:r>
                                  </m:sub>
                                </m:sSub>
                              </m:e>
                            </m:d>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ea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1</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num>
                      <m:den>
                        <m:d>
                          <m:dPr>
                            <m:begChr m:val="["/>
                            <m:endChr m:val="]"/>
                            <m:ctrlPr>
                              <a:rPr lang="en-US" sz="1400" i="1" smtClean="0">
                                <a:latin typeface="Cambria Math" panose="02040503050406030204" pitchFamily="18" charset="0"/>
                                <a:ea typeface="Cambria Math" charset="0"/>
                                <a:cs typeface="Cambria Math" charset="0"/>
                              </a:rPr>
                            </m:ctrlPr>
                          </m:dPr>
                          <m:e>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1</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1</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e>
                        </m:d>
                        <m:r>
                          <a:rPr lang="en-US" sz="140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i="1">
                                    <a:solidFill>
                                      <a:srgbClr val="0070C0"/>
                                    </a:solidFill>
                                    <a:latin typeface="Cambria Math" charset="0"/>
                                    <a:ea typeface="Cambria Math" charset="0"/>
                                    <a:cs typeface="Cambria Math" charset="0"/>
                                  </a:rPr>
                                  <m:t>1</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b="0" i="1" smtClean="0">
                                    <a:solidFill>
                                      <a:srgbClr val="0070C0"/>
                                    </a:solidFill>
                                    <a:latin typeface="Cambria Math" charset="0"/>
                                    <a:ea typeface="Cambria Math" charset="0"/>
                                    <a:cs typeface="Cambria Math" charset="0"/>
                                  </a:rPr>
                                  <m:t>2</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1</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1</m:t>
                                    </m:r>
                                  </m:sub>
                                </m:sSub>
                              </m:e>
                            </m:d>
                          </m:e>
                        </m:d>
                      </m:den>
                    </m:f>
                  </m:oMath>
                </a14:m>
                <a:r>
                  <a:rPr lang="en-US" sz="1400" dirty="0" smtClean="0">
                    <a:latin typeface="Times New Roman" charset="0"/>
                    <a:ea typeface="Times New Roman" charset="0"/>
                    <a:cs typeface="Times New Roman" charset="0"/>
                  </a:rPr>
                  <a:t>       </a:t>
                </a:r>
                <a:r>
                  <a:rPr lang="en-US" sz="800" dirty="0" smtClean="0">
                    <a:latin typeface="Times New Roman" charset="0"/>
                    <a:ea typeface="Times New Roman" charset="0"/>
                    <a:cs typeface="Times New Roman" charset="0"/>
                  </a:rPr>
                  <a:t>(</a:t>
                </a:r>
                <a:r>
                  <a:rPr lang="en-US" sz="700" dirty="0" smtClean="0">
                    <a:latin typeface="Times New Roman" charset="0"/>
                    <a:ea typeface="Times New Roman" charset="0"/>
                    <a:cs typeface="Times New Roman" charset="0"/>
                  </a:rPr>
                  <a:t>based on the structure of the relation between the questions and the concepts, </a:t>
                </a:r>
                <a:r>
                  <a:rPr lang="en-US" sz="700" dirty="0" smtClean="0">
                    <a:latin typeface="Cambria Math" charset="0"/>
                    <a:ea typeface="Cambria Math" charset="0"/>
                    <a:cs typeface="Cambria Math" charset="0"/>
                  </a:rPr>
                  <a:t>Q</a:t>
                </a:r>
                <a:r>
                  <a:rPr lang="en-US" sz="700" baseline="-25000" dirty="0" smtClean="0">
                    <a:latin typeface="Cambria Math" charset="0"/>
                    <a:ea typeface="Cambria Math" charset="0"/>
                    <a:cs typeface="Cambria Math" charset="0"/>
                  </a:rPr>
                  <a:t>3</a:t>
                </a:r>
                <a:r>
                  <a:rPr lang="en-US" sz="700" dirty="0" smtClean="0">
                    <a:latin typeface="Cambria Math" charset="0"/>
                    <a:ea typeface="Cambria Math" charset="0"/>
                    <a:cs typeface="Cambria Math" charset="0"/>
                  </a:rPr>
                  <a:t> is not </a:t>
                </a:r>
                <a:r>
                  <a:rPr lang="en-US" sz="700" dirty="0">
                    <a:latin typeface="Cambria Math" charset="0"/>
                    <a:ea typeface="Cambria Math" charset="0"/>
                    <a:cs typeface="Cambria Math" charset="0"/>
                  </a:rPr>
                  <a:t>related with </a:t>
                </a:r>
                <a:r>
                  <a:rPr lang="en-US" sz="700" dirty="0" smtClean="0">
                    <a:latin typeface="Cambria Math" charset="0"/>
                    <a:ea typeface="Cambria Math" charset="0"/>
                    <a:cs typeface="Cambria Math" charset="0"/>
                  </a:rPr>
                  <a:t>C</a:t>
                </a:r>
                <a:r>
                  <a:rPr lang="en-US" sz="700" baseline="-25000" dirty="0" smtClean="0">
                    <a:latin typeface="Cambria Math" charset="0"/>
                    <a:ea typeface="Cambria Math" charset="0"/>
                    <a:cs typeface="Cambria Math" charset="0"/>
                  </a:rPr>
                  <a:t>1</a:t>
                </a:r>
                <a:r>
                  <a:rPr lang="en-US" sz="700" dirty="0" smtClean="0">
                    <a:latin typeface="Cambria Math" charset="0"/>
                    <a:ea typeface="Cambria Math" charset="0"/>
                    <a:cs typeface="Cambria Math" charset="0"/>
                  </a:rPr>
                  <a:t>) </a:t>
                </a: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b="0" i="0" smtClean="0">
                            <a:solidFill>
                              <a:schemeClr val="bg1">
                                <a:lumMod val="50000"/>
                              </a:schemeClr>
                            </a:solidFill>
                            <a:latin typeface="Cambria Math" charset="0"/>
                            <a:ea typeface="Times New Roman" charset="0"/>
                          </a:rPr>
                          <m:t>m</m:t>
                        </m:r>
                        <m:r>
                          <a:rPr lang="en-US" sz="1400" i="0">
                            <a:solidFill>
                              <a:schemeClr val="bg1">
                                <a:lumMod val="50000"/>
                              </a:schemeClr>
                            </a:solidFill>
                            <a:latin typeface="Cambria Math" charset="0"/>
                            <a:ea typeface="Times New Roman" charset="0"/>
                            <a:cs typeface="Times New Roman" charset="0"/>
                          </a:rPr>
                          <m:t>∗</m:t>
                        </m:r>
                        <m:r>
                          <m:rPr>
                            <m:sty m:val="p"/>
                          </m:rPr>
                          <a:rPr lang="en-US" sz="1400" b="0" i="0" smtClean="0">
                            <a:solidFill>
                              <a:schemeClr val="bg1">
                                <a:lumMod val="50000"/>
                              </a:schemeClr>
                            </a:solidFill>
                            <a:latin typeface="Cambria Math" charset="0"/>
                            <a:ea typeface="Times New Roman" charset="0"/>
                          </a:rPr>
                          <m:t>m</m:t>
                        </m:r>
                        <m:r>
                          <a:rPr lang="en-US" sz="1400" i="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i="0">
                                    <a:latin typeface="Cambria Math" charset="0"/>
                                    <a:ea typeface="Cambria Math" charset="0"/>
                                    <a:cs typeface="Cambria Math" charset="0"/>
                                  </a:rPr>
                                  <m:t>C</m:t>
                                </m:r>
                              </m:e>
                              <m:sub>
                                <m:r>
                                  <a:rPr lang="en-US" sz="1400" i="0">
                                    <a:latin typeface="Cambria Math" charset="0"/>
                                    <a:ea typeface="Cambria Math" charset="0"/>
                                    <a:cs typeface="Cambria Math" charset="0"/>
                                  </a:rPr>
                                  <m:t>1</m:t>
                                </m:r>
                              </m:sub>
                            </m:sSub>
                          </m:e>
                        </m:d>
                      </m:num>
                      <m:den>
                        <m:d>
                          <m:dPr>
                            <m:begChr m:val="["/>
                            <m:endChr m:val="]"/>
                            <m:ctrlPr>
                              <a:rPr lang="en-US" sz="1400" i="1">
                                <a:latin typeface="Cambria Math" panose="02040503050406030204" pitchFamily="18" charset="0"/>
                                <a:ea typeface="Cambria Math" charset="0"/>
                                <a:cs typeface="Cambria Math" charset="0"/>
                              </a:rPr>
                            </m:ctrlPr>
                          </m:dPr>
                          <m:e>
                            <m:r>
                              <m:rPr>
                                <m:sty m:val="p"/>
                              </m:rPr>
                              <a:rPr lang="en-US" sz="1400">
                                <a:latin typeface="Cambria Math" charset="0"/>
                                <a:ea typeface="Times New Roman" charset="0"/>
                              </a:rPr>
                              <m:t>m</m:t>
                            </m:r>
                            <m:r>
                              <a:rPr lang="en-US" sz="1400">
                                <a:latin typeface="Cambria Math" charset="0"/>
                                <a:ea typeface="Times New Roman" charset="0"/>
                                <a:cs typeface="Times New Roman" charset="0"/>
                              </a:rPr>
                              <m:t>∗</m:t>
                            </m:r>
                            <m:r>
                              <m:rPr>
                                <m:sty m:val="p"/>
                              </m:rPr>
                              <a:rPr lang="en-US" sz="1400">
                                <a:latin typeface="Cambria Math" charset="0"/>
                                <a:ea typeface="Times New Roman" charset="0"/>
                              </a:rPr>
                              <m:t>m</m:t>
                            </m:r>
                            <m:r>
                              <a:rPr lang="en-US" sz="1400">
                                <a:latin typeface="Cambria Math" charset="0"/>
                                <a:ea typeface="Times New Roman" charset="0"/>
                                <a:cs typeface="Times New Roman" charset="0"/>
                              </a:rPr>
                              <m:t>∗</m:t>
                            </m:r>
                            <m:r>
                              <m:rPr>
                                <m:sty m:val="p"/>
                              </m:rPr>
                              <a:rPr lang="en-US" sz="1400">
                                <a:solidFill>
                                  <a:srgbClr val="000000"/>
                                </a:solidFill>
                                <a:latin typeface="Cambria Math"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1</m:t>
                                    </m:r>
                                  </m:sub>
                                </m:sSub>
                              </m:e>
                            </m:d>
                          </m:e>
                        </m:d>
                        <m:r>
                          <a:rPr lang="en-US" sz="1400" b="0" i="1" smtClean="0">
                            <a:latin typeface="Cambria Math" charset="0"/>
                            <a:ea typeface="Cambria Math" charset="0"/>
                            <a:cs typeface="Cambria Math" charset="0"/>
                          </a:rPr>
                          <m:t>+</m:t>
                        </m:r>
                        <m:d>
                          <m:dPr>
                            <m:begChr m:val="["/>
                            <m:endChr m:val="]"/>
                            <m:ctrlPr>
                              <a:rPr lang="en-US" sz="1400" i="1" smtClean="0">
                                <a:solidFill>
                                  <a:srgbClr val="000000"/>
                                </a:solidFill>
                                <a:latin typeface="Cambria Math" panose="02040503050406030204" pitchFamily="18" charset="0"/>
                                <a:ea typeface="Times New Roman" charset="0"/>
                              </a:rPr>
                            </m:ctrlPr>
                          </m:dPr>
                          <m:e>
                            <m:r>
                              <a:rPr lang="en-US" sz="1400" i="1">
                                <a:solidFill>
                                  <a:srgbClr val="0070C0"/>
                                </a:solidFill>
                                <a:latin typeface="Cambria Math" charset="0"/>
                                <a:ea typeface="Times New Roman" charset="0"/>
                              </a:rPr>
                              <m:t>(</m:t>
                            </m:r>
                            <m:r>
                              <a:rPr lang="en-US" sz="1400" i="1">
                                <a:solidFill>
                                  <a:srgbClr val="0070C0"/>
                                </a:solidFill>
                                <a:latin typeface="Cambria Math" charset="0"/>
                                <a:ea typeface="Cambria Math" charset="0"/>
                                <a:cs typeface="Cambria Math" charset="0"/>
                              </a:rPr>
                              <m:t>1</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m</m:t>
                            </m:r>
                            <m:r>
                              <a:rPr lang="en-US" sz="1400" b="0" i="1" smtClean="0">
                                <a:solidFill>
                                  <a:srgbClr val="0070C0"/>
                                </a:solidFill>
                                <a:latin typeface="Cambria Math" charset="0"/>
                                <a:ea typeface="Times New Roman" charset="0"/>
                              </a:rPr>
                              <m:t>)</m:t>
                            </m:r>
                            <m:r>
                              <a:rPr lang="en-US" sz="1400">
                                <a:solidFill>
                                  <a:srgbClr val="0070C0"/>
                                </a:solidFill>
                                <a:latin typeface="Cambria Math" charset="0"/>
                                <a:ea typeface="Times New Roman" charset="0"/>
                              </a:rPr>
                              <m:t>∗</m:t>
                            </m:r>
                            <m:r>
                              <a:rPr lang="en-US" sz="1400" i="1">
                                <a:solidFill>
                                  <a:srgbClr val="0070C0"/>
                                </a:solidFill>
                                <a:latin typeface="Cambria Math" charset="0"/>
                                <a:ea typeface="Times New Roman" charset="0"/>
                              </a:rPr>
                              <m:t>(</m:t>
                            </m:r>
                            <m:r>
                              <a:rPr lang="en-US" sz="1400" i="1">
                                <a:solidFill>
                                  <a:srgbClr val="0070C0"/>
                                </a:solidFill>
                                <a:latin typeface="Cambria Math" charset="0"/>
                                <a:ea typeface="Cambria Math" charset="0"/>
                                <a:cs typeface="Cambria Math" charset="0"/>
                              </a:rPr>
                              <m:t>1</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m</m:t>
                            </m:r>
                            <m:r>
                              <a:rPr lang="en-US" sz="1400" i="1">
                                <a:solidFill>
                                  <a:srgbClr val="0070C0"/>
                                </a:solidFill>
                                <a:latin typeface="Cambria Math" charset="0"/>
                                <a:ea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1</m:t>
                                    </m:r>
                                  </m:sub>
                                </m:sSub>
                              </m:e>
                            </m:d>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b="0" i="0" smtClean="0">
                            <a:solidFill>
                              <a:schemeClr val="bg1">
                                <a:lumMod val="50000"/>
                              </a:schemeClr>
                            </a:solidFill>
                            <a:latin typeface="Cambria Math" charset="0"/>
                            <a:ea typeface="Cambria Math" charset="0"/>
                            <a:cs typeface="Cambria Math" charset="0"/>
                          </a:rPr>
                          <m:t>m</m:t>
                        </m:r>
                        <m:r>
                          <a:rPr lang="en-US" sz="1400" b="0" i="0" baseline="30000" smtClean="0">
                            <a:solidFill>
                              <a:schemeClr val="bg1">
                                <a:lumMod val="50000"/>
                              </a:schemeClr>
                            </a:solidFill>
                            <a:latin typeface="Cambria Math" charset="0"/>
                            <a:ea typeface="Cambria Math" charset="0"/>
                            <a:cs typeface="Cambria Math" charset="0"/>
                          </a:rPr>
                          <m:t>2</m:t>
                        </m:r>
                        <m:r>
                          <a:rPr lang="en-US" sz="1400" b="0" i="0" smtClean="0">
                            <a:solidFill>
                              <a:schemeClr val="bg1">
                                <a:lumMod val="50000"/>
                              </a:schemeClr>
                            </a:solidFill>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num>
                      <m:den>
                        <m:r>
                          <a:rPr lang="en-US" sz="1400" i="1" smtClean="0">
                            <a:latin typeface="Cambria Math" charset="0"/>
                            <a:ea typeface="Cambria Math" charset="0"/>
                            <a:cs typeface="Cambria Math" charset="0"/>
                          </a:rPr>
                          <m:t> </m:t>
                        </m:r>
                        <m:r>
                          <a:rPr lang="en-US" sz="1400" b="0" i="0" smtClean="0">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m</m:t>
                        </m:r>
                        <m:r>
                          <a:rPr lang="en-US" sz="1400" baseline="30000">
                            <a:solidFill>
                              <a:schemeClr val="bg1">
                                <a:lumMod val="50000"/>
                              </a:schemeClr>
                            </a:solidFill>
                            <a:latin typeface="Cambria Math" charset="0"/>
                            <a:ea typeface="Cambria Math" charset="0"/>
                            <a:cs typeface="Cambria Math" charset="0"/>
                          </a:rPr>
                          <m:t>2</m:t>
                        </m:r>
                        <m:r>
                          <a:rPr lang="en-US" sz="1400">
                            <a:solidFill>
                              <a:schemeClr val="bg1">
                                <a:lumMod val="50000"/>
                              </a:schemeClr>
                            </a:solidFill>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r>
                          <a:rPr lang="en-US" sz="1400" b="0" i="0" smtClean="0">
                            <a:latin typeface="Cambria Math" charset="0"/>
                            <a:ea typeface="Cambria Math" charset="0"/>
                            <a:cs typeface="Cambria Math" charset="0"/>
                          </a:rPr>
                          <m:t>]</m:t>
                        </m:r>
                        <m:r>
                          <a:rPr lang="en-US" sz="1400">
                            <a:solidFill>
                              <a:srgbClr val="000000"/>
                            </a:solidFill>
                            <a:latin typeface="Cambria Math" charset="0"/>
                            <a:ea typeface="Times New Roman" charset="0"/>
                          </a:rPr>
                          <m:t>+</m:t>
                        </m:r>
                        <m:d>
                          <m:dPr>
                            <m:begChr m:val="["/>
                            <m:endChr m:val="]"/>
                            <m:ctrlPr>
                              <a:rPr lang="en-US" sz="1400" i="1" smtClean="0">
                                <a:solidFill>
                                  <a:srgbClr val="000000"/>
                                </a:solidFill>
                                <a:latin typeface="Cambria Math" panose="02040503050406030204" pitchFamily="18" charset="0"/>
                                <a:ea typeface="Times New Roman" charset="0"/>
                              </a:rPr>
                            </m:ctrlPr>
                          </m:dPr>
                          <m:e>
                            <m:d>
                              <m:dPr>
                                <m:ctrlPr>
                                  <a:rPr lang="en-US" sz="1400" b="0" i="1" smtClean="0">
                                    <a:solidFill>
                                      <a:srgbClr val="0070C0"/>
                                    </a:solidFill>
                                    <a:latin typeface="Cambria Math" panose="02040503050406030204" pitchFamily="18" charset="0"/>
                                    <a:ea typeface="Times New Roman" charset="0"/>
                                    <a:cs typeface="Cambria Math" charset="0"/>
                                  </a:rPr>
                                </m:ctrlPr>
                              </m:dPr>
                              <m:e>
                                <m:r>
                                  <a:rPr lang="en-US" sz="1400" b="0" i="1" smtClean="0">
                                    <a:solidFill>
                                      <a:srgbClr val="0070C0"/>
                                    </a:solidFill>
                                    <a:latin typeface="Cambria Math" charset="0"/>
                                    <a:ea typeface="Cambria Math" charset="0"/>
                                    <a:cs typeface="Cambria Math" charset="0"/>
                                  </a:rPr>
                                  <m:t>1</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m</m:t>
                                </m:r>
                              </m:e>
                            </m:d>
                            <m:r>
                              <a:rPr lang="en-US" sz="1400" b="0" i="0" baseline="30000" smtClean="0">
                                <a:solidFill>
                                  <a:srgbClr val="0070C0"/>
                                </a:solidFill>
                                <a:latin typeface="Cambria Math" charset="0"/>
                                <a:ea typeface="Cambria Math" charset="0"/>
                                <a:cs typeface="Cambria Math" charset="0"/>
                              </a:rPr>
                              <m:t>2</m:t>
                            </m:r>
                            <m:r>
                              <a:rPr lang="en-US" sz="1400">
                                <a:latin typeface="Cambria Math" charset="0"/>
                                <a:ea typeface="Times New Roman" charset="0"/>
                                <a:cs typeface="Times New Roman" charset="0"/>
                              </a:rPr>
                              <m:t>∗</m:t>
                            </m:r>
                            <m:r>
                              <a:rPr lang="en-US" sz="1400" i="1" smtClean="0">
                                <a:solidFill>
                                  <a:schemeClr val="tx1"/>
                                </a:solidFill>
                                <a:latin typeface="Cambria Math" charset="0"/>
                                <a:ea typeface="Times New Roman" charset="0"/>
                              </a:rPr>
                              <m:t>(</m:t>
                            </m:r>
                            <m:r>
                              <a:rPr lang="en-US" sz="1400" i="1">
                                <a:solidFill>
                                  <a:schemeClr val="tx1"/>
                                </a:solidFill>
                                <a:latin typeface="Cambria Math" charset="0"/>
                                <a:ea typeface="Cambria Math" charset="0"/>
                                <a:cs typeface="Cambria Math" charset="0"/>
                              </a:rPr>
                              <m:t>1</m:t>
                            </m:r>
                            <m:r>
                              <a:rPr lang="en-US" sz="1400" b="0" i="0" smtClean="0">
                                <a:solidFill>
                                  <a:schemeClr val="tx1"/>
                                </a:solidFill>
                                <a:latin typeface="Cambria Math" charset="0"/>
                                <a:ea typeface="Cambria Math" charset="0"/>
                                <a:cs typeface="Cambria Math" charset="0"/>
                              </a:rPr>
                              <m:t>−</m:t>
                            </m:r>
                            <m:r>
                              <m:rPr>
                                <m:sty m:val="p"/>
                              </m:rPr>
                              <a:rPr lang="en-US" sz="1400" b="0" i="0" smtClean="0">
                                <a:solidFill>
                                  <a:schemeClr val="tx1"/>
                                </a:solidFill>
                                <a:latin typeface="Cambria Math" charset="0"/>
                                <a:ea typeface="Cambria Math" charset="0"/>
                                <a:cs typeface="Cambria Math" charset="0"/>
                              </a:rPr>
                              <m:t>k</m:t>
                            </m:r>
                            <m:r>
                              <a:rPr lang="en-US" sz="1400" smtClean="0">
                                <a:solidFill>
                                  <a:schemeClr val="tx1"/>
                                </a:solidFill>
                                <a:latin typeface="Cambria Math" charset="0"/>
                                <a:ea typeface="Cambria Math" charset="0"/>
                                <a:cs typeface="Cambria Math" charset="0"/>
                              </a:rPr>
                              <m:t>)</m:t>
                            </m:r>
                          </m:e>
                        </m:d>
                      </m:den>
                    </m:f>
                  </m:oMath>
                </a14:m>
                <a:r>
                  <a:rPr lang="en-US" sz="14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prstClr val="white">
                                <a:lumMod val="50000"/>
                              </a:prstClr>
                            </a:solidFill>
                            <a:latin typeface="Cambria Math" charset="0"/>
                            <a:ea typeface="Cambria Math" charset="0"/>
                            <a:cs typeface="Cambria Math" charset="0"/>
                          </a:rPr>
                          <m:t>m</m:t>
                        </m:r>
                        <m:r>
                          <a:rPr lang="en-US" sz="1400" baseline="30000">
                            <a:solidFill>
                              <a:prstClr val="white">
                                <a:lumMod val="50000"/>
                              </a:prstClr>
                            </a:solidFill>
                            <a:latin typeface="Cambria Math" charset="0"/>
                            <a:ea typeface="Cambria Math" charset="0"/>
                            <a:cs typeface="Cambria Math" charset="0"/>
                          </a:rPr>
                          <m:t>2</m:t>
                        </m:r>
                        <m:r>
                          <a:rPr lang="en-US" sz="1400">
                            <a:solidFill>
                              <a:prstClr val="white">
                                <a:lumMod val="50000"/>
                              </a:prstClr>
                            </a:solidFill>
                            <a:latin typeface="Cambria Math" charset="0"/>
                            <a:ea typeface="Cambria Math" charset="0"/>
                            <a:cs typeface="Cambria Math" charset="0"/>
                          </a:rPr>
                          <m:t>∗</m:t>
                        </m:r>
                        <m:r>
                          <m:rPr>
                            <m:sty m:val="p"/>
                          </m:rPr>
                          <a:rPr lang="en-US" sz="1400">
                            <a:solidFill>
                              <a:prstClr val="black"/>
                            </a:solidFill>
                            <a:latin typeface="Cambria Math" charset="0"/>
                            <a:ea typeface="Times New Roman" charset="0"/>
                            <a:cs typeface="Times New Roman" charset="0"/>
                          </a:rPr>
                          <m:t>k</m:t>
                        </m:r>
                      </m:num>
                      <m:den>
                        <m:r>
                          <a:rPr lang="en-US" sz="1400">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m</m:t>
                        </m:r>
                        <m:r>
                          <a:rPr lang="en-US" sz="1400" baseline="30000">
                            <a:solidFill>
                              <a:schemeClr val="bg1">
                                <a:lumMod val="50000"/>
                              </a:schemeClr>
                            </a:solidFill>
                            <a:latin typeface="Cambria Math" charset="0"/>
                            <a:ea typeface="Cambria Math" charset="0"/>
                            <a:cs typeface="Cambria Math" charset="0"/>
                          </a:rPr>
                          <m:t>2</m:t>
                        </m:r>
                        <m:r>
                          <a:rPr lang="en-US" sz="1400">
                            <a:solidFill>
                              <a:schemeClr val="bg1">
                                <a:lumMod val="50000"/>
                              </a:schemeClr>
                            </a:solidFill>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r>
                          <a:rPr lang="en-US" sz="1400">
                            <a:latin typeface="Cambria Math" charset="0"/>
                            <a:ea typeface="Cambria Math" charset="0"/>
                            <a:cs typeface="Cambria Math" charset="0"/>
                          </a:rPr>
                          <m:t>]</m:t>
                        </m:r>
                        <m:r>
                          <a:rPr lang="en-US" sz="140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r>
                              <a:rPr lang="en-US" sz="1400" i="0">
                                <a:solidFill>
                                  <a:srgbClr val="0070C0"/>
                                </a:solidFill>
                                <a:latin typeface="Cambria Math" charset="0"/>
                                <a:ea typeface="Times New Roman" charset="0"/>
                              </a:rPr>
                              <m:t>(</m:t>
                            </m:r>
                            <m:r>
                              <a:rPr lang="en-US" sz="1400" i="0">
                                <a:solidFill>
                                  <a:srgbClr val="0070C0"/>
                                </a:solidFill>
                                <a:latin typeface="Cambria Math" charset="0"/>
                                <a:ea typeface="Cambria Math" charset="0"/>
                                <a:cs typeface="Cambria Math" charset="0"/>
                              </a:rPr>
                              <m:t>1</m:t>
                            </m:r>
                            <m:r>
                              <a:rPr lang="en-US" sz="1400" i="0">
                                <a:solidFill>
                                  <a:srgbClr val="0070C0"/>
                                </a:solidFill>
                                <a:latin typeface="Cambria Math" charset="0"/>
                                <a:ea typeface="Cambria Math" charset="0"/>
                                <a:cs typeface="Cambria Math" charset="0"/>
                              </a:rPr>
                              <m:t>−</m:t>
                            </m:r>
                            <m:r>
                              <a:rPr lang="en-US" sz="1400" b="0" i="0" smtClean="0">
                                <a:solidFill>
                                  <a:srgbClr val="0070C0"/>
                                </a:solidFill>
                                <a:latin typeface="Cambria Math" charset="0"/>
                                <a:ea typeface="Cambria Math" charset="0"/>
                                <a:cs typeface="Cambria Math" charset="0"/>
                              </a:rPr>
                              <m:t>2</m:t>
                            </m:r>
                            <m:r>
                              <m:rPr>
                                <m:sty m:val="p"/>
                              </m:rPr>
                              <a:rPr lang="en-US" sz="1400" i="0">
                                <a:solidFill>
                                  <a:srgbClr val="0070C0"/>
                                </a:solidFill>
                                <a:latin typeface="Cambria Math" charset="0"/>
                                <a:ea typeface="Cambria Math" charset="0"/>
                                <a:cs typeface="Cambria Math" charset="0"/>
                              </a:rPr>
                              <m:t>m</m:t>
                            </m:r>
                            <m:r>
                              <a:rPr lang="en-US" sz="1400" b="0" i="0" smtClean="0">
                                <a:solidFill>
                                  <a:srgbClr val="0070C0"/>
                                </a:solidFill>
                                <a:latin typeface="Cambria Math" charset="0"/>
                                <a:ea typeface="Cambria Math" charset="0"/>
                                <a:cs typeface="Cambria Math" charset="0"/>
                              </a:rPr>
                              <m:t>+</m:t>
                            </m:r>
                            <m:r>
                              <m:rPr>
                                <m:sty m:val="p"/>
                              </m:rPr>
                              <a:rPr lang="en-US" sz="1400" b="0" i="0" smtClean="0">
                                <a:solidFill>
                                  <a:srgbClr val="0070C0"/>
                                </a:solidFill>
                                <a:latin typeface="Cambria Math" charset="0"/>
                                <a:ea typeface="Cambria Math" charset="0"/>
                                <a:cs typeface="Cambria Math" charset="0"/>
                              </a:rPr>
                              <m:t>m</m:t>
                            </m:r>
                            <m:r>
                              <a:rPr lang="en-US" sz="1400" b="0" i="0" baseline="30000" smtClean="0">
                                <a:solidFill>
                                  <a:srgbClr val="0070C0"/>
                                </a:solidFill>
                                <a:latin typeface="Cambria Math" charset="0"/>
                                <a:ea typeface="Cambria Math" charset="0"/>
                                <a:cs typeface="Cambria Math" charset="0"/>
                              </a:rPr>
                              <m:t>2</m:t>
                            </m:r>
                            <m:r>
                              <a:rPr lang="en-US" sz="1400" i="0">
                                <a:solidFill>
                                  <a:srgbClr val="0070C0"/>
                                </a:solidFill>
                                <a:latin typeface="Cambria Math" charset="0"/>
                                <a:ea typeface="Cambria Math" charset="0"/>
                                <a:cs typeface="Cambria Math" charset="0"/>
                              </a:rPr>
                              <m:t>)</m:t>
                            </m:r>
                            <m:r>
                              <a:rPr lang="en-US" sz="1400" i="1" smtClean="0">
                                <a:solidFill>
                                  <a:srgbClr val="0070C0"/>
                                </a:solidFill>
                                <a:latin typeface="Cambria Math" charset="0"/>
                                <a:ea typeface="Cambria Math" charset="0"/>
                                <a:cs typeface="Cambria Math" charset="0"/>
                              </a:rPr>
                              <m:t> </m:t>
                            </m:r>
                            <m:r>
                              <a:rPr lang="en-US" sz="1400">
                                <a:latin typeface="Cambria Math" charset="0"/>
                                <a:ea typeface="Times New Roman" charset="0"/>
                                <a:cs typeface="Times New Roman" charset="0"/>
                              </a:rPr>
                              <m:t>∗</m:t>
                            </m:r>
                            <m:r>
                              <a:rPr lang="en-US" sz="1400" i="0">
                                <a:latin typeface="Cambria Math" charset="0"/>
                                <a:ea typeface="Times New Roman" charset="0"/>
                              </a:rPr>
                              <m:t>(</m:t>
                            </m:r>
                            <m:r>
                              <a:rPr lang="en-US" sz="1400" i="0">
                                <a:latin typeface="Cambria Math" charset="0"/>
                                <a:ea typeface="Cambria Math" charset="0"/>
                                <a:cs typeface="Cambria Math" charset="0"/>
                              </a:rPr>
                              <m:t>1</m:t>
                            </m:r>
                            <m:r>
                              <a:rPr lang="en-US" sz="1400" i="0">
                                <a:latin typeface="Cambria Math" charset="0"/>
                                <a:ea typeface="Cambria Math" charset="0"/>
                                <a:cs typeface="Cambria Math" charset="0"/>
                              </a:rPr>
                              <m:t>−</m:t>
                            </m:r>
                            <m:r>
                              <m:rPr>
                                <m:sty m:val="p"/>
                              </m:rPr>
                              <a:rPr lang="en-US" sz="1400" i="0">
                                <a:latin typeface="Cambria Math" charset="0"/>
                                <a:ea typeface="Cambria Math" charset="0"/>
                                <a:cs typeface="Cambria Math" charset="0"/>
                              </a:rPr>
                              <m:t>k</m:t>
                            </m:r>
                            <m:r>
                              <a:rPr lang="en-US" sz="1400" i="0">
                                <a:latin typeface="Cambria Math" charset="0"/>
                                <a:ea typeface="Cambria Math" charset="0"/>
                                <a:cs typeface="Cambria Math" charset="0"/>
                              </a:rPr>
                              <m:t>)</m:t>
                            </m:r>
                          </m:e>
                        </m:d>
                      </m:den>
                    </m:f>
                  </m:oMath>
                </a14:m>
                <a:r>
                  <a:rPr lang="en-US" sz="1400" dirty="0">
                    <a:latin typeface="Times New Roman" charset="0"/>
                    <a:ea typeface="Times New Roman" charset="0"/>
                    <a:cs typeface="Times New Roman" charset="0"/>
                  </a:rPr>
                  <a:t> </a:t>
                </a:r>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prstClr val="white">
                                <a:lumMod val="50000"/>
                              </a:prstClr>
                            </a:solidFill>
                            <a:latin typeface="Cambria Math" charset="0"/>
                            <a:ea typeface="Cambria Math" charset="0"/>
                            <a:cs typeface="Cambria Math" charset="0"/>
                          </a:rPr>
                          <m:t>m</m:t>
                        </m:r>
                        <m:r>
                          <a:rPr lang="en-US" sz="1400" baseline="30000">
                            <a:solidFill>
                              <a:prstClr val="white">
                                <a:lumMod val="50000"/>
                              </a:prstClr>
                            </a:solidFill>
                            <a:latin typeface="Cambria Math" charset="0"/>
                            <a:ea typeface="Cambria Math" charset="0"/>
                            <a:cs typeface="Cambria Math" charset="0"/>
                          </a:rPr>
                          <m:t>2</m:t>
                        </m:r>
                        <m:r>
                          <a:rPr lang="en-US" sz="1400">
                            <a:solidFill>
                              <a:prstClr val="white">
                                <a:lumMod val="50000"/>
                              </a:prstClr>
                            </a:solidFill>
                            <a:latin typeface="Cambria Math" charset="0"/>
                            <a:ea typeface="Cambria Math" charset="0"/>
                            <a:cs typeface="Cambria Math" charset="0"/>
                          </a:rPr>
                          <m:t>∗</m:t>
                        </m:r>
                        <m:r>
                          <m:rPr>
                            <m:sty m:val="p"/>
                          </m:rPr>
                          <a:rPr lang="en-US" sz="1400">
                            <a:solidFill>
                              <a:prstClr val="black"/>
                            </a:solidFill>
                            <a:latin typeface="Cambria Math" charset="0"/>
                            <a:ea typeface="Times New Roman" charset="0"/>
                            <a:cs typeface="Times New Roman" charset="0"/>
                          </a:rPr>
                          <m:t>k</m:t>
                        </m:r>
                      </m:num>
                      <m:den>
                        <m:r>
                          <a:rPr lang="en-US" sz="1400">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m</m:t>
                        </m:r>
                        <m:r>
                          <a:rPr lang="en-US" sz="1400" baseline="30000">
                            <a:solidFill>
                              <a:schemeClr val="bg1">
                                <a:lumMod val="50000"/>
                              </a:schemeClr>
                            </a:solidFill>
                            <a:latin typeface="Cambria Math" charset="0"/>
                            <a:ea typeface="Cambria Math" charset="0"/>
                            <a:cs typeface="Cambria Math" charset="0"/>
                          </a:rPr>
                          <m:t>2</m:t>
                        </m:r>
                        <m:r>
                          <a:rPr lang="en-US" sz="1400">
                            <a:solidFill>
                              <a:schemeClr val="bg1">
                                <a:lumMod val="50000"/>
                              </a:schemeClr>
                            </a:solidFill>
                            <a:latin typeface="Cambria Math" charset="0"/>
                            <a:ea typeface="Cambria Math" charset="0"/>
                            <a:cs typeface="Cambria Math" charset="0"/>
                          </a:rPr>
                          <m:t>∗</m:t>
                        </m:r>
                        <m:r>
                          <m:rPr>
                            <m:sty m:val="p"/>
                          </m:rPr>
                          <a:rPr lang="en-US" sz="1400">
                            <a:latin typeface="Cambria Math" charset="0"/>
                            <a:ea typeface="Times New Roman" charset="0"/>
                            <a:cs typeface="Times New Roman" charset="0"/>
                          </a:rPr>
                          <m:t>k</m:t>
                        </m:r>
                        <m:r>
                          <a:rPr lang="en-US" sz="1400">
                            <a:latin typeface="Cambria Math" charset="0"/>
                            <a:ea typeface="Cambria Math" charset="0"/>
                            <a:cs typeface="Cambria Math" charset="0"/>
                          </a:rPr>
                          <m:t>]</m:t>
                        </m:r>
                        <m:r>
                          <a:rPr lang="en-US" sz="140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d>
                              <m:dPr>
                                <m:ctrlPr>
                                  <a:rPr lang="en-US" sz="1400" i="1">
                                    <a:solidFill>
                                      <a:srgbClr val="0070C0"/>
                                    </a:solidFill>
                                    <a:latin typeface="Cambria Math" panose="02040503050406030204" pitchFamily="18" charset="0"/>
                                    <a:ea typeface="Times New Roman" charset="0"/>
                                    <a:cs typeface="Cambria Math" charset="0"/>
                                  </a:rPr>
                                </m:ctrlPr>
                              </m:dPr>
                              <m:e>
                                <m:r>
                                  <a:rPr lang="en-US" sz="1400">
                                    <a:solidFill>
                                      <a:srgbClr val="0070C0"/>
                                    </a:solidFill>
                                    <a:latin typeface="Cambria Math" charset="0"/>
                                    <a:ea typeface="Cambria Math" charset="0"/>
                                    <a:cs typeface="Cambria Math" charset="0"/>
                                  </a:rPr>
                                  <m:t>1</m:t>
                                </m:r>
                                <m:r>
                                  <a:rPr lang="en-US" sz="1400">
                                    <a:solidFill>
                                      <a:srgbClr val="0070C0"/>
                                    </a:solidFill>
                                    <a:latin typeface="Cambria Math" charset="0"/>
                                    <a:ea typeface="Cambria Math" charset="0"/>
                                    <a:cs typeface="Cambria Math" charset="0"/>
                                  </a:rPr>
                                  <m:t>−</m:t>
                                </m:r>
                                <m:r>
                                  <a:rPr lang="en-US" sz="1400">
                                    <a:solidFill>
                                      <a:srgbClr val="0070C0"/>
                                    </a:solidFill>
                                    <a:latin typeface="Cambria Math" charset="0"/>
                                    <a:ea typeface="Cambria Math" charset="0"/>
                                    <a:cs typeface="Cambria Math" charset="0"/>
                                  </a:rPr>
                                  <m:t>2</m:t>
                                </m:r>
                                <m:r>
                                  <m:rPr>
                                    <m:sty m:val="p"/>
                                  </m:rPr>
                                  <a:rPr lang="en-US" sz="1400">
                                    <a:solidFill>
                                      <a:srgbClr val="0070C0"/>
                                    </a:solidFill>
                                    <a:latin typeface="Cambria Math" charset="0"/>
                                    <a:ea typeface="Cambria Math" charset="0"/>
                                    <a:cs typeface="Cambria Math" charset="0"/>
                                  </a:rPr>
                                  <m:t>m</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m</m:t>
                                </m:r>
                                <m:r>
                                  <a:rPr lang="en-US" sz="1400" baseline="30000">
                                    <a:solidFill>
                                      <a:srgbClr val="0070C0"/>
                                    </a:solidFill>
                                    <a:latin typeface="Cambria Math" charset="0"/>
                                    <a:ea typeface="Cambria Math" charset="0"/>
                                    <a:cs typeface="Cambria Math" charset="0"/>
                                  </a:rPr>
                                  <m:t>2</m:t>
                                </m:r>
                              </m:e>
                            </m:d>
                            <m:r>
                              <a:rPr lang="en-US" sz="1400" b="0" i="1" smtClean="0">
                                <a:solidFill>
                                  <a:srgbClr val="0070C0"/>
                                </a:solidFill>
                                <a:latin typeface="Cambria Math" charset="0"/>
                                <a:ea typeface="Cambria Math" charset="0"/>
                                <a:cs typeface="Cambria Math" charset="0"/>
                              </a:rPr>
                              <m:t>−</m:t>
                            </m:r>
                            <m:r>
                              <m:rPr>
                                <m:sty m:val="p"/>
                              </m:rPr>
                              <a:rPr lang="en-US" sz="1400" b="0" i="0" smtClean="0">
                                <a:solidFill>
                                  <a:srgbClr val="0070C0"/>
                                </a:solidFill>
                                <a:latin typeface="Cambria Math" charset="0"/>
                                <a:ea typeface="Cambria Math" charset="0"/>
                                <a:cs typeface="Cambria Math" charset="0"/>
                              </a:rPr>
                              <m:t>k</m:t>
                            </m:r>
                            <m:r>
                              <a:rPr lang="en-US" sz="1400" b="0" i="0" smtClean="0">
                                <a:solidFill>
                                  <a:srgbClr val="0070C0"/>
                                </a:solidFill>
                                <a:latin typeface="Cambria Math" charset="0"/>
                                <a:ea typeface="Cambria Math" charset="0"/>
                                <a:cs typeface="Cambria Math" charset="0"/>
                              </a:rPr>
                              <m:t>+</m:t>
                            </m:r>
                            <m:r>
                              <a:rPr lang="en-US" sz="1400" b="0" i="0" smtClean="0">
                                <a:solidFill>
                                  <a:srgbClr val="0070C0"/>
                                </a:solidFill>
                                <a:latin typeface="Cambria Math" charset="0"/>
                                <a:ea typeface="Cambria Math" charset="0"/>
                                <a:cs typeface="Cambria Math" charset="0"/>
                              </a:rPr>
                              <m:t>2</m:t>
                            </m:r>
                            <m:r>
                              <m:rPr>
                                <m:sty m:val="p"/>
                              </m:rPr>
                              <a:rPr lang="en-US" sz="1400" b="0" i="0" smtClean="0">
                                <a:solidFill>
                                  <a:srgbClr val="0070C0"/>
                                </a:solidFill>
                                <a:latin typeface="Cambria Math" charset="0"/>
                                <a:ea typeface="Cambria Math" charset="0"/>
                                <a:cs typeface="Cambria Math" charset="0"/>
                              </a:rPr>
                              <m:t>km</m:t>
                            </m:r>
                            <m:r>
                              <a:rPr lang="en-US" sz="1400" b="0" i="0" smtClean="0">
                                <a:solidFill>
                                  <a:srgbClr val="0070C0"/>
                                </a:solidFill>
                                <a:latin typeface="Cambria Math" charset="0"/>
                                <a:ea typeface="Cambria Math" charset="0"/>
                                <a:cs typeface="Cambria Math" charset="0"/>
                              </a:rPr>
                              <m:t>−</m:t>
                            </m:r>
                            <m:r>
                              <m:rPr>
                                <m:sty m:val="p"/>
                              </m:rPr>
                              <a:rPr lang="en-US" sz="1400" b="0" i="0" smtClean="0">
                                <a:solidFill>
                                  <a:srgbClr val="0070C0"/>
                                </a:solidFill>
                                <a:latin typeface="Cambria Math" charset="0"/>
                                <a:ea typeface="Cambria Math" charset="0"/>
                                <a:cs typeface="Cambria Math" charset="0"/>
                              </a:rPr>
                              <m:t>mk</m:t>
                            </m:r>
                            <m:r>
                              <a:rPr lang="en-US" sz="1400" b="0" i="0" baseline="30000" smtClean="0">
                                <a:solidFill>
                                  <a:srgbClr val="0070C0"/>
                                </a:solidFill>
                                <a:latin typeface="Cambria Math" charset="0"/>
                                <a:ea typeface="Cambria Math" charset="0"/>
                                <a:cs typeface="Cambria Math" charset="0"/>
                              </a:rPr>
                              <m:t>2</m:t>
                            </m:r>
                            <m:r>
                              <a:rPr lang="en-US" sz="1400" i="0">
                                <a:solidFill>
                                  <a:srgbClr val="0070C0"/>
                                </a:solidFill>
                                <a:latin typeface="Cambria Math" charset="0"/>
                                <a:ea typeface="Cambria Math" charset="0"/>
                                <a:cs typeface="Cambria Math" charset="0"/>
                              </a:rPr>
                              <m:t> </m:t>
                            </m:r>
                          </m:e>
                        </m:d>
                      </m:den>
                    </m:f>
                  </m:oMath>
                </a14:m>
                <a:r>
                  <a:rPr lang="en-US" sz="14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prstClr val="white">
                                <a:lumMod val="50000"/>
                              </a:prstClr>
                            </a:solidFill>
                            <a:latin typeface="Cambria Math" charset="0"/>
                            <a:ea typeface="Cambria Math" charset="0"/>
                            <a:cs typeface="Cambria Math" charset="0"/>
                          </a:rPr>
                          <m:t>m</m:t>
                        </m:r>
                        <m:r>
                          <a:rPr lang="en-US" sz="1400" baseline="30000">
                            <a:solidFill>
                              <a:prstClr val="white">
                                <a:lumMod val="50000"/>
                              </a:prstClr>
                            </a:solidFill>
                            <a:latin typeface="Cambria Math" charset="0"/>
                            <a:ea typeface="Cambria Math" charset="0"/>
                            <a:cs typeface="Cambria Math" charset="0"/>
                          </a:rPr>
                          <m:t>2</m:t>
                        </m:r>
                        <m:r>
                          <a:rPr lang="en-US" sz="1400">
                            <a:solidFill>
                              <a:prstClr val="white">
                                <a:lumMod val="50000"/>
                              </a:prstClr>
                            </a:solidFill>
                            <a:latin typeface="Cambria Math" charset="0"/>
                            <a:ea typeface="Cambria Math" charset="0"/>
                            <a:cs typeface="Cambria Math" charset="0"/>
                          </a:rPr>
                          <m:t>∗</m:t>
                        </m:r>
                        <m:r>
                          <m:rPr>
                            <m:sty m:val="p"/>
                          </m:rPr>
                          <a:rPr lang="en-US" sz="1400">
                            <a:solidFill>
                              <a:prstClr val="black"/>
                            </a:solidFill>
                            <a:latin typeface="Cambria Math" charset="0"/>
                            <a:ea typeface="Times New Roman" charset="0"/>
                            <a:cs typeface="Times New Roman" charset="0"/>
                          </a:rPr>
                          <m:t>k</m:t>
                        </m:r>
                      </m:num>
                      <m:den>
                        <m:r>
                          <m:rPr>
                            <m:sty m:val="p"/>
                          </m:rPr>
                          <a:rPr lang="en-US" sz="1400">
                            <a:solidFill>
                              <a:schemeClr val="bg1">
                                <a:lumMod val="50000"/>
                              </a:schemeClr>
                            </a:solidFill>
                            <a:latin typeface="Cambria Math" charset="0"/>
                            <a:ea typeface="Cambria Math" charset="0"/>
                            <a:cs typeface="Cambria Math" charset="0"/>
                          </a:rPr>
                          <m:t>m</m:t>
                        </m:r>
                        <m:r>
                          <a:rPr lang="en-US" sz="1400" baseline="30000">
                            <a:solidFill>
                              <a:schemeClr val="bg1">
                                <a:lumMod val="50000"/>
                              </a:schemeClr>
                            </a:solidFill>
                            <a:latin typeface="Cambria Math" charset="0"/>
                            <a:ea typeface="Cambria Math" charset="0"/>
                            <a:cs typeface="Cambria Math" charset="0"/>
                          </a:rPr>
                          <m:t>2</m:t>
                        </m:r>
                        <m:r>
                          <m:rPr>
                            <m:sty m:val="p"/>
                          </m:rPr>
                          <a:rPr lang="en-US" sz="1400">
                            <a:latin typeface="Cambria Math" charset="0"/>
                            <a:ea typeface="Times New Roman" charset="0"/>
                            <a:cs typeface="Times New Roman" charset="0"/>
                          </a:rPr>
                          <m:t>k</m:t>
                        </m:r>
                        <m:r>
                          <a:rPr lang="en-US" sz="1400">
                            <a:solidFill>
                              <a:srgbClr val="000000"/>
                            </a:solidFill>
                            <a:latin typeface="Cambria Math" charset="0"/>
                            <a:ea typeface="Times New Roman" charset="0"/>
                          </a:rPr>
                          <m:t>+</m:t>
                        </m:r>
                        <m:r>
                          <a:rPr lang="en-US" sz="1400">
                            <a:solidFill>
                              <a:srgbClr val="0070C0"/>
                            </a:solidFill>
                            <a:latin typeface="Cambria Math" charset="0"/>
                            <a:ea typeface="Cambria Math" charset="0"/>
                            <a:cs typeface="Cambria Math" charset="0"/>
                          </a:rPr>
                          <m:t>1</m:t>
                        </m:r>
                        <m:r>
                          <a:rPr lang="en-US" sz="1400">
                            <a:solidFill>
                              <a:srgbClr val="0070C0"/>
                            </a:solidFill>
                            <a:latin typeface="Cambria Math" charset="0"/>
                            <a:ea typeface="Cambria Math" charset="0"/>
                            <a:cs typeface="Cambria Math" charset="0"/>
                          </a:rPr>
                          <m:t>−</m:t>
                        </m:r>
                        <m:r>
                          <a:rPr lang="en-US" sz="1400">
                            <a:solidFill>
                              <a:srgbClr val="0070C0"/>
                            </a:solidFill>
                            <a:latin typeface="Cambria Math" charset="0"/>
                            <a:ea typeface="Cambria Math" charset="0"/>
                            <a:cs typeface="Cambria Math" charset="0"/>
                          </a:rPr>
                          <m:t>2</m:t>
                        </m:r>
                        <m:r>
                          <m:rPr>
                            <m:sty m:val="p"/>
                          </m:rPr>
                          <a:rPr lang="en-US" sz="1400">
                            <a:solidFill>
                              <a:srgbClr val="0070C0"/>
                            </a:solidFill>
                            <a:latin typeface="Cambria Math" charset="0"/>
                            <a:ea typeface="Cambria Math" charset="0"/>
                            <a:cs typeface="Cambria Math" charset="0"/>
                          </a:rPr>
                          <m:t>m</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m</m:t>
                        </m:r>
                        <m:r>
                          <a:rPr lang="en-US" sz="1400" baseline="30000">
                            <a:solidFill>
                              <a:srgbClr val="0070C0"/>
                            </a:solidFill>
                            <a:latin typeface="Cambria Math" charset="0"/>
                            <a:ea typeface="Cambria Math" charset="0"/>
                            <a:cs typeface="Cambria Math" charset="0"/>
                          </a:rPr>
                          <m:t>2</m:t>
                        </m:r>
                        <m:r>
                          <a:rPr lang="en-US" sz="1400" i="1">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k</m:t>
                        </m:r>
                        <m:r>
                          <a:rPr lang="en-US" sz="1400">
                            <a:solidFill>
                              <a:srgbClr val="0070C0"/>
                            </a:solidFill>
                            <a:latin typeface="Cambria Math" charset="0"/>
                            <a:ea typeface="Cambria Math" charset="0"/>
                            <a:cs typeface="Cambria Math" charset="0"/>
                          </a:rPr>
                          <m:t>+</m:t>
                        </m:r>
                        <m:r>
                          <a:rPr lang="en-US" sz="1400">
                            <a:solidFill>
                              <a:srgbClr val="0070C0"/>
                            </a:solidFill>
                            <a:latin typeface="Cambria Math" charset="0"/>
                            <a:ea typeface="Cambria Math" charset="0"/>
                            <a:cs typeface="Cambria Math" charset="0"/>
                          </a:rPr>
                          <m:t>2</m:t>
                        </m:r>
                        <m:r>
                          <m:rPr>
                            <m:sty m:val="p"/>
                          </m:rPr>
                          <a:rPr lang="en-US" sz="1400">
                            <a:solidFill>
                              <a:srgbClr val="0070C0"/>
                            </a:solidFill>
                            <a:latin typeface="Cambria Math" charset="0"/>
                            <a:ea typeface="Cambria Math" charset="0"/>
                            <a:cs typeface="Cambria Math" charset="0"/>
                          </a:rPr>
                          <m:t>km</m:t>
                        </m:r>
                        <m:r>
                          <a:rPr lang="en-US" sz="1400">
                            <a:solidFill>
                              <a:srgbClr val="0070C0"/>
                            </a:solidFill>
                            <a:latin typeface="Cambria Math" charset="0"/>
                            <a:ea typeface="Cambria Math" charset="0"/>
                            <a:cs typeface="Cambria Math" charset="0"/>
                          </a:rPr>
                          <m:t>−</m:t>
                        </m:r>
                        <m:r>
                          <m:rPr>
                            <m:sty m:val="p"/>
                          </m:rPr>
                          <a:rPr lang="en-US" sz="1400">
                            <a:solidFill>
                              <a:srgbClr val="0070C0"/>
                            </a:solidFill>
                            <a:latin typeface="Cambria Math" charset="0"/>
                            <a:ea typeface="Cambria Math" charset="0"/>
                            <a:cs typeface="Cambria Math" charset="0"/>
                          </a:rPr>
                          <m:t>mk</m:t>
                        </m:r>
                        <m:r>
                          <a:rPr lang="en-US" sz="1400" baseline="30000">
                            <a:solidFill>
                              <a:srgbClr val="0070C0"/>
                            </a:solidFill>
                            <a:latin typeface="Cambria Math" charset="0"/>
                            <a:ea typeface="Cambria Math" charset="0"/>
                            <a:cs typeface="Cambria Math" charset="0"/>
                          </a:rPr>
                          <m:t>2</m:t>
                        </m:r>
                      </m:den>
                    </m:f>
                  </m:oMath>
                </a14:m>
                <a:r>
                  <a:rPr lang="en-US" sz="1400" dirty="0" smtClean="0">
                    <a:latin typeface="Times New Roman" charset="0"/>
                    <a:ea typeface="Times New Roman" charset="0"/>
                    <a:cs typeface="Times New Roman"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74341" y="281390"/>
                <a:ext cx="8995317" cy="6417462"/>
              </a:xfrm>
              <a:prstGeom prst="rect">
                <a:avLst/>
              </a:prstGeom>
              <a:blipFill rotWithShape="0">
                <a:blip r:embed="rId3"/>
                <a:stretch>
                  <a:fillRect l="-203"/>
                </a:stretch>
              </a:blipFill>
              <a:ln>
                <a:noFill/>
              </a:ln>
            </p:spPr>
            <p:txBody>
              <a:bodyPr/>
              <a:lstStyle/>
              <a:p>
                <a:r>
                  <a:rPr lang="en-US">
                    <a:noFill/>
                  </a:rPr>
                  <a:t> </a:t>
                </a:r>
              </a:p>
            </p:txBody>
          </p:sp>
        </mc:Fallback>
      </mc:AlternateContent>
      <p:sp>
        <p:nvSpPr>
          <p:cNvPr id="2" name="Slide Number Placeholder 1"/>
          <p:cNvSpPr>
            <a:spLocks noGrp="1"/>
          </p:cNvSpPr>
          <p:nvPr>
            <p:ph type="sldNum" sz="quarter" idx="12"/>
          </p:nvPr>
        </p:nvSpPr>
        <p:spPr>
          <a:xfrm>
            <a:off x="8026400" y="6356350"/>
            <a:ext cx="660400" cy="365125"/>
          </a:xfrm>
        </p:spPr>
        <p:txBody>
          <a:bodyPr/>
          <a:lstStyle/>
          <a:p>
            <a:r>
              <a:rPr lang="en-US" smtClean="0"/>
              <a:t>2-</a:t>
            </a:r>
            <a:fld id="{B38F3DF5-46B4-354D-BEB6-FC8B3F9E8E19}" type="slidenum">
              <a:rPr lang="en-US" smtClean="0"/>
              <a:t>52</a:t>
            </a:fld>
            <a:endParaRPr lang="en-US"/>
          </a:p>
        </p:txBody>
      </p:sp>
      <mc:AlternateContent xmlns:mc="http://schemas.openxmlformats.org/markup-compatibility/2006" xmlns:a14="http://schemas.microsoft.com/office/drawing/2010/main">
        <mc:Choice Requires="a14">
          <p:sp>
            <p:nvSpPr>
              <p:cNvPr id="4" name="Rectangle 3"/>
              <p:cNvSpPr/>
              <p:nvPr/>
            </p:nvSpPr>
            <p:spPr>
              <a:xfrm>
                <a:off x="3845715" y="320136"/>
                <a:ext cx="1605572"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𝟏</m:t>
                        </m:r>
                      </m:sub>
                    </m:sSub>
                  </m:oMath>
                </a14:m>
                <a:r>
                  <a:rPr lang="en-US" sz="2400" b="1" smtClean="0">
                    <a:effectLst/>
                    <a:latin typeface="Times New Roman" charset="0"/>
                    <a:ea typeface="Times New Roman" charset="0"/>
                  </a:rPr>
                  <a:t>|</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smtClean="0">
                            <a:latin typeface="Cambria Math" charset="0"/>
                            <a:ea typeface="Cambria Math" charset="0"/>
                            <a:cs typeface="Cambria Math" charset="0"/>
                          </a:rPr>
                          <m:t>𝐑</m:t>
                        </m:r>
                      </m:e>
                      <m:sub>
                        <m:r>
                          <a:rPr lang="en-US" sz="2400" b="1" i="0" smtClean="0">
                            <a:latin typeface="Cambria Math" charset="0"/>
                            <a:ea typeface="Cambria Math" charset="0"/>
                            <a:cs typeface="Cambria Math" charset="0"/>
                          </a:rPr>
                          <m:t>𝟒</m:t>
                        </m:r>
                      </m:sub>
                    </m:sSub>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845715" y="320136"/>
                <a:ext cx="1605572" cy="461665"/>
              </a:xfrm>
              <a:prstGeom prst="rect">
                <a:avLst/>
              </a:prstGeom>
              <a:blipFill rotWithShape="0">
                <a:blip r:embed="rId4"/>
                <a:stretch>
                  <a:fillRect t="-10667" r="-1521" b="-30667"/>
                </a:stretch>
              </a:blipFill>
            </p:spPr>
            <p:txBody>
              <a:bodyPr/>
              <a:lstStyle/>
              <a:p>
                <a:r>
                  <a:rPr lang="en-US">
                    <a:noFill/>
                  </a:rPr>
                  <a:t> </a:t>
                </a:r>
              </a:p>
            </p:txBody>
          </p:sp>
        </mc:Fallback>
      </mc:AlternateContent>
      <p:grpSp>
        <p:nvGrpSpPr>
          <p:cNvPr id="3" name="Group 2"/>
          <p:cNvGrpSpPr/>
          <p:nvPr/>
        </p:nvGrpSpPr>
        <p:grpSpPr>
          <a:xfrm>
            <a:off x="6608329" y="1110428"/>
            <a:ext cx="1385647" cy="1877426"/>
            <a:chOff x="6608329" y="1110428"/>
            <a:chExt cx="1385647" cy="1877426"/>
          </a:xfrm>
        </p:grpSpPr>
        <p:grpSp>
          <p:nvGrpSpPr>
            <p:cNvPr id="5" name="Group 4"/>
            <p:cNvGrpSpPr/>
            <p:nvPr/>
          </p:nvGrpSpPr>
          <p:grpSpPr>
            <a:xfrm>
              <a:off x="6608329" y="1477518"/>
              <a:ext cx="1385647" cy="1510336"/>
              <a:chOff x="1659419" y="1252902"/>
              <a:chExt cx="1385647" cy="1510336"/>
            </a:xfrm>
          </p:grpSpPr>
          <p:grpSp>
            <p:nvGrpSpPr>
              <p:cNvPr id="7" name="Group 6"/>
              <p:cNvGrpSpPr/>
              <p:nvPr/>
            </p:nvGrpSpPr>
            <p:grpSpPr>
              <a:xfrm>
                <a:off x="1659419" y="1252902"/>
                <a:ext cx="1385647" cy="1510336"/>
                <a:chOff x="847118" y="1472908"/>
                <a:chExt cx="1385647" cy="1510336"/>
              </a:xfrm>
            </p:grpSpPr>
            <p:cxnSp>
              <p:nvCxnSpPr>
                <p:cNvPr id="10" name="Straight Connector 9"/>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847118" y="1472908"/>
                  <a:ext cx="1385647" cy="1510336"/>
                  <a:chOff x="847118" y="1472908"/>
                  <a:chExt cx="1385647" cy="1510336"/>
                </a:xfrm>
              </p:grpSpPr>
              <p:sp>
                <p:nvSpPr>
                  <p:cNvPr id="12" name="Oval 11"/>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13" name="Group 12"/>
                  <p:cNvGrpSpPr/>
                  <p:nvPr/>
                </p:nvGrpSpPr>
                <p:grpSpPr>
                  <a:xfrm>
                    <a:off x="847118" y="1472908"/>
                    <a:ext cx="1385647" cy="1503603"/>
                    <a:chOff x="4269040" y="1410942"/>
                    <a:chExt cx="1052006" cy="1926280"/>
                  </a:xfrm>
                </p:grpSpPr>
                <p:sp>
                  <p:nvSpPr>
                    <p:cNvPr id="14" name="Oval 13"/>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15" name="Oval 14"/>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16" name="Oval 15"/>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17" name="Straight Connector 16"/>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088101" y="1410942"/>
                      <a:ext cx="10971" cy="632030"/>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478866" y="1420370"/>
                      <a:ext cx="274" cy="577015"/>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8" name="Straight Connector 7"/>
              <p:cNvCxnSpPr>
                <a:endCxn id="14" idx="7"/>
              </p:cNvCxnSpPr>
              <p:nvPr/>
            </p:nvCxnSpPr>
            <p:spPr>
              <a:xfrm flipH="1">
                <a:off x="2131216" y="1252902"/>
                <a:ext cx="607026" cy="501946"/>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2" name="Rectangle 21"/>
            <p:cNvSpPr/>
            <p:nvPr/>
          </p:nvSpPr>
          <p:spPr>
            <a:xfrm>
              <a:off x="7454546" y="1110428"/>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23" name="Rectangle 22"/>
            <p:cNvSpPr/>
            <p:nvPr/>
          </p:nvSpPr>
          <p:spPr>
            <a:xfrm>
              <a:off x="6654801" y="1117786"/>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grpSp>
    </p:spTree>
    <p:extLst>
      <p:ext uri="{BB962C8B-B14F-4D97-AF65-F5344CB8AC3E}">
        <p14:creationId xmlns:p14="http://schemas.microsoft.com/office/powerpoint/2010/main" val="1709468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512618" y="12985"/>
                <a:ext cx="8492234" cy="6404254"/>
              </a:xfrm>
              <a:prstGeom prst="rect">
                <a:avLst/>
              </a:prstGeom>
              <a:ln>
                <a:noFill/>
              </a:ln>
            </p:spPr>
            <p:txBody>
              <a:bodyPr wrap="square">
                <a:spAutoFit/>
              </a:bodyPr>
              <a:lstStyle/>
              <a:p>
                <a:pPr marL="285750" indent="-285750">
                  <a:lnSpc>
                    <a:spcPct val="150000"/>
                  </a:lnSpc>
                  <a:buFont typeface=".HelveticaNeueDeskInterface-Regular" charset="-120"/>
                  <a:buChar char="-"/>
                </a:pPr>
                <a:endParaRPr lang="en-US" sz="11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sz="11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sz="11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sz="11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100" dirty="0" smtClean="0">
                    <a:latin typeface="Times New Roman" charset="0"/>
                    <a:ea typeface="Times New Roman" charset="0"/>
                    <a:cs typeface="Times New Roman" charset="0"/>
                  </a:rPr>
                  <a:t>R</a:t>
                </a:r>
                <a:r>
                  <a:rPr lang="en-US" sz="1100" baseline="-25000" dirty="0" smtClean="0">
                    <a:latin typeface="Times New Roman" charset="0"/>
                    <a:ea typeface="Times New Roman" charset="0"/>
                    <a:cs typeface="Times New Roman" charset="0"/>
                  </a:rPr>
                  <a:t>1</a:t>
                </a:r>
                <a:r>
                  <a:rPr lang="en-US" sz="1100" dirty="0" smtClean="0">
                    <a:latin typeface="Times New Roman" charset="0"/>
                    <a:ea typeface="Times New Roman" charset="0"/>
                    <a:cs typeface="Times New Roman" charset="0"/>
                  </a:rPr>
                  <a:t> </a:t>
                </a:r>
                <a:r>
                  <a:rPr lang="en-US" sz="1100" dirty="0">
                    <a:latin typeface="Times New Roman" charset="0"/>
                    <a:ea typeface="Times New Roman" charset="0"/>
                    <a:cs typeface="Times New Roman" charset="0"/>
                  </a:rPr>
                  <a:t>= </a:t>
                </a:r>
                <a:r>
                  <a:rPr lang="en-US" sz="1100" dirty="0">
                    <a:latin typeface="Cambria Math" charset="0"/>
                    <a:ea typeface="Cambria Math" charset="0"/>
                    <a:cs typeface="Cambria Math" charset="0"/>
                  </a:rPr>
                  <a:t>Q</a:t>
                </a:r>
                <a:r>
                  <a:rPr lang="en-US" sz="1100" baseline="-25000" dirty="0">
                    <a:latin typeface="Cambria Math" charset="0"/>
                    <a:ea typeface="Cambria Math" charset="0"/>
                    <a:cs typeface="Cambria Math" charset="0"/>
                  </a:rPr>
                  <a:t>1</a:t>
                </a:r>
                <a14:m>
                  <m:oMath xmlns:m="http://schemas.openxmlformats.org/officeDocument/2006/math">
                    <m:r>
                      <m:rPr>
                        <m:sty m:val="p"/>
                      </m:rPr>
                      <a:rPr lang="en-US" sz="1100">
                        <a:latin typeface="Cambria Math" charset="0"/>
                        <a:ea typeface="Cambria Math" charset="0"/>
                        <a:cs typeface="Cambria Math" charset="0"/>
                      </a:rPr>
                      <m:t>Q</m:t>
                    </m:r>
                  </m:oMath>
                </a14:m>
                <a:r>
                  <a:rPr lang="en-US" sz="1100" baseline="-25000" dirty="0">
                    <a:latin typeface="Cambria Math" charset="0"/>
                    <a:ea typeface="Cambria Math" charset="0"/>
                    <a:cs typeface="Cambria Math" charset="0"/>
                  </a:rPr>
                  <a:t>2</a:t>
                </a:r>
                <a:r>
                  <a:rPr lang="en-US" sz="1100" dirty="0">
                    <a:latin typeface="Cambria Math" charset="0"/>
                    <a:ea typeface="Cambria Math" charset="0"/>
                    <a:cs typeface="Cambria Math" charset="0"/>
                  </a:rPr>
                  <a:t>Q</a:t>
                </a:r>
                <a:r>
                  <a:rPr lang="en-US" sz="1100" baseline="-25000" dirty="0">
                    <a:latin typeface="Cambria Math" charset="0"/>
                    <a:ea typeface="Cambria Math" charset="0"/>
                    <a:cs typeface="Cambria Math" charset="0"/>
                  </a:rPr>
                  <a:t>3</a:t>
                </a:r>
              </a:p>
              <a:p>
                <a:pPr marL="285750" indent="-285750">
                  <a:buFont typeface=".HelveticaNeueDeskInterface-Regular" charset="-120"/>
                  <a:buChar char="-"/>
                </a:pPr>
                <a:r>
                  <a:rPr lang="en-US" sz="1100" dirty="0" smtClean="0">
                    <a:latin typeface="Cambria Math" charset="0"/>
                    <a:ea typeface="Cambria Math" charset="0"/>
                    <a:cs typeface="Cambria Math" charset="0"/>
                  </a:rPr>
                  <a:t>P(</a:t>
                </a:r>
                <a:r>
                  <a:rPr lang="en-US" sz="1100" dirty="0" err="1" smtClean="0">
                    <a:latin typeface="Cambria Math" charset="0"/>
                    <a:ea typeface="Cambria Math" charset="0"/>
                    <a:cs typeface="Cambria Math" charset="0"/>
                  </a:rPr>
                  <a:t>Q</a:t>
                </a:r>
                <a:r>
                  <a:rPr lang="en-US" sz="1100" baseline="-25000" dirty="0" err="1" smtClean="0">
                    <a:latin typeface="Cambria Math" charset="0"/>
                    <a:ea typeface="Cambria Math" charset="0"/>
                    <a:cs typeface="Cambria Math" charset="0"/>
                  </a:rPr>
                  <a:t>r</a:t>
                </a:r>
                <a:r>
                  <a:rPr lang="en-US" sz="1100" dirty="0" smtClean="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b="0" i="0" smtClean="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g  when there is dependency between </a:t>
                </a:r>
                <a:r>
                  <a:rPr lang="en-US" sz="1100" dirty="0" smtClean="0">
                    <a:latin typeface="Cambria Math" charset="0"/>
                    <a:ea typeface="Cambria Math" charset="0"/>
                    <a:cs typeface="Cambria Math" charset="0"/>
                  </a:rPr>
                  <a:t>Q</a:t>
                </a:r>
                <a:r>
                  <a:rPr lang="en-US" sz="1100" baseline="-25000" dirty="0" smtClean="0">
                    <a:latin typeface="Cambria Math" charset="0"/>
                    <a:ea typeface="Cambria Math" charset="0"/>
                    <a:cs typeface="Cambria Math" charset="0"/>
                  </a:rPr>
                  <a:t>1 </a:t>
                </a:r>
                <a:r>
                  <a:rPr lang="en-US" sz="1100" dirty="0" smtClean="0">
                    <a:latin typeface="Cambria Math" charset="0"/>
                    <a:ea typeface="Cambria Math" charset="0"/>
                    <a:cs typeface="Cambria Math" charset="0"/>
                  </a:rPr>
                  <a:t>and </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b="0" i="0" smtClean="0">
                            <a:latin typeface="Cambria Math" charset="0"/>
                            <a:ea typeface="Cambria Math" charset="0"/>
                            <a:cs typeface="Cambria Math" charset="0"/>
                          </a:rPr>
                          <m:t>C</m:t>
                        </m:r>
                      </m:e>
                      <m:sub>
                        <m:r>
                          <m:rPr>
                            <m:sty m:val="p"/>
                          </m:rPr>
                          <a:rPr lang="en-US" sz="1100" i="0">
                            <a:latin typeface="Cambria Math" charset="0"/>
                            <a:ea typeface="Cambria Math" charset="0"/>
                            <a:cs typeface="Cambria Math" charset="0"/>
                          </a:rPr>
                          <m:t>j</m:t>
                        </m:r>
                      </m:sub>
                    </m:sSub>
                  </m:oMath>
                </a14:m>
                <a:endParaRPr lang="en-US" sz="1100" dirty="0" smtClean="0">
                  <a:latin typeface="Times New Roman" charset="0"/>
                  <a:ea typeface="Times New Roman" charset="0"/>
                  <a:cs typeface="Times New Roman" charset="0"/>
                </a:endParaRPr>
              </a:p>
              <a:p>
                <a:pPr marL="285750" indent="-285750">
                  <a:buFont typeface=".HelveticaNeueDeskInterface-Regular" charset="-120"/>
                  <a:buChar char="-"/>
                </a:pPr>
                <a:r>
                  <a:rPr lang="en-US" sz="1100" dirty="0">
                    <a:latin typeface="Cambria Math" charset="0"/>
                    <a:ea typeface="Cambria Math" charset="0"/>
                    <a:cs typeface="Cambria Math"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Q</m:t>
                            </m:r>
                          </m:e>
                        </m:acc>
                      </m:e>
                      <m:sub>
                        <m:r>
                          <m:rPr>
                            <m:sty m:val="p"/>
                          </m:rPr>
                          <a:rPr lang="en-US" sz="1100" b="0" i="0" smtClean="0">
                            <a:latin typeface="Cambria Math" charset="0"/>
                            <a:ea typeface="Cambria Math" charset="0"/>
                            <a:cs typeface="Cambria Math" charset="0"/>
                          </a:rPr>
                          <m:t>r</m:t>
                        </m:r>
                      </m:sub>
                    </m:sSub>
                  </m:oMath>
                </a14:m>
                <a:r>
                  <a:rPr lang="en-US" sz="1100" dirty="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a:latin typeface="Cambria Math" charset="0"/>
                            <a:ea typeface="Cambria Math" charset="0"/>
                            <a:cs typeface="Cambria Math" charset="0"/>
                          </a:rPr>
                          <m:t>C</m:t>
                        </m:r>
                      </m:e>
                      <m:sub>
                        <m:r>
                          <m:rPr>
                            <m:sty m:val="p"/>
                          </m:rPr>
                          <a:rPr lang="en-US" sz="1100">
                            <a:latin typeface="Cambria Math" charset="0"/>
                            <a:ea typeface="Cambria Math" charset="0"/>
                            <a:cs typeface="Cambria Math" charset="0"/>
                          </a:rPr>
                          <m:t>j</m:t>
                        </m:r>
                      </m:sub>
                    </m:sSub>
                  </m:oMath>
                </a14:m>
                <a:r>
                  <a:rPr lang="en-US" sz="1100" dirty="0">
                    <a:latin typeface="Times New Roman" charset="0"/>
                    <a:ea typeface="Times New Roman" charset="0"/>
                    <a:cs typeface="Times New Roman" charset="0"/>
                  </a:rPr>
                  <a:t>) = </a:t>
                </a:r>
                <a:r>
                  <a:rPr lang="en-US" sz="1100" dirty="0" smtClean="0">
                    <a:latin typeface="Times New Roman" charset="0"/>
                    <a:ea typeface="Times New Roman" charset="0"/>
                    <a:cs typeface="Times New Roman" charset="0"/>
                  </a:rPr>
                  <a:t>m</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a:latin typeface="Times New Roman" charset="0"/>
                    <a:ea typeface="Times New Roman" charset="0"/>
                    <a:cs typeface="Times New Roman" charset="0"/>
                  </a:rPr>
                  <a:t>P</a:t>
                </a:r>
                <a:r>
                  <a:rPr lang="en-US" sz="1100" dirty="0" smtClean="0">
                    <a:latin typeface="Times New Roman" charset="0"/>
                    <a:ea typeface="Times New Roman" charset="0"/>
                    <a:cs typeface="Times New Roman" charset="0"/>
                  </a:rPr>
                  <a:t>(</a:t>
                </a:r>
                <a14:m>
                  <m:oMath xmlns:m="http://schemas.openxmlformats.org/officeDocument/2006/math">
                    <m:sSub>
                      <m:sSubPr>
                        <m:ctrlPr>
                          <a:rPr lang="en-US" sz="1100" i="1" smtClean="0">
                            <a:latin typeface="Cambria Math" panose="02040503050406030204" pitchFamily="18" charset="0"/>
                            <a:ea typeface="Times New Roman" charset="0"/>
                            <a:cs typeface="Times New Roman" charset="0"/>
                          </a:rPr>
                        </m:ctrlPr>
                      </m:sSubPr>
                      <m:e>
                        <m:r>
                          <m:rPr>
                            <m:sty m:val="p"/>
                          </m:rPr>
                          <a:rPr lang="en-US" sz="1100" b="0" i="0" smtClean="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smtClean="0">
                    <a:latin typeface="Times New Roman" charset="0"/>
                    <a:ea typeface="Times New Roman" charset="0"/>
                    <a:cs typeface="Times New Roman" charset="0"/>
                  </a:rPr>
                  <a:t>) = k</a:t>
                </a:r>
              </a:p>
              <a:p>
                <a:pPr marL="285750" indent="-285750">
                  <a:buFont typeface=".HelveticaNeueDeskInterface-Regular" charset="-120"/>
                  <a:buChar char="-"/>
                </a:pPr>
                <a:r>
                  <a:rPr lang="en-US" sz="1100" dirty="0" smtClean="0">
                    <a:latin typeface="Times New Roman" charset="0"/>
                    <a:ea typeface="Times New Roman" charset="0"/>
                    <a:cs typeface="Times New Roman"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1- </a:t>
                </a:r>
                <a:r>
                  <a:rPr lang="en-US" sz="1100" dirty="0">
                    <a:latin typeface="Times New Roman" charset="0"/>
                    <a:ea typeface="Times New Roman" charset="0"/>
                    <a:cs typeface="Times New Roman" charset="0"/>
                  </a:rPr>
                  <a:t>P(</a:t>
                </a:r>
                <a14:m>
                  <m:oMath xmlns:m="http://schemas.openxmlformats.org/officeDocument/2006/math">
                    <m:sSub>
                      <m:sSubPr>
                        <m:ctrlPr>
                          <a:rPr lang="en-US" sz="1100" i="1">
                            <a:latin typeface="Cambria Math" panose="02040503050406030204" pitchFamily="18" charset="0"/>
                            <a:ea typeface="Times New Roman" charset="0"/>
                            <a:cs typeface="Times New Roman" charset="0"/>
                          </a:rPr>
                        </m:ctrlPr>
                      </m:sSubPr>
                      <m:e>
                        <m:r>
                          <m:rPr>
                            <m:sty m:val="p"/>
                          </m:rPr>
                          <a:rPr lang="en-US" sz="110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a:latin typeface="Times New Roman" charset="0"/>
                    <a:ea typeface="Times New Roman" charset="0"/>
                    <a:cs typeface="Times New Roman" charset="0"/>
                  </a:rPr>
                  <a:t>) </a:t>
                </a:r>
                <a:r>
                  <a:rPr lang="en-US" sz="1100" dirty="0" smtClean="0">
                    <a:latin typeface="Times New Roman" charset="0"/>
                    <a:ea typeface="Times New Roman" charset="0"/>
                    <a:cs typeface="Times New Roman" charset="0"/>
                  </a:rPr>
                  <a:t>= 1- k</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a:solidFill>
                      <a:schemeClr val="bg1">
                        <a:lumMod val="50000"/>
                      </a:schemeClr>
                    </a:solidFill>
                    <a:latin typeface="Cambria Math" charset="0"/>
                    <a:ea typeface="Cambria Math" charset="0"/>
                    <a:cs typeface="Cambria Math" charset="0"/>
                  </a:rPr>
                  <a:t>Since </a:t>
                </a:r>
                <a:r>
                  <a:rPr lang="en-US" sz="1100" dirty="0" smtClean="0">
                    <a:solidFill>
                      <a:schemeClr val="bg1">
                        <a:lumMod val="50000"/>
                      </a:schemeClr>
                    </a:solidFill>
                    <a:latin typeface="Cambria Math" charset="0"/>
                    <a:ea typeface="Cambria Math" charset="0"/>
                    <a:cs typeface="Cambria Math" charset="0"/>
                  </a:rPr>
                  <a:t>P(</a:t>
                </a:r>
                <a:r>
                  <a:rPr lang="en-US" sz="1100" dirty="0" err="1" smtClean="0">
                    <a:solidFill>
                      <a:schemeClr val="bg1">
                        <a:lumMod val="50000"/>
                      </a:schemeClr>
                    </a:solidFill>
                    <a:latin typeface="Cambria Math" charset="0"/>
                    <a:ea typeface="Cambria Math" charset="0"/>
                    <a:cs typeface="Cambria Math" charset="0"/>
                  </a:rPr>
                  <a:t>Q</a:t>
                </a:r>
                <a:r>
                  <a:rPr lang="en-US" sz="1100" baseline="-25000" dirty="0" err="1" smtClean="0">
                    <a:solidFill>
                      <a:schemeClr val="bg1">
                        <a:lumMod val="50000"/>
                      </a:schemeClr>
                    </a:solidFill>
                    <a:latin typeface="Cambria Math" charset="0"/>
                    <a:ea typeface="Cambria Math" charset="0"/>
                    <a:cs typeface="Cambria Math" charset="0"/>
                  </a:rPr>
                  <a:t>r</a:t>
                </a:r>
                <a:r>
                  <a:rPr lang="en-US" sz="1100" dirty="0" smtClean="0">
                    <a:solidFill>
                      <a:schemeClr val="bg1">
                        <a:lumMod val="50000"/>
                      </a:schemeClr>
                    </a:solidFill>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latin typeface="Times New Roman" charset="0"/>
                    <a:ea typeface="Times New Roman" charset="0"/>
                    <a:cs typeface="Times New Roman" charset="0"/>
                  </a:rPr>
                  <a:t>) = g. Where, g= e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then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r>
                      <m:rPr>
                        <m:nor/>
                      </m:rPr>
                      <a:rPr lang="en-US" sz="1100">
                        <a:solidFill>
                          <a:schemeClr val="bg1">
                            <a:lumMod val="50000"/>
                          </a:schemeClr>
                        </a:solidFill>
                        <a:latin typeface="Cambria Math" charset="0"/>
                        <a:ea typeface="Cambria Math" charset="0"/>
                        <a:cs typeface="Cambria Math" charset="0"/>
                      </a:rPr>
                      <m:t>Q</m:t>
                    </m:r>
                    <m:r>
                      <m:rPr>
                        <m:nor/>
                      </m:rPr>
                      <a:rPr lang="en-US" sz="1100" b="0" i="0" baseline="-25000" smtClean="0">
                        <a:solidFill>
                          <a:schemeClr val="bg1">
                            <a:lumMod val="50000"/>
                          </a:schemeClr>
                        </a:solidFill>
                        <a:latin typeface="Cambria Math" charset="0"/>
                        <a:ea typeface="Cambria Math" charset="0"/>
                        <a:cs typeface="Cambria Math" charset="0"/>
                      </a:rPr>
                      <m:t>r</m:t>
                    </m:r>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a:t>
                </a:r>
                <a:r>
                  <a:rPr lang="en-US" sz="1100" dirty="0">
                    <a:solidFill>
                      <a:schemeClr val="bg1">
                        <a:lumMod val="50000"/>
                      </a:schemeClr>
                    </a:solidFill>
                    <a:latin typeface="Times New Roman" charset="0"/>
                    <a:ea typeface="Times New Roman" charset="0"/>
                    <a:cs typeface="Times New Roman" charset="0"/>
                  </a:rPr>
                  <a:t>= 1-e =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1-g</a:t>
                </a:r>
              </a:p>
              <a:p>
                <a:pPr marL="285750" indent="-285750">
                  <a:buFont typeface=".HelveticaNeueDeskInterface-Regular" charset="-120"/>
                  <a:buChar char="-"/>
                </a:pP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Since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 P(</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1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r</m:t>
                        </m:r>
                      </m:sub>
                    </m:sSub>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m. </a:t>
                </a:r>
                <a:r>
                  <a:rPr lang="en-US" sz="1100" dirty="0">
                    <a:solidFill>
                      <a:schemeClr val="bg1">
                        <a:lumMod val="50000"/>
                      </a:schemeClr>
                    </a:solidFill>
                    <a:latin typeface="Times New Roman" charset="0"/>
                    <a:ea typeface="Times New Roman" charset="0"/>
                    <a:cs typeface="Times New Roman" charset="0"/>
                  </a:rPr>
                  <a:t>Where, m= e</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then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1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r</m:t>
                        </m:r>
                      </m:sub>
                    </m:sSub>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b="0" i="0" smtClean="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a:t>
                </a:r>
                <a:r>
                  <a:rPr lang="en-US" sz="1100" dirty="0">
                    <a:solidFill>
                      <a:schemeClr val="bg1">
                        <a:lumMod val="50000"/>
                      </a:schemeClr>
                    </a:solidFill>
                    <a:latin typeface="Times New Roman" charset="0"/>
                    <a:ea typeface="Times New Roman" charset="0"/>
                    <a:cs typeface="Times New Roman" charset="0"/>
                  </a:rPr>
                  <a:t>1-e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1-m</a:t>
                </a:r>
              </a:p>
              <a:p>
                <a:pPr marL="285750" indent="-285750">
                  <a:lnSpc>
                    <a:spcPct val="150000"/>
                  </a:lnSpc>
                  <a:buFont typeface=".HelveticaNeueDeskInterface-Regular" charset="-120"/>
                  <a:buChar char="-"/>
                </a:pPr>
                <a:r>
                  <a:rPr lang="en-US" sz="1400" dirty="0" smtClean="0">
                    <a:latin typeface="Times New Roman" charset="0"/>
                    <a:ea typeface="Times New Roman" charset="0"/>
                  </a:rPr>
                  <a:t>P</a:t>
                </a:r>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oMath>
                </a14:m>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R</m:t>
                        </m:r>
                      </m:e>
                      <m:sub>
                        <m:r>
                          <a:rPr lang="en-US" sz="1400" b="0" i="0" smtClean="0">
                            <a:latin typeface="Cambria Math" charset="0"/>
                            <a:ea typeface="Cambria Math" charset="0"/>
                            <a:cs typeface="Cambria Math" charset="0"/>
                          </a:rPr>
                          <m:t>1</m:t>
                        </m:r>
                      </m:sub>
                    </m:sSub>
                  </m:oMath>
                </a14:m>
                <a:r>
                  <a:rPr lang="en-US" sz="1400" dirty="0">
                    <a:latin typeface="Times New Roman" charset="0"/>
                    <a:ea typeface="Times New Roman" charset="0"/>
                  </a:rPr>
                  <a:t>) </a:t>
                </a:r>
                <a:r>
                  <a:rPr lang="en-US" sz="1400" dirty="0" smtClean="0">
                    <a:latin typeface="Times New Roman" charset="0"/>
                    <a:ea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smtClean="0">
                            <a:solidFill>
                              <a:srgbClr val="FF0000"/>
                            </a:solidFill>
                            <a:latin typeface="Times New Roman" charset="0"/>
                            <a:ea typeface="Times New Roman"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1</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num>
                      <m:den>
                        <m:r>
                          <m:rPr>
                            <m:nor/>
                          </m:rPr>
                          <a:rPr lang="en-US" sz="1400" smtClean="0">
                            <a:solidFill>
                              <a:srgbClr val="FF0000"/>
                            </a:solidFill>
                            <a:latin typeface="Times New Roman" charset="0"/>
                            <a:ea typeface="Times New Roman"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1</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1" smtClean="0">
                                    <a:latin typeface="Cambria Math" charset="0"/>
                                    <a:ea typeface="Cambria Math" charset="0"/>
                                    <a:cs typeface="Cambria Math" charset="0"/>
                                  </a:rPr>
                                  <m:t>2</m:t>
                                </m:r>
                              </m:sub>
                            </m:sSub>
                          </m:e>
                        </m:d>
                        <m:r>
                          <a:rPr lang="en-US" sz="1400">
                            <a:solidFill>
                              <a:srgbClr val="000000"/>
                            </a:solidFill>
                            <a:latin typeface="Cambria Math" charset="0"/>
                            <a:ea typeface="Times New Roman" charset="0"/>
                          </a:rPr>
                          <m:t>+</m:t>
                        </m:r>
                        <m:r>
                          <m:rPr>
                            <m:nor/>
                          </m:rPr>
                          <a:rPr lang="en-US" sz="1400" smtClean="0">
                            <a:solidFill>
                              <a:srgbClr val="0070C0"/>
                            </a:solidFill>
                            <a:latin typeface="Times New Roman" charset="0"/>
                            <a:ea typeface="Times New Roman" charset="0"/>
                          </a:rPr>
                          <m:t>P</m:t>
                        </m:r>
                        <m:d>
                          <m:dPr>
                            <m:ctrlPr>
                              <a:rPr lang="en-US" sz="1400" i="1">
                                <a:solidFill>
                                  <a:srgbClr val="0070C0"/>
                                </a:solidFill>
                                <a:latin typeface="Cambria Math" panose="02040503050406030204" pitchFamily="18" charset="0"/>
                                <a:ea typeface="Times New Roman" charset="0"/>
                              </a:rPr>
                            </m:ctrlPr>
                          </m:dPr>
                          <m:e>
                            <m:r>
                              <m:rPr>
                                <m:nor/>
                              </m:rPr>
                              <a:rPr lang="en-US" sz="1400">
                                <a:solidFill>
                                  <a:srgbClr val="0070C0"/>
                                </a:solidFill>
                                <a:latin typeface="Times New Roman" charset="0"/>
                                <a:ea typeface="Times New Roman" charset="0"/>
                                <a:cs typeface="Times New Roman" charset="0"/>
                              </a:rPr>
                              <m:t>R</m:t>
                            </m:r>
                            <m:r>
                              <m:rPr>
                                <m:nor/>
                              </m:rPr>
                              <a:rPr lang="en-US" sz="1400" b="0" i="0" baseline="-25000" smtClean="0">
                                <a:solidFill>
                                  <a:srgbClr val="0070C0"/>
                                </a:solidFill>
                                <a:latin typeface="Times New Roman" charset="0"/>
                                <a:ea typeface="Times New Roman" charset="0"/>
                                <a:cs typeface="Times New Roman" charset="0"/>
                              </a:rPr>
                              <m:t>1</m:t>
                            </m:r>
                          </m:e>
                          <m:e>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e>
                        </m:d>
                        <m:r>
                          <a:rPr lang="en-US" sz="1400">
                            <a:solidFill>
                              <a:srgbClr val="0070C0"/>
                            </a:solidFill>
                            <a:latin typeface="Cambria Math" charset="0"/>
                            <a:ea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a:rPr lang="en-US" sz="1400" b="0" i="0" smtClean="0">
                                    <a:solidFill>
                                      <a:schemeClr val="tx1"/>
                                    </a:solidFill>
                                    <a:latin typeface="Cambria Math" charset="0"/>
                                    <a:ea typeface="Cambria Math" charset="0"/>
                                    <a:cs typeface="Cambria Math" charset="0"/>
                                  </a:rPr>
                                  <m:t>2</m:t>
                                </m:r>
                              </m:sub>
                            </m:sSub>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rPr>
                  <a:t>              =</a:t>
                </a:r>
                <a:r>
                  <a:rPr lang="en-US" sz="1400" dirty="0" smtClean="0">
                    <a:latin typeface="Times New Roman" charset="0"/>
                    <a:ea typeface="Times New Roman" charset="0"/>
                    <a:cs typeface="Times New Roman" charset="0"/>
                  </a:rPr>
                  <a:t>  </a:t>
                </a:r>
                <a14:m>
                  <m:oMath xmlns:m="http://schemas.openxmlformats.org/officeDocument/2006/math">
                    <m:f>
                      <m:fPr>
                        <m:ctrlPr>
                          <a:rPr lang="en-US" sz="1400" i="1" smtClean="0">
                            <a:latin typeface="Cambria Math" panose="02040503050406030204" pitchFamily="18" charset="0"/>
                            <a:ea typeface="Times New Roman" charset="0"/>
                          </a:rPr>
                        </m:ctrlPr>
                      </m:fPr>
                      <m:num>
                        <m:r>
                          <m:rPr>
                            <m:nor/>
                          </m:rPr>
                          <a:rPr lang="en-US" sz="1400" smtClean="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r>
                          <m:rPr>
                            <m:nor/>
                          </m:rPr>
                          <a:rPr lang="en-US" sz="1400" smtClean="0">
                            <a:solidFill>
                              <a:srgbClr val="FF0000"/>
                            </a:solidFill>
                            <a:latin typeface="Cambria Math" charset="0"/>
                            <a:ea typeface="Cambria Math" charset="0"/>
                            <a:cs typeface="Cambria Math" charset="0"/>
                          </a:rPr>
                          <m:t>Q</m:t>
                        </m:r>
                        <m:r>
                          <m:rPr>
                            <m:nor/>
                          </m:rPr>
                          <a:rPr lang="en-US" sz="1400" baseline="-25000" smtClean="0">
                            <a:solidFill>
                              <a:srgbClr val="FF0000"/>
                            </a:solidFill>
                            <a:latin typeface="Cambria Math" charset="0"/>
                            <a:ea typeface="Cambria Math" charset="0"/>
                            <a:cs typeface="Cambria Math" charset="0"/>
                          </a:rPr>
                          <m:t>1</m:t>
                        </m:r>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smtClean="0">
                            <a:solidFill>
                              <a:schemeClr val="tx1"/>
                            </a:solidFill>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num>
                      <m:den>
                        <m:d>
                          <m:dPr>
                            <m:begChr m:val="["/>
                            <m:endChr m:val="]"/>
                            <m:ctrlPr>
                              <a:rPr lang="en-US" sz="1400" i="1" smtClean="0">
                                <a:solidFill>
                                  <a:schemeClr val="tx1"/>
                                </a:solidFill>
                                <a:latin typeface="Cambria Math" panose="02040503050406030204" pitchFamily="18" charset="0"/>
                                <a:ea typeface="Cambria Math" charset="0"/>
                                <a:cs typeface="Cambria Math" charset="0"/>
                              </a:rPr>
                            </m:ctrlPr>
                          </m:dPr>
                          <m:e>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1</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1"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b="0" i="0" smtClean="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e>
                        </m:d>
                        <m:r>
                          <a:rPr lang="en-US" sz="1400">
                            <a:solidFill>
                              <a:srgbClr val="000000"/>
                            </a:solidFill>
                            <a:latin typeface="Cambria Math" charset="0"/>
                            <a:ea typeface="Times New Roman" charset="0"/>
                          </a:rPr>
                          <m:t>+</m:t>
                        </m:r>
                        <m:r>
                          <m:rPr>
                            <m:nor/>
                          </m:rPr>
                          <a:rPr lang="en-US" sz="1400" b="0" i="0" smtClean="0">
                            <a:solidFill>
                              <a:srgbClr val="000000"/>
                            </a:solidFill>
                            <a:latin typeface="Cambria Math" charset="0"/>
                            <a:ea typeface="Times New Roman" charset="0"/>
                          </a:rPr>
                          <m:t> </m:t>
                        </m:r>
                        <m:d>
                          <m:dPr>
                            <m:begChr m:val="["/>
                            <m:endChr m:val="]"/>
                            <m:ctrlPr>
                              <a:rPr lang="en-US" sz="1400" b="0" i="1" smtClean="0">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1</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2</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cs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3</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a:rPr lang="en-US" sz="1400" b="0" i="0" smtClean="0">
                                        <a:solidFill>
                                          <a:schemeClr val="tx1"/>
                                        </a:solidFill>
                                        <a:latin typeface="Cambria Math" charset="0"/>
                                        <a:ea typeface="Cambria Math" charset="0"/>
                                        <a:cs typeface="Cambria Math" charset="0"/>
                                      </a:rPr>
                                      <m:t>2</m:t>
                                    </m:r>
                                  </m:sub>
                                </m:sSub>
                              </m:e>
                            </m:d>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ea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i="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i="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i="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num>
                      <m:den>
                        <m:d>
                          <m:dPr>
                            <m:begChr m:val="["/>
                            <m:endChr m:val="]"/>
                            <m:ctrlPr>
                              <a:rPr lang="en-US" sz="1400" i="1">
                                <a:latin typeface="Cambria Math" panose="02040503050406030204" pitchFamily="18" charset="0"/>
                                <a:ea typeface="Cambria Math" charset="0"/>
                                <a:cs typeface="Cambria Math" charset="0"/>
                              </a:rPr>
                            </m:ctrlPr>
                          </m:dPr>
                          <m:e>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i="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i="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i="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e>
                        </m:d>
                        <m:r>
                          <a:rPr lang="en-US" sz="1400" i="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2</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i="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i="0">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i="0">
                                            <a:latin typeface="Cambria Math" charset="0"/>
                                            <a:ea typeface="Cambria Math" charset="0"/>
                                            <a:cs typeface="Cambria Math" charset="0"/>
                                          </a:rPr>
                                          <m:t>C</m:t>
                                        </m:r>
                                      </m:e>
                                    </m:acc>
                                  </m:e>
                                  <m:sub>
                                    <m:r>
                                      <a:rPr lang="en-US" sz="1400" b="0" i="0" smtClean="0">
                                        <a:latin typeface="Cambria Math" charset="0"/>
                                        <a:ea typeface="Cambria Math" charset="0"/>
                                        <a:cs typeface="Cambria Math" charset="0"/>
                                      </a:rPr>
                                      <m:t>2</m:t>
                                    </m:r>
                                  </m:sub>
                                </m:sSub>
                              </m:e>
                            </m:d>
                          </m:e>
                        </m:d>
                      </m:den>
                    </m:f>
                  </m:oMath>
                </a14:m>
                <a:r>
                  <a:rPr lang="en-US" sz="1400" dirty="0" smtClean="0">
                    <a:latin typeface="Times New Roman" charset="0"/>
                    <a:ea typeface="Times New Roman" charset="0"/>
                    <a:cs typeface="Times New Roman" charset="0"/>
                  </a:rPr>
                  <a:t>   </a:t>
                </a:r>
                <a:r>
                  <a:rPr lang="en-US" sz="800" dirty="0" smtClean="0">
                    <a:latin typeface="Times New Roman" charset="0"/>
                    <a:ea typeface="Times New Roman" charset="0"/>
                    <a:cs typeface="Times New Roman" charset="0"/>
                  </a:rPr>
                  <a:t>based on the structure of the relation between the questions and the concepts, </a:t>
                </a:r>
                <a:r>
                  <a:rPr lang="en-US" sz="800" dirty="0" smtClean="0">
                    <a:latin typeface="Cambria Math" charset="0"/>
                    <a:ea typeface="Cambria Math" charset="0"/>
                    <a:cs typeface="Cambria Math" charset="0"/>
                  </a:rPr>
                  <a:t>Q</a:t>
                </a:r>
                <a:r>
                  <a:rPr lang="en-US" sz="800" baseline="-25000" dirty="0" smtClean="0">
                    <a:latin typeface="Cambria Math" charset="0"/>
                    <a:ea typeface="Cambria Math" charset="0"/>
                    <a:cs typeface="Cambria Math" charset="0"/>
                  </a:rPr>
                  <a:t>1 </a:t>
                </a:r>
                <a:r>
                  <a:rPr lang="en-US" sz="800" dirty="0" smtClean="0">
                    <a:latin typeface="Cambria Math" charset="0"/>
                    <a:ea typeface="Cambria Math" charset="0"/>
                    <a:cs typeface="Cambria Math" charset="0"/>
                  </a:rPr>
                  <a:t>and Q</a:t>
                </a:r>
                <a:r>
                  <a:rPr lang="en-US" sz="800" baseline="-25000" dirty="0" smtClean="0">
                    <a:latin typeface="Cambria Math" charset="0"/>
                    <a:ea typeface="Cambria Math" charset="0"/>
                    <a:cs typeface="Cambria Math" charset="0"/>
                  </a:rPr>
                  <a:t>3</a:t>
                </a:r>
                <a:r>
                  <a:rPr lang="en-US" sz="800" dirty="0" smtClean="0">
                    <a:latin typeface="Cambria Math" charset="0"/>
                    <a:ea typeface="Cambria Math" charset="0"/>
                    <a:cs typeface="Cambria Math" charset="0"/>
                  </a:rPr>
                  <a:t> is not related with C</a:t>
                </a:r>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a:rPr lang="en-US" sz="1400" i="0" smtClean="0">
                            <a:solidFill>
                              <a:schemeClr val="bg1">
                                <a:lumMod val="50000"/>
                              </a:schemeClr>
                            </a:solidFill>
                            <a:latin typeface="Cambria Math" charset="0"/>
                            <a:ea typeface="Times New Roman" charset="0"/>
                          </a:rPr>
                          <m:t>(</m:t>
                        </m:r>
                        <m:r>
                          <a:rPr lang="en-US" sz="1400" i="0">
                            <a:solidFill>
                              <a:schemeClr val="bg1">
                                <a:lumMod val="50000"/>
                              </a:schemeClr>
                            </a:solidFill>
                            <a:latin typeface="Cambria Math" charset="0"/>
                            <a:ea typeface="Cambria Math" charset="0"/>
                            <a:cs typeface="Cambria Math" charset="0"/>
                          </a:rPr>
                          <m:t>1</m:t>
                        </m:r>
                        <m:r>
                          <a:rPr lang="en-US" sz="1400" i="0">
                            <a:solidFill>
                              <a:schemeClr val="bg1">
                                <a:lumMod val="50000"/>
                              </a:schemeClr>
                            </a:solidFill>
                            <a:latin typeface="Cambria Math" charset="0"/>
                            <a:ea typeface="Cambria Math" charset="0"/>
                            <a:cs typeface="Cambria Math" charset="0"/>
                          </a:rPr>
                          <m:t>−</m:t>
                        </m:r>
                        <m:r>
                          <m:rPr>
                            <m:sty m:val="p"/>
                          </m:rPr>
                          <a:rPr lang="en-US" sz="1400" i="0" smtClean="0">
                            <a:solidFill>
                              <a:schemeClr val="bg1">
                                <a:lumMod val="50000"/>
                              </a:schemeClr>
                            </a:solidFill>
                            <a:latin typeface="Cambria Math" charset="0"/>
                            <a:ea typeface="Times New Roman" charset="0"/>
                          </a:rPr>
                          <m:t>g</m:t>
                        </m:r>
                        <m:r>
                          <a:rPr lang="en-US" sz="1400" i="0">
                            <a:solidFill>
                              <a:schemeClr val="bg1">
                                <a:lumMod val="50000"/>
                              </a:schemeClr>
                            </a:solidFill>
                            <a:latin typeface="Cambria Math" charset="0"/>
                            <a:ea typeface="Cambria Math" charset="0"/>
                            <a:cs typeface="Cambria Math" charset="0"/>
                          </a:rPr>
                          <m:t>)</m:t>
                        </m:r>
                        <m:r>
                          <a:rPr lang="en-US" sz="1400" i="0" smtClean="0">
                            <a:solidFill>
                              <a:schemeClr val="tx1"/>
                            </a:solidFill>
                            <a:latin typeface="Cambria Math" charset="0"/>
                            <a:ea typeface="Cambria Math" charset="0"/>
                            <a:cs typeface="Cambria Math" charset="0"/>
                          </a:rPr>
                          <m:t>∗</m:t>
                        </m:r>
                        <m:r>
                          <m:rPr>
                            <m:sty m:val="p"/>
                          </m:rPr>
                          <a:rPr lang="en-US" sz="1400" i="0">
                            <a:latin typeface="Cambria Math" charset="0"/>
                            <a:ea typeface="Times New Roman" charset="0"/>
                            <a:cs typeface="Times New Roman" charset="0"/>
                          </a:rPr>
                          <m:t>k</m:t>
                        </m:r>
                      </m:num>
                      <m:den>
                        <m:d>
                          <m:dPr>
                            <m:begChr m:val="["/>
                            <m:endChr m:val="]"/>
                            <m:ctrlPr>
                              <a:rPr lang="en-US" sz="1400" i="1">
                                <a:solidFill>
                                  <a:schemeClr val="bg1">
                                    <a:lumMod val="50000"/>
                                  </a:schemeClr>
                                </a:solidFill>
                                <a:latin typeface="Cambria Math" panose="02040503050406030204" pitchFamily="18" charset="0"/>
                                <a:ea typeface="Times New Roman" charset="0"/>
                                <a:cs typeface="Cambria Math" charset="0"/>
                              </a:rPr>
                            </m:ctrlPr>
                          </m:dPr>
                          <m:e>
                            <m:d>
                              <m:dPr>
                                <m:ctrlPr>
                                  <a:rPr lang="en-US" sz="1400" i="1">
                                    <a:solidFill>
                                      <a:schemeClr val="bg1">
                                        <a:lumMod val="50000"/>
                                      </a:schemeClr>
                                    </a:solidFill>
                                    <a:latin typeface="Cambria Math" panose="02040503050406030204" pitchFamily="18" charset="0"/>
                                    <a:ea typeface="Times New Roman" charset="0"/>
                                    <a:cs typeface="Cambria Math" charset="0"/>
                                  </a:rPr>
                                </m:ctrlPr>
                              </m:dPr>
                              <m:e>
                                <m:r>
                                  <a:rPr lang="en-US" sz="1400" i="0">
                                    <a:solidFill>
                                      <a:schemeClr val="bg1">
                                        <a:lumMod val="50000"/>
                                      </a:schemeClr>
                                    </a:solidFill>
                                    <a:latin typeface="Cambria Math" charset="0"/>
                                    <a:ea typeface="Cambria Math" charset="0"/>
                                    <a:cs typeface="Cambria Math" charset="0"/>
                                  </a:rPr>
                                  <m:t>1</m:t>
                                </m:r>
                                <m:r>
                                  <a:rPr lang="en-US" sz="1400" i="0">
                                    <a:solidFill>
                                      <a:schemeClr val="bg1">
                                        <a:lumMod val="50000"/>
                                      </a:schemeClr>
                                    </a:solidFill>
                                    <a:latin typeface="Cambria Math" charset="0"/>
                                    <a:ea typeface="Cambria Math" charset="0"/>
                                    <a:cs typeface="Cambria Math" charset="0"/>
                                  </a:rPr>
                                  <m:t>−</m:t>
                                </m:r>
                                <m:r>
                                  <m:rPr>
                                    <m:sty m:val="p"/>
                                  </m:rPr>
                                  <a:rPr lang="en-US" sz="1400" i="0">
                                    <a:solidFill>
                                      <a:schemeClr val="bg1">
                                        <a:lumMod val="50000"/>
                                      </a:schemeClr>
                                    </a:solidFill>
                                    <a:latin typeface="Cambria Math" charset="0"/>
                                    <a:ea typeface="Cambria Math" charset="0"/>
                                    <a:cs typeface="Cambria Math" charset="0"/>
                                  </a:rPr>
                                  <m:t>g</m:t>
                                </m:r>
                              </m:e>
                            </m:d>
                            <m:r>
                              <a:rPr lang="en-US" sz="1400" i="0">
                                <a:solidFill>
                                  <a:schemeClr val="bg1">
                                    <a:lumMod val="50000"/>
                                  </a:schemeClr>
                                </a:solidFill>
                                <a:latin typeface="Cambria Math" charset="0"/>
                                <a:ea typeface="Cambria Math" charset="0"/>
                                <a:cs typeface="Cambria Math" charset="0"/>
                              </a:rPr>
                              <m:t>∗</m:t>
                            </m:r>
                            <m:r>
                              <m:rPr>
                                <m:sty m:val="p"/>
                              </m:rPr>
                              <a:rPr lang="en-US" sz="1400" i="0">
                                <a:latin typeface="Cambria Math" charset="0"/>
                                <a:ea typeface="Times New Roman" charset="0"/>
                                <a:cs typeface="Times New Roman" charset="0"/>
                              </a:rPr>
                              <m:t>k</m:t>
                            </m:r>
                          </m:e>
                        </m:d>
                        <m:r>
                          <a:rPr lang="en-US" sz="1400" i="0">
                            <a:solidFill>
                              <a:srgbClr val="000000"/>
                            </a:solidFill>
                            <a:latin typeface="Cambria Math" charset="0"/>
                            <a:ea typeface="Times New Roman" charset="0"/>
                          </a:rPr>
                          <m:t>+</m:t>
                        </m:r>
                        <m:r>
                          <a:rPr lang="en-US" sz="1400" b="0" i="0" smtClean="0">
                            <a:solidFill>
                              <a:srgbClr val="000000"/>
                            </a:solidFill>
                            <a:latin typeface="Cambria Math" charset="0"/>
                            <a:ea typeface="Times New Roman" charset="0"/>
                          </a:rPr>
                          <m:t>[</m:t>
                        </m:r>
                        <m:r>
                          <m:rPr>
                            <m:sty m:val="p"/>
                          </m:rPr>
                          <a:rPr lang="en-US" sz="1400" b="0" i="0" smtClean="0">
                            <a:solidFill>
                              <a:srgbClr val="0070C0"/>
                            </a:solidFill>
                            <a:latin typeface="Cambria Math" charset="0"/>
                            <a:ea typeface="Times New Roman" charset="0"/>
                          </a:rPr>
                          <m:t>g</m:t>
                        </m:r>
                        <m:r>
                          <a:rPr lang="en-US" sz="1400" b="0" i="0" smtClean="0">
                            <a:solidFill>
                              <a:srgbClr val="000000"/>
                            </a:solidFill>
                            <a:latin typeface="Cambria Math" charset="0"/>
                            <a:ea typeface="Times New Roman" charset="0"/>
                          </a:rPr>
                          <m:t>∗</m:t>
                        </m:r>
                        <m:d>
                          <m:dPr>
                            <m:ctrlPr>
                              <a:rPr lang="en-US" sz="1400" b="0" i="1" smtClean="0">
                                <a:solidFill>
                                  <a:srgbClr val="000000"/>
                                </a:solidFill>
                                <a:latin typeface="Cambria Math" panose="02040503050406030204" pitchFamily="18" charset="0"/>
                                <a:ea typeface="Times New Roman" charset="0"/>
                              </a:rPr>
                            </m:ctrlPr>
                          </m:dPr>
                          <m:e>
                            <m:r>
                              <a:rPr lang="en-US" sz="1400" b="0" i="0" smtClean="0">
                                <a:solidFill>
                                  <a:srgbClr val="000000"/>
                                </a:solidFill>
                                <a:latin typeface="Cambria Math" charset="0"/>
                                <a:ea typeface="Times New Roman" charset="0"/>
                              </a:rPr>
                              <m:t>1</m:t>
                            </m:r>
                            <m:r>
                              <a:rPr lang="en-US" sz="1400" b="0" i="0" smtClean="0">
                                <a:solidFill>
                                  <a:srgbClr val="000000"/>
                                </a:solidFill>
                                <a:latin typeface="Cambria Math" charset="0"/>
                                <a:ea typeface="Times New Roman" charset="0"/>
                              </a:rPr>
                              <m:t>−</m:t>
                            </m:r>
                            <m:r>
                              <m:rPr>
                                <m:sty m:val="p"/>
                              </m:rPr>
                              <a:rPr lang="en-US" sz="1400" b="0" i="0" smtClean="0">
                                <a:solidFill>
                                  <a:srgbClr val="000000"/>
                                </a:solidFill>
                                <a:latin typeface="Cambria Math" charset="0"/>
                                <a:ea typeface="Times New Roman" charset="0"/>
                              </a:rPr>
                              <m:t>k</m:t>
                            </m:r>
                          </m:e>
                        </m:d>
                        <m:r>
                          <a:rPr lang="en-US" sz="1400" b="0" i="0" smtClean="0">
                            <a:solidFill>
                              <a:srgbClr val="000000"/>
                            </a:solidFill>
                            <a:latin typeface="Cambria Math" charset="0"/>
                            <a:ea typeface="Times New Roman" charset="0"/>
                          </a:rPr>
                          <m:t>]</m:t>
                        </m:r>
                      </m:den>
                    </m:f>
                  </m:oMath>
                </a14:m>
                <a:r>
                  <a:rPr lang="en-US" sz="14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i="0">
                            <a:latin typeface="Cambria Math" charset="0"/>
                            <a:ea typeface="Times New Roman" charset="0"/>
                            <a:cs typeface="Times New Roman" charset="0"/>
                          </a:rPr>
                          <m:t>k</m:t>
                        </m:r>
                        <m:r>
                          <a:rPr lang="en-US" sz="1400" b="0" i="0" smtClean="0">
                            <a:latin typeface="Cambria Math" charset="0"/>
                            <a:ea typeface="Times New Roman" charset="0"/>
                            <a:cs typeface="Times New Roman" charset="0"/>
                          </a:rPr>
                          <m:t>−</m:t>
                        </m:r>
                        <m:r>
                          <m:rPr>
                            <m:sty m:val="p"/>
                          </m:rPr>
                          <a:rPr lang="en-US" sz="1400" b="0" i="0" smtClean="0">
                            <a:solidFill>
                              <a:srgbClr val="0070C0"/>
                            </a:solidFill>
                            <a:latin typeface="Cambria Math" charset="0"/>
                            <a:ea typeface="Times New Roman" charset="0"/>
                            <a:cs typeface="Times New Roman" charset="0"/>
                          </a:rPr>
                          <m:t>g</m:t>
                        </m:r>
                        <m:r>
                          <m:rPr>
                            <m:sty m:val="p"/>
                          </m:rPr>
                          <a:rPr lang="en-US" sz="1400" b="0" i="0" smtClean="0">
                            <a:latin typeface="Cambria Math" charset="0"/>
                            <a:ea typeface="Times New Roman" charset="0"/>
                            <a:cs typeface="Times New Roman" charset="0"/>
                          </a:rPr>
                          <m:t>k</m:t>
                        </m:r>
                      </m:num>
                      <m:den>
                        <m:d>
                          <m:dPr>
                            <m:begChr m:val="["/>
                            <m:endChr m:val="]"/>
                            <m:ctrlPr>
                              <a:rPr lang="en-US" sz="1400" b="0" i="1" smtClean="0">
                                <a:latin typeface="Cambria Math" panose="02040503050406030204" pitchFamily="18" charset="0"/>
                                <a:ea typeface="Times New Roman" charset="0"/>
                                <a:cs typeface="Times New Roman" charset="0"/>
                              </a:rPr>
                            </m:ctrlPr>
                          </m:dPr>
                          <m:e>
                            <m:r>
                              <m:rPr>
                                <m:sty m:val="p"/>
                              </m:rPr>
                              <a:rPr lang="en-US" sz="1400">
                                <a:latin typeface="Cambria Math" charset="0"/>
                                <a:ea typeface="Times New Roman" charset="0"/>
                                <a:cs typeface="Times New Roman" charset="0"/>
                              </a:rPr>
                              <m:t>k</m:t>
                            </m:r>
                            <m:r>
                              <a:rPr lang="en-US" sz="1400">
                                <a:latin typeface="Cambria Math" charset="0"/>
                                <a:ea typeface="Times New Roman" charset="0"/>
                                <a:cs typeface="Times New Roman" charset="0"/>
                              </a:rPr>
                              <m:t>−</m:t>
                            </m:r>
                            <m:r>
                              <m:rPr>
                                <m:sty m:val="p"/>
                              </m:rPr>
                              <a:rPr lang="en-US" sz="1400">
                                <a:solidFill>
                                  <a:srgbClr val="0070C0"/>
                                </a:solidFill>
                                <a:latin typeface="Cambria Math" charset="0"/>
                                <a:ea typeface="Times New Roman" charset="0"/>
                                <a:cs typeface="Times New Roman" charset="0"/>
                              </a:rPr>
                              <m:t>g</m:t>
                            </m:r>
                            <m:r>
                              <m:rPr>
                                <m:sty m:val="p"/>
                              </m:rPr>
                              <a:rPr lang="en-US" sz="1400">
                                <a:latin typeface="Cambria Math" charset="0"/>
                                <a:ea typeface="Times New Roman" charset="0"/>
                                <a:cs typeface="Times New Roman" charset="0"/>
                              </a:rPr>
                              <m:t>k</m:t>
                            </m:r>
                          </m:e>
                        </m:d>
                        <m:r>
                          <a:rPr lang="en-US" sz="1400">
                            <a:solidFill>
                              <a:srgbClr val="000000"/>
                            </a:solidFill>
                            <a:latin typeface="Cambria Math" charset="0"/>
                            <a:ea typeface="Times New Roman" charset="0"/>
                          </a:rPr>
                          <m:t>+</m:t>
                        </m:r>
                        <m:r>
                          <a:rPr lang="en-US" sz="1400" b="0" i="0" smtClean="0">
                            <a:solidFill>
                              <a:srgbClr val="000000"/>
                            </a:solidFill>
                            <a:latin typeface="Cambria Math" charset="0"/>
                            <a:ea typeface="Times New Roman" charset="0"/>
                          </a:rPr>
                          <m:t>[</m:t>
                        </m:r>
                        <m:r>
                          <m:rPr>
                            <m:sty m:val="p"/>
                          </m:rPr>
                          <a:rPr lang="en-US" sz="1400" b="0" i="0" smtClean="0">
                            <a:solidFill>
                              <a:srgbClr val="0070C0"/>
                            </a:solidFill>
                            <a:latin typeface="Cambria Math" charset="0"/>
                            <a:ea typeface="Times New Roman" charset="0"/>
                          </a:rPr>
                          <m:t>g</m:t>
                        </m:r>
                        <m:r>
                          <a:rPr lang="en-US" sz="1400" b="0" i="0" smtClean="0">
                            <a:solidFill>
                              <a:srgbClr val="000000"/>
                            </a:solidFill>
                            <a:latin typeface="Cambria Math" charset="0"/>
                            <a:ea typeface="Times New Roman" charset="0"/>
                          </a:rPr>
                          <m:t>−</m:t>
                        </m:r>
                        <m:r>
                          <m:rPr>
                            <m:sty m:val="p"/>
                          </m:rPr>
                          <a:rPr lang="en-US" sz="1400" b="0" i="0" smtClean="0">
                            <a:solidFill>
                              <a:srgbClr val="0070C0"/>
                            </a:solidFill>
                            <a:latin typeface="Cambria Math" charset="0"/>
                            <a:ea typeface="Times New Roman" charset="0"/>
                          </a:rPr>
                          <m:t>g</m:t>
                        </m:r>
                        <m:r>
                          <m:rPr>
                            <m:sty m:val="p"/>
                          </m:rPr>
                          <a:rPr lang="en-US" sz="1400" b="0" i="0" smtClean="0">
                            <a:solidFill>
                              <a:srgbClr val="000000"/>
                            </a:solidFill>
                            <a:latin typeface="Cambria Math" charset="0"/>
                            <a:ea typeface="Times New Roman" charset="0"/>
                          </a:rPr>
                          <m:t>k</m:t>
                        </m:r>
                        <m:r>
                          <a:rPr lang="en-US" sz="1400" b="0" i="0" smtClean="0">
                            <a:solidFill>
                              <a:srgbClr val="000000"/>
                            </a:solidFill>
                            <a:latin typeface="Cambria Math" charset="0"/>
                            <a:ea typeface="Times New Roman" charset="0"/>
                          </a:rPr>
                          <m:t>]</m:t>
                        </m:r>
                      </m:den>
                    </m:f>
                  </m:oMath>
                </a14:m>
                <a:r>
                  <a:rPr lang="en-US" sz="1400" dirty="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a:t>
                </a:r>
                <a14:m>
                  <m:oMath xmlns:m="http://schemas.openxmlformats.org/officeDocument/2006/math">
                    <m:r>
                      <a:rPr lang="en-US" sz="1400" b="0" i="0" smtClean="0">
                        <a:latin typeface="Cambria Math" charset="0"/>
                        <a:ea typeface="Times New Roman" charset="0"/>
                      </a:rPr>
                      <m:t> </m:t>
                    </m:r>
                    <m:f>
                      <m:fPr>
                        <m:ctrlPr>
                          <a:rPr lang="en-US" sz="1400" i="1">
                            <a:latin typeface="Cambria Math" panose="02040503050406030204" pitchFamily="18" charset="0"/>
                            <a:ea typeface="Times New Roman" charset="0"/>
                          </a:rPr>
                        </m:ctrlPr>
                      </m:fPr>
                      <m:num>
                        <m:r>
                          <m:rPr>
                            <m:sty m:val="p"/>
                          </m:rPr>
                          <a:rPr lang="en-US" sz="1400">
                            <a:latin typeface="Cambria Math" charset="0"/>
                            <a:ea typeface="Times New Roman" charset="0"/>
                            <a:cs typeface="Times New Roman" charset="0"/>
                          </a:rPr>
                          <m:t>k</m:t>
                        </m:r>
                        <m:r>
                          <a:rPr lang="en-US" sz="1400">
                            <a:latin typeface="Cambria Math" charset="0"/>
                            <a:ea typeface="Times New Roman" charset="0"/>
                            <a:cs typeface="Times New Roman" charset="0"/>
                          </a:rPr>
                          <m:t>−</m:t>
                        </m:r>
                        <m:r>
                          <m:rPr>
                            <m:sty m:val="p"/>
                          </m:rPr>
                          <a:rPr lang="en-US" sz="1400">
                            <a:solidFill>
                              <a:srgbClr val="0070C0"/>
                            </a:solidFill>
                            <a:latin typeface="Cambria Math" charset="0"/>
                            <a:ea typeface="Times New Roman" charset="0"/>
                            <a:cs typeface="Times New Roman" charset="0"/>
                          </a:rPr>
                          <m:t>g</m:t>
                        </m:r>
                        <m:r>
                          <m:rPr>
                            <m:sty m:val="p"/>
                          </m:rPr>
                          <a:rPr lang="en-US" sz="1400">
                            <a:latin typeface="Cambria Math" charset="0"/>
                            <a:ea typeface="Times New Roman" charset="0"/>
                            <a:cs typeface="Times New Roman" charset="0"/>
                          </a:rPr>
                          <m:t>k</m:t>
                        </m:r>
                      </m:num>
                      <m:den>
                        <m:r>
                          <m:rPr>
                            <m:sty m:val="p"/>
                          </m:rPr>
                          <a:rPr lang="en-US" sz="1400">
                            <a:latin typeface="Cambria Math" charset="0"/>
                            <a:ea typeface="Times New Roman" charset="0"/>
                            <a:cs typeface="Times New Roman" charset="0"/>
                          </a:rPr>
                          <m:t>k</m:t>
                        </m:r>
                        <m:r>
                          <a:rPr lang="en-US" sz="1400">
                            <a:latin typeface="Cambria Math" charset="0"/>
                            <a:ea typeface="Times New Roman" charset="0"/>
                            <a:cs typeface="Times New Roman" charset="0"/>
                          </a:rPr>
                          <m:t>−</m:t>
                        </m:r>
                        <m:r>
                          <m:rPr>
                            <m:sty m:val="p"/>
                          </m:rPr>
                          <a:rPr lang="en-US" sz="1400">
                            <a:solidFill>
                              <a:srgbClr val="0070C0"/>
                            </a:solidFill>
                            <a:latin typeface="Cambria Math" charset="0"/>
                            <a:ea typeface="Times New Roman" charset="0"/>
                            <a:cs typeface="Times New Roman" charset="0"/>
                          </a:rPr>
                          <m:t>g</m:t>
                        </m:r>
                        <m:r>
                          <m:rPr>
                            <m:sty m:val="p"/>
                          </m:rPr>
                          <a:rPr lang="en-US" sz="1400">
                            <a:latin typeface="Cambria Math" charset="0"/>
                            <a:ea typeface="Times New Roman" charset="0"/>
                            <a:cs typeface="Times New Roman" charset="0"/>
                          </a:rPr>
                          <m:t>k</m:t>
                        </m:r>
                        <m:r>
                          <a:rPr lang="en-US" sz="1400">
                            <a:solidFill>
                              <a:srgbClr val="000000"/>
                            </a:solidFill>
                            <a:latin typeface="Cambria Math" charset="0"/>
                            <a:ea typeface="Times New Roman" charset="0"/>
                          </a:rPr>
                          <m:t>+</m:t>
                        </m:r>
                        <m:r>
                          <m:rPr>
                            <m:sty m:val="p"/>
                          </m:rPr>
                          <a:rPr lang="en-US" sz="1400">
                            <a:solidFill>
                              <a:srgbClr val="0070C0"/>
                            </a:solidFill>
                            <a:latin typeface="Cambria Math" charset="0"/>
                            <a:ea typeface="Times New Roman" charset="0"/>
                          </a:rPr>
                          <m:t>g</m:t>
                        </m:r>
                        <m:r>
                          <a:rPr lang="en-US" sz="1400">
                            <a:solidFill>
                              <a:srgbClr val="000000"/>
                            </a:solidFill>
                            <a:latin typeface="Cambria Math" charset="0"/>
                            <a:ea typeface="Times New Roman" charset="0"/>
                          </a:rPr>
                          <m:t>−</m:t>
                        </m:r>
                        <m:r>
                          <m:rPr>
                            <m:sty m:val="p"/>
                          </m:rPr>
                          <a:rPr lang="en-US" sz="1400">
                            <a:solidFill>
                              <a:srgbClr val="0070C0"/>
                            </a:solidFill>
                            <a:latin typeface="Cambria Math" charset="0"/>
                            <a:ea typeface="Times New Roman" charset="0"/>
                          </a:rPr>
                          <m:t>g</m:t>
                        </m:r>
                        <m:r>
                          <m:rPr>
                            <m:sty m:val="p"/>
                          </m:rPr>
                          <a:rPr lang="en-US" sz="1400">
                            <a:solidFill>
                              <a:srgbClr val="000000"/>
                            </a:solidFill>
                            <a:latin typeface="Cambria Math" charset="0"/>
                            <a:ea typeface="Times New Roman" charset="0"/>
                          </a:rPr>
                          <m:t>k</m:t>
                        </m:r>
                      </m:den>
                    </m:f>
                  </m:oMath>
                </a14:m>
                <a:r>
                  <a:rPr lang="en-US" sz="1400" dirty="0">
                    <a:latin typeface="Times New Roman" charset="0"/>
                    <a:ea typeface="Times New Roman" charset="0"/>
                    <a:cs typeface="Times New Roman" charset="0"/>
                  </a:rPr>
                  <a:t> </a:t>
                </a:r>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a:t>
                </a:r>
                <a14:m>
                  <m:oMath xmlns:m="http://schemas.openxmlformats.org/officeDocument/2006/math">
                    <m:r>
                      <a:rPr lang="en-US" sz="1400">
                        <a:latin typeface="Cambria Math" charset="0"/>
                        <a:ea typeface="Times New Roman" charset="0"/>
                      </a:rPr>
                      <m:t> </m:t>
                    </m:r>
                    <m:f>
                      <m:fPr>
                        <m:ctrlPr>
                          <a:rPr lang="en-US" sz="1400" i="1">
                            <a:latin typeface="Cambria Math" panose="02040503050406030204" pitchFamily="18" charset="0"/>
                            <a:ea typeface="Times New Roman" charset="0"/>
                          </a:rPr>
                        </m:ctrlPr>
                      </m:fPr>
                      <m:num>
                        <m:r>
                          <m:rPr>
                            <m:sty m:val="p"/>
                          </m:rPr>
                          <a:rPr lang="en-US" sz="1400">
                            <a:latin typeface="Cambria Math" charset="0"/>
                            <a:ea typeface="Times New Roman" charset="0"/>
                            <a:cs typeface="Times New Roman" charset="0"/>
                          </a:rPr>
                          <m:t>k</m:t>
                        </m:r>
                        <m:r>
                          <a:rPr lang="en-US" sz="1400">
                            <a:latin typeface="Cambria Math" charset="0"/>
                            <a:ea typeface="Times New Roman" charset="0"/>
                            <a:cs typeface="Times New Roman" charset="0"/>
                          </a:rPr>
                          <m:t>−</m:t>
                        </m:r>
                        <m:r>
                          <m:rPr>
                            <m:sty m:val="p"/>
                          </m:rPr>
                          <a:rPr lang="en-US" sz="1400">
                            <a:solidFill>
                              <a:srgbClr val="0070C0"/>
                            </a:solidFill>
                            <a:latin typeface="Cambria Math" charset="0"/>
                            <a:ea typeface="Times New Roman" charset="0"/>
                            <a:cs typeface="Times New Roman" charset="0"/>
                          </a:rPr>
                          <m:t>g</m:t>
                        </m:r>
                        <m:r>
                          <m:rPr>
                            <m:sty m:val="p"/>
                          </m:rPr>
                          <a:rPr lang="en-US" sz="1400">
                            <a:latin typeface="Cambria Math" charset="0"/>
                            <a:ea typeface="Times New Roman" charset="0"/>
                            <a:cs typeface="Times New Roman" charset="0"/>
                          </a:rPr>
                          <m:t>k</m:t>
                        </m:r>
                      </m:num>
                      <m:den>
                        <m:r>
                          <m:rPr>
                            <m:sty m:val="p"/>
                          </m:rPr>
                          <a:rPr lang="en-US" sz="1400">
                            <a:latin typeface="Cambria Math" charset="0"/>
                            <a:ea typeface="Times New Roman" charset="0"/>
                            <a:cs typeface="Times New Roman" charset="0"/>
                          </a:rPr>
                          <m:t>k</m:t>
                        </m:r>
                        <m:r>
                          <a:rPr lang="en-US" sz="1400">
                            <a:latin typeface="Cambria Math" charset="0"/>
                            <a:ea typeface="Times New Roman" charset="0"/>
                            <a:cs typeface="Times New Roman" charset="0"/>
                          </a:rPr>
                          <m:t>−</m:t>
                        </m:r>
                        <m:r>
                          <a:rPr lang="en-US" sz="1400">
                            <a:latin typeface="Cambria Math" charset="0"/>
                            <a:ea typeface="Times New Roman" charset="0"/>
                            <a:cs typeface="Times New Roman" charset="0"/>
                          </a:rPr>
                          <m:t>2</m:t>
                        </m:r>
                        <m:r>
                          <m:rPr>
                            <m:sty m:val="p"/>
                          </m:rPr>
                          <a:rPr lang="en-US" sz="1400">
                            <a:solidFill>
                              <a:srgbClr val="0070C0"/>
                            </a:solidFill>
                            <a:latin typeface="Cambria Math" charset="0"/>
                            <a:ea typeface="Times New Roman" charset="0"/>
                            <a:cs typeface="Times New Roman" charset="0"/>
                          </a:rPr>
                          <m:t>g</m:t>
                        </m:r>
                        <m:r>
                          <m:rPr>
                            <m:sty m:val="p"/>
                          </m:rPr>
                          <a:rPr lang="en-US" sz="1400">
                            <a:latin typeface="Cambria Math" charset="0"/>
                            <a:ea typeface="Times New Roman" charset="0"/>
                            <a:cs typeface="Times New Roman" charset="0"/>
                          </a:rPr>
                          <m:t>k</m:t>
                        </m:r>
                        <m:r>
                          <a:rPr lang="en-US" sz="1400">
                            <a:solidFill>
                              <a:srgbClr val="000000"/>
                            </a:solidFill>
                            <a:latin typeface="Cambria Math" charset="0"/>
                            <a:ea typeface="Times New Roman" charset="0"/>
                          </a:rPr>
                          <m:t>+</m:t>
                        </m:r>
                        <m:r>
                          <m:rPr>
                            <m:sty m:val="p"/>
                          </m:rPr>
                          <a:rPr lang="en-US" sz="1400">
                            <a:solidFill>
                              <a:srgbClr val="0070C0"/>
                            </a:solidFill>
                            <a:latin typeface="Cambria Math" charset="0"/>
                            <a:ea typeface="Times New Roman" charset="0"/>
                          </a:rPr>
                          <m:t>g</m:t>
                        </m:r>
                      </m:den>
                    </m:f>
                  </m:oMath>
                </a14:m>
                <a:endParaRPr lang="en-US" sz="1400" dirty="0" smtClean="0">
                  <a:latin typeface="Times New Roman" charset="0"/>
                  <a:ea typeface="Times New Roman" charset="0"/>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12618" y="12985"/>
                <a:ext cx="8492234" cy="6404254"/>
              </a:xfrm>
              <a:prstGeom prst="rect">
                <a:avLst/>
              </a:prstGeom>
              <a:blipFill rotWithShape="0">
                <a:blip r:embed="rId3"/>
                <a:stretch>
                  <a:fillRect l="-215" b="-2569"/>
                </a:stretch>
              </a:blipFill>
              <a:ln>
                <a:noFill/>
              </a:ln>
            </p:spPr>
            <p:txBody>
              <a:bodyPr/>
              <a:lstStyle/>
              <a:p>
                <a:r>
                  <a:rPr lang="en-US">
                    <a:noFill/>
                  </a:rPr>
                  <a:t> </a:t>
                </a:r>
              </a:p>
            </p:txBody>
          </p:sp>
        </mc:Fallback>
      </mc:AlternateContent>
      <p:sp>
        <p:nvSpPr>
          <p:cNvPr id="2" name="Slide Number Placeholder 1"/>
          <p:cNvSpPr>
            <a:spLocks noGrp="1"/>
          </p:cNvSpPr>
          <p:nvPr>
            <p:ph type="sldNum" sz="quarter" idx="12"/>
          </p:nvPr>
        </p:nvSpPr>
        <p:spPr>
          <a:xfrm>
            <a:off x="8026400" y="6356350"/>
            <a:ext cx="660400" cy="365125"/>
          </a:xfrm>
        </p:spPr>
        <p:txBody>
          <a:bodyPr/>
          <a:lstStyle/>
          <a:p>
            <a:fld id="{B38F3DF5-46B4-354D-BEB6-FC8B3F9E8E19}" type="slidenum">
              <a:rPr lang="en-US" smtClean="0"/>
              <a:t>53</a:t>
            </a:fld>
            <a:endParaRPr lang="en-US"/>
          </a:p>
        </p:txBody>
      </p:sp>
      <mc:AlternateContent xmlns:mc="http://schemas.openxmlformats.org/markup-compatibility/2006" xmlns:a14="http://schemas.microsoft.com/office/drawing/2010/main">
        <mc:Choice Requires="a14">
          <p:sp>
            <p:nvSpPr>
              <p:cNvPr id="5" name="Rectangle 4"/>
              <p:cNvSpPr/>
              <p:nvPr/>
            </p:nvSpPr>
            <p:spPr>
              <a:xfrm>
                <a:off x="3862431" y="459259"/>
                <a:ext cx="1792608"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𝟐</m:t>
                        </m:r>
                      </m:sub>
                    </m:sSub>
                  </m:oMath>
                </a14:m>
                <a:r>
                  <a:rPr lang="en-US" sz="2400" b="1" smtClean="0">
                    <a:effectLst/>
                    <a:latin typeface="Times New Roman" charset="0"/>
                    <a:ea typeface="Times New Roman" charset="0"/>
                  </a:rPr>
                  <a:t>|</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smtClean="0">
                            <a:latin typeface="Cambria Math" charset="0"/>
                            <a:ea typeface="Cambria Math" charset="0"/>
                            <a:cs typeface="Cambria Math" charset="0"/>
                          </a:rPr>
                          <m:t>𝐑</m:t>
                        </m:r>
                      </m:e>
                      <m:sub>
                        <m:r>
                          <a:rPr lang="en-US" sz="2400" b="1" i="0" smtClean="0">
                            <a:latin typeface="Cambria Math" charset="0"/>
                            <a:ea typeface="Cambria Math" charset="0"/>
                            <a:cs typeface="Cambria Math" charset="0"/>
                          </a:rPr>
                          <m:t>𝟏</m:t>
                        </m:r>
                      </m:sub>
                    </m:sSub>
                  </m:oMath>
                </a14:m>
                <a:r>
                  <a:rPr lang="en-US" sz="2400" b="1">
                    <a:effectLst/>
                    <a:latin typeface="Times New Roman" charset="0"/>
                    <a:ea typeface="Times New Roman"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3862431" y="459259"/>
                <a:ext cx="1792608" cy="461665"/>
              </a:xfrm>
              <a:prstGeom prst="rect">
                <a:avLst/>
              </a:prstGeom>
              <a:blipFill rotWithShape="0">
                <a:blip r:embed="rId4"/>
                <a:stretch>
                  <a:fillRect t="-10526" b="-28947"/>
                </a:stretch>
              </a:blipFill>
            </p:spPr>
            <p:txBody>
              <a:bodyPr/>
              <a:lstStyle/>
              <a:p>
                <a:r>
                  <a:rPr lang="en-US">
                    <a:noFill/>
                  </a:rPr>
                  <a:t> </a:t>
                </a:r>
              </a:p>
            </p:txBody>
          </p:sp>
        </mc:Fallback>
      </mc:AlternateContent>
      <p:grpSp>
        <p:nvGrpSpPr>
          <p:cNvPr id="3" name="Group 2"/>
          <p:cNvGrpSpPr/>
          <p:nvPr/>
        </p:nvGrpSpPr>
        <p:grpSpPr>
          <a:xfrm>
            <a:off x="6608329" y="1130695"/>
            <a:ext cx="1385647" cy="1857159"/>
            <a:chOff x="6608329" y="1130695"/>
            <a:chExt cx="1385647" cy="1857159"/>
          </a:xfrm>
        </p:grpSpPr>
        <p:grpSp>
          <p:nvGrpSpPr>
            <p:cNvPr id="7" name="Group 6"/>
            <p:cNvGrpSpPr/>
            <p:nvPr/>
          </p:nvGrpSpPr>
          <p:grpSpPr>
            <a:xfrm>
              <a:off x="6608329" y="1477518"/>
              <a:ext cx="1385647" cy="1510336"/>
              <a:chOff x="1659419" y="1252902"/>
              <a:chExt cx="1385647" cy="1510336"/>
            </a:xfrm>
          </p:grpSpPr>
          <p:grpSp>
            <p:nvGrpSpPr>
              <p:cNvPr id="8" name="Group 7"/>
              <p:cNvGrpSpPr/>
              <p:nvPr/>
            </p:nvGrpSpPr>
            <p:grpSpPr>
              <a:xfrm>
                <a:off x="1659419" y="1252902"/>
                <a:ext cx="1385647" cy="1510336"/>
                <a:chOff x="847118" y="1472908"/>
                <a:chExt cx="1385647" cy="1510336"/>
              </a:xfrm>
            </p:grpSpPr>
            <p:cxnSp>
              <p:nvCxnSpPr>
                <p:cNvPr id="11" name="Straight Connector 10"/>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847118" y="1472908"/>
                  <a:ext cx="1385647" cy="1510336"/>
                  <a:chOff x="847118" y="1472908"/>
                  <a:chExt cx="1385647" cy="1510336"/>
                </a:xfrm>
              </p:grpSpPr>
              <p:sp>
                <p:nvSpPr>
                  <p:cNvPr id="13" name="Oval 12"/>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14" name="Group 13"/>
                  <p:cNvGrpSpPr/>
                  <p:nvPr/>
                </p:nvGrpSpPr>
                <p:grpSpPr>
                  <a:xfrm>
                    <a:off x="847118" y="1472908"/>
                    <a:ext cx="1385647" cy="1503603"/>
                    <a:chOff x="4269040" y="1410942"/>
                    <a:chExt cx="1052006" cy="1926280"/>
                  </a:xfrm>
                </p:grpSpPr>
                <p:sp>
                  <p:nvSpPr>
                    <p:cNvPr id="15" name="Oval 14"/>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16" name="Oval 15"/>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17" name="Oval 16"/>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18" name="Straight Connector 17"/>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088101" y="1410942"/>
                      <a:ext cx="10971" cy="632030"/>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478866" y="1420370"/>
                      <a:ext cx="274" cy="577015"/>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9" name="Straight Connector 8"/>
              <p:cNvCxnSpPr/>
              <p:nvPr/>
            </p:nvCxnSpPr>
            <p:spPr>
              <a:xfrm flipH="1">
                <a:off x="2131216" y="1252902"/>
                <a:ext cx="607026" cy="50194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7410794" y="1130695"/>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24" name="Rectangle 23"/>
            <p:cNvSpPr/>
            <p:nvPr/>
          </p:nvSpPr>
          <p:spPr>
            <a:xfrm>
              <a:off x="6611049" y="1138053"/>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grpSp>
    </p:spTree>
    <p:extLst>
      <p:ext uri="{BB962C8B-B14F-4D97-AF65-F5344CB8AC3E}">
        <p14:creationId xmlns:p14="http://schemas.microsoft.com/office/powerpoint/2010/main" val="185962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0" y="12985"/>
                <a:ext cx="9004852" cy="6248634"/>
              </a:xfrm>
              <a:prstGeom prst="rect">
                <a:avLst/>
              </a:prstGeom>
              <a:ln>
                <a:noFill/>
              </a:ln>
            </p:spPr>
            <p:txBody>
              <a:bodyPr wrap="square">
                <a:spAutoFit/>
              </a:bodyPr>
              <a:lstStyle/>
              <a:p>
                <a:pPr marL="285750" indent="-285750">
                  <a:lnSpc>
                    <a:spcPct val="150000"/>
                  </a:lnSpc>
                  <a:buFont typeface=".HelveticaNeueDeskInterface-Regular" charset="-120"/>
                  <a:buChar char="-"/>
                </a:pPr>
                <a:endParaRPr lang="en-US" sz="11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100" dirty="0" smtClean="0">
                    <a:latin typeface="Times New Roman" charset="0"/>
                    <a:ea typeface="Times New Roman" charset="0"/>
                    <a:cs typeface="Times New Roman" charset="0"/>
                  </a:rPr>
                  <a:t>R</a:t>
                </a:r>
                <a:r>
                  <a:rPr lang="en-US" sz="1100" baseline="-25000" dirty="0" smtClean="0">
                    <a:latin typeface="Times New Roman" charset="0"/>
                    <a:ea typeface="Times New Roman" charset="0"/>
                    <a:cs typeface="Times New Roman" charset="0"/>
                  </a:rPr>
                  <a:t>2</a:t>
                </a:r>
                <a:r>
                  <a:rPr lang="en-US" sz="1100" dirty="0" smtClean="0">
                    <a:latin typeface="Times New Roman" charset="0"/>
                    <a:ea typeface="Times New Roman" charset="0"/>
                    <a:cs typeface="Times New Roman" charset="0"/>
                  </a:rPr>
                  <a:t> </a:t>
                </a:r>
                <a:r>
                  <a:rPr lang="en-US" sz="1100" dirty="0">
                    <a:latin typeface="Times New Roman" charset="0"/>
                    <a:ea typeface="Times New Roman" charset="0"/>
                    <a:cs typeface="Times New Roman" charset="0"/>
                  </a:rPr>
                  <a:t>= </a:t>
                </a:r>
                <a:r>
                  <a:rPr lang="en-US" sz="1100" dirty="0">
                    <a:latin typeface="Cambria Math" charset="0"/>
                    <a:ea typeface="Cambria Math" charset="0"/>
                    <a:cs typeface="Cambria Math" charset="0"/>
                  </a:rPr>
                  <a:t>Q</a:t>
                </a:r>
                <a:r>
                  <a:rPr lang="en-US" sz="1100" baseline="-25000" dirty="0">
                    <a:latin typeface="Cambria Math" charset="0"/>
                    <a:ea typeface="Cambria Math" charset="0"/>
                    <a:cs typeface="Cambria Math" charset="0"/>
                  </a:rPr>
                  <a:t>1</a:t>
                </a:r>
                <a14:m>
                  <m:oMath xmlns:m="http://schemas.openxmlformats.org/officeDocument/2006/math">
                    <m:sSub>
                      <m:sSubPr>
                        <m:ctrlPr>
                          <a:rPr lang="en-US" sz="1100" i="1" smtClean="0">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Q</m:t>
                            </m:r>
                          </m:e>
                        </m:acc>
                      </m:e>
                      <m:sub>
                        <m:r>
                          <a:rPr lang="en-US" sz="1100" i="1">
                            <a:latin typeface="Cambria Math" charset="0"/>
                            <a:ea typeface="Cambria Math" charset="0"/>
                            <a:cs typeface="Cambria Math" charset="0"/>
                          </a:rPr>
                          <m:t>2</m:t>
                        </m:r>
                      </m:sub>
                    </m:sSub>
                  </m:oMath>
                </a14:m>
                <a:r>
                  <a:rPr lang="en-US" sz="1100" dirty="0">
                    <a:latin typeface="Cambria Math" charset="0"/>
                    <a:ea typeface="Cambria Math" charset="0"/>
                    <a:cs typeface="Cambria Math" charset="0"/>
                  </a:rPr>
                  <a:t>Q</a:t>
                </a:r>
                <a:r>
                  <a:rPr lang="en-US" sz="1100" baseline="-25000" dirty="0">
                    <a:latin typeface="Cambria Math" charset="0"/>
                    <a:ea typeface="Cambria Math" charset="0"/>
                    <a:cs typeface="Cambria Math" charset="0"/>
                  </a:rPr>
                  <a:t>3</a:t>
                </a:r>
              </a:p>
              <a:p>
                <a:pPr marL="285750" indent="-285750">
                  <a:buFont typeface=".HelveticaNeueDeskInterface-Regular" charset="-120"/>
                  <a:buChar char="-"/>
                </a:pPr>
                <a:r>
                  <a:rPr lang="en-US" sz="1100" dirty="0" smtClean="0">
                    <a:latin typeface="Cambria Math" charset="0"/>
                    <a:ea typeface="Cambria Math" charset="0"/>
                    <a:cs typeface="Cambria Math" charset="0"/>
                  </a:rPr>
                  <a:t>P(</a:t>
                </a:r>
                <a:r>
                  <a:rPr lang="en-US" sz="1100" dirty="0" err="1" smtClean="0">
                    <a:latin typeface="Cambria Math" charset="0"/>
                    <a:ea typeface="Cambria Math" charset="0"/>
                    <a:cs typeface="Cambria Math" charset="0"/>
                  </a:rPr>
                  <a:t>Q</a:t>
                </a:r>
                <a:r>
                  <a:rPr lang="en-US" sz="1100" baseline="-25000" dirty="0" err="1" smtClean="0">
                    <a:latin typeface="Cambria Math" charset="0"/>
                    <a:ea typeface="Cambria Math" charset="0"/>
                    <a:cs typeface="Cambria Math" charset="0"/>
                  </a:rPr>
                  <a:t>r</a:t>
                </a:r>
                <a:r>
                  <a:rPr lang="en-US" sz="1100" dirty="0" smtClean="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b="0" i="0" smtClean="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g  when there is dependency between </a:t>
                </a:r>
                <a:r>
                  <a:rPr lang="en-US" sz="1100" dirty="0" smtClean="0">
                    <a:latin typeface="Cambria Math" charset="0"/>
                    <a:ea typeface="Cambria Math" charset="0"/>
                    <a:cs typeface="Cambria Math" charset="0"/>
                  </a:rPr>
                  <a:t>Q</a:t>
                </a:r>
                <a:r>
                  <a:rPr lang="en-US" sz="1100" baseline="-25000" dirty="0" smtClean="0">
                    <a:latin typeface="Cambria Math" charset="0"/>
                    <a:ea typeface="Cambria Math" charset="0"/>
                    <a:cs typeface="Cambria Math" charset="0"/>
                  </a:rPr>
                  <a:t>1 </a:t>
                </a:r>
                <a:r>
                  <a:rPr lang="en-US" sz="1100" dirty="0" smtClean="0">
                    <a:latin typeface="Cambria Math" charset="0"/>
                    <a:ea typeface="Cambria Math" charset="0"/>
                    <a:cs typeface="Cambria Math" charset="0"/>
                  </a:rPr>
                  <a:t>and </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b="0" i="0" smtClean="0">
                            <a:latin typeface="Cambria Math" charset="0"/>
                            <a:ea typeface="Cambria Math" charset="0"/>
                            <a:cs typeface="Cambria Math" charset="0"/>
                          </a:rPr>
                          <m:t>C</m:t>
                        </m:r>
                      </m:e>
                      <m:sub>
                        <m:r>
                          <m:rPr>
                            <m:sty m:val="p"/>
                          </m:rPr>
                          <a:rPr lang="en-US" sz="1100" i="0">
                            <a:latin typeface="Cambria Math" charset="0"/>
                            <a:ea typeface="Cambria Math" charset="0"/>
                            <a:cs typeface="Cambria Math" charset="0"/>
                          </a:rPr>
                          <m:t>j</m:t>
                        </m:r>
                      </m:sub>
                    </m:sSub>
                  </m:oMath>
                </a14:m>
                <a:endParaRPr lang="en-US" sz="1100" dirty="0" smtClean="0">
                  <a:latin typeface="Times New Roman" charset="0"/>
                  <a:ea typeface="Times New Roman" charset="0"/>
                  <a:cs typeface="Times New Roman" charset="0"/>
                </a:endParaRPr>
              </a:p>
              <a:p>
                <a:pPr marL="285750" indent="-285750">
                  <a:buFont typeface=".HelveticaNeueDeskInterface-Regular" charset="-120"/>
                  <a:buChar char="-"/>
                </a:pPr>
                <a:r>
                  <a:rPr lang="en-US" sz="1100" dirty="0">
                    <a:latin typeface="Cambria Math" charset="0"/>
                    <a:ea typeface="Cambria Math" charset="0"/>
                    <a:cs typeface="Cambria Math"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Q</m:t>
                            </m:r>
                          </m:e>
                        </m:acc>
                      </m:e>
                      <m:sub>
                        <m:r>
                          <m:rPr>
                            <m:sty m:val="p"/>
                          </m:rPr>
                          <a:rPr lang="en-US" sz="1100" b="0" i="0" smtClean="0">
                            <a:latin typeface="Cambria Math" charset="0"/>
                            <a:ea typeface="Cambria Math" charset="0"/>
                            <a:cs typeface="Cambria Math" charset="0"/>
                          </a:rPr>
                          <m:t>r</m:t>
                        </m:r>
                      </m:sub>
                    </m:sSub>
                  </m:oMath>
                </a14:m>
                <a:r>
                  <a:rPr lang="en-US" sz="1100" dirty="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a:latin typeface="Cambria Math" charset="0"/>
                            <a:ea typeface="Cambria Math" charset="0"/>
                            <a:cs typeface="Cambria Math" charset="0"/>
                          </a:rPr>
                          <m:t>C</m:t>
                        </m:r>
                      </m:e>
                      <m:sub>
                        <m:r>
                          <m:rPr>
                            <m:sty m:val="p"/>
                          </m:rPr>
                          <a:rPr lang="en-US" sz="1100">
                            <a:latin typeface="Cambria Math" charset="0"/>
                            <a:ea typeface="Cambria Math" charset="0"/>
                            <a:cs typeface="Cambria Math" charset="0"/>
                          </a:rPr>
                          <m:t>j</m:t>
                        </m:r>
                      </m:sub>
                    </m:sSub>
                  </m:oMath>
                </a14:m>
                <a:r>
                  <a:rPr lang="en-US" sz="1100" dirty="0">
                    <a:latin typeface="Times New Roman" charset="0"/>
                    <a:ea typeface="Times New Roman" charset="0"/>
                    <a:cs typeface="Times New Roman" charset="0"/>
                  </a:rPr>
                  <a:t>) = </a:t>
                </a:r>
                <a:r>
                  <a:rPr lang="en-US" sz="1100" dirty="0" smtClean="0">
                    <a:latin typeface="Times New Roman" charset="0"/>
                    <a:ea typeface="Times New Roman" charset="0"/>
                    <a:cs typeface="Times New Roman" charset="0"/>
                  </a:rPr>
                  <a:t>m</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a:latin typeface="Times New Roman" charset="0"/>
                    <a:ea typeface="Times New Roman" charset="0"/>
                    <a:cs typeface="Times New Roman" charset="0"/>
                  </a:rPr>
                  <a:t>P</a:t>
                </a:r>
                <a:r>
                  <a:rPr lang="en-US" sz="1100" dirty="0" smtClean="0">
                    <a:latin typeface="Times New Roman" charset="0"/>
                    <a:ea typeface="Times New Roman" charset="0"/>
                    <a:cs typeface="Times New Roman" charset="0"/>
                  </a:rPr>
                  <a:t>(</a:t>
                </a:r>
                <a14:m>
                  <m:oMath xmlns:m="http://schemas.openxmlformats.org/officeDocument/2006/math">
                    <m:sSub>
                      <m:sSubPr>
                        <m:ctrlPr>
                          <a:rPr lang="en-US" sz="1100" i="1" smtClean="0">
                            <a:latin typeface="Cambria Math" panose="02040503050406030204" pitchFamily="18" charset="0"/>
                            <a:ea typeface="Times New Roman" charset="0"/>
                            <a:cs typeface="Times New Roman" charset="0"/>
                          </a:rPr>
                        </m:ctrlPr>
                      </m:sSubPr>
                      <m:e>
                        <m:r>
                          <m:rPr>
                            <m:sty m:val="p"/>
                          </m:rPr>
                          <a:rPr lang="en-US" sz="1100" b="0" i="0" smtClean="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smtClean="0">
                    <a:latin typeface="Times New Roman" charset="0"/>
                    <a:ea typeface="Times New Roman" charset="0"/>
                    <a:cs typeface="Times New Roman" charset="0"/>
                  </a:rPr>
                  <a:t>) = k</a:t>
                </a:r>
              </a:p>
              <a:p>
                <a:pPr marL="285750" indent="-285750">
                  <a:buFont typeface=".HelveticaNeueDeskInterface-Regular" charset="-120"/>
                  <a:buChar char="-"/>
                </a:pPr>
                <a:r>
                  <a:rPr lang="en-US" sz="1100" dirty="0" smtClean="0">
                    <a:latin typeface="Times New Roman" charset="0"/>
                    <a:ea typeface="Times New Roman" charset="0"/>
                    <a:cs typeface="Times New Roman"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1- </a:t>
                </a:r>
                <a:r>
                  <a:rPr lang="en-US" sz="1100" dirty="0">
                    <a:latin typeface="Times New Roman" charset="0"/>
                    <a:ea typeface="Times New Roman" charset="0"/>
                    <a:cs typeface="Times New Roman" charset="0"/>
                  </a:rPr>
                  <a:t>P(</a:t>
                </a:r>
                <a14:m>
                  <m:oMath xmlns:m="http://schemas.openxmlformats.org/officeDocument/2006/math">
                    <m:sSub>
                      <m:sSubPr>
                        <m:ctrlPr>
                          <a:rPr lang="en-US" sz="1100" i="1">
                            <a:latin typeface="Cambria Math" panose="02040503050406030204" pitchFamily="18" charset="0"/>
                            <a:ea typeface="Times New Roman" charset="0"/>
                            <a:cs typeface="Times New Roman" charset="0"/>
                          </a:rPr>
                        </m:ctrlPr>
                      </m:sSubPr>
                      <m:e>
                        <m:r>
                          <m:rPr>
                            <m:sty m:val="p"/>
                          </m:rPr>
                          <a:rPr lang="en-US" sz="110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a:latin typeface="Times New Roman" charset="0"/>
                    <a:ea typeface="Times New Roman" charset="0"/>
                    <a:cs typeface="Times New Roman" charset="0"/>
                  </a:rPr>
                  <a:t>) </a:t>
                </a:r>
                <a:r>
                  <a:rPr lang="en-US" sz="1100" dirty="0" smtClean="0">
                    <a:latin typeface="Times New Roman" charset="0"/>
                    <a:ea typeface="Times New Roman" charset="0"/>
                    <a:cs typeface="Times New Roman" charset="0"/>
                  </a:rPr>
                  <a:t>= 1- k</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a:solidFill>
                      <a:schemeClr val="bg1">
                        <a:lumMod val="50000"/>
                      </a:schemeClr>
                    </a:solidFill>
                    <a:latin typeface="Cambria Math" charset="0"/>
                    <a:ea typeface="Cambria Math" charset="0"/>
                    <a:cs typeface="Cambria Math" charset="0"/>
                  </a:rPr>
                  <a:t>Since </a:t>
                </a:r>
                <a:r>
                  <a:rPr lang="en-US" sz="1100" dirty="0" smtClean="0">
                    <a:solidFill>
                      <a:schemeClr val="bg1">
                        <a:lumMod val="50000"/>
                      </a:schemeClr>
                    </a:solidFill>
                    <a:latin typeface="Cambria Math" charset="0"/>
                    <a:ea typeface="Cambria Math" charset="0"/>
                    <a:cs typeface="Cambria Math" charset="0"/>
                  </a:rPr>
                  <a:t>P(</a:t>
                </a:r>
                <a:r>
                  <a:rPr lang="en-US" sz="1100" dirty="0" err="1" smtClean="0">
                    <a:solidFill>
                      <a:schemeClr val="bg1">
                        <a:lumMod val="50000"/>
                      </a:schemeClr>
                    </a:solidFill>
                    <a:latin typeface="Cambria Math" charset="0"/>
                    <a:ea typeface="Cambria Math" charset="0"/>
                    <a:cs typeface="Cambria Math" charset="0"/>
                  </a:rPr>
                  <a:t>Q</a:t>
                </a:r>
                <a:r>
                  <a:rPr lang="en-US" sz="1100" baseline="-25000" dirty="0" err="1" smtClean="0">
                    <a:solidFill>
                      <a:schemeClr val="bg1">
                        <a:lumMod val="50000"/>
                      </a:schemeClr>
                    </a:solidFill>
                    <a:latin typeface="Cambria Math" charset="0"/>
                    <a:ea typeface="Cambria Math" charset="0"/>
                    <a:cs typeface="Cambria Math" charset="0"/>
                  </a:rPr>
                  <a:t>r</a:t>
                </a:r>
                <a:r>
                  <a:rPr lang="en-US" sz="1100" dirty="0" smtClean="0">
                    <a:solidFill>
                      <a:schemeClr val="bg1">
                        <a:lumMod val="50000"/>
                      </a:schemeClr>
                    </a:solidFill>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latin typeface="Times New Roman" charset="0"/>
                    <a:ea typeface="Times New Roman" charset="0"/>
                    <a:cs typeface="Times New Roman" charset="0"/>
                  </a:rPr>
                  <a:t>) = g. Where, g= e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then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r>
                      <m:rPr>
                        <m:nor/>
                      </m:rPr>
                      <a:rPr lang="en-US" sz="1100">
                        <a:solidFill>
                          <a:schemeClr val="bg1">
                            <a:lumMod val="50000"/>
                          </a:schemeClr>
                        </a:solidFill>
                        <a:latin typeface="Cambria Math" charset="0"/>
                        <a:ea typeface="Cambria Math" charset="0"/>
                        <a:cs typeface="Cambria Math" charset="0"/>
                      </a:rPr>
                      <m:t>Q</m:t>
                    </m:r>
                    <m:r>
                      <m:rPr>
                        <m:nor/>
                      </m:rPr>
                      <a:rPr lang="en-US" sz="1100" b="0" i="0" baseline="-25000" smtClean="0">
                        <a:solidFill>
                          <a:schemeClr val="bg1">
                            <a:lumMod val="50000"/>
                          </a:schemeClr>
                        </a:solidFill>
                        <a:latin typeface="Cambria Math" charset="0"/>
                        <a:ea typeface="Cambria Math" charset="0"/>
                        <a:cs typeface="Cambria Math" charset="0"/>
                      </a:rPr>
                      <m:t>r</m:t>
                    </m:r>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a:t>
                </a:r>
                <a:r>
                  <a:rPr lang="en-US" sz="1100" dirty="0">
                    <a:solidFill>
                      <a:schemeClr val="bg1">
                        <a:lumMod val="50000"/>
                      </a:schemeClr>
                    </a:solidFill>
                    <a:latin typeface="Times New Roman" charset="0"/>
                    <a:ea typeface="Times New Roman" charset="0"/>
                    <a:cs typeface="Times New Roman" charset="0"/>
                  </a:rPr>
                  <a:t>= 1-e =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1-g</a:t>
                </a:r>
              </a:p>
              <a:p>
                <a:pPr marL="285750" indent="-285750">
                  <a:buFont typeface=".HelveticaNeueDeskInterface-Regular" charset="-120"/>
                  <a:buChar char="-"/>
                </a:pP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Since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 P(</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1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r</m:t>
                        </m:r>
                      </m:sub>
                    </m:sSub>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m. </a:t>
                </a:r>
                <a:r>
                  <a:rPr lang="en-US" sz="1100" dirty="0">
                    <a:solidFill>
                      <a:schemeClr val="bg1">
                        <a:lumMod val="50000"/>
                      </a:schemeClr>
                    </a:solidFill>
                    <a:latin typeface="Times New Roman" charset="0"/>
                    <a:ea typeface="Times New Roman" charset="0"/>
                    <a:cs typeface="Times New Roman" charset="0"/>
                  </a:rPr>
                  <a:t>Where, m= e</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then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1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r</m:t>
                        </m:r>
                      </m:sub>
                    </m:sSub>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b="0" i="0" smtClean="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a:t>
                </a:r>
                <a:r>
                  <a:rPr lang="en-US" sz="1100" dirty="0">
                    <a:solidFill>
                      <a:schemeClr val="bg1">
                        <a:lumMod val="50000"/>
                      </a:schemeClr>
                    </a:solidFill>
                    <a:latin typeface="Times New Roman" charset="0"/>
                    <a:ea typeface="Times New Roman" charset="0"/>
                    <a:cs typeface="Times New Roman" charset="0"/>
                  </a:rPr>
                  <a:t>1-e =</a:t>
                </a:r>
                <a:r>
                  <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1-m</a:t>
                </a:r>
              </a:p>
              <a:p>
                <a:pPr marL="285750" indent="-285750">
                  <a:lnSpc>
                    <a:spcPct val="150000"/>
                  </a:lnSpc>
                  <a:buFont typeface=".HelveticaNeueDeskInterface-Regular" charset="-120"/>
                  <a:buChar char="-"/>
                </a:pPr>
                <a:r>
                  <a:rPr lang="en-US" sz="1400" dirty="0" smtClean="0">
                    <a:latin typeface="Times New Roman" charset="0"/>
                    <a:ea typeface="Times New Roman" charset="0"/>
                  </a:rPr>
                  <a:t>P</a:t>
                </a:r>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oMath>
                </a14:m>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R</m:t>
                        </m:r>
                      </m:e>
                      <m:sub>
                        <m:r>
                          <a:rPr lang="en-US" sz="1400" b="0" i="0" smtClean="0">
                            <a:latin typeface="Cambria Math" charset="0"/>
                            <a:ea typeface="Cambria Math" charset="0"/>
                            <a:cs typeface="Cambria Math" charset="0"/>
                          </a:rPr>
                          <m:t>2</m:t>
                        </m:r>
                      </m:sub>
                    </m:sSub>
                  </m:oMath>
                </a14:m>
                <a:r>
                  <a:rPr lang="en-US" sz="1400" dirty="0">
                    <a:latin typeface="Times New Roman" charset="0"/>
                    <a:ea typeface="Times New Roman" charset="0"/>
                  </a:rPr>
                  <a:t>) </a:t>
                </a:r>
                <a:r>
                  <a:rPr lang="en-US" sz="1400" dirty="0" smtClean="0">
                    <a:latin typeface="Times New Roman" charset="0"/>
                    <a:ea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smtClean="0">
                            <a:solidFill>
                              <a:srgbClr val="FF0000"/>
                            </a:solidFill>
                            <a:latin typeface="Times New Roman" charset="0"/>
                            <a:ea typeface="Times New Roman"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2</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b="0" i="0" smtClean="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num>
                      <m:den>
                        <m:r>
                          <m:rPr>
                            <m:nor/>
                          </m:rPr>
                          <a:rPr lang="en-US" sz="1400" smtClean="0">
                            <a:solidFill>
                              <a:srgbClr val="FF0000"/>
                            </a:solidFill>
                            <a:latin typeface="Times New Roman" charset="0"/>
                            <a:ea typeface="Times New Roman"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2</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1" smtClean="0">
                                    <a:latin typeface="Cambria Math" charset="0"/>
                                    <a:ea typeface="Cambria Math" charset="0"/>
                                    <a:cs typeface="Cambria Math" charset="0"/>
                                  </a:rPr>
                                  <m:t>2</m:t>
                                </m:r>
                              </m:sub>
                            </m:sSub>
                          </m:e>
                        </m:d>
                        <m:r>
                          <a:rPr lang="en-US" sz="1400">
                            <a:solidFill>
                              <a:srgbClr val="000000"/>
                            </a:solidFill>
                            <a:latin typeface="Cambria Math" charset="0"/>
                            <a:ea typeface="Times New Roman" charset="0"/>
                          </a:rPr>
                          <m:t>+</m:t>
                        </m:r>
                        <m:r>
                          <m:rPr>
                            <m:nor/>
                          </m:rPr>
                          <a:rPr lang="en-US" sz="1400" smtClean="0">
                            <a:solidFill>
                              <a:srgbClr val="0070C0"/>
                            </a:solidFill>
                            <a:latin typeface="Times New Roman" charset="0"/>
                            <a:ea typeface="Times New Roman" charset="0"/>
                          </a:rPr>
                          <m:t>P</m:t>
                        </m:r>
                        <m:d>
                          <m:dPr>
                            <m:ctrlPr>
                              <a:rPr lang="en-US" sz="1400" i="1">
                                <a:solidFill>
                                  <a:srgbClr val="0070C0"/>
                                </a:solidFill>
                                <a:latin typeface="Cambria Math" panose="02040503050406030204" pitchFamily="18" charset="0"/>
                                <a:ea typeface="Times New Roman" charset="0"/>
                              </a:rPr>
                            </m:ctrlPr>
                          </m:dPr>
                          <m:e>
                            <m:r>
                              <m:rPr>
                                <m:nor/>
                              </m:rPr>
                              <a:rPr lang="en-US" sz="1400">
                                <a:solidFill>
                                  <a:srgbClr val="0070C0"/>
                                </a:solidFill>
                                <a:latin typeface="Times New Roman" charset="0"/>
                                <a:ea typeface="Times New Roman" charset="0"/>
                                <a:cs typeface="Times New Roman" charset="0"/>
                              </a:rPr>
                              <m:t>R</m:t>
                            </m:r>
                            <m:r>
                              <m:rPr>
                                <m:nor/>
                              </m:rPr>
                              <a:rPr lang="en-US" sz="1400" b="0" i="0" baseline="-25000" smtClean="0">
                                <a:solidFill>
                                  <a:srgbClr val="0070C0"/>
                                </a:solidFill>
                                <a:latin typeface="Times New Roman" charset="0"/>
                                <a:ea typeface="Times New Roman" charset="0"/>
                                <a:cs typeface="Times New Roman" charset="0"/>
                              </a:rPr>
                              <m:t>2</m:t>
                            </m:r>
                          </m:e>
                          <m:e>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e>
                        </m:d>
                        <m:r>
                          <a:rPr lang="en-US" sz="1400">
                            <a:solidFill>
                              <a:srgbClr val="0070C0"/>
                            </a:solidFill>
                            <a:latin typeface="Cambria Math" charset="0"/>
                            <a:ea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a:rPr lang="en-US" sz="1400" b="0" i="0" smtClean="0">
                                    <a:solidFill>
                                      <a:schemeClr val="tx1"/>
                                    </a:solidFill>
                                    <a:latin typeface="Cambria Math" charset="0"/>
                                    <a:ea typeface="Cambria Math" charset="0"/>
                                    <a:cs typeface="Cambria Math" charset="0"/>
                                  </a:rPr>
                                  <m:t>2</m:t>
                                </m:r>
                              </m:sub>
                            </m:sSub>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rPr>
                  <a:t>              =</a:t>
                </a:r>
                <a:r>
                  <a:rPr lang="en-US" sz="1400" dirty="0" smtClean="0">
                    <a:latin typeface="Times New Roman" charset="0"/>
                    <a:ea typeface="Times New Roman" charset="0"/>
                    <a:cs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smtClean="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r>
                          <m:rPr>
                            <m:nor/>
                          </m:rPr>
                          <a:rPr lang="en-US" sz="1400" smtClean="0">
                            <a:solidFill>
                              <a:srgbClr val="FF0000"/>
                            </a:solidFill>
                            <a:latin typeface="Cambria Math" charset="0"/>
                            <a:ea typeface="Cambria Math" charset="0"/>
                            <a:cs typeface="Cambria Math" charset="0"/>
                          </a:rPr>
                          <m:t>Q</m:t>
                        </m:r>
                        <m:r>
                          <m:rPr>
                            <m:nor/>
                          </m:rPr>
                          <a:rPr lang="en-US" sz="1400" baseline="-25000" smtClean="0">
                            <a:solidFill>
                              <a:srgbClr val="FF0000"/>
                            </a:solidFill>
                            <a:latin typeface="Cambria Math" charset="0"/>
                            <a:ea typeface="Cambria Math" charset="0"/>
                            <a:cs typeface="Cambria Math" charset="0"/>
                          </a:rPr>
                          <m:t>1</m:t>
                        </m:r>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smtClean="0">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smtClean="0">
                            <a:solidFill>
                              <a:schemeClr val="tx1"/>
                            </a:solidFill>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num>
                      <m:den>
                        <m:d>
                          <m:dPr>
                            <m:begChr m:val="["/>
                            <m:endChr m:val="]"/>
                            <m:ctrlPr>
                              <a:rPr lang="en-US" sz="1400" i="1" smtClean="0">
                                <a:solidFill>
                                  <a:schemeClr val="tx1"/>
                                </a:solidFill>
                                <a:latin typeface="Cambria Math" panose="02040503050406030204" pitchFamily="18" charset="0"/>
                                <a:ea typeface="Cambria Math" charset="0"/>
                                <a:cs typeface="Cambria Math" charset="0"/>
                              </a:rPr>
                            </m:ctrlPr>
                          </m:dPr>
                          <m:e>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1</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1"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e>
                        </m:d>
                        <m:r>
                          <a:rPr lang="en-US" sz="1400">
                            <a:solidFill>
                              <a:srgbClr val="000000"/>
                            </a:solidFill>
                            <a:latin typeface="Cambria Math" charset="0"/>
                            <a:ea typeface="Times New Roman" charset="0"/>
                          </a:rPr>
                          <m:t>+</m:t>
                        </m:r>
                        <m:r>
                          <m:rPr>
                            <m:nor/>
                          </m:rPr>
                          <a:rPr lang="en-US" sz="1400" b="0" i="0" smtClean="0">
                            <a:solidFill>
                              <a:srgbClr val="000000"/>
                            </a:solidFill>
                            <a:latin typeface="Cambria Math" charset="0"/>
                            <a:ea typeface="Times New Roman" charset="0"/>
                          </a:rPr>
                          <m:t> </m:t>
                        </m:r>
                        <m:d>
                          <m:dPr>
                            <m:begChr m:val="["/>
                            <m:endChr m:val="]"/>
                            <m:ctrlPr>
                              <a:rPr lang="en-US" sz="1400" b="0" i="1" smtClean="0">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1</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sSub>
                              <m:sSubPr>
                                <m:ctrlPr>
                                  <a:rPr lang="en-US" sz="1400" i="1" smtClean="0">
                                    <a:solidFill>
                                      <a:srgbClr val="0070C0"/>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400" i="1">
                                        <a:solidFill>
                                          <a:srgbClr val="0070C0"/>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400">
                                        <a:solidFill>
                                          <a:srgbClr val="0070C0"/>
                                        </a:solidFill>
                                        <a:effectLst>
                                          <a:glow rad="63500">
                                            <a:schemeClr val="bg1">
                                              <a:alpha val="40000"/>
                                            </a:schemeClr>
                                          </a:glow>
                                        </a:effectLst>
                                        <a:latin typeface="Cambria Math" charset="0"/>
                                        <a:ea typeface="Cambria Math" charset="0"/>
                                        <a:cs typeface="Cambria Math" charset="0"/>
                                      </a:rPr>
                                      <m:t>Q</m:t>
                                    </m:r>
                                  </m:e>
                                </m:acc>
                              </m:e>
                              <m:sub>
                                <m:r>
                                  <m:rPr>
                                    <m:sty m:val="p"/>
                                  </m:rPr>
                                  <a:rPr lang="en-US" sz="1400">
                                    <a:solidFill>
                                      <a:srgbClr val="0070C0"/>
                                    </a:solidFill>
                                    <a:effectLst>
                                      <a:glow rad="63500">
                                        <a:schemeClr val="bg1">
                                          <a:alpha val="40000"/>
                                        </a:schemeClr>
                                      </a:glow>
                                    </a:effectLst>
                                    <a:latin typeface="Cambria Math" charset="0"/>
                                    <a:ea typeface="Cambria Math" charset="0"/>
                                    <a:cs typeface="Cambria Math" charset="0"/>
                                  </a:rPr>
                                  <m:t>i</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cs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3</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a:rPr lang="en-US" sz="1400" b="0" i="0" smtClean="0">
                                        <a:solidFill>
                                          <a:schemeClr val="tx1"/>
                                        </a:solidFill>
                                        <a:latin typeface="Cambria Math" charset="0"/>
                                        <a:ea typeface="Cambria Math" charset="0"/>
                                        <a:cs typeface="Cambria Math" charset="0"/>
                                      </a:rPr>
                                      <m:t>2</m:t>
                                    </m:r>
                                  </m:sub>
                                </m:sSub>
                              </m:e>
                            </m:d>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ea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smtClean="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i="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i="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i="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num>
                      <m:den>
                        <m:d>
                          <m:dPr>
                            <m:begChr m:val="["/>
                            <m:endChr m:val="]"/>
                            <m:ctrlPr>
                              <a:rPr lang="en-US" sz="1400" i="1">
                                <a:latin typeface="Cambria Math" panose="02040503050406030204" pitchFamily="18" charset="0"/>
                                <a:ea typeface="Cambria Math" charset="0"/>
                                <a:cs typeface="Cambria Math" charset="0"/>
                              </a:rPr>
                            </m:ctrlPr>
                          </m:dPr>
                          <m:e>
                            <m:r>
                              <m:rPr>
                                <m:nor/>
                              </m:rPr>
                              <a:rPr lang="en-US" sz="1400" smtClean="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i="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i="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i="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e>
                        </m:d>
                        <m:r>
                          <a:rPr lang="en-US" sz="1400" i="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smtClean="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i="1">
                                    <a:solidFill>
                                      <a:srgbClr val="0070C0"/>
                                    </a:solidFill>
                                    <a:latin typeface="Cambria Math" charset="0"/>
                                    <a:ea typeface="Cambria Math" charset="0"/>
                                    <a:cs typeface="Cambria Math" charset="0"/>
                                  </a:rPr>
                                  <m:t>2</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i="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i="0">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i="0">
                                            <a:latin typeface="Cambria Math" charset="0"/>
                                            <a:ea typeface="Cambria Math" charset="0"/>
                                            <a:cs typeface="Cambria Math" charset="0"/>
                                          </a:rPr>
                                          <m:t>C</m:t>
                                        </m:r>
                                      </m:e>
                                    </m:acc>
                                  </m:e>
                                  <m:sub>
                                    <m:r>
                                      <a:rPr lang="en-US" sz="1400" b="0" i="0" smtClean="0">
                                        <a:latin typeface="Cambria Math" charset="0"/>
                                        <a:ea typeface="Cambria Math" charset="0"/>
                                        <a:cs typeface="Cambria Math" charset="0"/>
                                      </a:rPr>
                                      <m:t>2</m:t>
                                    </m:r>
                                  </m:sub>
                                </m:sSub>
                              </m:e>
                            </m:d>
                          </m:e>
                        </m:d>
                      </m:den>
                    </m:f>
                  </m:oMath>
                </a14:m>
                <a:r>
                  <a:rPr lang="en-US" sz="1400" dirty="0" smtClean="0">
                    <a:latin typeface="Times New Roman" charset="0"/>
                    <a:ea typeface="Times New Roman" charset="0"/>
                    <a:cs typeface="Times New Roman" charset="0"/>
                  </a:rPr>
                  <a:t>   </a:t>
                </a:r>
                <a:r>
                  <a:rPr lang="en-US" sz="800" dirty="0" smtClean="0">
                    <a:latin typeface="Times New Roman" charset="0"/>
                    <a:ea typeface="Times New Roman" charset="0"/>
                    <a:cs typeface="Times New Roman" charset="0"/>
                  </a:rPr>
                  <a:t>based on the structure of the relation between the questions and the concepts, </a:t>
                </a:r>
                <a:r>
                  <a:rPr lang="en-US" sz="800" dirty="0" smtClean="0">
                    <a:latin typeface="Cambria Math" charset="0"/>
                    <a:ea typeface="Cambria Math" charset="0"/>
                    <a:cs typeface="Cambria Math" charset="0"/>
                  </a:rPr>
                  <a:t>Q</a:t>
                </a:r>
                <a:r>
                  <a:rPr lang="en-US" sz="800" baseline="-25000" dirty="0" smtClean="0">
                    <a:latin typeface="Cambria Math" charset="0"/>
                    <a:ea typeface="Cambria Math" charset="0"/>
                    <a:cs typeface="Cambria Math" charset="0"/>
                  </a:rPr>
                  <a:t>1 </a:t>
                </a:r>
                <a:r>
                  <a:rPr lang="en-US" sz="800" dirty="0" smtClean="0">
                    <a:latin typeface="Cambria Math" charset="0"/>
                    <a:ea typeface="Cambria Math" charset="0"/>
                    <a:cs typeface="Cambria Math" charset="0"/>
                  </a:rPr>
                  <a:t>and Q</a:t>
                </a:r>
                <a:r>
                  <a:rPr lang="en-US" sz="800" baseline="-25000" dirty="0" smtClean="0">
                    <a:latin typeface="Cambria Math" charset="0"/>
                    <a:ea typeface="Cambria Math" charset="0"/>
                    <a:cs typeface="Cambria Math" charset="0"/>
                  </a:rPr>
                  <a:t>3</a:t>
                </a:r>
                <a:r>
                  <a:rPr lang="en-US" sz="800" dirty="0" smtClean="0">
                    <a:latin typeface="Cambria Math" charset="0"/>
                    <a:ea typeface="Cambria Math" charset="0"/>
                    <a:cs typeface="Cambria Math" charset="0"/>
                  </a:rPr>
                  <a:t> is not related with </a:t>
                </a:r>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prstClr val="white">
                                <a:lumMod val="50000"/>
                              </a:prstClr>
                            </a:solidFill>
                            <a:latin typeface="Cambria Math" charset="0"/>
                            <a:ea typeface="Times New Roman" charset="0"/>
                            <a:cs typeface="Times New Roman" charset="0"/>
                          </a:rPr>
                          <m:t>m</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2</m:t>
                                </m:r>
                              </m:sub>
                            </m:sSub>
                          </m:e>
                        </m:d>
                      </m:num>
                      <m:den>
                        <m:r>
                          <a:rPr lang="en-US" sz="1400" b="0" i="0" smtClean="0">
                            <a:latin typeface="Cambria Math" charset="0"/>
                            <a:ea typeface="Cambria Math" charset="0"/>
                            <a:cs typeface="Cambria Math" charset="0"/>
                          </a:rPr>
                          <m:t>[</m:t>
                        </m:r>
                        <m:r>
                          <m:rPr>
                            <m:sty m:val="p"/>
                          </m:rPr>
                          <a:rPr lang="en-US" sz="1400">
                            <a:solidFill>
                              <a:prstClr val="white">
                                <a:lumMod val="50000"/>
                              </a:prstClr>
                            </a:solidFill>
                            <a:latin typeface="Cambria Math" charset="0"/>
                            <a:ea typeface="Times New Roman" charset="0"/>
                            <a:cs typeface="Times New Roman" charset="0"/>
                          </a:rPr>
                          <m:t>m</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2</m:t>
                                </m:r>
                              </m:sub>
                            </m:sSub>
                          </m:e>
                        </m:d>
                        <m:r>
                          <a:rPr lang="en-US" sz="1400">
                            <a:latin typeface="Cambria Math" charset="0"/>
                            <a:ea typeface="Cambria Math" charset="0"/>
                            <a:cs typeface="Cambria Math" charset="0"/>
                          </a:rPr>
                          <m:t>]</m:t>
                        </m:r>
                        <m:r>
                          <a:rPr lang="en-US" sz="1400">
                            <a:solidFill>
                              <a:srgbClr val="000000"/>
                            </a:solidFill>
                            <a:latin typeface="Cambria Math" charset="0"/>
                            <a:ea typeface="Times New Roman" charset="0"/>
                          </a:rPr>
                          <m:t>+</m:t>
                        </m:r>
                        <m:r>
                          <a:rPr lang="en-US" sz="1400" b="0" i="1" smtClean="0">
                            <a:solidFill>
                              <a:srgbClr val="000000"/>
                            </a:solidFill>
                            <a:latin typeface="Cambria Math" charset="0"/>
                            <a:ea typeface="Times New Roman" charset="0"/>
                          </a:rPr>
                          <m:t>[</m:t>
                        </m:r>
                        <m:r>
                          <a:rPr lang="en-US" sz="1400" i="1">
                            <a:solidFill>
                              <a:schemeClr val="bg1">
                                <a:lumMod val="50000"/>
                              </a:schemeClr>
                            </a:solidFill>
                            <a:latin typeface="Cambria Math" charset="0"/>
                            <a:ea typeface="Cambria Math" charset="0"/>
                            <a:cs typeface="Cambria Math" charset="0"/>
                          </a:rPr>
                          <m:t>[</m:t>
                        </m:r>
                        <m:r>
                          <a:rPr lang="en-US" sz="1400">
                            <a:solidFill>
                              <a:prstClr val="white">
                                <a:lumMod val="50000"/>
                              </a:prstClr>
                            </a:solidFill>
                            <a:latin typeface="Cambria Math" charset="0"/>
                            <a:ea typeface="Cambria Math" charset="0"/>
                            <a:cs typeface="Cambria Math" charset="0"/>
                          </a:rPr>
                          <m:t>1</m:t>
                        </m:r>
                        <m:r>
                          <a:rPr lang="en-US" sz="1400">
                            <a:solidFill>
                              <a:prstClr val="white">
                                <a:lumMod val="50000"/>
                              </a:prstClr>
                            </a:solidFill>
                            <a:latin typeface="Cambria Math" charset="0"/>
                            <a:ea typeface="Cambria Math" charset="0"/>
                            <a:cs typeface="Cambria Math" charset="0"/>
                          </a:rPr>
                          <m:t>−</m:t>
                        </m:r>
                        <m:r>
                          <m:rPr>
                            <m:sty m:val="p"/>
                          </m:rPr>
                          <a:rPr lang="en-US" sz="1400">
                            <a:solidFill>
                              <a:prstClr val="white">
                                <a:lumMod val="50000"/>
                              </a:prstClr>
                            </a:solidFill>
                            <a:latin typeface="Cambria Math" charset="0"/>
                            <a:ea typeface="Times New Roman" charset="0"/>
                            <a:cs typeface="Times New Roman" charset="0"/>
                          </a:rPr>
                          <m:t>m</m:t>
                        </m:r>
                        <m:r>
                          <a:rPr lang="en-US" sz="1400">
                            <a:solidFill>
                              <a:schemeClr val="bg1">
                                <a:lumMod val="50000"/>
                              </a:schemeClr>
                            </a:solidFill>
                            <a:effectLst>
                              <a:glow rad="63500">
                                <a:schemeClr val="bg1">
                                  <a:alpha val="40000"/>
                                </a:schemeClr>
                              </a:glow>
                            </a:effectLst>
                            <a:latin typeface="Cambria Math"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2</m:t>
                                </m:r>
                              </m:sub>
                            </m:sSub>
                          </m:e>
                        </m:d>
                        <m:r>
                          <a:rPr lang="en-US" sz="1400" i="1">
                            <a:latin typeface="Cambria Math" charset="0"/>
                            <a:ea typeface="Cambria Math" charset="0"/>
                            <a:cs typeface="Cambria Math" charset="0"/>
                          </a:rPr>
                          <m:t>]</m:t>
                        </m:r>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i="0" smtClean="0">
                            <a:solidFill>
                              <a:schemeClr val="bg1">
                                <a:lumMod val="50000"/>
                              </a:schemeClr>
                            </a:solidFill>
                            <a:latin typeface="Cambria Math" charset="0"/>
                            <a:ea typeface="Times New Roman" charset="0"/>
                            <a:cs typeface="Times New Roman" charset="0"/>
                          </a:rPr>
                          <m:t>m</m:t>
                        </m:r>
                        <m:r>
                          <m:rPr>
                            <m:sty m:val="p"/>
                          </m:rPr>
                          <a:rPr lang="en-US" sz="1400" b="0" i="0" smtClean="0">
                            <a:solidFill>
                              <a:schemeClr val="tx1"/>
                            </a:solidFill>
                            <a:latin typeface="Cambria Math" charset="0"/>
                            <a:ea typeface="Times New Roman" charset="0"/>
                            <a:cs typeface="Times New Roman" charset="0"/>
                          </a:rPr>
                          <m:t>k</m:t>
                        </m:r>
                      </m:num>
                      <m:den>
                        <m:d>
                          <m:dPr>
                            <m:begChr m:val="["/>
                            <m:endChr m:val="]"/>
                            <m:ctrlPr>
                              <a:rPr lang="en-US" sz="1400" b="0" i="1" smtClean="0">
                                <a:solidFill>
                                  <a:schemeClr val="bg1">
                                    <a:lumMod val="50000"/>
                                  </a:schemeClr>
                                </a:solidFill>
                                <a:latin typeface="Cambria Math" panose="02040503050406030204" pitchFamily="18" charset="0"/>
                                <a:ea typeface="Times New Roman" charset="0"/>
                                <a:cs typeface="Times New Roman" charset="0"/>
                              </a:rPr>
                            </m:ctrlPr>
                          </m:dPr>
                          <m:e>
                            <m:r>
                              <m:rPr>
                                <m:sty m:val="p"/>
                              </m:rPr>
                              <a:rPr lang="en-US" sz="1400" smtClean="0">
                                <a:solidFill>
                                  <a:schemeClr val="bg1">
                                    <a:lumMod val="50000"/>
                                  </a:schemeClr>
                                </a:solidFill>
                                <a:latin typeface="Cambria Math" charset="0"/>
                                <a:ea typeface="Times New Roman" charset="0"/>
                                <a:cs typeface="Times New Roman" charset="0"/>
                              </a:rPr>
                              <m:t>m</m:t>
                            </m:r>
                            <m:r>
                              <m:rPr>
                                <m:sty m:val="p"/>
                              </m:rPr>
                              <a:rPr lang="en-US" sz="1400">
                                <a:latin typeface="Cambria Math" charset="0"/>
                                <a:ea typeface="Times New Roman" charset="0"/>
                                <a:cs typeface="Times New Roman" charset="0"/>
                              </a:rPr>
                              <m:t>k</m:t>
                            </m:r>
                          </m:e>
                        </m:d>
                        <m:r>
                          <a:rPr lang="en-US" sz="1400">
                            <a:solidFill>
                              <a:srgbClr val="000000"/>
                            </a:solidFill>
                            <a:latin typeface="Cambria Math" charset="0"/>
                            <a:ea typeface="Times New Roman" charset="0"/>
                          </a:rPr>
                          <m:t>+</m:t>
                        </m:r>
                        <m:r>
                          <a:rPr lang="en-US" sz="1400" b="0" i="0" smtClean="0">
                            <a:solidFill>
                              <a:srgbClr val="000000"/>
                            </a:solidFill>
                            <a:latin typeface="Cambria Math" charset="0"/>
                            <a:ea typeface="Times New Roman" charset="0"/>
                          </a:rPr>
                          <m:t>[</m:t>
                        </m:r>
                        <m:d>
                          <m:dPr>
                            <m:begChr m:val="["/>
                            <m:endChr m:val="]"/>
                            <m:ctrlPr>
                              <a:rPr lang="en-US" sz="1400" b="0" i="1" smtClean="0">
                                <a:solidFill>
                                  <a:schemeClr val="bg1">
                                    <a:lumMod val="50000"/>
                                  </a:schemeClr>
                                </a:solidFill>
                                <a:latin typeface="Cambria Math" panose="02040503050406030204" pitchFamily="18" charset="0"/>
                                <a:ea typeface="Cambria Math" charset="0"/>
                                <a:cs typeface="Cambria Math" charset="0"/>
                              </a:rPr>
                            </m:ctrlPr>
                          </m:dPr>
                          <m:e>
                            <m:r>
                              <a:rPr lang="en-US" sz="1400" b="0" i="0" smtClean="0">
                                <a:solidFill>
                                  <a:schemeClr val="bg1">
                                    <a:lumMod val="50000"/>
                                  </a:schemeClr>
                                </a:solidFill>
                                <a:latin typeface="Cambria Math" charset="0"/>
                                <a:ea typeface="Cambria Math" charset="0"/>
                                <a:cs typeface="Cambria Math" charset="0"/>
                              </a:rPr>
                              <m:t>1</m:t>
                            </m:r>
                            <m:r>
                              <a:rPr lang="en-US" sz="1400" b="0" i="0" smtClean="0">
                                <a:solidFill>
                                  <a:schemeClr val="bg1">
                                    <a:lumMod val="50000"/>
                                  </a:schemeClr>
                                </a:solidFill>
                                <a:latin typeface="Cambria Math" charset="0"/>
                                <a:ea typeface="Cambria Math" charset="0"/>
                                <a:cs typeface="Cambria Math" charset="0"/>
                              </a:rPr>
                              <m:t>−</m:t>
                            </m:r>
                            <m:r>
                              <m:rPr>
                                <m:sty m:val="p"/>
                              </m:rPr>
                              <a:rPr lang="en-US" sz="1400" smtClean="0">
                                <a:solidFill>
                                  <a:schemeClr val="bg1">
                                    <a:lumMod val="50000"/>
                                  </a:schemeClr>
                                </a:solidFill>
                                <a:latin typeface="Cambria Math" charset="0"/>
                                <a:ea typeface="Times New Roman" charset="0"/>
                                <a:cs typeface="Times New Roman" charset="0"/>
                              </a:rPr>
                              <m:t>m</m:t>
                            </m:r>
                          </m:e>
                        </m:d>
                        <m:r>
                          <a:rPr lang="en-US" sz="1400" b="0" i="1" smtClean="0">
                            <a:solidFill>
                              <a:schemeClr val="bg1">
                                <a:lumMod val="50000"/>
                              </a:schemeClr>
                            </a:solidFill>
                            <a:effectLst>
                              <a:glow rad="63500">
                                <a:schemeClr val="bg1">
                                  <a:alpha val="40000"/>
                                </a:schemeClr>
                              </a:glow>
                            </a:effectLst>
                            <a:latin typeface="Cambria Math" charset="0"/>
                            <a:ea typeface="Times New Roman" charset="0"/>
                            <a:cs typeface="Times New Roman" charset="0"/>
                          </a:rPr>
                          <m:t>∗</m:t>
                        </m:r>
                        <m:r>
                          <a:rPr lang="en-US" sz="1400" i="1" smtClean="0">
                            <a:solidFill>
                              <a:schemeClr val="tx1"/>
                            </a:solidFill>
                            <a:latin typeface="Cambria Math" charset="0"/>
                            <a:ea typeface="Cambria Math" charset="0"/>
                            <a:cs typeface="Cambria Math" charset="0"/>
                          </a:rPr>
                          <m:t>[</m:t>
                        </m:r>
                        <m:r>
                          <a:rPr lang="en-US" sz="1400">
                            <a:solidFill>
                              <a:schemeClr val="tx1"/>
                            </a:solidFill>
                            <a:latin typeface="Cambria Math" charset="0"/>
                            <a:ea typeface="Cambria Math" charset="0"/>
                            <a:cs typeface="Cambria Math" charset="0"/>
                          </a:rPr>
                          <m:t>1</m:t>
                        </m:r>
                        <m:r>
                          <a:rPr lang="en-US" sz="1400">
                            <a:solidFill>
                              <a:schemeClr val="tx1"/>
                            </a:solidFill>
                            <a:latin typeface="Cambria Math" charset="0"/>
                            <a:ea typeface="Cambria Math" charset="0"/>
                            <a:cs typeface="Cambria Math" charset="0"/>
                          </a:rPr>
                          <m:t>−</m:t>
                        </m:r>
                        <m:r>
                          <m:rPr>
                            <m:sty m:val="p"/>
                          </m:rPr>
                          <a:rPr lang="en-US" sz="1400" b="0" i="0" smtClean="0">
                            <a:solidFill>
                              <a:schemeClr val="tx1"/>
                            </a:solidFill>
                            <a:latin typeface="Cambria Math" charset="0"/>
                            <a:ea typeface="Cambria Math" charset="0"/>
                            <a:cs typeface="Cambria Math" charset="0"/>
                          </a:rPr>
                          <m:t>k</m:t>
                        </m:r>
                        <m:r>
                          <a:rPr lang="en-US" sz="1400">
                            <a:solidFill>
                              <a:schemeClr val="tx1"/>
                            </a:solidFill>
                            <a:effectLst>
                              <a:glow rad="63500">
                                <a:schemeClr val="bg1">
                                  <a:alpha val="40000"/>
                                </a:schemeClr>
                              </a:glow>
                            </a:effectLst>
                            <a:latin typeface="Cambria Math" charset="0"/>
                            <a:ea typeface="Times New Roman" charset="0"/>
                            <a:cs typeface="Times New Roman" charset="0"/>
                          </a:rPr>
                          <m:t>]</m:t>
                        </m:r>
                        <m:r>
                          <a:rPr lang="en-US" sz="1400" i="1">
                            <a:solidFill>
                              <a:schemeClr val="tx1"/>
                            </a:solidFill>
                            <a:latin typeface="Cambria Math" charset="0"/>
                            <a:ea typeface="Cambria Math" charset="0"/>
                            <a:cs typeface="Cambria Math" charset="0"/>
                          </a:rPr>
                          <m:t>]</m:t>
                        </m:r>
                      </m:den>
                    </m:f>
                  </m:oMath>
                </a14:m>
                <a:r>
                  <a:rPr lang="en-US" sz="1400" dirty="0">
                    <a:latin typeface="Times New Roman" charset="0"/>
                    <a:ea typeface="Times New Roman" charset="0"/>
                    <a:cs typeface="Times New Roman" charset="0"/>
                  </a:rPr>
                  <a:t> </a:t>
                </a:r>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schemeClr val="bg1">
                                <a:lumMod val="50000"/>
                              </a:schemeClr>
                            </a:solidFill>
                            <a:latin typeface="Cambria Math" charset="0"/>
                            <a:ea typeface="Times New Roman" charset="0"/>
                            <a:cs typeface="Times New Roman" charset="0"/>
                          </a:rPr>
                          <m:t>m</m:t>
                        </m:r>
                        <m:r>
                          <m:rPr>
                            <m:sty m:val="p"/>
                          </m:rPr>
                          <a:rPr lang="en-US" sz="1400">
                            <a:latin typeface="Cambria Math" charset="0"/>
                            <a:ea typeface="Times New Roman" charset="0"/>
                            <a:cs typeface="Times New Roman" charset="0"/>
                          </a:rPr>
                          <m:t>k</m:t>
                        </m:r>
                      </m:num>
                      <m:den>
                        <m:r>
                          <m:rPr>
                            <m:sty m:val="p"/>
                          </m:rPr>
                          <a:rPr lang="en-US" sz="1400">
                            <a:solidFill>
                              <a:schemeClr val="bg1">
                                <a:lumMod val="50000"/>
                              </a:schemeClr>
                            </a:solidFill>
                            <a:latin typeface="Cambria Math" charset="0"/>
                            <a:ea typeface="Times New Roman" charset="0"/>
                            <a:cs typeface="Times New Roman" charset="0"/>
                          </a:rPr>
                          <m:t>m</m:t>
                        </m:r>
                        <m:r>
                          <m:rPr>
                            <m:sty m:val="p"/>
                          </m:rPr>
                          <a:rPr lang="en-US" sz="1400">
                            <a:latin typeface="Cambria Math" charset="0"/>
                            <a:ea typeface="Times New Roman" charset="0"/>
                            <a:cs typeface="Times New Roman" charset="0"/>
                          </a:rPr>
                          <m:t>k</m:t>
                        </m:r>
                        <m:r>
                          <a:rPr lang="en-US" sz="1400">
                            <a:solidFill>
                              <a:srgbClr val="000000"/>
                            </a:solidFill>
                            <a:latin typeface="Cambria Math" charset="0"/>
                            <a:ea typeface="Times New Roman" charset="0"/>
                          </a:rPr>
                          <m:t>+</m:t>
                        </m:r>
                        <m:d>
                          <m:dPr>
                            <m:begChr m:val="["/>
                            <m:endChr m:val="]"/>
                            <m:ctrlPr>
                              <a:rPr lang="en-US" sz="1400" i="1">
                                <a:solidFill>
                                  <a:schemeClr val="bg1">
                                    <a:lumMod val="50000"/>
                                  </a:schemeClr>
                                </a:solidFill>
                                <a:latin typeface="Cambria Math" panose="02040503050406030204" pitchFamily="18" charset="0"/>
                                <a:ea typeface="Cambria Math" charset="0"/>
                                <a:cs typeface="Cambria Math" charset="0"/>
                              </a:rPr>
                            </m:ctrlPr>
                          </m:dPr>
                          <m:e>
                            <m:r>
                              <a:rPr lang="en-US" sz="1400">
                                <a:solidFill>
                                  <a:schemeClr val="bg1">
                                    <a:lumMod val="50000"/>
                                  </a:schemeClr>
                                </a:solidFill>
                                <a:latin typeface="Cambria Math" charset="0"/>
                                <a:ea typeface="Cambria Math" charset="0"/>
                                <a:cs typeface="Cambria Math" charset="0"/>
                              </a:rPr>
                              <m:t>1</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Times New Roman" charset="0"/>
                                <a:cs typeface="Times New Roman" charset="0"/>
                              </a:rPr>
                              <m:t>m</m:t>
                            </m:r>
                          </m:e>
                        </m:d>
                        <m:r>
                          <a:rPr lang="en-US" sz="1400" i="1">
                            <a:solidFill>
                              <a:schemeClr val="bg1">
                                <a:lumMod val="50000"/>
                              </a:schemeClr>
                            </a:solidFill>
                            <a:effectLst>
                              <a:glow rad="63500">
                                <a:schemeClr val="bg1">
                                  <a:alpha val="40000"/>
                                </a:schemeClr>
                              </a:glow>
                            </a:effectLst>
                            <a:latin typeface="Cambria Math" charset="0"/>
                            <a:ea typeface="Times New Roman" charset="0"/>
                            <a:cs typeface="Times New Roman" charset="0"/>
                          </a:rPr>
                          <m:t>∗</m:t>
                        </m:r>
                        <m:r>
                          <a:rPr lang="en-US" sz="1400" i="1">
                            <a:latin typeface="Cambria Math" charset="0"/>
                            <a:ea typeface="Cambria Math" charset="0"/>
                            <a:cs typeface="Cambria Math" charset="0"/>
                          </a:rPr>
                          <m:t>[</m:t>
                        </m:r>
                        <m:r>
                          <a:rPr lang="en-US" sz="1400">
                            <a:latin typeface="Cambria Math" charset="0"/>
                            <a:ea typeface="Cambria Math" charset="0"/>
                            <a:cs typeface="Cambria Math" charset="0"/>
                          </a:rPr>
                          <m:t>1</m:t>
                        </m:r>
                        <m:r>
                          <a:rPr lang="en-US" sz="1400">
                            <a:latin typeface="Cambria Math" charset="0"/>
                            <a:ea typeface="Cambria Math" charset="0"/>
                            <a:cs typeface="Cambria Math" charset="0"/>
                          </a:rPr>
                          <m:t>−</m:t>
                        </m:r>
                        <m:r>
                          <m:rPr>
                            <m:sty m:val="p"/>
                          </m:rPr>
                          <a:rPr lang="en-US" sz="1400">
                            <a:latin typeface="Cambria Math" charset="0"/>
                            <a:ea typeface="Cambria Math" charset="0"/>
                            <a:cs typeface="Cambria Math" charset="0"/>
                          </a:rPr>
                          <m:t>k</m:t>
                        </m:r>
                        <m:r>
                          <a:rPr lang="en-US" sz="1400" i="1">
                            <a:latin typeface="Cambria Math" charset="0"/>
                            <a:ea typeface="Cambria Math" charset="0"/>
                            <a:cs typeface="Cambria Math" charset="0"/>
                          </a:rPr>
                          <m:t>]</m:t>
                        </m:r>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schemeClr val="bg1">
                                <a:lumMod val="50000"/>
                              </a:schemeClr>
                            </a:solidFill>
                            <a:latin typeface="Cambria Math" charset="0"/>
                            <a:ea typeface="Times New Roman" charset="0"/>
                            <a:cs typeface="Times New Roman" charset="0"/>
                          </a:rPr>
                          <m:t>m</m:t>
                        </m:r>
                        <m:r>
                          <m:rPr>
                            <m:sty m:val="p"/>
                          </m:rPr>
                          <a:rPr lang="en-US" sz="1400">
                            <a:latin typeface="Cambria Math" charset="0"/>
                            <a:ea typeface="Times New Roman" charset="0"/>
                            <a:cs typeface="Times New Roman" charset="0"/>
                          </a:rPr>
                          <m:t>k</m:t>
                        </m:r>
                      </m:num>
                      <m:den>
                        <m:r>
                          <m:rPr>
                            <m:sty m:val="p"/>
                          </m:rPr>
                          <a:rPr lang="en-US" sz="1400">
                            <a:solidFill>
                              <a:schemeClr val="bg1">
                                <a:lumMod val="50000"/>
                              </a:schemeClr>
                            </a:solidFill>
                            <a:latin typeface="Cambria Math" charset="0"/>
                            <a:ea typeface="Times New Roman" charset="0"/>
                            <a:cs typeface="Times New Roman" charset="0"/>
                          </a:rPr>
                          <m:t>m</m:t>
                        </m:r>
                        <m:r>
                          <m:rPr>
                            <m:sty m:val="p"/>
                          </m:rPr>
                          <a:rPr lang="en-US" sz="1400">
                            <a:latin typeface="Cambria Math" charset="0"/>
                            <a:ea typeface="Times New Roman" charset="0"/>
                            <a:cs typeface="Times New Roman" charset="0"/>
                          </a:rPr>
                          <m:t>k</m:t>
                        </m:r>
                        <m:r>
                          <a:rPr lang="en-US" sz="1400">
                            <a:solidFill>
                              <a:srgbClr val="000000"/>
                            </a:solidFill>
                            <a:latin typeface="Cambria Math" charset="0"/>
                            <a:ea typeface="Times New Roman" charset="0"/>
                          </a:rPr>
                          <m:t>+</m:t>
                        </m:r>
                        <m:r>
                          <a:rPr lang="en-US" sz="1400">
                            <a:solidFill>
                              <a:schemeClr val="bg1">
                                <a:lumMod val="50000"/>
                              </a:schemeClr>
                            </a:solidFill>
                            <a:latin typeface="Cambria Math" charset="0"/>
                            <a:ea typeface="Cambria Math" charset="0"/>
                            <a:cs typeface="Cambria Math" charset="0"/>
                          </a:rPr>
                          <m:t>1</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k</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Times New Roman" charset="0"/>
                            <a:cs typeface="Times New Roman" charset="0"/>
                          </a:rPr>
                          <m:t>m</m:t>
                        </m:r>
                        <m:r>
                          <a:rPr lang="en-US" sz="1400" b="0" i="0" smtClean="0">
                            <a:solidFill>
                              <a:schemeClr val="bg1">
                                <a:lumMod val="50000"/>
                              </a:schemeClr>
                            </a:solidFill>
                            <a:latin typeface="Cambria Math" charset="0"/>
                            <a:ea typeface="Times New Roman" charset="0"/>
                            <a:cs typeface="Times New Roman" charset="0"/>
                          </a:rPr>
                          <m:t>+</m:t>
                        </m:r>
                        <m:r>
                          <m:rPr>
                            <m:sty m:val="p"/>
                          </m:rPr>
                          <a:rPr lang="en-US" sz="1400" b="0" i="0" smtClean="0">
                            <a:solidFill>
                              <a:schemeClr val="bg1">
                                <a:lumMod val="50000"/>
                              </a:schemeClr>
                            </a:solidFill>
                            <a:latin typeface="Cambria Math" charset="0"/>
                            <a:ea typeface="Times New Roman" charset="0"/>
                            <a:cs typeface="Times New Roman" charset="0"/>
                          </a:rPr>
                          <m:t>mk</m:t>
                        </m:r>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schemeClr val="bg1">
                                <a:lumMod val="50000"/>
                              </a:schemeClr>
                            </a:solidFill>
                            <a:latin typeface="Cambria Math" charset="0"/>
                            <a:ea typeface="Times New Roman" charset="0"/>
                            <a:cs typeface="Times New Roman" charset="0"/>
                          </a:rPr>
                          <m:t>m</m:t>
                        </m:r>
                        <m:r>
                          <m:rPr>
                            <m:sty m:val="p"/>
                          </m:rPr>
                          <a:rPr lang="en-US" sz="1400">
                            <a:latin typeface="Cambria Math" charset="0"/>
                            <a:ea typeface="Times New Roman" charset="0"/>
                            <a:cs typeface="Times New Roman" charset="0"/>
                          </a:rPr>
                          <m:t>k</m:t>
                        </m:r>
                      </m:num>
                      <m:den>
                        <m:r>
                          <a:rPr lang="en-US" sz="1400" b="0" i="0" smtClean="0">
                            <a:latin typeface="Cambria Math" charset="0"/>
                            <a:ea typeface="Times New Roman" charset="0"/>
                            <a:cs typeface="Times New Roman" charset="0"/>
                          </a:rPr>
                          <m:t>2</m:t>
                        </m:r>
                        <m:r>
                          <m:rPr>
                            <m:sty m:val="p"/>
                          </m:rPr>
                          <a:rPr lang="en-US" sz="1400">
                            <a:solidFill>
                              <a:schemeClr val="bg1">
                                <a:lumMod val="50000"/>
                              </a:schemeClr>
                            </a:solidFill>
                            <a:latin typeface="Cambria Math" charset="0"/>
                            <a:ea typeface="Times New Roman" charset="0"/>
                            <a:cs typeface="Times New Roman" charset="0"/>
                          </a:rPr>
                          <m:t>m</m:t>
                        </m:r>
                        <m:r>
                          <m:rPr>
                            <m:sty m:val="p"/>
                          </m:rPr>
                          <a:rPr lang="en-US" sz="1400">
                            <a:latin typeface="Cambria Math" charset="0"/>
                            <a:ea typeface="Times New Roman" charset="0"/>
                            <a:cs typeface="Times New Roman" charset="0"/>
                          </a:rPr>
                          <m:t>k</m:t>
                        </m:r>
                        <m:r>
                          <a:rPr lang="en-US" sz="1400">
                            <a:solidFill>
                              <a:srgbClr val="000000"/>
                            </a:solidFill>
                            <a:latin typeface="Cambria Math" charset="0"/>
                            <a:ea typeface="Times New Roman" charset="0"/>
                          </a:rPr>
                          <m:t>+</m:t>
                        </m:r>
                        <m:r>
                          <a:rPr lang="en-US" sz="1400">
                            <a:solidFill>
                              <a:schemeClr val="bg1">
                                <a:lumMod val="50000"/>
                              </a:schemeClr>
                            </a:solidFill>
                            <a:latin typeface="Cambria Math" charset="0"/>
                            <a:ea typeface="Cambria Math" charset="0"/>
                            <a:cs typeface="Cambria Math" charset="0"/>
                          </a:rPr>
                          <m:t>1</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k</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Times New Roman" charset="0"/>
                            <a:cs typeface="Times New Roman" charset="0"/>
                          </a:rPr>
                          <m:t>m</m:t>
                        </m:r>
                      </m:den>
                    </m:f>
                  </m:oMath>
                </a14:m>
                <a:r>
                  <a:rPr lang="en-US" sz="1400" dirty="0" smtClean="0">
                    <a:latin typeface="Times New Roman" charset="0"/>
                    <a:ea typeface="Times New Roman" charset="0"/>
                    <a:cs typeface="Times New Roman"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0" y="12985"/>
                <a:ext cx="9004852" cy="6248634"/>
              </a:xfrm>
              <a:prstGeom prst="rect">
                <a:avLst/>
              </a:prstGeom>
              <a:blipFill rotWithShape="0">
                <a:blip r:embed="rId3"/>
                <a:stretch>
                  <a:fillRect l="-203"/>
                </a:stretch>
              </a:blipFill>
              <a:ln>
                <a:noFill/>
              </a:ln>
            </p:spPr>
            <p:txBody>
              <a:bodyPr/>
              <a:lstStyle/>
              <a:p>
                <a:r>
                  <a:rPr lang="en-US">
                    <a:noFill/>
                  </a:rPr>
                  <a:t> </a:t>
                </a:r>
              </a:p>
            </p:txBody>
          </p:sp>
        </mc:Fallback>
      </mc:AlternateContent>
      <p:sp>
        <p:nvSpPr>
          <p:cNvPr id="2" name="Slide Number Placeholder 1"/>
          <p:cNvSpPr>
            <a:spLocks noGrp="1"/>
          </p:cNvSpPr>
          <p:nvPr>
            <p:ph type="sldNum" sz="quarter" idx="12"/>
          </p:nvPr>
        </p:nvSpPr>
        <p:spPr>
          <a:xfrm>
            <a:off x="8026400" y="6356350"/>
            <a:ext cx="660400" cy="365125"/>
          </a:xfrm>
        </p:spPr>
        <p:txBody>
          <a:bodyPr/>
          <a:lstStyle/>
          <a:p>
            <a:fld id="{B38F3DF5-46B4-354D-BEB6-FC8B3F9E8E19}" type="slidenum">
              <a:rPr lang="en-US" smtClean="0"/>
              <a:t>54</a:t>
            </a:fld>
            <a:endParaRPr lang="en-US"/>
          </a:p>
        </p:txBody>
      </p:sp>
      <mc:AlternateContent xmlns:mc="http://schemas.openxmlformats.org/markup-compatibility/2006" xmlns:a14="http://schemas.microsoft.com/office/drawing/2010/main">
        <mc:Choice Requires="a14">
          <p:sp>
            <p:nvSpPr>
              <p:cNvPr id="4" name="Rectangle 3"/>
              <p:cNvSpPr/>
              <p:nvPr/>
            </p:nvSpPr>
            <p:spPr>
              <a:xfrm>
                <a:off x="3773074" y="99193"/>
                <a:ext cx="1821391"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𝟐</m:t>
                        </m:r>
                      </m:sub>
                    </m:sSub>
                  </m:oMath>
                </a14:m>
                <a:r>
                  <a:rPr lang="en-US" sz="2400" b="1" smtClean="0">
                    <a:effectLst/>
                    <a:latin typeface="Times New Roman" charset="0"/>
                    <a:ea typeface="Times New Roman" charset="0"/>
                  </a:rPr>
                  <a:t>|</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smtClean="0">
                            <a:latin typeface="Cambria Math" charset="0"/>
                            <a:ea typeface="Cambria Math" charset="0"/>
                            <a:cs typeface="Cambria Math" charset="0"/>
                          </a:rPr>
                          <m:t>𝐑</m:t>
                        </m:r>
                      </m:e>
                      <m:sub>
                        <m:r>
                          <a:rPr lang="en-US" sz="2400" b="1" i="0" smtClean="0">
                            <a:latin typeface="Cambria Math" charset="0"/>
                            <a:ea typeface="Cambria Math" charset="0"/>
                            <a:cs typeface="Cambria Math" charset="0"/>
                          </a:rPr>
                          <m:t>𝟐</m:t>
                        </m:r>
                      </m:sub>
                    </m:sSub>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773074" y="99193"/>
                <a:ext cx="1821391" cy="461665"/>
              </a:xfrm>
              <a:prstGeom prst="rect">
                <a:avLst/>
              </a:prstGeom>
              <a:blipFill rotWithShape="0">
                <a:blip r:embed="rId4"/>
                <a:stretch>
                  <a:fillRect t="-10526" b="-28947"/>
                </a:stretch>
              </a:blipFill>
            </p:spPr>
            <p:txBody>
              <a:bodyPr/>
              <a:lstStyle/>
              <a:p>
                <a:r>
                  <a:rPr lang="en-US">
                    <a:noFill/>
                  </a:rPr>
                  <a:t> </a:t>
                </a:r>
              </a:p>
            </p:txBody>
          </p:sp>
        </mc:Fallback>
      </mc:AlternateContent>
      <p:grpSp>
        <p:nvGrpSpPr>
          <p:cNvPr id="22" name="Group 21"/>
          <p:cNvGrpSpPr/>
          <p:nvPr/>
        </p:nvGrpSpPr>
        <p:grpSpPr>
          <a:xfrm>
            <a:off x="7075468" y="990501"/>
            <a:ext cx="1385647" cy="1510336"/>
            <a:chOff x="1659419" y="1252902"/>
            <a:chExt cx="1385647" cy="1510336"/>
          </a:xfrm>
        </p:grpSpPr>
        <p:grpSp>
          <p:nvGrpSpPr>
            <p:cNvPr id="23" name="Group 22"/>
            <p:cNvGrpSpPr/>
            <p:nvPr/>
          </p:nvGrpSpPr>
          <p:grpSpPr>
            <a:xfrm>
              <a:off x="1659419" y="1252902"/>
              <a:ext cx="1385647" cy="1510336"/>
              <a:chOff x="847118" y="1472908"/>
              <a:chExt cx="1385647" cy="1510336"/>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847118" y="1472908"/>
                <a:ext cx="1385647" cy="1510336"/>
                <a:chOff x="847118" y="1472908"/>
                <a:chExt cx="1385647" cy="1510336"/>
              </a:xfrm>
            </p:grpSpPr>
            <p:sp>
              <p:nvSpPr>
                <p:cNvPr id="28" name="Oval 27"/>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9" name="Group 28"/>
                <p:cNvGrpSpPr/>
                <p:nvPr/>
              </p:nvGrpSpPr>
              <p:grpSpPr>
                <a:xfrm>
                  <a:off x="847118" y="1472908"/>
                  <a:ext cx="1385647" cy="1503603"/>
                  <a:chOff x="4269040" y="1410942"/>
                  <a:chExt cx="1052006" cy="1926280"/>
                </a:xfrm>
              </p:grpSpPr>
              <p:sp>
                <p:nvSpPr>
                  <p:cNvPr id="30" name="Oval 2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31" name="Oval 3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32" name="Oval 3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3" name="Straight Connector 3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88101" y="1410942"/>
                    <a:ext cx="10971" cy="632030"/>
                  </a:xfrm>
                  <a:prstGeom prst="line">
                    <a:avLst/>
                  </a:prstGeom>
                  <a:ln w="3175">
                    <a:solidFill>
                      <a:srgbClr val="C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78866" y="1420370"/>
                    <a:ext cx="274" cy="577015"/>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p:nvPr/>
          </p:nvCxnSpPr>
          <p:spPr>
            <a:xfrm flipH="1">
              <a:off x="2131216" y="1252902"/>
              <a:ext cx="607026" cy="501946"/>
            </a:xfrm>
            <a:prstGeom prst="line">
              <a:avLst/>
            </a:prstGeom>
            <a:ln w="3175">
              <a:solidFill>
                <a:srgbClr val="C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39" name="Rectangle 38"/>
          <p:cNvSpPr/>
          <p:nvPr/>
        </p:nvSpPr>
        <p:spPr>
          <a:xfrm>
            <a:off x="7964272" y="623411"/>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40" name="Rectangle 39"/>
          <p:cNvSpPr/>
          <p:nvPr/>
        </p:nvSpPr>
        <p:spPr>
          <a:xfrm>
            <a:off x="7164527" y="630769"/>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Tree>
    <p:extLst>
      <p:ext uri="{BB962C8B-B14F-4D97-AF65-F5344CB8AC3E}">
        <p14:creationId xmlns:p14="http://schemas.microsoft.com/office/powerpoint/2010/main" val="13886138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0" y="12985"/>
                <a:ext cx="9004852" cy="7298986"/>
              </a:xfrm>
              <a:prstGeom prst="rect">
                <a:avLst/>
              </a:prstGeom>
              <a:ln>
                <a:noFill/>
              </a:ln>
            </p:spPr>
            <p:txBody>
              <a:bodyPr wrap="square">
                <a:spAutoFit/>
              </a:bodyPr>
              <a:lstStyle/>
              <a:p>
                <a:pPr marL="285750" indent="-285750">
                  <a:buFont typeface=".HelveticaNeueDeskInterface-Regular" charset="-120"/>
                  <a:buChar char="-"/>
                </a:pPr>
                <a:endParaRPr lang="en-US" sz="1100" dirty="0" smtClean="0">
                  <a:latin typeface="Times New Roman" charset="0"/>
                  <a:ea typeface="Times New Roman" charset="0"/>
                  <a:cs typeface="Times New Roman" charset="0"/>
                </a:endParaRPr>
              </a:p>
              <a:p>
                <a:pPr marL="285750" indent="-285750">
                  <a:buFont typeface=".HelveticaNeueDeskInterface-Regular" charset="-120"/>
                  <a:buChar char="-"/>
                </a:pPr>
                <a:endParaRPr lang="en-US" sz="1100" dirty="0">
                  <a:latin typeface="Times New Roman" charset="0"/>
                  <a:ea typeface="Times New Roman" charset="0"/>
                  <a:cs typeface="Times New Roman" charset="0"/>
                </a:endParaRPr>
              </a:p>
              <a:p>
                <a:pPr marL="285750" indent="-285750">
                  <a:buFont typeface=".HelveticaNeueDeskInterface-Regular" charset="-120"/>
                  <a:buChar char="-"/>
                </a:pPr>
                <a:endParaRPr lang="en-US" sz="1100" dirty="0" smtClean="0">
                  <a:latin typeface="Times New Roman" charset="0"/>
                  <a:ea typeface="Times New Roman" charset="0"/>
                  <a:cs typeface="Times New Roman" charset="0"/>
                </a:endParaRPr>
              </a:p>
              <a:p>
                <a:pPr marL="285750" indent="-285750">
                  <a:buFont typeface=".HelveticaNeueDeskInterface-Regular" charset="-120"/>
                  <a:buChar char="-"/>
                </a:pPr>
                <a:endParaRPr lang="en-US" sz="1100" dirty="0">
                  <a:latin typeface="Times New Roman" charset="0"/>
                  <a:ea typeface="Times New Roman" charset="0"/>
                  <a:cs typeface="Times New Roman" charset="0"/>
                </a:endParaRPr>
              </a:p>
              <a:p>
                <a:pPr marL="285750" indent="-285750">
                  <a:buFont typeface=".HelveticaNeueDeskInterface-Regular" charset="-120"/>
                  <a:buChar char="-"/>
                </a:pPr>
                <a:endParaRPr lang="en-US" sz="1100" dirty="0" smtClean="0">
                  <a:latin typeface="Times New Roman" charset="0"/>
                  <a:ea typeface="Times New Roman" charset="0"/>
                  <a:cs typeface="Times New Roman" charset="0"/>
                </a:endParaRPr>
              </a:p>
              <a:p>
                <a:pPr marL="285750" indent="-285750">
                  <a:buFont typeface=".HelveticaNeueDeskInterface-Regular" charset="-120"/>
                  <a:buChar char="-"/>
                </a:pPr>
                <a:r>
                  <a:rPr lang="en-US" sz="1100" dirty="0" smtClean="0">
                    <a:latin typeface="Times New Roman" charset="0"/>
                    <a:ea typeface="Times New Roman" charset="0"/>
                    <a:cs typeface="Times New Roman" charset="0"/>
                  </a:rPr>
                  <a:t>R</a:t>
                </a:r>
                <a:r>
                  <a:rPr lang="en-US" sz="1100" baseline="-25000" dirty="0" smtClean="0">
                    <a:latin typeface="Times New Roman" charset="0"/>
                    <a:ea typeface="Times New Roman" charset="0"/>
                    <a:cs typeface="Times New Roman" charset="0"/>
                  </a:rPr>
                  <a:t>3</a:t>
                </a:r>
                <a:r>
                  <a:rPr lang="en-US" sz="1100" dirty="0" smtClean="0">
                    <a:latin typeface="Times New Roman" charset="0"/>
                    <a:ea typeface="Times New Roman" charset="0"/>
                    <a:cs typeface="Times New Roman" charset="0"/>
                  </a:rPr>
                  <a:t> </a:t>
                </a:r>
                <a:r>
                  <a:rPr lang="en-US" sz="1100" dirty="0">
                    <a:latin typeface="Times New Roman" charset="0"/>
                    <a:ea typeface="Times New Roman" charset="0"/>
                    <a:cs typeface="Times New Roman" charset="0"/>
                  </a:rPr>
                  <a:t>= </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Q</m:t>
                            </m:r>
                          </m:e>
                        </m:acc>
                      </m:e>
                      <m:sub>
                        <m:r>
                          <a:rPr lang="en-US" sz="1100" i="1">
                            <a:latin typeface="Cambria Math" charset="0"/>
                            <a:ea typeface="Cambria Math" charset="0"/>
                            <a:cs typeface="Cambria Math" charset="0"/>
                          </a:rPr>
                          <m:t>1</m:t>
                        </m:r>
                      </m:sub>
                    </m:sSub>
                  </m:oMath>
                </a14:m>
                <a:r>
                  <a:rPr lang="en-US" sz="1100" dirty="0" smtClean="0">
                    <a:latin typeface="Cambria Math" charset="0"/>
                    <a:ea typeface="Cambria Math" charset="0"/>
                    <a:cs typeface="Cambria Math" charset="0"/>
                  </a:rPr>
                  <a:t>Q</a:t>
                </a:r>
                <a:r>
                  <a:rPr lang="en-US" sz="1100" baseline="-25000" dirty="0" smtClean="0">
                    <a:latin typeface="Cambria Math" charset="0"/>
                    <a:ea typeface="Cambria Math" charset="0"/>
                    <a:cs typeface="Cambria Math" charset="0"/>
                  </a:rPr>
                  <a:t>2</a:t>
                </a:r>
                <a:r>
                  <a:rPr lang="en-US" sz="1100" dirty="0" smtClean="0">
                    <a:latin typeface="Cambria Math" charset="0"/>
                    <a:ea typeface="Cambria Math" charset="0"/>
                    <a:cs typeface="Cambria Math" charset="0"/>
                  </a:rPr>
                  <a:t>Q</a:t>
                </a:r>
                <a:r>
                  <a:rPr lang="en-US" sz="1100" baseline="-25000" dirty="0" smtClean="0">
                    <a:latin typeface="Cambria Math" charset="0"/>
                    <a:ea typeface="Cambria Math" charset="0"/>
                    <a:cs typeface="Cambria Math" charset="0"/>
                  </a:rPr>
                  <a:t>3</a:t>
                </a:r>
                <a:endParaRPr lang="en-US" sz="1100" dirty="0" smtClean="0">
                  <a:latin typeface="Cambria Math" charset="0"/>
                  <a:ea typeface="Cambria Math" charset="0"/>
                  <a:cs typeface="Cambria Math" charset="0"/>
                </a:endParaRPr>
              </a:p>
              <a:p>
                <a:pPr marL="285750" indent="-285750">
                  <a:buFont typeface=".HelveticaNeueDeskInterface-Regular" charset="-120"/>
                  <a:buChar char="-"/>
                </a:pPr>
                <a:r>
                  <a:rPr lang="en-US" sz="1100" dirty="0" smtClean="0">
                    <a:latin typeface="Cambria Math" charset="0"/>
                    <a:ea typeface="Cambria Math" charset="0"/>
                    <a:cs typeface="Cambria Math" charset="0"/>
                  </a:rPr>
                  <a:t>P(</a:t>
                </a:r>
                <a:r>
                  <a:rPr lang="en-US" sz="1100" dirty="0" err="1" smtClean="0">
                    <a:latin typeface="Cambria Math" charset="0"/>
                    <a:ea typeface="Cambria Math" charset="0"/>
                    <a:cs typeface="Cambria Math" charset="0"/>
                  </a:rPr>
                  <a:t>Q</a:t>
                </a:r>
                <a:r>
                  <a:rPr lang="en-US" sz="1100" baseline="-25000" dirty="0" err="1" smtClean="0">
                    <a:latin typeface="Cambria Math" charset="0"/>
                    <a:ea typeface="Cambria Math" charset="0"/>
                    <a:cs typeface="Cambria Math" charset="0"/>
                  </a:rPr>
                  <a:t>r</a:t>
                </a:r>
                <a:r>
                  <a:rPr lang="en-US" sz="1100" dirty="0" smtClean="0">
                    <a:latin typeface="Cambria Math" charset="0"/>
                    <a:ea typeface="Cambria Math" charset="0"/>
                    <a:cs typeface="Cambria Math" charset="0"/>
                  </a:rPr>
                  <a:t>|</a:t>
                </a:r>
                <a14:m>
                  <m:oMath xmlns:m="http://schemas.openxmlformats.org/officeDocument/2006/math">
                    <m:sSub>
                      <m:sSubPr>
                        <m:ctrlPr>
                          <a:rPr lang="en-US" sz="1100" i="1" smtClean="0">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b="0" i="0" smtClean="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g  when there is dependency between </a:t>
                </a:r>
                <a:r>
                  <a:rPr lang="en-US" sz="1100" dirty="0" smtClean="0">
                    <a:latin typeface="Cambria Math" charset="0"/>
                    <a:ea typeface="Cambria Math" charset="0"/>
                    <a:cs typeface="Cambria Math" charset="0"/>
                  </a:rPr>
                  <a:t>Q</a:t>
                </a:r>
                <a:r>
                  <a:rPr lang="en-US" sz="1100" baseline="-25000" dirty="0" smtClean="0">
                    <a:latin typeface="Cambria Math" charset="0"/>
                    <a:ea typeface="Cambria Math" charset="0"/>
                    <a:cs typeface="Cambria Math" charset="0"/>
                  </a:rPr>
                  <a:t>1 </a:t>
                </a:r>
                <a:r>
                  <a:rPr lang="en-US" sz="1100" dirty="0" smtClean="0">
                    <a:latin typeface="Cambria Math" charset="0"/>
                    <a:ea typeface="Cambria Math" charset="0"/>
                    <a:cs typeface="Cambria Math" charset="0"/>
                  </a:rPr>
                  <a:t>and </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b="0" i="0" smtClean="0">
                            <a:latin typeface="Cambria Math" charset="0"/>
                            <a:ea typeface="Cambria Math" charset="0"/>
                            <a:cs typeface="Cambria Math" charset="0"/>
                          </a:rPr>
                          <m:t>C</m:t>
                        </m:r>
                      </m:e>
                      <m:sub>
                        <m:r>
                          <m:rPr>
                            <m:sty m:val="p"/>
                          </m:rPr>
                          <a:rPr lang="en-US" sz="1100" i="0">
                            <a:latin typeface="Cambria Math" charset="0"/>
                            <a:ea typeface="Cambria Math" charset="0"/>
                            <a:cs typeface="Cambria Math" charset="0"/>
                          </a:rPr>
                          <m:t>j</m:t>
                        </m:r>
                      </m:sub>
                    </m:sSub>
                  </m:oMath>
                </a14:m>
                <a:endParaRPr lang="en-US" sz="1100" dirty="0" smtClean="0">
                  <a:latin typeface="Times New Roman" charset="0"/>
                  <a:ea typeface="Times New Roman" charset="0"/>
                  <a:cs typeface="Times New Roman" charset="0"/>
                </a:endParaRPr>
              </a:p>
              <a:p>
                <a:pPr marL="285750" indent="-285750">
                  <a:buFont typeface=".HelveticaNeueDeskInterface-Regular" charset="-120"/>
                  <a:buChar char="-"/>
                </a:pPr>
                <a:r>
                  <a:rPr lang="en-US" sz="1100" dirty="0">
                    <a:latin typeface="Cambria Math" charset="0"/>
                    <a:ea typeface="Cambria Math" charset="0"/>
                    <a:cs typeface="Cambria Math"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i="0">
                                <a:latin typeface="Cambria Math" charset="0"/>
                                <a:ea typeface="Cambria Math" charset="0"/>
                                <a:cs typeface="Cambria Math" charset="0"/>
                              </a:rPr>
                              <m:t>Q</m:t>
                            </m:r>
                          </m:e>
                        </m:acc>
                      </m:e>
                      <m:sub>
                        <m:r>
                          <m:rPr>
                            <m:sty m:val="p"/>
                          </m:rPr>
                          <a:rPr lang="en-US" sz="1100" b="0" i="0" smtClean="0">
                            <a:latin typeface="Cambria Math" charset="0"/>
                            <a:ea typeface="Cambria Math" charset="0"/>
                            <a:cs typeface="Cambria Math" charset="0"/>
                          </a:rPr>
                          <m:t>r</m:t>
                        </m:r>
                      </m:sub>
                    </m:sSub>
                  </m:oMath>
                </a14:m>
                <a:r>
                  <a:rPr lang="en-US" sz="1100" dirty="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a:latin typeface="Cambria Math" charset="0"/>
                            <a:ea typeface="Cambria Math" charset="0"/>
                            <a:cs typeface="Cambria Math" charset="0"/>
                          </a:rPr>
                          <m:t>C</m:t>
                        </m:r>
                      </m:e>
                      <m:sub>
                        <m:r>
                          <m:rPr>
                            <m:sty m:val="p"/>
                          </m:rPr>
                          <a:rPr lang="en-US" sz="1100">
                            <a:latin typeface="Cambria Math" charset="0"/>
                            <a:ea typeface="Cambria Math" charset="0"/>
                            <a:cs typeface="Cambria Math" charset="0"/>
                          </a:rPr>
                          <m:t>j</m:t>
                        </m:r>
                      </m:sub>
                    </m:sSub>
                  </m:oMath>
                </a14:m>
                <a:r>
                  <a:rPr lang="en-US" sz="1100" dirty="0">
                    <a:latin typeface="Times New Roman" charset="0"/>
                    <a:ea typeface="Times New Roman" charset="0"/>
                    <a:cs typeface="Times New Roman" charset="0"/>
                  </a:rPr>
                  <a:t>) = </a:t>
                </a:r>
                <a:r>
                  <a:rPr lang="en-US" sz="1100" dirty="0" smtClean="0">
                    <a:latin typeface="Times New Roman" charset="0"/>
                    <a:ea typeface="Times New Roman" charset="0"/>
                    <a:cs typeface="Times New Roman" charset="0"/>
                  </a:rPr>
                  <a:t>m</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a:latin typeface="Times New Roman" charset="0"/>
                    <a:ea typeface="Times New Roman" charset="0"/>
                    <a:cs typeface="Times New Roman" charset="0"/>
                  </a:rPr>
                  <a:t>P</a:t>
                </a:r>
                <a:r>
                  <a:rPr lang="en-US" sz="1100" dirty="0" smtClean="0">
                    <a:latin typeface="Times New Roman" charset="0"/>
                    <a:ea typeface="Times New Roman" charset="0"/>
                    <a:cs typeface="Times New Roman" charset="0"/>
                  </a:rPr>
                  <a:t>(</a:t>
                </a:r>
                <a14:m>
                  <m:oMath xmlns:m="http://schemas.openxmlformats.org/officeDocument/2006/math">
                    <m:sSub>
                      <m:sSubPr>
                        <m:ctrlPr>
                          <a:rPr lang="en-US" sz="1100" i="1" smtClean="0">
                            <a:latin typeface="Cambria Math" panose="02040503050406030204" pitchFamily="18" charset="0"/>
                            <a:ea typeface="Times New Roman" charset="0"/>
                            <a:cs typeface="Times New Roman" charset="0"/>
                          </a:rPr>
                        </m:ctrlPr>
                      </m:sSubPr>
                      <m:e>
                        <m:r>
                          <m:rPr>
                            <m:sty m:val="p"/>
                          </m:rPr>
                          <a:rPr lang="en-US" sz="1100" b="0" i="0" smtClean="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smtClean="0">
                    <a:latin typeface="Times New Roman" charset="0"/>
                    <a:ea typeface="Times New Roman" charset="0"/>
                    <a:cs typeface="Times New Roman" charset="0"/>
                  </a:rPr>
                  <a:t>) = k</a:t>
                </a:r>
              </a:p>
              <a:p>
                <a:pPr marL="285750" indent="-285750">
                  <a:buFont typeface=".HelveticaNeueDeskInterface-Regular" charset="-120"/>
                  <a:buChar char="-"/>
                </a:pPr>
                <a:r>
                  <a:rPr lang="en-US" sz="1100" dirty="0" smtClean="0">
                    <a:latin typeface="Times New Roman" charset="0"/>
                    <a:ea typeface="Times New Roman" charset="0"/>
                    <a:cs typeface="Times New Roman"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1- </a:t>
                </a:r>
                <a:r>
                  <a:rPr lang="en-US" sz="1100" dirty="0">
                    <a:latin typeface="Times New Roman" charset="0"/>
                    <a:ea typeface="Times New Roman" charset="0"/>
                    <a:cs typeface="Times New Roman" charset="0"/>
                  </a:rPr>
                  <a:t>P(</a:t>
                </a:r>
                <a14:m>
                  <m:oMath xmlns:m="http://schemas.openxmlformats.org/officeDocument/2006/math">
                    <m:sSub>
                      <m:sSubPr>
                        <m:ctrlPr>
                          <a:rPr lang="en-US" sz="1100" i="1">
                            <a:latin typeface="Cambria Math" panose="02040503050406030204" pitchFamily="18" charset="0"/>
                            <a:ea typeface="Times New Roman" charset="0"/>
                            <a:cs typeface="Times New Roman" charset="0"/>
                          </a:rPr>
                        </m:ctrlPr>
                      </m:sSubPr>
                      <m:e>
                        <m:r>
                          <m:rPr>
                            <m:sty m:val="p"/>
                          </m:rPr>
                          <a:rPr lang="en-US" sz="110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a:latin typeface="Times New Roman" charset="0"/>
                    <a:ea typeface="Times New Roman" charset="0"/>
                    <a:cs typeface="Times New Roman" charset="0"/>
                  </a:rPr>
                  <a:t>) </a:t>
                </a:r>
                <a:r>
                  <a:rPr lang="en-US" sz="1100" dirty="0" smtClean="0">
                    <a:latin typeface="Times New Roman" charset="0"/>
                    <a:ea typeface="Times New Roman" charset="0"/>
                    <a:cs typeface="Times New Roman" charset="0"/>
                  </a:rPr>
                  <a:t>= 1-k</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a:solidFill>
                      <a:schemeClr val="bg1">
                        <a:lumMod val="50000"/>
                      </a:schemeClr>
                    </a:solidFill>
                    <a:latin typeface="Cambria Math" charset="0"/>
                    <a:ea typeface="Cambria Math" charset="0"/>
                    <a:cs typeface="Cambria Math" charset="0"/>
                  </a:rPr>
                  <a:t>Since </a:t>
                </a:r>
                <a:r>
                  <a:rPr lang="en-US" sz="1100" dirty="0" smtClean="0">
                    <a:solidFill>
                      <a:schemeClr val="bg1">
                        <a:lumMod val="50000"/>
                      </a:schemeClr>
                    </a:solidFill>
                    <a:latin typeface="Cambria Math" charset="0"/>
                    <a:ea typeface="Cambria Math" charset="0"/>
                    <a:cs typeface="Cambria Math" charset="0"/>
                  </a:rPr>
                  <a:t>P(</a:t>
                </a:r>
                <a:r>
                  <a:rPr lang="en-US" sz="1100" dirty="0" err="1" smtClean="0">
                    <a:solidFill>
                      <a:schemeClr val="bg1">
                        <a:lumMod val="50000"/>
                      </a:schemeClr>
                    </a:solidFill>
                    <a:latin typeface="Cambria Math" charset="0"/>
                    <a:ea typeface="Cambria Math" charset="0"/>
                    <a:cs typeface="Cambria Math" charset="0"/>
                  </a:rPr>
                  <a:t>Qr</a:t>
                </a:r>
                <a:r>
                  <a:rPr lang="en-US" sz="1100" dirty="0" smtClean="0">
                    <a:solidFill>
                      <a:schemeClr val="bg1">
                        <a:lumMod val="50000"/>
                      </a:schemeClr>
                    </a:solidFill>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latin typeface="Times New Roman" charset="0"/>
                    <a:ea typeface="Times New Roman" charset="0"/>
                    <a:cs typeface="Times New Roman" charset="0"/>
                  </a:rPr>
                  <a:t>) = g. Where, </a:t>
                </a:r>
                <a:r>
                  <a:rPr lang="en-US" sz="1100" dirty="0" smtClean="0">
                    <a:solidFill>
                      <a:schemeClr val="bg1">
                        <a:lumMod val="50000"/>
                      </a:schemeClr>
                    </a:solidFill>
                    <a:latin typeface="Times New Roman" charset="0"/>
                    <a:ea typeface="Times New Roman" charset="0"/>
                    <a:cs typeface="Times New Roman" charset="0"/>
                  </a:rPr>
                  <a:t>g = </a:t>
                </a:r>
                <a:r>
                  <a:rPr lang="en-US" sz="1100" dirty="0">
                    <a:solidFill>
                      <a:schemeClr val="bg1">
                        <a:lumMod val="50000"/>
                      </a:schemeClr>
                    </a:solidFill>
                    <a:latin typeface="Times New Roman" charset="0"/>
                    <a:ea typeface="Times New Roman" charset="0"/>
                    <a:cs typeface="Times New Roman" charset="0"/>
                  </a:rPr>
                  <a:t>e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then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r>
                      <m:rPr>
                        <m:nor/>
                      </m:rPr>
                      <a:rPr lang="en-US" sz="1100">
                        <a:solidFill>
                          <a:schemeClr val="bg1">
                            <a:lumMod val="50000"/>
                          </a:schemeClr>
                        </a:solidFill>
                        <a:latin typeface="Cambria Math" charset="0"/>
                        <a:ea typeface="Cambria Math" charset="0"/>
                        <a:cs typeface="Cambria Math" charset="0"/>
                      </a:rPr>
                      <m:t>Q</m:t>
                    </m:r>
                    <m:r>
                      <m:rPr>
                        <m:nor/>
                      </m:rPr>
                      <a:rPr lang="en-US" sz="1100" b="0" i="0" baseline="-25000" smtClean="0">
                        <a:solidFill>
                          <a:schemeClr val="bg1">
                            <a:lumMod val="50000"/>
                          </a:schemeClr>
                        </a:solidFill>
                        <a:latin typeface="Cambria Math" charset="0"/>
                        <a:ea typeface="Cambria Math" charset="0"/>
                        <a:cs typeface="Cambria Math" charset="0"/>
                      </a:rPr>
                      <m:t>r</m:t>
                    </m:r>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a:t>
                </a:r>
                <a:r>
                  <a:rPr lang="en-US" sz="1100" dirty="0">
                    <a:solidFill>
                      <a:schemeClr val="bg1">
                        <a:lumMod val="50000"/>
                      </a:schemeClr>
                    </a:solidFill>
                    <a:latin typeface="Times New Roman" charset="0"/>
                    <a:ea typeface="Times New Roman" charset="0"/>
                    <a:cs typeface="Times New Roman" charset="0"/>
                  </a:rPr>
                  <a:t>= 1-e = </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1-g</a:t>
                </a:r>
              </a:p>
              <a:p>
                <a:pPr marL="285750" indent="-285750">
                  <a:buFont typeface=".HelveticaNeueDeskInterface-Regular" charset="-120"/>
                  <a:buChar char="-"/>
                </a:pP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Since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 P(</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i</m:t>
                        </m:r>
                      </m:sub>
                    </m:sSub>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m. </a:t>
                </a:r>
                <a:r>
                  <a:rPr lang="en-US" sz="1100" dirty="0">
                    <a:solidFill>
                      <a:schemeClr val="bg1">
                        <a:lumMod val="50000"/>
                      </a:schemeClr>
                    </a:solidFill>
                    <a:latin typeface="Times New Roman" charset="0"/>
                    <a:ea typeface="Times New Roman" charset="0"/>
                    <a:cs typeface="Times New Roman" charset="0"/>
                  </a:rPr>
                  <a:t>Where, m= e</a:t>
                </a:r>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then </a:t>
                </a:r>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sSub>
                      <m:sSubPr>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1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r</m:t>
                        </m:r>
                      </m:sub>
                    </m:sSub>
                  </m:oMath>
                </a14:m>
                <a:r>
                  <a:rPr lang="en-US" sz="11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1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1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100">
                                <a:solidFill>
                                  <a:schemeClr val="bg1">
                                    <a:lumMod val="50000"/>
                                  </a:schemeClr>
                                </a:solidFill>
                                <a:latin typeface="Cambria Math" charset="0"/>
                                <a:ea typeface="Cambria Math" charset="0"/>
                                <a:cs typeface="Cambria Math" charset="0"/>
                              </a:rPr>
                              <m:t>C</m:t>
                            </m:r>
                          </m:e>
                        </m:acc>
                      </m:e>
                      <m:sub>
                        <m:r>
                          <m:rPr>
                            <m:sty m:val="p"/>
                          </m:rPr>
                          <a:rPr lang="en-US" sz="1100" b="0" i="0" smtClean="0">
                            <a:solidFill>
                              <a:schemeClr val="bg1">
                                <a:lumMod val="50000"/>
                              </a:schemeClr>
                            </a:solidFill>
                            <a:latin typeface="Cambria Math" charset="0"/>
                            <a:ea typeface="Cambria Math" charset="0"/>
                            <a:cs typeface="Cambria Math" charset="0"/>
                          </a:rPr>
                          <m:t>j</m:t>
                        </m:r>
                      </m:sub>
                    </m:sSub>
                  </m:oMath>
                </a14:m>
                <a:r>
                  <a:rPr lang="en-US" sz="11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a:t>
                </a:r>
                <a:r>
                  <a:rPr lang="en-US" sz="1100" dirty="0">
                    <a:solidFill>
                      <a:schemeClr val="bg1">
                        <a:lumMod val="50000"/>
                      </a:schemeClr>
                    </a:solidFill>
                    <a:latin typeface="Times New Roman" charset="0"/>
                    <a:ea typeface="Times New Roman" charset="0"/>
                    <a:cs typeface="Times New Roman" charset="0"/>
                  </a:rPr>
                  <a:t>1-e =</a:t>
                </a:r>
                <a:r>
                  <a:rPr lang="en-US" sz="11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1-m</a:t>
                </a:r>
              </a:p>
              <a:p>
                <a:pPr marL="285750" indent="-285750">
                  <a:buFont typeface=".HelveticaNeueDeskInterface-Regular" charset="-120"/>
                  <a:buChar char="-"/>
                </a:pPr>
                <a:r>
                  <a:rPr lang="en-US" sz="1400" dirty="0" smtClean="0">
                    <a:latin typeface="Times New Roman" charset="0"/>
                    <a:ea typeface="Times New Roman" charset="0"/>
                  </a:rPr>
                  <a:t>P</a:t>
                </a:r>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oMath>
                </a14:m>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R</m:t>
                        </m:r>
                      </m:e>
                      <m:sub>
                        <m:r>
                          <a:rPr lang="en-US" sz="1400" b="0" i="0" smtClean="0">
                            <a:latin typeface="Cambria Math" charset="0"/>
                            <a:ea typeface="Cambria Math" charset="0"/>
                            <a:cs typeface="Cambria Math" charset="0"/>
                          </a:rPr>
                          <m:t>3</m:t>
                        </m:r>
                      </m:sub>
                    </m:sSub>
                  </m:oMath>
                </a14:m>
                <a:r>
                  <a:rPr lang="en-US" sz="1400" dirty="0">
                    <a:latin typeface="Times New Roman" charset="0"/>
                    <a:ea typeface="Times New Roman" charset="0"/>
                  </a:rPr>
                  <a:t>) </a:t>
                </a:r>
                <a:r>
                  <a:rPr lang="en-US" sz="1400" dirty="0" smtClean="0">
                    <a:latin typeface="Times New Roman" charset="0"/>
                    <a:ea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smtClean="0">
                            <a:solidFill>
                              <a:srgbClr val="FF0000"/>
                            </a:solidFill>
                            <a:latin typeface="Times New Roman" charset="0"/>
                            <a:ea typeface="Times New Roman"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3</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b="0" i="0" smtClean="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num>
                      <m:den>
                        <m:r>
                          <m:rPr>
                            <m:nor/>
                          </m:rPr>
                          <a:rPr lang="en-US" sz="1400" smtClean="0">
                            <a:solidFill>
                              <a:srgbClr val="FF0000"/>
                            </a:solidFill>
                            <a:latin typeface="Times New Roman" charset="0"/>
                            <a:ea typeface="Times New Roman"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3</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1" smtClean="0">
                                    <a:latin typeface="Cambria Math" charset="0"/>
                                    <a:ea typeface="Cambria Math" charset="0"/>
                                    <a:cs typeface="Cambria Math" charset="0"/>
                                  </a:rPr>
                                  <m:t>2</m:t>
                                </m:r>
                              </m:sub>
                            </m:sSub>
                          </m:e>
                        </m:d>
                        <m:r>
                          <a:rPr lang="en-US" sz="1400">
                            <a:solidFill>
                              <a:srgbClr val="000000"/>
                            </a:solidFill>
                            <a:latin typeface="Cambria Math" charset="0"/>
                            <a:ea typeface="Times New Roman" charset="0"/>
                          </a:rPr>
                          <m:t>+</m:t>
                        </m:r>
                        <m:r>
                          <m:rPr>
                            <m:nor/>
                          </m:rPr>
                          <a:rPr lang="en-US" sz="1400" smtClean="0">
                            <a:solidFill>
                              <a:srgbClr val="0070C0"/>
                            </a:solidFill>
                            <a:latin typeface="Times New Roman" charset="0"/>
                            <a:ea typeface="Times New Roman" charset="0"/>
                          </a:rPr>
                          <m:t>P</m:t>
                        </m:r>
                        <m:d>
                          <m:dPr>
                            <m:ctrlPr>
                              <a:rPr lang="en-US" sz="1400" i="1">
                                <a:solidFill>
                                  <a:srgbClr val="0070C0"/>
                                </a:solidFill>
                                <a:latin typeface="Cambria Math" panose="02040503050406030204" pitchFamily="18" charset="0"/>
                                <a:ea typeface="Times New Roman" charset="0"/>
                              </a:rPr>
                            </m:ctrlPr>
                          </m:dPr>
                          <m:e>
                            <m:r>
                              <m:rPr>
                                <m:nor/>
                              </m:rPr>
                              <a:rPr lang="en-US" sz="1400">
                                <a:solidFill>
                                  <a:srgbClr val="0070C0"/>
                                </a:solidFill>
                                <a:latin typeface="Times New Roman" charset="0"/>
                                <a:ea typeface="Times New Roman" charset="0"/>
                                <a:cs typeface="Times New Roman" charset="0"/>
                              </a:rPr>
                              <m:t>R</m:t>
                            </m:r>
                            <m:r>
                              <m:rPr>
                                <m:nor/>
                              </m:rPr>
                              <a:rPr lang="en-US" sz="1400" b="0" i="0" baseline="-25000" smtClean="0">
                                <a:solidFill>
                                  <a:srgbClr val="0070C0"/>
                                </a:solidFill>
                                <a:latin typeface="Times New Roman" charset="0"/>
                                <a:ea typeface="Times New Roman" charset="0"/>
                                <a:cs typeface="Times New Roman" charset="0"/>
                              </a:rPr>
                              <m:t>3</m:t>
                            </m:r>
                          </m:e>
                          <m:e>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e>
                        </m:d>
                        <m:r>
                          <a:rPr lang="en-US" sz="1400">
                            <a:solidFill>
                              <a:srgbClr val="0070C0"/>
                            </a:solidFill>
                            <a:latin typeface="Cambria Math" charset="0"/>
                            <a:ea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a:rPr lang="en-US" sz="1400" b="0" i="0" smtClean="0">
                                    <a:solidFill>
                                      <a:schemeClr val="tx1"/>
                                    </a:solidFill>
                                    <a:latin typeface="Cambria Math" charset="0"/>
                                    <a:ea typeface="Cambria Math" charset="0"/>
                                    <a:cs typeface="Cambria Math" charset="0"/>
                                  </a:rPr>
                                  <m:t>2</m:t>
                                </m:r>
                              </m:sub>
                            </m:sSub>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rPr>
                  <a:t>             =</a:t>
                </a:r>
                <a:r>
                  <a:rPr lang="en-US" sz="1400" dirty="0" smtClean="0">
                    <a:latin typeface="Times New Roman" charset="0"/>
                    <a:ea typeface="Times New Roman" charset="0"/>
                    <a:cs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b="0" i="1" smtClean="0">
                                <a:solidFill>
                                  <a:srgbClr val="FF0000"/>
                                </a:solidFill>
                                <a:latin typeface="Cambria Math" charset="0"/>
                                <a:ea typeface="Cambria Math" charset="0"/>
                                <a:cs typeface="Cambria Math" charset="0"/>
                              </a:rPr>
                              <m:t>1</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smtClean="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r>
                          <m:rPr>
                            <m:nor/>
                          </m:rPr>
                          <a:rPr lang="en-US" sz="1400" smtClean="0">
                            <a:solidFill>
                              <a:srgbClr val="FF0000"/>
                            </a:solidFill>
                            <a:latin typeface="Cambria Math" charset="0"/>
                            <a:ea typeface="Cambria Math" charset="0"/>
                            <a:cs typeface="Cambria Math" charset="0"/>
                          </a:rPr>
                          <m:t>Q</m:t>
                        </m:r>
                        <m:r>
                          <m:rPr>
                            <m:nor/>
                          </m:rPr>
                          <a:rPr lang="en-US" sz="1400" b="0" i="0" baseline="-25000" smtClean="0">
                            <a:solidFill>
                              <a:srgbClr val="FF0000"/>
                            </a:solidFill>
                            <a:latin typeface="Cambria Math" charset="0"/>
                            <a:ea typeface="Cambria Math" charset="0"/>
                            <a:cs typeface="Cambria Math" charset="0"/>
                          </a:rPr>
                          <m:t>2</m:t>
                        </m:r>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smtClean="0">
                            <a:solidFill>
                              <a:schemeClr val="tx1"/>
                            </a:solidFill>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num>
                      <m:den>
                        <m:d>
                          <m:dPr>
                            <m:begChr m:val="["/>
                            <m:endChr m:val="]"/>
                            <m:ctrlPr>
                              <a:rPr lang="en-US" sz="1400" i="1" smtClean="0">
                                <a:solidFill>
                                  <a:srgbClr val="FF0000"/>
                                </a:solidFill>
                                <a:latin typeface="Cambria Math" panose="02040503050406030204" pitchFamily="18" charset="0"/>
                                <a:ea typeface="Cambria Math" charset="0"/>
                                <a:cs typeface="Cambria Math" charset="0"/>
                              </a:rPr>
                            </m:ctrlPr>
                          </m:dPr>
                          <m:e>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1</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smtClean="0">
                                <a:solidFill>
                                  <a:schemeClr val="tx1"/>
                                </a:solidFill>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r>
                                      <m:rPr>
                                        <m:sty m:val="p"/>
                                      </m:rPr>
                                      <a:rPr lang="en-US" sz="1400">
                                        <a:solidFill>
                                          <a:schemeClr val="tx1"/>
                                        </a:solidFill>
                                        <a:latin typeface="Cambria Math" charset="0"/>
                                        <a:ea typeface="Cambria Math" charset="0"/>
                                        <a:cs typeface="Cambria Math" charset="0"/>
                                      </a:rPr>
                                      <m:t>C</m:t>
                                    </m:r>
                                  </m:e>
                                  <m:sub>
                                    <m:r>
                                      <a:rPr lang="en-US" sz="1400" b="0" i="0" smtClean="0">
                                        <a:solidFill>
                                          <a:schemeClr val="tx1"/>
                                        </a:solidFill>
                                        <a:latin typeface="Cambria Math" charset="0"/>
                                        <a:ea typeface="Cambria Math" charset="0"/>
                                        <a:cs typeface="Cambria Math" charset="0"/>
                                      </a:rPr>
                                      <m:t>2</m:t>
                                    </m:r>
                                  </m:sub>
                                </m:sSub>
                              </m:e>
                            </m:d>
                          </m:e>
                        </m:d>
                        <m:r>
                          <a:rPr lang="en-US" sz="1400">
                            <a:solidFill>
                              <a:srgbClr val="000000"/>
                            </a:solidFill>
                            <a:latin typeface="Cambria Math" charset="0"/>
                            <a:ea typeface="Times New Roman" charset="0"/>
                          </a:rPr>
                          <m:t>+</m:t>
                        </m:r>
                        <m:r>
                          <m:rPr>
                            <m:nor/>
                          </m:rPr>
                          <a:rPr lang="en-US" sz="1400" b="0" i="0" smtClean="0">
                            <a:solidFill>
                              <a:srgbClr val="000000"/>
                            </a:solidFill>
                            <a:latin typeface="Cambria Math" charset="0"/>
                            <a:ea typeface="Times New Roman" charset="0"/>
                          </a:rPr>
                          <m:t> </m:t>
                        </m:r>
                        <m:d>
                          <m:dPr>
                            <m:begChr m:val="["/>
                            <m:endChr m:val="]"/>
                            <m:ctrlPr>
                              <a:rPr lang="en-US" sz="1400" b="0" i="1" smtClean="0">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sSub>
                              <m:sSubPr>
                                <m:ctrlPr>
                                  <a:rPr lang="en-US" sz="1400" i="1" smtClean="0">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i="1">
                                    <a:solidFill>
                                      <a:srgbClr val="0070C0"/>
                                    </a:solidFill>
                                    <a:latin typeface="Cambria Math" charset="0"/>
                                    <a:ea typeface="Cambria Math" charset="0"/>
                                    <a:cs typeface="Cambria Math" charset="0"/>
                                  </a:rPr>
                                  <m:t>1</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2</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cs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3</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a:rPr lang="en-US" sz="1400" b="0" i="0" smtClean="0">
                                        <a:solidFill>
                                          <a:schemeClr val="tx1"/>
                                        </a:solidFill>
                                        <a:latin typeface="Cambria Math" charset="0"/>
                                        <a:ea typeface="Cambria Math" charset="0"/>
                                        <a:cs typeface="Cambria Math" charset="0"/>
                                      </a:rPr>
                                      <m:t>2</m:t>
                                    </m:r>
                                  </m:sub>
                                </m:sSub>
                              </m:e>
                            </m:d>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ea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i="1" smtClean="0">
                            <a:solidFill>
                              <a:srgbClr val="FF0000"/>
                            </a:solidFill>
                            <a:latin typeface="Cambria Math" charset="0"/>
                            <a:ea typeface="Times New Roman" charset="0"/>
                            <a:cs typeface="Times New Roman" charset="0"/>
                          </a:rPr>
                          <m:t> </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2</m:t>
                                </m:r>
                              </m:sub>
                            </m:sSub>
                          </m:e>
                        </m:d>
                      </m:num>
                      <m:den>
                        <m:d>
                          <m:dPr>
                            <m:begChr m:val="["/>
                            <m:endChr m:val="]"/>
                            <m:ctrlPr>
                              <a:rPr lang="en-US" sz="1400" i="1">
                                <a:solidFill>
                                  <a:srgbClr val="FF0000"/>
                                </a:solidFill>
                                <a:latin typeface="Cambria Math" panose="02040503050406030204" pitchFamily="18" charset="0"/>
                                <a:ea typeface="Cambria Math" charset="0"/>
                                <a:cs typeface="Cambria Math" charset="0"/>
                              </a:rPr>
                            </m:ctrlPr>
                          </m:dPr>
                          <m:e>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2</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2</m:t>
                                    </m:r>
                                  </m:sub>
                                </m:sSub>
                              </m:e>
                            </m:d>
                          </m:e>
                        </m:d>
                        <m:r>
                          <a:rPr lang="en-US" sz="1400">
                            <a:solidFill>
                              <a:srgbClr val="000000"/>
                            </a:solidFill>
                            <a:latin typeface="Cambria Math" charset="0"/>
                            <a:ea typeface="Times New Roman" charset="0"/>
                          </a:rPr>
                          <m:t>+</m:t>
                        </m:r>
                        <m:r>
                          <m:rPr>
                            <m:nor/>
                          </m:rPr>
                          <a:rPr lang="en-US" sz="1400">
                            <a:solidFill>
                              <a:srgbClr val="000000"/>
                            </a:solidFill>
                            <a:latin typeface="Cambria Math" charset="0"/>
                            <a:ea typeface="Times New Roman" charset="0"/>
                          </a:rPr>
                          <m:t> </m:t>
                        </m:r>
                        <m:d>
                          <m:dPr>
                            <m:begChr m:val="["/>
                            <m:endChr m:val="]"/>
                            <m:ctrlPr>
                              <a:rPr lang="en-US" sz="1400" i="1">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2</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2</m:t>
                                    </m:r>
                                  </m:sub>
                                </m:sSub>
                              </m:e>
                            </m:d>
                          </m:e>
                        </m:d>
                      </m:den>
                    </m:f>
                  </m:oMath>
                </a14:m>
                <a:r>
                  <a:rPr lang="en-US" sz="800" dirty="0" smtClean="0">
                    <a:latin typeface="Times New Roman" charset="0"/>
                    <a:ea typeface="Times New Roman" charset="0"/>
                    <a:cs typeface="Times New Roman" charset="0"/>
                  </a:rPr>
                  <a:t>  based on the structure of the relation between the questions and the concepts, </a:t>
                </a:r>
                <a:r>
                  <a:rPr lang="en-US" sz="800" dirty="0" smtClean="0">
                    <a:latin typeface="Cambria Math" charset="0"/>
                    <a:ea typeface="Cambria Math" charset="0"/>
                    <a:cs typeface="Cambria Math" charset="0"/>
                  </a:rPr>
                  <a:t>Q</a:t>
                </a:r>
                <a:r>
                  <a:rPr lang="en-US" sz="800" baseline="-25000" dirty="0" smtClean="0">
                    <a:latin typeface="Cambria Math" charset="0"/>
                    <a:ea typeface="Cambria Math" charset="0"/>
                    <a:cs typeface="Cambria Math" charset="0"/>
                  </a:rPr>
                  <a:t>1 </a:t>
                </a:r>
                <a:r>
                  <a:rPr lang="en-US" sz="800" dirty="0" smtClean="0">
                    <a:latin typeface="Cambria Math" charset="0"/>
                    <a:ea typeface="Cambria Math" charset="0"/>
                    <a:cs typeface="Cambria Math" charset="0"/>
                  </a:rPr>
                  <a:t>and Q</a:t>
                </a:r>
                <a:r>
                  <a:rPr lang="en-US" sz="800" baseline="-25000" dirty="0" smtClean="0">
                    <a:latin typeface="Cambria Math" charset="0"/>
                    <a:ea typeface="Cambria Math" charset="0"/>
                    <a:cs typeface="Cambria Math" charset="0"/>
                  </a:rPr>
                  <a:t>3</a:t>
                </a:r>
                <a:r>
                  <a:rPr lang="en-US" sz="800" dirty="0" smtClean="0">
                    <a:latin typeface="Cambria Math" charset="0"/>
                    <a:ea typeface="Cambria Math" charset="0"/>
                    <a:cs typeface="Cambria Math" charset="0"/>
                  </a:rPr>
                  <a:t> is not related with C</a:t>
                </a:r>
                <a:r>
                  <a:rPr lang="en-US" sz="800" baseline="-25000" dirty="0" smtClean="0">
                    <a:latin typeface="Cambria Math" charset="0"/>
                    <a:ea typeface="Cambria Math" charset="0"/>
                    <a:cs typeface="Cambria Math" charset="0"/>
                  </a:rPr>
                  <a:t>2</a:t>
                </a:r>
                <a:r>
                  <a:rPr lang="en-US" sz="8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smtClean="0">
                            <a:latin typeface="Cambria Math" panose="02040503050406030204" pitchFamily="18" charset="0"/>
                            <a:ea typeface="Times New Roman" charset="0"/>
                          </a:rPr>
                        </m:ctrlPr>
                      </m:fPr>
                      <m:num>
                        <m:r>
                          <a:rPr lang="en-US" sz="1400">
                            <a:solidFill>
                              <a:schemeClr val="bg1">
                                <a:lumMod val="50000"/>
                              </a:schemeClr>
                            </a:solidFill>
                            <a:latin typeface="Cambria Math" charset="0"/>
                            <a:ea typeface="Times New Roman" charset="0"/>
                            <a:cs typeface="Times New Roman" charset="0"/>
                          </a:rPr>
                          <m:t>[</m:t>
                        </m:r>
                        <m:r>
                          <a:rPr lang="en-US" sz="14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1</m:t>
                        </m:r>
                        <m:r>
                          <a:rPr lang="en-US" sz="1400" b="0" i="1" smtClean="0">
                            <a:solidFill>
                              <a:schemeClr val="bg1">
                                <a:lumMod val="50000"/>
                              </a:schemeClr>
                            </a:solidFill>
                            <a:effectLst>
                              <a:glow rad="63500">
                                <a:schemeClr val="bg1">
                                  <a:alpha val="40000"/>
                                </a:schemeClr>
                              </a:glow>
                            </a:effectLst>
                            <a:latin typeface="Cambria Math" charset="0"/>
                            <a:ea typeface="Cambria Math" charset="0"/>
                            <a:cs typeface="Cambria Math" charset="0"/>
                          </a:rPr>
                          <m:t>−</m:t>
                        </m:r>
                        <m:r>
                          <m:rPr>
                            <m:sty m:val="p"/>
                          </m:rPr>
                          <a:rPr lang="en-US" sz="1400" b="0" i="0" smtClean="0">
                            <a:solidFill>
                              <a:schemeClr val="bg1">
                                <a:lumMod val="50000"/>
                              </a:schemeClr>
                            </a:solidFill>
                            <a:latin typeface="Cambria Math" charset="0"/>
                            <a:ea typeface="Cambria Math" charset="0"/>
                            <a:cs typeface="Cambria Math" charset="0"/>
                          </a:rPr>
                          <m:t>g</m:t>
                        </m:r>
                        <m:r>
                          <a:rPr lang="en-US" sz="1400">
                            <a:solidFill>
                              <a:schemeClr val="bg1">
                                <a:lumMod val="50000"/>
                              </a:schemeClr>
                            </a:solidFill>
                            <a:latin typeface="Cambria Math"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b="0" i="0" smtClean="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2</m:t>
                                </m:r>
                              </m:sub>
                            </m:sSub>
                          </m:e>
                        </m:d>
                      </m:num>
                      <m:den>
                        <m:r>
                          <a:rPr lang="en-US" sz="1400" b="0" i="0" smtClean="0">
                            <a:latin typeface="Cambria Math" charset="0"/>
                            <a:ea typeface="Cambria Math" charset="0"/>
                            <a:cs typeface="Cambria Math" charset="0"/>
                          </a:rPr>
                          <m:t>[</m:t>
                        </m:r>
                        <m:r>
                          <a:rPr lang="en-US" sz="1400">
                            <a:solidFill>
                              <a:schemeClr val="bg1">
                                <a:lumMod val="50000"/>
                              </a:schemeClr>
                            </a:solidFill>
                            <a:latin typeface="Cambria Math" charset="0"/>
                            <a:ea typeface="Times New Roman" charset="0"/>
                            <a:cs typeface="Times New Roman" charset="0"/>
                          </a:rPr>
                          <m:t>[</m:t>
                        </m:r>
                        <m:r>
                          <a:rPr lang="en-US" sz="1400" i="1">
                            <a:solidFill>
                              <a:schemeClr val="bg1">
                                <a:lumMod val="50000"/>
                              </a:schemeClr>
                            </a:solidFill>
                            <a:effectLst>
                              <a:glow rad="63500">
                                <a:schemeClr val="bg1">
                                  <a:alpha val="40000"/>
                                </a:schemeClr>
                              </a:glow>
                            </a:effectLst>
                            <a:latin typeface="Cambria Math" charset="0"/>
                            <a:ea typeface="Cambria Math" charset="0"/>
                            <a:cs typeface="Cambria Math" charset="0"/>
                          </a:rPr>
                          <m:t>1−</m:t>
                        </m:r>
                        <m:r>
                          <m:rPr>
                            <m:sty m:val="p"/>
                          </m:rPr>
                          <a:rPr lang="en-US" sz="1400">
                            <a:solidFill>
                              <a:schemeClr val="bg1">
                                <a:lumMod val="50000"/>
                              </a:schemeClr>
                            </a:solidFill>
                            <a:latin typeface="Cambria Math" charset="0"/>
                            <a:ea typeface="Cambria Math" charset="0"/>
                            <a:cs typeface="Cambria Math" charset="0"/>
                          </a:rPr>
                          <m:t>g</m:t>
                        </m:r>
                        <m:r>
                          <a:rPr lang="en-US" sz="1400">
                            <a:solidFill>
                              <a:schemeClr val="bg1">
                                <a:lumMod val="50000"/>
                              </a:schemeClr>
                            </a:solidFill>
                            <a:latin typeface="Cambria Math"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2</m:t>
                                </m:r>
                              </m:sub>
                            </m:sSub>
                          </m:e>
                        </m:d>
                        <m:r>
                          <a:rPr lang="en-US" sz="1400" b="0" i="0" smtClean="0">
                            <a:latin typeface="Cambria Math" charset="0"/>
                            <a:ea typeface="Cambria Math" charset="0"/>
                            <a:cs typeface="Cambria Math" charset="0"/>
                          </a:rPr>
                          <m:t>]</m:t>
                        </m:r>
                        <m:r>
                          <a:rPr lang="en-US" sz="1400">
                            <a:solidFill>
                              <a:srgbClr val="000000"/>
                            </a:solidFill>
                            <a:latin typeface="Cambria Math" charset="0"/>
                            <a:ea typeface="Times New Roman" charset="0"/>
                          </a:rPr>
                          <m:t>+</m:t>
                        </m:r>
                        <m:r>
                          <a:rPr lang="en-US" sz="1400" b="0" i="1" smtClean="0">
                            <a:solidFill>
                              <a:schemeClr val="tx1"/>
                            </a:solidFill>
                            <a:latin typeface="Cambria Math" charset="0"/>
                            <a:ea typeface="Cambria Math" charset="0"/>
                            <a:cs typeface="Cambria Math" charset="0"/>
                          </a:rPr>
                          <m:t>[</m:t>
                        </m:r>
                        <m:r>
                          <m:rPr>
                            <m:sty m:val="p"/>
                          </m:rPr>
                          <a:rPr lang="en-US" sz="1400" i="0" smtClean="0">
                            <a:solidFill>
                              <a:srgbClr val="0070C0"/>
                            </a:solidFill>
                            <a:effectLst>
                              <a:glow rad="63500">
                                <a:schemeClr val="bg1">
                                  <a:alpha val="40000"/>
                                </a:schemeClr>
                              </a:glow>
                            </a:effectLst>
                            <a:latin typeface="Cambria Math" charset="0"/>
                            <a:ea typeface="Cambria Math" charset="0"/>
                            <a:cs typeface="Cambria Math" charset="0"/>
                          </a:rPr>
                          <m:t>g</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2</m:t>
                                </m:r>
                              </m:sub>
                            </m:sSub>
                          </m:e>
                        </m:d>
                        <m:r>
                          <a:rPr lang="en-US" sz="1400" b="0" i="1" smtClean="0">
                            <a:latin typeface="Cambria Math" charset="0"/>
                            <a:ea typeface="Cambria Math" charset="0"/>
                            <a:cs typeface="Cambria Math" charset="0"/>
                          </a:rPr>
                          <m:t>]</m:t>
                        </m:r>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a:rPr lang="en-US" sz="1400">
                            <a:solidFill>
                              <a:schemeClr val="bg1">
                                <a:lumMod val="50000"/>
                              </a:schemeClr>
                            </a:solidFill>
                            <a:latin typeface="Cambria Math" charset="0"/>
                            <a:ea typeface="Times New Roman" charset="0"/>
                            <a:cs typeface="Times New Roman" charset="0"/>
                          </a:rPr>
                          <m:t>[</m:t>
                        </m:r>
                        <m:r>
                          <a:rPr lang="en-US" sz="1400">
                            <a:solidFill>
                              <a:schemeClr val="bg1">
                                <a:lumMod val="50000"/>
                              </a:schemeClr>
                            </a:solidFill>
                            <a:effectLst>
                              <a:glow rad="63500">
                                <a:schemeClr val="bg1">
                                  <a:alpha val="40000"/>
                                </a:schemeClr>
                              </a:glow>
                            </a:effectLst>
                            <a:latin typeface="Cambria Math" charset="0"/>
                            <a:ea typeface="Cambria Math" charset="0"/>
                            <a:cs typeface="Cambria Math" charset="0"/>
                          </a:rPr>
                          <m:t>1</m:t>
                        </m:r>
                        <m:r>
                          <a:rPr lang="en-US" sz="1400" i="1">
                            <a:solidFill>
                              <a:schemeClr val="bg1">
                                <a:lumMod val="50000"/>
                              </a:schemeClr>
                            </a:solidFill>
                            <a:effectLst>
                              <a:glow rad="63500">
                                <a:schemeClr val="bg1">
                                  <a:alpha val="40000"/>
                                </a:schemeClr>
                              </a:glow>
                            </a:effectLst>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g</m:t>
                        </m:r>
                        <m:r>
                          <a:rPr lang="en-US" sz="1400">
                            <a:solidFill>
                              <a:schemeClr val="bg1">
                                <a:lumMod val="50000"/>
                              </a:schemeClr>
                            </a:solidFill>
                            <a:latin typeface="Cambria Math" charset="0"/>
                            <a:ea typeface="Times New Roman" charset="0"/>
                            <a:cs typeface="Times New Roman" charset="0"/>
                          </a:rPr>
                          <m:t>]</m:t>
                        </m:r>
                        <m:r>
                          <a:rPr lang="en-US" sz="1400">
                            <a:latin typeface="Cambria Math" charset="0"/>
                            <a:ea typeface="Times New Roman" charset="0"/>
                            <a:cs typeface="Times New Roman" charset="0"/>
                          </a:rPr>
                          <m:t>∗</m:t>
                        </m:r>
                        <m:r>
                          <m:rPr>
                            <m:sty m:val="p"/>
                          </m:rPr>
                          <a:rPr lang="en-US" sz="1400">
                            <a:latin typeface="Cambria Math" charset="0"/>
                            <a:ea typeface="Times New Roman" charset="0"/>
                          </a:rPr>
                          <m:t>k</m:t>
                        </m:r>
                      </m:num>
                      <m:den>
                        <m:r>
                          <a:rPr lang="en-US" sz="1400">
                            <a:latin typeface="Cambria Math" charset="0"/>
                            <a:ea typeface="Cambria Math" charset="0"/>
                            <a:cs typeface="Cambria Math" charset="0"/>
                          </a:rPr>
                          <m:t>[</m:t>
                        </m:r>
                        <m:r>
                          <a:rPr lang="en-US" sz="1400">
                            <a:solidFill>
                              <a:schemeClr val="bg1">
                                <a:lumMod val="50000"/>
                              </a:schemeClr>
                            </a:solidFill>
                            <a:latin typeface="Cambria Math" charset="0"/>
                            <a:ea typeface="Times New Roman" charset="0"/>
                            <a:cs typeface="Times New Roman" charset="0"/>
                          </a:rPr>
                          <m:t>[</m:t>
                        </m:r>
                        <m:r>
                          <a:rPr lang="en-US" sz="1400" i="1">
                            <a:solidFill>
                              <a:schemeClr val="bg1">
                                <a:lumMod val="50000"/>
                              </a:schemeClr>
                            </a:solidFill>
                            <a:effectLst>
                              <a:glow rad="63500">
                                <a:schemeClr val="bg1">
                                  <a:alpha val="40000"/>
                                </a:schemeClr>
                              </a:glow>
                            </a:effectLst>
                            <a:latin typeface="Cambria Math" charset="0"/>
                            <a:ea typeface="Cambria Math" charset="0"/>
                            <a:cs typeface="Cambria Math" charset="0"/>
                          </a:rPr>
                          <m:t>1−</m:t>
                        </m:r>
                        <m:r>
                          <m:rPr>
                            <m:sty m:val="p"/>
                          </m:rPr>
                          <a:rPr lang="en-US" sz="1400">
                            <a:solidFill>
                              <a:schemeClr val="bg1">
                                <a:lumMod val="50000"/>
                              </a:schemeClr>
                            </a:solidFill>
                            <a:latin typeface="Cambria Math" charset="0"/>
                            <a:ea typeface="Cambria Math" charset="0"/>
                            <a:cs typeface="Cambria Math" charset="0"/>
                          </a:rPr>
                          <m:t>g</m:t>
                        </m:r>
                        <m:r>
                          <a:rPr lang="en-US" sz="1400">
                            <a:solidFill>
                              <a:schemeClr val="bg1">
                                <a:lumMod val="50000"/>
                              </a:schemeClr>
                            </a:solidFill>
                            <a:latin typeface="Cambria Math" charset="0"/>
                            <a:ea typeface="Times New Roman" charset="0"/>
                            <a:cs typeface="Times New Roman" charset="0"/>
                          </a:rPr>
                          <m:t>]</m:t>
                        </m:r>
                        <m:r>
                          <a:rPr lang="en-US" sz="1400">
                            <a:latin typeface="Cambria Math" charset="0"/>
                            <a:ea typeface="Times New Roman" charset="0"/>
                            <a:cs typeface="Times New Roman" charset="0"/>
                          </a:rPr>
                          <m:t>∗</m:t>
                        </m:r>
                        <m:r>
                          <m:rPr>
                            <m:sty m:val="p"/>
                          </m:rPr>
                          <a:rPr lang="en-US" sz="1400" b="0" i="0" smtClean="0">
                            <a:latin typeface="Cambria Math" charset="0"/>
                            <a:ea typeface="Times New Roman" charset="0"/>
                          </a:rPr>
                          <m:t>k</m:t>
                        </m:r>
                        <m:r>
                          <a:rPr lang="en-US" sz="1400" i="0">
                            <a:latin typeface="Cambria Math" charset="0"/>
                            <a:ea typeface="Cambria Math" charset="0"/>
                            <a:cs typeface="Cambria Math" charset="0"/>
                          </a:rPr>
                          <m:t>]</m:t>
                        </m:r>
                        <m:r>
                          <a:rPr lang="en-US" sz="1400" i="0">
                            <a:solidFill>
                              <a:srgbClr val="000000"/>
                            </a:solidFill>
                            <a:latin typeface="Cambria Math" charset="0"/>
                            <a:ea typeface="Times New Roman" charset="0"/>
                          </a:rPr>
                          <m:t>+</m:t>
                        </m:r>
                        <m:r>
                          <a:rPr lang="en-US" sz="1400" i="0">
                            <a:latin typeface="Cambria Math" charset="0"/>
                            <a:ea typeface="Cambria Math" charset="0"/>
                            <a:cs typeface="Cambria Math" charset="0"/>
                          </a:rPr>
                          <m:t>[</m:t>
                        </m:r>
                        <m:r>
                          <m:rPr>
                            <m:sty m:val="p"/>
                          </m:rPr>
                          <a:rPr lang="en-US" sz="1400" smtClean="0">
                            <a:solidFill>
                              <a:srgbClr val="0070C0"/>
                            </a:solidFill>
                            <a:effectLst>
                              <a:glow rad="63500">
                                <a:schemeClr val="bg1">
                                  <a:alpha val="40000"/>
                                </a:schemeClr>
                              </a:glow>
                            </a:effectLst>
                            <a:latin typeface="Cambria Math" charset="0"/>
                            <a:ea typeface="Cambria Math" charset="0"/>
                            <a:cs typeface="Cambria Math" charset="0"/>
                          </a:rPr>
                          <m:t>g</m:t>
                        </m:r>
                        <m:r>
                          <a:rPr lang="en-US" sz="1400">
                            <a:latin typeface="Cambria Math" charset="0"/>
                            <a:ea typeface="Times New Roman" charset="0"/>
                            <a:cs typeface="Times New Roman" charset="0"/>
                          </a:rPr>
                          <m:t>∗</m:t>
                        </m:r>
                        <m:d>
                          <m:dPr>
                            <m:ctrlPr>
                              <a:rPr lang="en-US" sz="1400" i="1">
                                <a:solidFill>
                                  <a:srgbClr val="000000"/>
                                </a:solidFill>
                                <a:latin typeface="Cambria Math" panose="02040503050406030204" pitchFamily="18" charset="0"/>
                                <a:ea typeface="Times New Roman" charset="0"/>
                              </a:rPr>
                            </m:ctrlPr>
                          </m:dPr>
                          <m:e>
                            <m:r>
                              <a:rPr lang="en-US" sz="1400" b="0" i="0" smtClean="0">
                                <a:latin typeface="Cambria Math" charset="0"/>
                                <a:ea typeface="Cambria Math" charset="0"/>
                                <a:cs typeface="Cambria Math" charset="0"/>
                              </a:rPr>
                              <m:t>1−</m:t>
                            </m:r>
                            <m:r>
                              <m:rPr>
                                <m:sty m:val="p"/>
                              </m:rPr>
                              <a:rPr lang="en-US" sz="1400" b="0" i="0" smtClean="0">
                                <a:latin typeface="Cambria Math" charset="0"/>
                                <a:ea typeface="Cambria Math" charset="0"/>
                                <a:cs typeface="Cambria Math" charset="0"/>
                              </a:rPr>
                              <m:t>k</m:t>
                            </m:r>
                          </m:e>
                        </m:d>
                        <m:r>
                          <a:rPr lang="en-US" sz="1400" i="1">
                            <a:latin typeface="Cambria Math" charset="0"/>
                            <a:ea typeface="Cambria Math" charset="0"/>
                            <a:cs typeface="Cambria Math" charset="0"/>
                          </a:rPr>
                          <m:t>]</m:t>
                        </m:r>
                      </m:den>
                    </m:f>
                  </m:oMath>
                </a14:m>
                <a:endParaRPr lang="en-US" sz="14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a:rPr lang="en-US" sz="1400">
                            <a:solidFill>
                              <a:schemeClr val="bg1">
                                <a:lumMod val="50000"/>
                              </a:schemeClr>
                            </a:solidFill>
                            <a:latin typeface="Cambria Math" charset="0"/>
                            <a:ea typeface="Times New Roman" charset="0"/>
                            <a:cs typeface="Times New Roman" charset="0"/>
                          </a:rPr>
                          <m:t>[</m:t>
                        </m:r>
                        <m:r>
                          <m:rPr>
                            <m:sty m:val="p"/>
                          </m:rPr>
                          <a:rPr lang="en-US" sz="14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k</m:t>
                        </m:r>
                        <m:r>
                          <a:rPr lang="en-US" sz="1400" i="1">
                            <a:solidFill>
                              <a:schemeClr val="bg1">
                                <a:lumMod val="50000"/>
                              </a:schemeClr>
                            </a:solidFill>
                            <a:effectLst>
                              <a:glow rad="63500">
                                <a:schemeClr val="bg1">
                                  <a:alpha val="40000"/>
                                </a:schemeClr>
                              </a:glow>
                            </a:effectLst>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g</m:t>
                        </m:r>
                        <m:r>
                          <m:rPr>
                            <m:sty m:val="p"/>
                          </m:rPr>
                          <a:rPr lang="en-US" sz="1400" b="0" i="0" smtClean="0">
                            <a:solidFill>
                              <a:schemeClr val="bg1">
                                <a:lumMod val="50000"/>
                              </a:schemeClr>
                            </a:solidFill>
                            <a:latin typeface="Cambria Math" charset="0"/>
                            <a:ea typeface="Cambria Math" charset="0"/>
                            <a:cs typeface="Cambria Math" charset="0"/>
                          </a:rPr>
                          <m:t>k</m:t>
                        </m:r>
                        <m:r>
                          <a:rPr lang="en-US" sz="1400" b="0" i="1" smtClean="0">
                            <a:solidFill>
                              <a:schemeClr val="bg1">
                                <a:lumMod val="50000"/>
                              </a:schemeClr>
                            </a:solidFill>
                            <a:latin typeface="Cambria Math" charset="0"/>
                            <a:ea typeface="Cambria Math" charset="0"/>
                            <a:cs typeface="Cambria Math" charset="0"/>
                          </a:rPr>
                          <m:t>]</m:t>
                        </m:r>
                      </m:num>
                      <m:den>
                        <m:r>
                          <a:rPr lang="en-US" sz="1400">
                            <a:latin typeface="Cambria Math" charset="0"/>
                            <a:ea typeface="Cambria Math" charset="0"/>
                            <a:cs typeface="Cambria Math" charset="0"/>
                          </a:rPr>
                          <m:t>[</m:t>
                        </m:r>
                        <m:r>
                          <m:rPr>
                            <m:sty m:val="p"/>
                          </m:rPr>
                          <a:rPr lang="en-US" sz="1400">
                            <a:latin typeface="Cambria Math" charset="0"/>
                            <a:ea typeface="Times New Roman" charset="0"/>
                          </a:rPr>
                          <m:t>k</m:t>
                        </m:r>
                        <m:r>
                          <a:rPr lang="en-US" sz="1400" b="0" i="0" smtClean="0">
                            <a:latin typeface="Cambria Math" charset="0"/>
                            <a:ea typeface="Times New Roman" charset="0"/>
                          </a:rPr>
                          <m:t>−</m:t>
                        </m:r>
                        <m:r>
                          <m:rPr>
                            <m:sty m:val="p"/>
                          </m:rPr>
                          <a:rPr lang="en-US" sz="1400" b="0" i="0" smtClean="0">
                            <a:latin typeface="Cambria Math" charset="0"/>
                            <a:ea typeface="Times New Roman" charset="0"/>
                          </a:rPr>
                          <m:t>gk</m:t>
                        </m:r>
                        <m:r>
                          <a:rPr lang="en-US" sz="1400">
                            <a:latin typeface="Cambria Math" charset="0"/>
                            <a:ea typeface="Cambria Math" charset="0"/>
                            <a:cs typeface="Cambria Math" charset="0"/>
                          </a:rPr>
                          <m:t>]</m:t>
                        </m:r>
                        <m:r>
                          <a:rPr lang="en-US" sz="1400">
                            <a:solidFill>
                              <a:srgbClr val="000000"/>
                            </a:solidFill>
                            <a:latin typeface="Cambria Math" charset="0"/>
                            <a:ea typeface="Times New Roman" charset="0"/>
                          </a:rPr>
                          <m:t>+</m:t>
                        </m:r>
                        <m:r>
                          <a:rPr lang="en-US" sz="1400">
                            <a:latin typeface="Cambria Math" charset="0"/>
                            <a:ea typeface="Cambria Math" charset="0"/>
                            <a:cs typeface="Cambria Math" charset="0"/>
                          </a:rPr>
                          <m:t>[</m:t>
                        </m:r>
                        <m:r>
                          <m:rPr>
                            <m:sty m:val="p"/>
                          </m:rPr>
                          <a:rPr lang="en-US" sz="1400">
                            <a:solidFill>
                              <a:srgbClr val="0070C0"/>
                            </a:solidFill>
                            <a:effectLst>
                              <a:glow rad="63500">
                                <a:schemeClr val="bg1">
                                  <a:alpha val="40000"/>
                                </a:schemeClr>
                              </a:glow>
                            </a:effectLst>
                            <a:latin typeface="Cambria Math" charset="0"/>
                            <a:ea typeface="Cambria Math" charset="0"/>
                            <a:cs typeface="Cambria Math" charset="0"/>
                          </a:rPr>
                          <m:t>g</m:t>
                        </m:r>
                        <m:r>
                          <a:rPr lang="en-US" sz="1400" b="0" i="1" smtClean="0">
                            <a:solidFill>
                              <a:srgbClr val="0070C0"/>
                            </a:solidFill>
                            <a:effectLst>
                              <a:glow rad="63500">
                                <a:schemeClr val="bg1">
                                  <a:alpha val="40000"/>
                                </a:schemeClr>
                              </a:glow>
                            </a:effectLst>
                            <a:latin typeface="Cambria Math" charset="0"/>
                            <a:ea typeface="Cambria Math" charset="0"/>
                            <a:cs typeface="Cambria Math" charset="0"/>
                          </a:rPr>
                          <m:t>−</m:t>
                        </m:r>
                        <m:r>
                          <m:rPr>
                            <m:sty m:val="p"/>
                          </m:rPr>
                          <a:rPr lang="en-US" sz="1400" b="0" i="0" smtClean="0">
                            <a:solidFill>
                              <a:srgbClr val="0070C0"/>
                            </a:solidFill>
                            <a:effectLst>
                              <a:glow rad="63500">
                                <a:schemeClr val="bg1">
                                  <a:alpha val="40000"/>
                                </a:schemeClr>
                              </a:glow>
                            </a:effectLst>
                            <a:latin typeface="Cambria Math" charset="0"/>
                            <a:ea typeface="Cambria Math" charset="0"/>
                            <a:cs typeface="Cambria Math" charset="0"/>
                          </a:rPr>
                          <m:t>gk</m:t>
                        </m:r>
                        <m:r>
                          <a:rPr lang="en-US" sz="1400" i="1">
                            <a:latin typeface="Cambria Math" charset="0"/>
                            <a:ea typeface="Cambria Math" charset="0"/>
                            <a:cs typeface="Cambria Math" charset="0"/>
                          </a:rPr>
                          <m:t>]</m:t>
                        </m:r>
                      </m:den>
                    </m:f>
                  </m:oMath>
                </a14:m>
                <a:r>
                  <a:rPr lang="en-US" sz="14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schemeClr val="bg1">
                                <a:lumMod val="50000"/>
                              </a:schemeClr>
                            </a:solidFill>
                            <a:effectLst>
                              <a:glow rad="63500">
                                <a:schemeClr val="bg1">
                                  <a:alpha val="40000"/>
                                </a:schemeClr>
                              </a:glow>
                            </a:effectLst>
                            <a:latin typeface="Cambria Math" charset="0"/>
                            <a:ea typeface="Cambria Math" charset="0"/>
                            <a:cs typeface="Cambria Math" charset="0"/>
                          </a:rPr>
                          <m:t>k</m:t>
                        </m:r>
                        <m:r>
                          <a:rPr lang="en-US" sz="1400" i="1">
                            <a:solidFill>
                              <a:schemeClr val="bg1">
                                <a:lumMod val="50000"/>
                              </a:schemeClr>
                            </a:solidFill>
                            <a:effectLst>
                              <a:glow rad="63500">
                                <a:schemeClr val="bg1">
                                  <a:alpha val="40000"/>
                                </a:schemeClr>
                              </a:glow>
                            </a:effectLst>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gk</m:t>
                        </m:r>
                      </m:num>
                      <m:den>
                        <m:r>
                          <m:rPr>
                            <m:sty m:val="p"/>
                          </m:rPr>
                          <a:rPr lang="en-US" sz="1400">
                            <a:latin typeface="Cambria Math" charset="0"/>
                            <a:ea typeface="Times New Roman" charset="0"/>
                          </a:rPr>
                          <m:t>k</m:t>
                        </m:r>
                        <m:r>
                          <a:rPr lang="en-US" sz="1400">
                            <a:latin typeface="Cambria Math" charset="0"/>
                            <a:ea typeface="Times New Roman" charset="0"/>
                          </a:rPr>
                          <m:t>−</m:t>
                        </m:r>
                        <m:r>
                          <m:rPr>
                            <m:sty m:val="p"/>
                          </m:rPr>
                          <a:rPr lang="en-US" sz="1400">
                            <a:latin typeface="Cambria Math" charset="0"/>
                            <a:ea typeface="Times New Roman" charset="0"/>
                          </a:rPr>
                          <m:t>gk</m:t>
                        </m:r>
                        <m:r>
                          <a:rPr lang="en-US" sz="1400" b="0" i="0" smtClean="0">
                            <a:latin typeface="Cambria Math" charset="0"/>
                            <a:ea typeface="Times New Roman" charset="0"/>
                          </a:rPr>
                          <m:t>+</m:t>
                        </m:r>
                        <m:r>
                          <m:rPr>
                            <m:sty m:val="p"/>
                          </m:rPr>
                          <a:rPr lang="en-US" sz="1400">
                            <a:solidFill>
                              <a:srgbClr val="0070C0"/>
                            </a:solidFill>
                            <a:effectLst>
                              <a:glow rad="63500">
                                <a:schemeClr val="bg1">
                                  <a:alpha val="40000"/>
                                </a:schemeClr>
                              </a:glow>
                            </a:effectLst>
                            <a:latin typeface="Cambria Math" charset="0"/>
                            <a:ea typeface="Cambria Math" charset="0"/>
                            <a:cs typeface="Cambria Math" charset="0"/>
                          </a:rPr>
                          <m:t>g</m:t>
                        </m:r>
                        <m:r>
                          <a:rPr lang="en-US" sz="1400" i="1">
                            <a:solidFill>
                              <a:srgbClr val="0070C0"/>
                            </a:solidFill>
                            <a:effectLst>
                              <a:glow rad="63500">
                                <a:schemeClr val="bg1">
                                  <a:alpha val="40000"/>
                                </a:schemeClr>
                              </a:glow>
                            </a:effectLst>
                            <a:latin typeface="Cambria Math" charset="0"/>
                            <a:ea typeface="Cambria Math" charset="0"/>
                            <a:cs typeface="Cambria Math" charset="0"/>
                          </a:rPr>
                          <m:t>−</m:t>
                        </m:r>
                        <m:r>
                          <m:rPr>
                            <m:sty m:val="p"/>
                          </m:rPr>
                          <a:rPr lang="en-US" sz="1400">
                            <a:solidFill>
                              <a:srgbClr val="0070C0"/>
                            </a:solidFill>
                            <a:effectLst>
                              <a:glow rad="63500">
                                <a:schemeClr val="bg1">
                                  <a:alpha val="40000"/>
                                </a:schemeClr>
                              </a:glow>
                            </a:effectLst>
                            <a:latin typeface="Cambria Math" charset="0"/>
                            <a:ea typeface="Cambria Math" charset="0"/>
                            <a:cs typeface="Cambria Math" charset="0"/>
                          </a:rPr>
                          <m:t>gk</m:t>
                        </m:r>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schemeClr val="bg1">
                                <a:lumMod val="50000"/>
                              </a:schemeClr>
                            </a:solidFill>
                            <a:effectLst>
                              <a:glow rad="63500">
                                <a:schemeClr val="bg1">
                                  <a:alpha val="40000"/>
                                </a:schemeClr>
                              </a:glow>
                            </a:effectLst>
                            <a:latin typeface="Cambria Math" charset="0"/>
                            <a:ea typeface="Cambria Math" charset="0"/>
                            <a:cs typeface="Cambria Math" charset="0"/>
                          </a:rPr>
                          <m:t>k</m:t>
                        </m:r>
                        <m:r>
                          <a:rPr lang="en-US" sz="1400" i="1">
                            <a:solidFill>
                              <a:schemeClr val="bg1">
                                <a:lumMod val="50000"/>
                              </a:schemeClr>
                            </a:solidFill>
                            <a:effectLst>
                              <a:glow rad="63500">
                                <a:schemeClr val="bg1">
                                  <a:alpha val="40000"/>
                                </a:schemeClr>
                              </a:glow>
                            </a:effectLst>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gk</m:t>
                        </m:r>
                      </m:num>
                      <m:den>
                        <m:r>
                          <m:rPr>
                            <m:sty m:val="p"/>
                          </m:rPr>
                          <a:rPr lang="en-US" sz="1400">
                            <a:latin typeface="Cambria Math" charset="0"/>
                            <a:ea typeface="Times New Roman" charset="0"/>
                          </a:rPr>
                          <m:t>k</m:t>
                        </m:r>
                        <m:r>
                          <a:rPr lang="en-US" sz="1400">
                            <a:latin typeface="Cambria Math" charset="0"/>
                            <a:ea typeface="Times New Roman" charset="0"/>
                          </a:rPr>
                          <m:t>−2</m:t>
                        </m:r>
                        <m:r>
                          <m:rPr>
                            <m:sty m:val="p"/>
                          </m:rPr>
                          <a:rPr lang="en-US" sz="1400">
                            <a:latin typeface="Cambria Math" charset="0"/>
                            <a:ea typeface="Times New Roman" charset="0"/>
                          </a:rPr>
                          <m:t>gk</m:t>
                        </m:r>
                        <m:r>
                          <a:rPr lang="en-US" sz="1400">
                            <a:latin typeface="Cambria Math" charset="0"/>
                            <a:ea typeface="Times New Roman" charset="0"/>
                          </a:rPr>
                          <m:t>+</m:t>
                        </m:r>
                        <m:r>
                          <m:rPr>
                            <m:sty m:val="p"/>
                          </m:rPr>
                          <a:rPr lang="en-US" sz="1400">
                            <a:solidFill>
                              <a:srgbClr val="0070C0"/>
                            </a:solidFill>
                            <a:effectLst>
                              <a:glow rad="63500">
                                <a:schemeClr val="bg1">
                                  <a:alpha val="40000"/>
                                </a:schemeClr>
                              </a:glow>
                            </a:effectLst>
                            <a:latin typeface="Cambria Math" charset="0"/>
                            <a:ea typeface="Cambria Math" charset="0"/>
                            <a:cs typeface="Cambria Math" charset="0"/>
                          </a:rPr>
                          <m:t>g</m:t>
                        </m:r>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sz="14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sz="1400" dirty="0" smtClean="0">
                  <a:latin typeface="Times New Roman" charset="0"/>
                  <a:ea typeface="Times New Roman" charset="0"/>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0" y="12985"/>
                <a:ext cx="9004852" cy="7298986"/>
              </a:xfrm>
              <a:prstGeom prst="rect">
                <a:avLst/>
              </a:prstGeom>
              <a:blipFill rotWithShape="0">
                <a:blip r:embed="rId3"/>
                <a:stretch>
                  <a:fillRect l="-203"/>
                </a:stretch>
              </a:blipFill>
              <a:ln>
                <a:noFill/>
              </a:ln>
            </p:spPr>
            <p:txBody>
              <a:bodyPr/>
              <a:lstStyle/>
              <a:p>
                <a:r>
                  <a:rPr lang="en-US">
                    <a:noFill/>
                  </a:rPr>
                  <a:t> </a:t>
                </a:r>
              </a:p>
            </p:txBody>
          </p:sp>
        </mc:Fallback>
      </mc:AlternateContent>
      <p:sp>
        <p:nvSpPr>
          <p:cNvPr id="2" name="Slide Number Placeholder 1"/>
          <p:cNvSpPr>
            <a:spLocks noGrp="1"/>
          </p:cNvSpPr>
          <p:nvPr>
            <p:ph type="sldNum" sz="quarter" idx="12"/>
          </p:nvPr>
        </p:nvSpPr>
        <p:spPr>
          <a:xfrm>
            <a:off x="8026400" y="6189010"/>
            <a:ext cx="660400" cy="365125"/>
          </a:xfrm>
        </p:spPr>
        <p:txBody>
          <a:bodyPr/>
          <a:lstStyle/>
          <a:p>
            <a:fld id="{B38F3DF5-46B4-354D-BEB6-FC8B3F9E8E19}" type="slidenum">
              <a:rPr lang="en-US" smtClean="0"/>
              <a:t>55</a:t>
            </a:fld>
            <a:endParaRPr lang="en-US"/>
          </a:p>
        </p:txBody>
      </p:sp>
      <mc:AlternateContent xmlns:mc="http://schemas.openxmlformats.org/markup-compatibility/2006" xmlns:a14="http://schemas.microsoft.com/office/drawing/2010/main">
        <mc:Choice Requires="a14">
          <p:sp>
            <p:nvSpPr>
              <p:cNvPr id="4" name="Rectangle 3"/>
              <p:cNvSpPr/>
              <p:nvPr/>
            </p:nvSpPr>
            <p:spPr>
              <a:xfrm>
                <a:off x="3767553" y="12985"/>
                <a:ext cx="1702553"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𝟐</m:t>
                        </m:r>
                      </m:sub>
                    </m:sSub>
                  </m:oMath>
                </a14:m>
                <a:r>
                  <a:rPr lang="en-US" sz="2400" b="1" smtClean="0">
                    <a:effectLst/>
                    <a:latin typeface="Times New Roman" charset="0"/>
                    <a:ea typeface="Times New Roman" charset="0"/>
                  </a:rPr>
                  <a:t>|</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smtClean="0">
                            <a:latin typeface="Cambria Math" charset="0"/>
                            <a:ea typeface="Cambria Math" charset="0"/>
                            <a:cs typeface="Cambria Math" charset="0"/>
                          </a:rPr>
                          <m:t>𝐑</m:t>
                        </m:r>
                      </m:e>
                      <m:sub>
                        <m:r>
                          <a:rPr lang="en-US" sz="2400" b="1" i="0" smtClean="0">
                            <a:latin typeface="Cambria Math" charset="0"/>
                            <a:ea typeface="Cambria Math" charset="0"/>
                            <a:cs typeface="Cambria Math" charset="0"/>
                          </a:rPr>
                          <m:t>𝟑</m:t>
                        </m:r>
                      </m:sub>
                    </m:sSub>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767553" y="12985"/>
                <a:ext cx="1702553" cy="461665"/>
              </a:xfrm>
              <a:prstGeom prst="rect">
                <a:avLst/>
              </a:prstGeom>
              <a:blipFill rotWithShape="0">
                <a:blip r:embed="rId4"/>
                <a:stretch>
                  <a:fillRect t="-10526" b="-28947"/>
                </a:stretch>
              </a:blipFill>
            </p:spPr>
            <p:txBody>
              <a:bodyPr/>
              <a:lstStyle/>
              <a:p>
                <a:r>
                  <a:rPr lang="en-US">
                    <a:noFill/>
                  </a:rPr>
                  <a:t> </a:t>
                </a:r>
              </a:p>
            </p:txBody>
          </p:sp>
        </mc:Fallback>
      </mc:AlternateContent>
      <p:grpSp>
        <p:nvGrpSpPr>
          <p:cNvPr id="3" name="Group 2"/>
          <p:cNvGrpSpPr/>
          <p:nvPr/>
        </p:nvGrpSpPr>
        <p:grpSpPr>
          <a:xfrm>
            <a:off x="6746875" y="615546"/>
            <a:ext cx="1385647" cy="1868981"/>
            <a:chOff x="6746875" y="615546"/>
            <a:chExt cx="1385647" cy="1868981"/>
          </a:xfrm>
        </p:grpSpPr>
        <p:grpSp>
          <p:nvGrpSpPr>
            <p:cNvPr id="22" name="Group 21"/>
            <p:cNvGrpSpPr/>
            <p:nvPr/>
          </p:nvGrpSpPr>
          <p:grpSpPr>
            <a:xfrm>
              <a:off x="6746875" y="974191"/>
              <a:ext cx="1385647" cy="1510336"/>
              <a:chOff x="1659419" y="1252902"/>
              <a:chExt cx="1385647" cy="1510336"/>
            </a:xfrm>
          </p:grpSpPr>
          <p:grpSp>
            <p:nvGrpSpPr>
              <p:cNvPr id="23" name="Group 22"/>
              <p:cNvGrpSpPr/>
              <p:nvPr/>
            </p:nvGrpSpPr>
            <p:grpSpPr>
              <a:xfrm>
                <a:off x="1659419" y="1252902"/>
                <a:ext cx="1385647" cy="1510336"/>
                <a:chOff x="847118" y="1472908"/>
                <a:chExt cx="1385647" cy="1510336"/>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847118" y="1472908"/>
                  <a:ext cx="1385647" cy="1510336"/>
                  <a:chOff x="847118" y="1472908"/>
                  <a:chExt cx="1385647" cy="1510336"/>
                </a:xfrm>
              </p:grpSpPr>
              <p:sp>
                <p:nvSpPr>
                  <p:cNvPr id="28" name="Oval 27"/>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9" name="Group 28"/>
                  <p:cNvGrpSpPr/>
                  <p:nvPr/>
                </p:nvGrpSpPr>
                <p:grpSpPr>
                  <a:xfrm>
                    <a:off x="847118" y="1472908"/>
                    <a:ext cx="1385647" cy="1503603"/>
                    <a:chOff x="4269040" y="1410942"/>
                    <a:chExt cx="1052006" cy="1926280"/>
                  </a:xfrm>
                </p:grpSpPr>
                <p:sp>
                  <p:nvSpPr>
                    <p:cNvPr id="30" name="Oval 2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31" name="Oval 3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32" name="Oval 3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3" name="Straight Connector 3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88101" y="1410942"/>
                      <a:ext cx="10971" cy="632030"/>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78866" y="1420370"/>
                      <a:ext cx="274" cy="577015"/>
                    </a:xfrm>
                    <a:prstGeom prst="line">
                      <a:avLst/>
                    </a:prstGeom>
                    <a:ln w="3175">
                      <a:solidFill>
                        <a:srgbClr val="C00000"/>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p:nvPr/>
            </p:nvCxnSpPr>
            <p:spPr>
              <a:xfrm flipH="1">
                <a:off x="2131216" y="1252902"/>
                <a:ext cx="607026" cy="50194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1" name="Rectangle 20"/>
            <p:cNvSpPr/>
            <p:nvPr/>
          </p:nvSpPr>
          <p:spPr>
            <a:xfrm>
              <a:off x="7593092" y="615546"/>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38" name="Rectangle 37"/>
            <p:cNvSpPr/>
            <p:nvPr/>
          </p:nvSpPr>
          <p:spPr>
            <a:xfrm>
              <a:off x="6793347" y="622904"/>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grpSp>
    </p:spTree>
    <p:extLst>
      <p:ext uri="{BB962C8B-B14F-4D97-AF65-F5344CB8AC3E}">
        <p14:creationId xmlns:p14="http://schemas.microsoft.com/office/powerpoint/2010/main" val="16240935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0" y="12985"/>
                <a:ext cx="9004852" cy="7340984"/>
              </a:xfrm>
              <a:prstGeom prst="rect">
                <a:avLst/>
              </a:prstGeom>
              <a:ln>
                <a:noFill/>
              </a:ln>
            </p:spPr>
            <p:txBody>
              <a:bodyPr wrap="square">
                <a:spAutoFit/>
              </a:bodyPr>
              <a:lstStyle/>
              <a:p>
                <a:pPr marL="285750" indent="-285750">
                  <a:lnSpc>
                    <a:spcPct val="150000"/>
                  </a:lnSpc>
                  <a:buFont typeface=".HelveticaNeueDeskInterface-Regular" charset="-120"/>
                  <a:buChar char="-"/>
                </a:pPr>
                <a:endParaRPr lang="en-US" sz="11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sz="11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100" dirty="0" smtClean="0">
                    <a:latin typeface="Times New Roman" charset="0"/>
                    <a:ea typeface="Times New Roman" charset="0"/>
                    <a:cs typeface="Times New Roman" charset="0"/>
                  </a:rPr>
                  <a:t>R</a:t>
                </a:r>
                <a:r>
                  <a:rPr lang="en-US" sz="1100" baseline="-25000" dirty="0" smtClean="0">
                    <a:latin typeface="Times New Roman" charset="0"/>
                    <a:ea typeface="Times New Roman" charset="0"/>
                    <a:cs typeface="Times New Roman" charset="0"/>
                  </a:rPr>
                  <a:t>4</a:t>
                </a:r>
                <a:r>
                  <a:rPr lang="en-US" sz="1100" dirty="0" smtClean="0">
                    <a:latin typeface="Times New Roman" charset="0"/>
                    <a:ea typeface="Times New Roman" charset="0"/>
                    <a:cs typeface="Times New Roman" charset="0"/>
                  </a:rPr>
                  <a:t> </a:t>
                </a:r>
                <a:r>
                  <a:rPr lang="en-US" sz="1100" dirty="0">
                    <a:latin typeface="Times New Roman" charset="0"/>
                    <a:ea typeface="Times New Roman" charset="0"/>
                    <a:cs typeface="Times New Roman" charset="0"/>
                  </a:rPr>
                  <a:t>= </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Q</m:t>
                            </m:r>
                          </m:e>
                        </m:acc>
                      </m:e>
                      <m:sub>
                        <m:r>
                          <a:rPr lang="en-US" sz="1100" b="0" i="1" smtClean="0">
                            <a:latin typeface="Cambria Math" charset="0"/>
                            <a:ea typeface="Cambria Math" charset="0"/>
                            <a:cs typeface="Cambria Math" charset="0"/>
                          </a:rPr>
                          <m:t>1</m:t>
                        </m:r>
                      </m:sub>
                    </m:sSub>
                    <m:sSub>
                      <m:sSubPr>
                        <m:ctrlPr>
                          <a:rPr lang="en-US" sz="1100" i="1" smtClean="0">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Q</m:t>
                            </m:r>
                          </m:e>
                        </m:acc>
                      </m:e>
                      <m:sub>
                        <m:r>
                          <a:rPr lang="en-US" sz="1100" i="1">
                            <a:latin typeface="Cambria Math" charset="0"/>
                            <a:ea typeface="Cambria Math" charset="0"/>
                            <a:cs typeface="Cambria Math" charset="0"/>
                          </a:rPr>
                          <m:t>2</m:t>
                        </m:r>
                      </m:sub>
                    </m:sSub>
                  </m:oMath>
                </a14:m>
                <a:r>
                  <a:rPr lang="en-US" sz="1100" dirty="0">
                    <a:latin typeface="Cambria Math" charset="0"/>
                    <a:ea typeface="Cambria Math" charset="0"/>
                    <a:cs typeface="Cambria Math" charset="0"/>
                  </a:rPr>
                  <a:t>Q</a:t>
                </a:r>
                <a:r>
                  <a:rPr lang="en-US" sz="1100" baseline="-25000" dirty="0">
                    <a:latin typeface="Cambria Math" charset="0"/>
                    <a:ea typeface="Cambria Math" charset="0"/>
                    <a:cs typeface="Cambria Math" charset="0"/>
                  </a:rPr>
                  <a:t>3</a:t>
                </a:r>
              </a:p>
              <a:p>
                <a:pPr marL="285750" indent="-285750">
                  <a:buFont typeface=".HelveticaNeueDeskInterface-Regular" charset="-120"/>
                  <a:buChar char="-"/>
                </a:pPr>
                <a:r>
                  <a:rPr lang="en-US" sz="1100" dirty="0" smtClean="0">
                    <a:latin typeface="Cambria Math" charset="0"/>
                    <a:ea typeface="Cambria Math" charset="0"/>
                    <a:cs typeface="Cambria Math" charset="0"/>
                  </a:rPr>
                  <a:t>P(</a:t>
                </a:r>
                <a:r>
                  <a:rPr lang="en-US" sz="1100" dirty="0" err="1" smtClean="0">
                    <a:latin typeface="Cambria Math" charset="0"/>
                    <a:ea typeface="Cambria Math" charset="0"/>
                    <a:cs typeface="Cambria Math" charset="0"/>
                  </a:rPr>
                  <a:t>Q</a:t>
                </a:r>
                <a:r>
                  <a:rPr lang="en-US" sz="1100" baseline="-25000" dirty="0" err="1" smtClean="0">
                    <a:latin typeface="Cambria Math" charset="0"/>
                    <a:ea typeface="Cambria Math" charset="0"/>
                    <a:cs typeface="Cambria Math" charset="0"/>
                  </a:rPr>
                  <a:t>r</a:t>
                </a:r>
                <a:r>
                  <a:rPr lang="en-US" sz="1100" dirty="0" smtClean="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b="0" i="0" smtClean="0">
                                <a:latin typeface="Cambria Math" charset="0"/>
                                <a:ea typeface="Cambria Math" charset="0"/>
                                <a:cs typeface="Cambria Math" charset="0"/>
                              </a:rPr>
                              <m:t>C</m:t>
                            </m:r>
                          </m:e>
                        </m:acc>
                      </m:e>
                      <m:sub>
                        <m:r>
                          <m:rPr>
                            <m:sty m:val="p"/>
                          </m:rPr>
                          <a:rPr lang="en-US" sz="1100" b="0" i="0" smtClean="0">
                            <a:latin typeface="Cambria Math" charset="0"/>
                            <a:ea typeface="Cambria Math" charset="0"/>
                            <a:cs typeface="Cambria Math" charset="0"/>
                          </a:rPr>
                          <m:t>j</m:t>
                        </m:r>
                      </m:sub>
                    </m:sSub>
                  </m:oMath>
                </a14:m>
                <a:r>
                  <a:rPr lang="en-US" sz="1100" dirty="0" smtClean="0">
                    <a:latin typeface="Times New Roman" charset="0"/>
                    <a:ea typeface="Times New Roman" charset="0"/>
                    <a:cs typeface="Times New Roman" charset="0"/>
                  </a:rPr>
                  <a:t>) = g  when there is dependency between </a:t>
                </a:r>
                <a:r>
                  <a:rPr lang="en-US" sz="1100" dirty="0" smtClean="0">
                    <a:latin typeface="Cambria Math" charset="0"/>
                    <a:ea typeface="Cambria Math" charset="0"/>
                    <a:cs typeface="Cambria Math" charset="0"/>
                  </a:rPr>
                  <a:t>Q</a:t>
                </a:r>
                <a:r>
                  <a:rPr lang="en-US" sz="1100" baseline="-25000" dirty="0" smtClean="0">
                    <a:latin typeface="Cambria Math" charset="0"/>
                    <a:ea typeface="Cambria Math" charset="0"/>
                    <a:cs typeface="Cambria Math" charset="0"/>
                  </a:rPr>
                  <a:t>1 </a:t>
                </a:r>
                <a:r>
                  <a:rPr lang="en-US" sz="1100" dirty="0" smtClean="0">
                    <a:latin typeface="Cambria Math" charset="0"/>
                    <a:ea typeface="Cambria Math" charset="0"/>
                    <a:cs typeface="Cambria Math" charset="0"/>
                  </a:rPr>
                  <a:t>and </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b="0" i="0" smtClean="0">
                            <a:latin typeface="Cambria Math" charset="0"/>
                            <a:ea typeface="Cambria Math" charset="0"/>
                            <a:cs typeface="Cambria Math" charset="0"/>
                          </a:rPr>
                          <m:t>C</m:t>
                        </m:r>
                      </m:e>
                      <m:sub>
                        <m:r>
                          <m:rPr>
                            <m:sty m:val="p"/>
                          </m:rPr>
                          <a:rPr lang="en-US" sz="1100" i="0">
                            <a:latin typeface="Cambria Math" charset="0"/>
                            <a:ea typeface="Cambria Math" charset="0"/>
                            <a:cs typeface="Cambria Math" charset="0"/>
                          </a:rPr>
                          <m:t>j</m:t>
                        </m:r>
                      </m:sub>
                    </m:sSub>
                  </m:oMath>
                </a14:m>
                <a:endParaRPr lang="en-US" sz="1100" dirty="0" smtClean="0">
                  <a:latin typeface="Times New Roman" charset="0"/>
                  <a:ea typeface="Times New Roman" charset="0"/>
                  <a:cs typeface="Times New Roman" charset="0"/>
                </a:endParaRPr>
              </a:p>
              <a:p>
                <a:pPr marL="285750" indent="-285750">
                  <a:buFont typeface=".HelveticaNeueDeskInterface-Regular" charset="-120"/>
                  <a:buChar char="-"/>
                </a:pPr>
                <a:r>
                  <a:rPr lang="en-US" sz="1100" dirty="0">
                    <a:latin typeface="Cambria Math" charset="0"/>
                    <a:ea typeface="Cambria Math" charset="0"/>
                    <a:cs typeface="Cambria Math"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Q</m:t>
                            </m:r>
                          </m:e>
                        </m:acc>
                      </m:e>
                      <m:sub>
                        <m:r>
                          <m:rPr>
                            <m:sty m:val="p"/>
                          </m:rPr>
                          <a:rPr lang="en-US" sz="1100" b="0" i="0" smtClean="0">
                            <a:latin typeface="Cambria Math" charset="0"/>
                            <a:ea typeface="Cambria Math" charset="0"/>
                            <a:cs typeface="Cambria Math" charset="0"/>
                          </a:rPr>
                          <m:t>r</m:t>
                        </m:r>
                      </m:sub>
                    </m:sSub>
                  </m:oMath>
                </a14:m>
                <a:r>
                  <a:rPr lang="en-US" sz="1100" dirty="0">
                    <a:latin typeface="Cambria Math" charset="0"/>
                    <a:ea typeface="Cambria Math" charset="0"/>
                    <a:cs typeface="Cambria Math"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r>
                          <m:rPr>
                            <m:sty m:val="p"/>
                          </m:rPr>
                          <a:rPr lang="en-US" sz="1100">
                            <a:latin typeface="Cambria Math" charset="0"/>
                            <a:ea typeface="Cambria Math" charset="0"/>
                            <a:cs typeface="Cambria Math" charset="0"/>
                          </a:rPr>
                          <m:t>C</m:t>
                        </m:r>
                      </m:e>
                      <m:sub>
                        <m:r>
                          <m:rPr>
                            <m:sty m:val="p"/>
                          </m:rPr>
                          <a:rPr lang="en-US" sz="1100">
                            <a:latin typeface="Cambria Math" charset="0"/>
                            <a:ea typeface="Cambria Math" charset="0"/>
                            <a:cs typeface="Cambria Math" charset="0"/>
                          </a:rPr>
                          <m:t>j</m:t>
                        </m:r>
                      </m:sub>
                    </m:sSub>
                  </m:oMath>
                </a14:m>
                <a:r>
                  <a:rPr lang="en-US" sz="1100" dirty="0">
                    <a:latin typeface="Times New Roman" charset="0"/>
                    <a:ea typeface="Times New Roman" charset="0"/>
                    <a:cs typeface="Times New Roman" charset="0"/>
                  </a:rPr>
                  <a:t>) = </a:t>
                </a:r>
                <a:r>
                  <a:rPr lang="en-US" sz="1100" dirty="0" smtClean="0">
                    <a:latin typeface="Times New Roman" charset="0"/>
                    <a:ea typeface="Times New Roman" charset="0"/>
                    <a:cs typeface="Times New Roman" charset="0"/>
                  </a:rPr>
                  <a:t>m</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a:latin typeface="Times New Roman" charset="0"/>
                    <a:ea typeface="Times New Roman" charset="0"/>
                    <a:cs typeface="Times New Roman" charset="0"/>
                  </a:rPr>
                  <a:t>P</a:t>
                </a:r>
                <a:r>
                  <a:rPr lang="en-US" sz="1100" dirty="0" smtClean="0">
                    <a:latin typeface="Times New Roman" charset="0"/>
                    <a:ea typeface="Times New Roman" charset="0"/>
                    <a:cs typeface="Times New Roman" charset="0"/>
                  </a:rPr>
                  <a:t>(</a:t>
                </a:r>
                <a14:m>
                  <m:oMath xmlns:m="http://schemas.openxmlformats.org/officeDocument/2006/math">
                    <m:sSub>
                      <m:sSubPr>
                        <m:ctrlPr>
                          <a:rPr lang="en-US" sz="1100" i="1" smtClean="0">
                            <a:latin typeface="Cambria Math" panose="02040503050406030204" pitchFamily="18" charset="0"/>
                            <a:ea typeface="Times New Roman" charset="0"/>
                            <a:cs typeface="Times New Roman" charset="0"/>
                          </a:rPr>
                        </m:ctrlPr>
                      </m:sSubPr>
                      <m:e>
                        <m:r>
                          <m:rPr>
                            <m:sty m:val="p"/>
                          </m:rPr>
                          <a:rPr lang="en-US" sz="1100" b="0" i="0" smtClean="0">
                            <a:latin typeface="Cambria Math" charset="0"/>
                            <a:ea typeface="Times New Roman" charset="0"/>
                            <a:cs typeface="Times New Roman" charset="0"/>
                          </a:rPr>
                          <m:t>C</m:t>
                        </m:r>
                      </m:e>
                      <m:sub>
                        <m:r>
                          <m:rPr>
                            <m:sty m:val="p"/>
                          </m:rPr>
                          <a:rPr lang="en-US" sz="1100" b="0" i="0" smtClean="0">
                            <a:latin typeface="Cambria Math" charset="0"/>
                            <a:ea typeface="Times New Roman" charset="0"/>
                            <a:cs typeface="Times New Roman" charset="0"/>
                          </a:rPr>
                          <m:t>j</m:t>
                        </m:r>
                      </m:sub>
                    </m:sSub>
                  </m:oMath>
                </a14:m>
                <a:r>
                  <a:rPr lang="en-US" sz="1100" dirty="0" smtClean="0">
                    <a:latin typeface="Times New Roman" charset="0"/>
                    <a:ea typeface="Times New Roman" charset="0"/>
                    <a:cs typeface="Times New Roman" charset="0"/>
                  </a:rPr>
                  <a:t>) = k</a:t>
                </a:r>
              </a:p>
              <a:p>
                <a:pPr marL="285750" indent="-285750">
                  <a:buFont typeface=".HelveticaNeueDeskInterface-Regular" charset="-120"/>
                  <a:buChar char="-"/>
                </a:pPr>
                <a:r>
                  <a:rPr lang="en-US" sz="1100" dirty="0">
                    <a:latin typeface="Times New Roman" charset="0"/>
                    <a:ea typeface="Times New Roman" charset="0"/>
                    <a:cs typeface="Times New Roman"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sty m:val="p"/>
                          </m:rPr>
                          <a:rPr lang="en-US" sz="1100">
                            <a:latin typeface="Cambria Math" charset="0"/>
                            <a:ea typeface="Cambria Math" charset="0"/>
                            <a:cs typeface="Cambria Math" charset="0"/>
                          </a:rPr>
                          <m:t>j</m:t>
                        </m:r>
                      </m:sub>
                    </m:sSub>
                  </m:oMath>
                </a14:m>
                <a:r>
                  <a:rPr lang="en-US" sz="1100" dirty="0">
                    <a:latin typeface="Times New Roman" charset="0"/>
                    <a:ea typeface="Times New Roman" charset="0"/>
                    <a:cs typeface="Times New Roman" charset="0"/>
                  </a:rPr>
                  <a:t>) = 1- P(</a:t>
                </a:r>
                <a14:m>
                  <m:oMath xmlns:m="http://schemas.openxmlformats.org/officeDocument/2006/math">
                    <m:sSub>
                      <m:sSubPr>
                        <m:ctrlPr>
                          <a:rPr lang="en-US" sz="1100" i="1">
                            <a:latin typeface="Cambria Math" panose="02040503050406030204" pitchFamily="18" charset="0"/>
                            <a:ea typeface="Times New Roman" charset="0"/>
                            <a:cs typeface="Times New Roman" charset="0"/>
                          </a:rPr>
                        </m:ctrlPr>
                      </m:sSubPr>
                      <m:e>
                        <m:r>
                          <m:rPr>
                            <m:sty m:val="p"/>
                          </m:rPr>
                          <a:rPr lang="en-US" sz="1100">
                            <a:latin typeface="Cambria Math" charset="0"/>
                            <a:ea typeface="Times New Roman" charset="0"/>
                            <a:cs typeface="Times New Roman" charset="0"/>
                          </a:rPr>
                          <m:t>C</m:t>
                        </m:r>
                      </m:e>
                      <m:sub>
                        <m:r>
                          <m:rPr>
                            <m:sty m:val="p"/>
                          </m:rPr>
                          <a:rPr lang="en-US" sz="1100">
                            <a:latin typeface="Cambria Math" charset="0"/>
                            <a:ea typeface="Times New Roman" charset="0"/>
                            <a:cs typeface="Times New Roman" charset="0"/>
                          </a:rPr>
                          <m:t>j</m:t>
                        </m:r>
                      </m:sub>
                    </m:sSub>
                  </m:oMath>
                </a14:m>
                <a:r>
                  <a:rPr lang="en-US" sz="1100" dirty="0">
                    <a:latin typeface="Times New Roman" charset="0"/>
                    <a:ea typeface="Times New Roman" charset="0"/>
                    <a:cs typeface="Times New Roman" charset="0"/>
                  </a:rPr>
                  <a:t>) = </a:t>
                </a:r>
                <a:r>
                  <a:rPr lang="en-US" sz="1100" dirty="0" smtClean="0">
                    <a:latin typeface="Times New Roman" charset="0"/>
                    <a:ea typeface="Times New Roman" charset="0"/>
                    <a:cs typeface="Times New Roman" charset="0"/>
                  </a:rPr>
                  <a:t>1- k</a:t>
                </a:r>
              </a:p>
              <a:p>
                <a:pPr marL="285750" indent="-285750">
                  <a:buFont typeface=".HelveticaNeueDeskInterface-Regular" charset="-120"/>
                  <a:buChar char="-"/>
                </a:pPr>
                <a:r>
                  <a:rPr lang="en-US" sz="1400" dirty="0" smtClean="0">
                    <a:solidFill>
                      <a:schemeClr val="bg1">
                        <a:lumMod val="50000"/>
                      </a:schemeClr>
                    </a:solidFill>
                    <a:latin typeface="Cambria Math" charset="0"/>
                    <a:ea typeface="Cambria Math" charset="0"/>
                    <a:cs typeface="Cambria Math" charset="0"/>
                  </a:rPr>
                  <a:t>Since P(</a:t>
                </a:r>
                <a:r>
                  <a:rPr lang="en-US" sz="1400" dirty="0" err="1" smtClean="0">
                    <a:solidFill>
                      <a:schemeClr val="bg1">
                        <a:lumMod val="50000"/>
                      </a:schemeClr>
                    </a:solidFill>
                    <a:latin typeface="Cambria Math" charset="0"/>
                    <a:ea typeface="Cambria Math" charset="0"/>
                    <a:cs typeface="Cambria Math" charset="0"/>
                  </a:rPr>
                  <a:t>Q</a:t>
                </a:r>
                <a:r>
                  <a:rPr lang="en-US" sz="1400" baseline="-25000" dirty="0" err="1" smtClean="0">
                    <a:solidFill>
                      <a:schemeClr val="bg1">
                        <a:lumMod val="50000"/>
                      </a:schemeClr>
                    </a:solidFill>
                    <a:latin typeface="Cambria Math" charset="0"/>
                    <a:ea typeface="Cambria Math" charset="0"/>
                    <a:cs typeface="Cambria Math" charset="0"/>
                  </a:rPr>
                  <a:t>r</a:t>
                </a:r>
                <a:r>
                  <a:rPr lang="en-US" sz="1400" dirty="0" smtClean="0">
                    <a:solidFill>
                      <a:schemeClr val="bg1">
                        <a:lumMod val="50000"/>
                      </a:schemeClr>
                    </a:solidFill>
                    <a:latin typeface="Cambria Math" charset="0"/>
                    <a:ea typeface="Cambria Math" charset="0"/>
                    <a:cs typeface="Cambria Math" charset="0"/>
                  </a:rPr>
                  <a:t>|</a:t>
                </a:r>
                <a14:m>
                  <m:oMath xmlns:m="http://schemas.openxmlformats.org/officeDocument/2006/math">
                    <m:sSub>
                      <m:sSubPr>
                        <m:ctrlPr>
                          <a:rPr lang="en-US" sz="14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4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400">
                                <a:solidFill>
                                  <a:schemeClr val="bg1">
                                    <a:lumMod val="50000"/>
                                  </a:schemeClr>
                                </a:solidFill>
                                <a:latin typeface="Cambria Math" charset="0"/>
                                <a:ea typeface="Cambria Math" charset="0"/>
                                <a:cs typeface="Cambria Math" charset="0"/>
                              </a:rPr>
                              <m:t>C</m:t>
                            </m:r>
                          </m:e>
                        </m:acc>
                      </m:e>
                      <m:sub>
                        <m:r>
                          <m:rPr>
                            <m:sty m:val="p"/>
                          </m:rPr>
                          <a:rPr lang="en-US" sz="1400">
                            <a:solidFill>
                              <a:schemeClr val="bg1">
                                <a:lumMod val="50000"/>
                              </a:schemeClr>
                            </a:solidFill>
                            <a:latin typeface="Cambria Math" charset="0"/>
                            <a:ea typeface="Cambria Math" charset="0"/>
                            <a:cs typeface="Cambria Math" charset="0"/>
                          </a:rPr>
                          <m:t>j</m:t>
                        </m:r>
                      </m:sub>
                    </m:sSub>
                  </m:oMath>
                </a14:m>
                <a:r>
                  <a:rPr lang="en-US" sz="1400" dirty="0">
                    <a:solidFill>
                      <a:schemeClr val="bg1">
                        <a:lumMod val="50000"/>
                      </a:schemeClr>
                    </a:solidFill>
                    <a:latin typeface="Times New Roman" charset="0"/>
                    <a:ea typeface="Times New Roman" charset="0"/>
                    <a:cs typeface="Times New Roman" charset="0"/>
                  </a:rPr>
                  <a:t>) = g. Where, g= e </a:t>
                </a:r>
                <a:r>
                  <a:rPr lang="en-US" sz="14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then </a:t>
                </a:r>
                <a:r>
                  <a:rPr lang="en-US" sz="14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r>
                      <m:rPr>
                        <m:nor/>
                      </m:rPr>
                      <a:rPr lang="en-US" sz="1400">
                        <a:solidFill>
                          <a:schemeClr val="bg1">
                            <a:lumMod val="50000"/>
                          </a:schemeClr>
                        </a:solidFill>
                        <a:latin typeface="Cambria Math" charset="0"/>
                        <a:ea typeface="Cambria Math" charset="0"/>
                        <a:cs typeface="Cambria Math" charset="0"/>
                      </a:rPr>
                      <m:t>Q</m:t>
                    </m:r>
                    <m:r>
                      <m:rPr>
                        <m:nor/>
                      </m:rPr>
                      <a:rPr lang="en-US" sz="1400" b="0" i="0" baseline="-25000" smtClean="0">
                        <a:solidFill>
                          <a:schemeClr val="bg1">
                            <a:lumMod val="50000"/>
                          </a:schemeClr>
                        </a:solidFill>
                        <a:latin typeface="Cambria Math" charset="0"/>
                        <a:ea typeface="Cambria Math" charset="0"/>
                        <a:cs typeface="Cambria Math" charset="0"/>
                      </a:rPr>
                      <m:t>r</m:t>
                    </m:r>
                  </m:oMath>
                </a14:m>
                <a:r>
                  <a:rPr lang="en-US" sz="14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4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4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4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4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a:t>
                </a:r>
                <a:r>
                  <a:rPr lang="en-US" sz="1400" dirty="0">
                    <a:solidFill>
                      <a:schemeClr val="bg1">
                        <a:lumMod val="50000"/>
                      </a:schemeClr>
                    </a:solidFill>
                    <a:latin typeface="Times New Roman" charset="0"/>
                    <a:ea typeface="Times New Roman" charset="0"/>
                    <a:cs typeface="Times New Roman" charset="0"/>
                  </a:rPr>
                  <a:t>= </a:t>
                </a:r>
                <a:r>
                  <a:rPr lang="en-US" sz="1400" dirty="0" smtClean="0">
                    <a:solidFill>
                      <a:schemeClr val="bg1">
                        <a:lumMod val="50000"/>
                      </a:schemeClr>
                    </a:solidFill>
                    <a:latin typeface="Times New Roman" charset="0"/>
                    <a:ea typeface="Times New Roman" charset="0"/>
                    <a:cs typeface="Times New Roman" charset="0"/>
                  </a:rPr>
                  <a:t>1- e </a:t>
                </a:r>
                <a:r>
                  <a:rPr lang="en-US" sz="1400" dirty="0">
                    <a:solidFill>
                      <a:schemeClr val="bg1">
                        <a:lumMod val="50000"/>
                      </a:schemeClr>
                    </a:solidFill>
                    <a:latin typeface="Times New Roman" charset="0"/>
                    <a:ea typeface="Times New Roman" charset="0"/>
                    <a:cs typeface="Times New Roman" charset="0"/>
                  </a:rPr>
                  <a:t>= </a:t>
                </a:r>
                <a:r>
                  <a:rPr lang="en-US" sz="1400" dirty="0" smtClean="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 g</a:t>
                </a:r>
                <a:endParaRPr lang="en-US" sz="14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endParaRPr>
              </a:p>
              <a:p>
                <a:pPr marL="285750" indent="-285750">
                  <a:buFont typeface=".HelveticaNeueDeskInterface-Regular" charset="-120"/>
                  <a:buChar char="-"/>
                </a:pPr>
                <a:r>
                  <a:rPr lang="en-US" sz="14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Since </a:t>
                </a:r>
                <a:r>
                  <a:rPr lang="en-US" sz="1400" dirty="0">
                    <a:solidFill>
                      <a:schemeClr val="bg1">
                        <a:lumMod val="50000"/>
                      </a:schemeClr>
                    </a:solidFill>
                    <a:effectLst>
                      <a:glow rad="63500">
                        <a:schemeClr val="bg1">
                          <a:alpha val="40000"/>
                        </a:schemeClr>
                      </a:glow>
                    </a:effectLst>
                    <a:latin typeface="Cambria Math" charset="0"/>
                    <a:ea typeface="Cambria Math" charset="0"/>
                    <a:cs typeface="Cambria Math" charset="0"/>
                  </a:rPr>
                  <a:t> P(</a:t>
                </a:r>
                <a14:m>
                  <m:oMath xmlns:m="http://schemas.openxmlformats.org/officeDocument/2006/math">
                    <m:sSub>
                      <m:sSubPr>
                        <m:ctrlPr>
                          <a:rPr lang="en-US" sz="14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4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4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4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r</m:t>
                        </m:r>
                      </m:sub>
                    </m:sSub>
                  </m:oMath>
                </a14:m>
                <a:r>
                  <a:rPr lang="en-US" sz="14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4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40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m:rPr>
                            <m:sty m:val="p"/>
                          </m:rPr>
                          <a:rPr lang="en-US" sz="1400">
                            <a:solidFill>
                              <a:schemeClr val="bg1">
                                <a:lumMod val="50000"/>
                              </a:schemeClr>
                            </a:solidFill>
                            <a:effectLst>
                              <a:glow rad="63500">
                                <a:schemeClr val="bg1">
                                  <a:alpha val="40000"/>
                                </a:schemeClr>
                              </a:glow>
                            </a:effectLst>
                            <a:latin typeface="Cambria Math" charset="0"/>
                            <a:ea typeface="Cambria Math" charset="0"/>
                            <a:cs typeface="Cambria Math" charset="0"/>
                          </a:rPr>
                          <m:t>j</m:t>
                        </m:r>
                      </m:sub>
                    </m:sSub>
                  </m:oMath>
                </a14:m>
                <a:r>
                  <a:rPr lang="en-US" sz="14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m. </a:t>
                </a:r>
                <a:r>
                  <a:rPr lang="en-US" sz="1400" dirty="0">
                    <a:solidFill>
                      <a:schemeClr val="bg1">
                        <a:lumMod val="50000"/>
                      </a:schemeClr>
                    </a:solidFill>
                    <a:latin typeface="Times New Roman" charset="0"/>
                    <a:ea typeface="Times New Roman" charset="0"/>
                    <a:cs typeface="Times New Roman" charset="0"/>
                  </a:rPr>
                  <a:t>Where, m= e</a:t>
                </a:r>
                <a:r>
                  <a:rPr lang="en-US" sz="14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then </a:t>
                </a:r>
                <a:r>
                  <a:rPr lang="en-US" sz="1400" dirty="0">
                    <a:solidFill>
                      <a:schemeClr val="bg1">
                        <a:lumMod val="50000"/>
                      </a:schemeClr>
                    </a:solidFill>
                    <a:effectLst>
                      <a:glow rad="63500">
                        <a:schemeClr val="bg1">
                          <a:alpha val="40000"/>
                        </a:schemeClr>
                      </a:glow>
                    </a:effectLst>
                    <a:latin typeface="Cambria Math" charset="0"/>
                    <a:ea typeface="Cambria Math" charset="0"/>
                    <a:cs typeface="Cambria Math" charset="0"/>
                  </a:rPr>
                  <a:t>P(</a:t>
                </a:r>
                <a14:m>
                  <m:oMath xmlns:m="http://schemas.openxmlformats.org/officeDocument/2006/math">
                    <m:sSub>
                      <m:sSubPr>
                        <m:ctrlPr>
                          <a:rPr lang="en-US" sz="14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4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40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m:rPr>
                            <m:sty m:val="p"/>
                          </m:rPr>
                          <a:rPr lang="en-US" sz="1400" b="0" i="0" smtClean="0">
                            <a:solidFill>
                              <a:schemeClr val="bg1">
                                <a:lumMod val="50000"/>
                              </a:schemeClr>
                            </a:solidFill>
                            <a:effectLst>
                              <a:glow rad="63500">
                                <a:schemeClr val="bg1">
                                  <a:alpha val="40000"/>
                                </a:schemeClr>
                              </a:glow>
                            </a:effectLst>
                            <a:latin typeface="Cambria Math" charset="0"/>
                            <a:ea typeface="Cambria Math" charset="0"/>
                            <a:cs typeface="Cambria Math" charset="0"/>
                          </a:rPr>
                          <m:t>r</m:t>
                        </m:r>
                      </m:sub>
                    </m:sSub>
                  </m:oMath>
                </a14:m>
                <a:r>
                  <a:rPr lang="en-US" sz="1400" dirty="0">
                    <a:solidFill>
                      <a:schemeClr val="bg1">
                        <a:lumMod val="50000"/>
                      </a:schemeClr>
                    </a:solidFill>
                    <a:effectLst>
                      <a:glow rad="63500">
                        <a:schemeClr val="bg1">
                          <a:alpha val="40000"/>
                        </a:schemeClr>
                      </a:glow>
                    </a:effectLst>
                    <a:latin typeface="Cambria Math" charset="0"/>
                    <a:ea typeface="Cambria Math" charset="0"/>
                    <a:cs typeface="Cambria Math" charset="0"/>
                  </a:rPr>
                  <a:t>|</a:t>
                </a:r>
                <a14:m>
                  <m:oMath xmlns:m="http://schemas.openxmlformats.org/officeDocument/2006/math">
                    <m:sSub>
                      <m:sSubPr>
                        <m:ctrlPr>
                          <a:rPr lang="en-US" sz="1400" i="1">
                            <a:solidFill>
                              <a:schemeClr val="bg1">
                                <a:lumMod val="50000"/>
                              </a:schemeClr>
                            </a:solidFill>
                            <a:latin typeface="Cambria Math" panose="02040503050406030204" pitchFamily="18" charset="0"/>
                            <a:ea typeface="Cambria Math" charset="0"/>
                            <a:cs typeface="Cambria Math" charset="0"/>
                          </a:rPr>
                        </m:ctrlPr>
                      </m:sSubPr>
                      <m:e>
                        <m:acc>
                          <m:accPr>
                            <m:chr m:val="̅"/>
                            <m:ctrlPr>
                              <a:rPr lang="en-US" sz="1400" i="1">
                                <a:solidFill>
                                  <a:schemeClr val="bg1">
                                    <a:lumMod val="50000"/>
                                  </a:schemeClr>
                                </a:solidFill>
                                <a:latin typeface="Cambria Math" panose="02040503050406030204" pitchFamily="18" charset="0"/>
                                <a:ea typeface="Cambria Math" charset="0"/>
                                <a:cs typeface="Cambria Math" charset="0"/>
                              </a:rPr>
                            </m:ctrlPr>
                          </m:accPr>
                          <m:e>
                            <m:r>
                              <m:rPr>
                                <m:sty m:val="p"/>
                              </m:rPr>
                              <a:rPr lang="en-US" sz="1400">
                                <a:solidFill>
                                  <a:schemeClr val="bg1">
                                    <a:lumMod val="50000"/>
                                  </a:schemeClr>
                                </a:solidFill>
                                <a:latin typeface="Cambria Math" charset="0"/>
                                <a:ea typeface="Cambria Math" charset="0"/>
                                <a:cs typeface="Cambria Math" charset="0"/>
                              </a:rPr>
                              <m:t>C</m:t>
                            </m:r>
                          </m:e>
                        </m:acc>
                      </m:e>
                      <m:sub>
                        <m:r>
                          <m:rPr>
                            <m:sty m:val="p"/>
                          </m:rPr>
                          <a:rPr lang="en-US" sz="1400" b="0" i="0" smtClean="0">
                            <a:solidFill>
                              <a:schemeClr val="bg1">
                                <a:lumMod val="50000"/>
                              </a:schemeClr>
                            </a:solidFill>
                            <a:latin typeface="Cambria Math" charset="0"/>
                            <a:ea typeface="Cambria Math" charset="0"/>
                            <a:cs typeface="Cambria Math" charset="0"/>
                          </a:rPr>
                          <m:t>j</m:t>
                        </m:r>
                      </m:sub>
                    </m:sSub>
                  </m:oMath>
                </a14:m>
                <a:r>
                  <a:rPr lang="en-US" sz="14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 = </a:t>
                </a:r>
                <a:r>
                  <a:rPr lang="en-US" sz="1400" dirty="0" smtClean="0">
                    <a:solidFill>
                      <a:schemeClr val="bg1">
                        <a:lumMod val="50000"/>
                      </a:schemeClr>
                    </a:solidFill>
                    <a:latin typeface="Times New Roman" charset="0"/>
                    <a:ea typeface="Times New Roman" charset="0"/>
                    <a:cs typeface="Times New Roman" charset="0"/>
                  </a:rPr>
                  <a:t>1- e </a:t>
                </a:r>
                <a:r>
                  <a:rPr lang="en-US" sz="1400" dirty="0">
                    <a:solidFill>
                      <a:schemeClr val="bg1">
                        <a:lumMod val="50000"/>
                      </a:schemeClr>
                    </a:solidFill>
                    <a:latin typeface="Times New Roman" charset="0"/>
                    <a:ea typeface="Times New Roman" charset="0"/>
                    <a:cs typeface="Times New Roman" charset="0"/>
                  </a:rPr>
                  <a:t>=</a:t>
                </a:r>
                <a:r>
                  <a:rPr lang="en-US" sz="1400" dirty="0">
                    <a:solidFill>
                      <a:schemeClr val="bg1">
                        <a:lumMod val="50000"/>
                      </a:schemeClr>
                    </a:solidFill>
                    <a:effectLst>
                      <a:glow rad="63500">
                        <a:schemeClr val="bg1">
                          <a:alpha val="40000"/>
                        </a:schemeClr>
                      </a:glow>
                    </a:effectLst>
                    <a:latin typeface="Times New Roman" charset="0"/>
                    <a:ea typeface="Times New Roman" charset="0"/>
                    <a:cs typeface="Times New Roman" charset="0"/>
                  </a:rPr>
                  <a:t>1-m</a:t>
                </a:r>
              </a:p>
              <a:p>
                <a:pPr marL="285750" indent="-285750">
                  <a:lnSpc>
                    <a:spcPct val="150000"/>
                  </a:lnSpc>
                  <a:buFont typeface=".HelveticaNeueDeskInterface-Regular" charset="-120"/>
                  <a:buChar char="-"/>
                </a:pPr>
                <a:r>
                  <a:rPr lang="en-US" sz="1400" dirty="0" smtClean="0">
                    <a:latin typeface="Times New Roman" charset="0"/>
                    <a:ea typeface="Times New Roman" charset="0"/>
                  </a:rPr>
                  <a:t>P</a:t>
                </a:r>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oMath>
                </a14:m>
                <a:r>
                  <a:rPr lang="en-US" sz="1400" dirty="0">
                    <a:latin typeface="Times New Roman" charset="0"/>
                    <a:ea typeface="Times New Roman" charset="0"/>
                  </a:rPr>
                  <a:t>|</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R</m:t>
                        </m:r>
                      </m:e>
                      <m:sub>
                        <m:r>
                          <a:rPr lang="en-US" sz="1400" b="0" i="0" smtClean="0">
                            <a:latin typeface="Cambria Math" charset="0"/>
                            <a:ea typeface="Cambria Math" charset="0"/>
                            <a:cs typeface="Cambria Math" charset="0"/>
                          </a:rPr>
                          <m:t>4</m:t>
                        </m:r>
                      </m:sub>
                    </m:sSub>
                  </m:oMath>
                </a14:m>
                <a:r>
                  <a:rPr lang="en-US" sz="1400" dirty="0">
                    <a:latin typeface="Times New Roman" charset="0"/>
                    <a:ea typeface="Times New Roman" charset="0"/>
                  </a:rPr>
                  <a:t>) </a:t>
                </a:r>
                <a:r>
                  <a:rPr lang="en-US" sz="1400" dirty="0" smtClean="0">
                    <a:latin typeface="Times New Roman" charset="0"/>
                    <a:ea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smtClean="0">
                            <a:solidFill>
                              <a:srgbClr val="FF0000"/>
                            </a:solidFill>
                            <a:latin typeface="Times New Roman" charset="0"/>
                            <a:ea typeface="Times New Roman"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4</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b="0" i="0" smtClean="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num>
                      <m:den>
                        <m:r>
                          <m:rPr>
                            <m:nor/>
                          </m:rPr>
                          <a:rPr lang="en-US" sz="1400" smtClean="0">
                            <a:solidFill>
                              <a:srgbClr val="FF0000"/>
                            </a:solidFill>
                            <a:latin typeface="Times New Roman" charset="0"/>
                            <a:ea typeface="Times New Roman" charset="0"/>
                          </a:rPr>
                          <m:t>P</m:t>
                        </m:r>
                        <m:d>
                          <m:dPr>
                            <m:ctrlPr>
                              <a:rPr lang="en-US" sz="1400" i="1">
                                <a:solidFill>
                                  <a:srgbClr val="FF0000"/>
                                </a:solidFill>
                                <a:latin typeface="Cambria Math" panose="02040503050406030204" pitchFamily="18" charset="0"/>
                                <a:ea typeface="Times New Roman" charset="0"/>
                              </a:rPr>
                            </m:ctrlPr>
                          </m:dPr>
                          <m:e>
                            <m:r>
                              <m:rPr>
                                <m:nor/>
                              </m:rPr>
                              <a:rPr lang="en-US" sz="1400">
                                <a:solidFill>
                                  <a:srgbClr val="FF0000"/>
                                </a:solidFill>
                                <a:latin typeface="Times New Roman" charset="0"/>
                                <a:ea typeface="Times New Roman" charset="0"/>
                                <a:cs typeface="Times New Roman" charset="0"/>
                              </a:rPr>
                              <m:t>R</m:t>
                            </m:r>
                            <m:r>
                              <m:rPr>
                                <m:nor/>
                              </m:rPr>
                              <a:rPr lang="en-US" sz="1400" b="0" i="0" baseline="-25000" smtClean="0">
                                <a:solidFill>
                                  <a:srgbClr val="FF0000"/>
                                </a:solidFill>
                                <a:latin typeface="Times New Roman" charset="0"/>
                                <a:ea typeface="Times New Roman" charset="0"/>
                                <a:cs typeface="Times New Roman" charset="0"/>
                              </a:rPr>
                              <m:t>4</m:t>
                            </m:r>
                          </m:e>
                          <m:e>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e>
                        </m:d>
                        <m:r>
                          <a:rPr lang="en-US" sz="1400">
                            <a:solidFill>
                              <a:srgbClr val="000000"/>
                            </a:solidFill>
                            <a:latin typeface="Cambria Math" charset="0"/>
                            <a:ea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1" smtClean="0">
                                    <a:latin typeface="Cambria Math" charset="0"/>
                                    <a:ea typeface="Cambria Math" charset="0"/>
                                    <a:cs typeface="Cambria Math" charset="0"/>
                                  </a:rPr>
                                  <m:t>2</m:t>
                                </m:r>
                              </m:sub>
                            </m:sSub>
                          </m:e>
                        </m:d>
                        <m:r>
                          <a:rPr lang="en-US" sz="1400">
                            <a:solidFill>
                              <a:srgbClr val="000000"/>
                            </a:solidFill>
                            <a:latin typeface="Cambria Math" charset="0"/>
                            <a:ea typeface="Times New Roman" charset="0"/>
                          </a:rPr>
                          <m:t>+</m:t>
                        </m:r>
                        <m:r>
                          <m:rPr>
                            <m:nor/>
                          </m:rPr>
                          <a:rPr lang="en-US" sz="1400" smtClean="0">
                            <a:solidFill>
                              <a:srgbClr val="0070C0"/>
                            </a:solidFill>
                            <a:latin typeface="Times New Roman" charset="0"/>
                            <a:ea typeface="Times New Roman" charset="0"/>
                          </a:rPr>
                          <m:t>P</m:t>
                        </m:r>
                        <m:d>
                          <m:dPr>
                            <m:ctrlPr>
                              <a:rPr lang="en-US" sz="1400" i="1">
                                <a:solidFill>
                                  <a:srgbClr val="0070C0"/>
                                </a:solidFill>
                                <a:latin typeface="Cambria Math" panose="02040503050406030204" pitchFamily="18" charset="0"/>
                                <a:ea typeface="Times New Roman" charset="0"/>
                              </a:rPr>
                            </m:ctrlPr>
                          </m:dPr>
                          <m:e>
                            <m:r>
                              <m:rPr>
                                <m:nor/>
                              </m:rPr>
                              <a:rPr lang="en-US" sz="1400">
                                <a:solidFill>
                                  <a:srgbClr val="0070C0"/>
                                </a:solidFill>
                                <a:latin typeface="Times New Roman" charset="0"/>
                                <a:ea typeface="Times New Roman" charset="0"/>
                                <a:cs typeface="Times New Roman" charset="0"/>
                              </a:rPr>
                              <m:t>R</m:t>
                            </m:r>
                            <m:r>
                              <m:rPr>
                                <m:nor/>
                              </m:rPr>
                              <a:rPr lang="en-US" sz="1400" b="0" i="0" baseline="-25000" smtClean="0">
                                <a:solidFill>
                                  <a:srgbClr val="0070C0"/>
                                </a:solidFill>
                                <a:latin typeface="Times New Roman" charset="0"/>
                                <a:ea typeface="Times New Roman" charset="0"/>
                                <a:cs typeface="Times New Roman" charset="0"/>
                              </a:rPr>
                              <m:t>4</m:t>
                            </m:r>
                          </m:e>
                          <m:e>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e>
                        </m:d>
                        <m:r>
                          <a:rPr lang="en-US" sz="1400">
                            <a:solidFill>
                              <a:srgbClr val="0070C0"/>
                            </a:solidFill>
                            <a:latin typeface="Cambria Math" charset="0"/>
                            <a:ea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a:rPr lang="en-US" sz="1400" b="0" i="0" smtClean="0">
                                    <a:solidFill>
                                      <a:schemeClr val="tx1"/>
                                    </a:solidFill>
                                    <a:latin typeface="Cambria Math" charset="0"/>
                                    <a:ea typeface="Cambria Math" charset="0"/>
                                    <a:cs typeface="Cambria Math" charset="0"/>
                                  </a:rPr>
                                  <m:t>2</m:t>
                                </m:r>
                              </m:sub>
                            </m:sSub>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rPr>
                  <a:t>              =</a:t>
                </a:r>
                <a:r>
                  <a:rPr lang="en-US" sz="1400" dirty="0" smtClean="0">
                    <a:latin typeface="Times New Roman" charset="0"/>
                    <a:ea typeface="Times New Roman" charset="0"/>
                    <a:cs typeface="Times New Roman" charset="0"/>
                  </a:rPr>
                  <a:t>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smtClean="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sSub>
                          <m:sSubPr>
                            <m:ctrlPr>
                              <a:rPr lang="en-US" sz="1400" i="1" smtClean="0">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1</m:t>
                            </m:r>
                          </m:sub>
                        </m:sSub>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smtClean="0">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smtClean="0">
                            <a:solidFill>
                              <a:schemeClr val="tx1"/>
                            </a:solidFill>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num>
                      <m:den>
                        <m:d>
                          <m:dPr>
                            <m:begChr m:val="["/>
                            <m:endChr m:val="]"/>
                            <m:ctrlPr>
                              <a:rPr lang="en-US" sz="1400" i="1" smtClean="0">
                                <a:solidFill>
                                  <a:schemeClr val="tx1"/>
                                </a:solidFill>
                                <a:latin typeface="Cambria Math" panose="02040503050406030204" pitchFamily="18" charset="0"/>
                                <a:ea typeface="Cambria Math" charset="0"/>
                                <a:cs typeface="Cambria Math" charset="0"/>
                              </a:rPr>
                            </m:ctrlPr>
                          </m:dPr>
                          <m:e>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1</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solidFill>
                                  <a:srgbClr val="FF0000"/>
                                </a:solidFill>
                                <a:latin typeface="Cambria Math" charset="0"/>
                                <a:ea typeface="Times New Roman" charset="0"/>
                                <a:cs typeface="Times New Roman" charset="0"/>
                              </a:rPr>
                              <m:t>∗</m:t>
                            </m:r>
                            <m:r>
                              <m:rPr>
                                <m:nor/>
                              </m:rPr>
                              <a:rPr lang="en-US" sz="1400">
                                <a:solidFill>
                                  <a:srgbClr val="FF0000"/>
                                </a:solidFill>
                                <a:latin typeface="Cambria Math" charset="0"/>
                                <a:ea typeface="Cambria Math" charset="0"/>
                                <a:cs typeface="Cambria Math" charset="0"/>
                              </a:rPr>
                              <m:t>P</m:t>
                            </m:r>
                            <m:r>
                              <m:rPr>
                                <m:nor/>
                              </m:rPr>
                              <a:rPr lang="en-US" sz="1400">
                                <a:solidFill>
                                  <a:srgbClr val="FF0000"/>
                                </a:solidFill>
                                <a:latin typeface="Cambria Math" charset="0"/>
                                <a:ea typeface="Cambria Math" charset="0"/>
                                <a:cs typeface="Cambria Math" charset="0"/>
                              </a:rPr>
                              <m:t>(</m:t>
                            </m:r>
                            <m:r>
                              <m:rPr>
                                <m:nor/>
                              </m:rPr>
                              <a:rPr lang="en-US" sz="1400">
                                <a:solidFill>
                                  <a:srgbClr val="FF0000"/>
                                </a:solidFill>
                                <a:latin typeface="Cambria Math" charset="0"/>
                                <a:ea typeface="Cambria Math" charset="0"/>
                                <a:cs typeface="Cambria Math" charset="0"/>
                              </a:rPr>
                              <m:t>Q</m:t>
                            </m:r>
                            <m:r>
                              <m:rPr>
                                <m:nor/>
                              </m:rPr>
                              <a:rPr lang="en-US" sz="1400" baseline="-25000">
                                <a:solidFill>
                                  <a:srgbClr val="FF0000"/>
                                </a:solidFill>
                                <a:latin typeface="Cambria Math" charset="0"/>
                                <a:ea typeface="Cambria Math" charset="0"/>
                                <a:cs typeface="Cambria Math" charset="0"/>
                              </a:rPr>
                              <m:t>3</m:t>
                            </m:r>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e>
                        </m:d>
                        <m:r>
                          <a:rPr lang="en-US" sz="1400">
                            <a:solidFill>
                              <a:srgbClr val="000000"/>
                            </a:solidFill>
                            <a:latin typeface="Cambria Math" charset="0"/>
                            <a:ea typeface="Times New Roman" charset="0"/>
                          </a:rPr>
                          <m:t>+</m:t>
                        </m:r>
                        <m:r>
                          <m:rPr>
                            <m:nor/>
                          </m:rPr>
                          <a:rPr lang="en-US" sz="1400" b="0" i="0" smtClean="0">
                            <a:solidFill>
                              <a:srgbClr val="000000"/>
                            </a:solidFill>
                            <a:latin typeface="Cambria Math" charset="0"/>
                            <a:ea typeface="Times New Roman" charset="0"/>
                          </a:rPr>
                          <m:t> </m:t>
                        </m:r>
                        <m:d>
                          <m:dPr>
                            <m:begChr m:val="["/>
                            <m:endChr m:val="]"/>
                            <m:ctrlPr>
                              <a:rPr lang="en-US" sz="1400" b="0" i="1" smtClean="0">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sSub>
                              <m:sSubPr>
                                <m:ctrlPr>
                                  <a:rPr lang="en-US" sz="1400" i="1" smtClean="0">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i="1">
                                    <a:solidFill>
                                      <a:srgbClr val="0070C0"/>
                                    </a:solidFill>
                                    <a:latin typeface="Cambria Math" charset="0"/>
                                    <a:ea typeface="Cambria Math" charset="0"/>
                                    <a:cs typeface="Cambria Math" charset="0"/>
                                  </a:rPr>
                                  <m:t>1</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b="0" i="1" smtClean="0">
                                    <a:solidFill>
                                      <a:srgbClr val="0070C0"/>
                                    </a:solidFill>
                                    <a:latin typeface="Cambria Math" charset="0"/>
                                    <a:ea typeface="Cambria Math" charset="0"/>
                                    <a:cs typeface="Cambria Math" charset="0"/>
                                  </a:rPr>
                                  <m:t>2</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solidFill>
                                  <a:srgbClr val="0070C0"/>
                                </a:solidFill>
                                <a:latin typeface="Cambria Math" charset="0"/>
                                <a:ea typeface="Times New Roman" charset="0"/>
                                <a:cs typeface="Times New Roman" charset="0"/>
                              </a:rPr>
                              <m:t>∗</m:t>
                            </m:r>
                            <m:r>
                              <m:rPr>
                                <m:nor/>
                              </m:rPr>
                              <a:rPr lang="en-US" sz="1400">
                                <a:solidFill>
                                  <a:srgbClr val="0070C0"/>
                                </a:solidFill>
                                <a:latin typeface="Cambria Math" charset="0"/>
                                <a:ea typeface="Cambria Math" charset="0"/>
                                <a:cs typeface="Cambria Math" charset="0"/>
                              </a:rPr>
                              <m:t>P</m:t>
                            </m:r>
                            <m:r>
                              <m:rPr>
                                <m:nor/>
                              </m:rPr>
                              <a:rPr lang="en-US" sz="1400">
                                <a:solidFill>
                                  <a:srgbClr val="0070C0"/>
                                </a:solidFill>
                                <a:latin typeface="Cambria Math" charset="0"/>
                                <a:ea typeface="Cambria Math" charset="0"/>
                                <a:cs typeface="Cambria Math" charset="0"/>
                              </a:rPr>
                              <m:t>(</m:t>
                            </m:r>
                            <m:r>
                              <m:rPr>
                                <m:nor/>
                              </m:rPr>
                              <a:rPr lang="en-US" sz="1400">
                                <a:solidFill>
                                  <a:srgbClr val="0070C0"/>
                                </a:solidFill>
                                <a:latin typeface="Cambria Math" charset="0"/>
                                <a:ea typeface="Cambria Math" charset="0"/>
                                <a:cs typeface="Cambria Math" charset="0"/>
                              </a:rPr>
                              <m:t>Q</m:t>
                            </m:r>
                            <m:r>
                              <m:rPr>
                                <m:nor/>
                              </m:rPr>
                              <a:rPr lang="en-US" sz="1400" baseline="-25000">
                                <a:solidFill>
                                  <a:srgbClr val="0070C0"/>
                                </a:solidFill>
                                <a:latin typeface="Cambria Math" charset="0"/>
                                <a:ea typeface="Cambria Math" charset="0"/>
                                <a:cs typeface="Cambria Math" charset="0"/>
                              </a:rPr>
                              <m:t>3</m:t>
                            </m:r>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chemeClr val="tx1"/>
                                    </a:solidFill>
                                    <a:latin typeface="Cambria Math" panose="02040503050406030204" pitchFamily="18" charset="0"/>
                                    <a:ea typeface="Times New Roman" charset="0"/>
                                  </a:rPr>
                                </m:ctrlPr>
                              </m:dPr>
                              <m:e>
                                <m:sSub>
                                  <m:sSubPr>
                                    <m:ctrlPr>
                                      <a:rPr lang="en-US" sz="1400" i="1">
                                        <a:solidFill>
                                          <a:schemeClr val="tx1"/>
                                        </a:solidFill>
                                        <a:latin typeface="Cambria Math" panose="02040503050406030204" pitchFamily="18" charset="0"/>
                                        <a:ea typeface="Cambria Math" charset="0"/>
                                        <a:cs typeface="Cambria Math" charset="0"/>
                                      </a:rPr>
                                    </m:ctrlPr>
                                  </m:sSubPr>
                                  <m:e>
                                    <m:acc>
                                      <m:accPr>
                                        <m:chr m:val="̅"/>
                                        <m:ctrlPr>
                                          <a:rPr lang="en-US" sz="1400" i="1">
                                            <a:solidFill>
                                              <a:schemeClr val="tx1"/>
                                            </a:solidFill>
                                            <a:latin typeface="Cambria Math" panose="02040503050406030204" pitchFamily="18" charset="0"/>
                                            <a:ea typeface="Cambria Math" charset="0"/>
                                            <a:cs typeface="Cambria Math" charset="0"/>
                                          </a:rPr>
                                        </m:ctrlPr>
                                      </m:accPr>
                                      <m:e>
                                        <m:r>
                                          <m:rPr>
                                            <m:sty m:val="p"/>
                                          </m:rPr>
                                          <a:rPr lang="en-US" sz="1400">
                                            <a:solidFill>
                                              <a:schemeClr val="tx1"/>
                                            </a:solidFill>
                                            <a:latin typeface="Cambria Math" charset="0"/>
                                            <a:ea typeface="Cambria Math" charset="0"/>
                                            <a:cs typeface="Cambria Math" charset="0"/>
                                          </a:rPr>
                                          <m:t>C</m:t>
                                        </m:r>
                                      </m:e>
                                    </m:acc>
                                  </m:e>
                                  <m:sub>
                                    <m:r>
                                      <a:rPr lang="en-US" sz="1400" b="0" i="0" smtClean="0">
                                        <a:solidFill>
                                          <a:schemeClr val="tx1"/>
                                        </a:solidFill>
                                        <a:latin typeface="Cambria Math" charset="0"/>
                                        <a:ea typeface="Cambria Math" charset="0"/>
                                        <a:cs typeface="Cambria Math" charset="0"/>
                                      </a:rPr>
                                      <m:t>2</m:t>
                                    </m:r>
                                  </m:sub>
                                </m:sSub>
                              </m:e>
                            </m:d>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ea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smtClean="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i="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i="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i="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num>
                      <m:den>
                        <m:d>
                          <m:dPr>
                            <m:begChr m:val="["/>
                            <m:endChr m:val="]"/>
                            <m:ctrlPr>
                              <a:rPr lang="en-US" sz="1400" i="1">
                                <a:latin typeface="Cambria Math" panose="02040503050406030204" pitchFamily="18" charset="0"/>
                                <a:ea typeface="Cambria Math" charset="0"/>
                                <a:cs typeface="Cambria Math" charset="0"/>
                              </a:rPr>
                            </m:ctrlPr>
                          </m:dPr>
                          <m:e>
                            <m:r>
                              <m:rPr>
                                <m:nor/>
                              </m:rPr>
                              <a:rPr lang="en-US" sz="1400" smtClean="0">
                                <a:solidFill>
                                  <a:srgbClr val="FF0000"/>
                                </a:solidFill>
                                <a:latin typeface="Cambria Math" charset="0"/>
                                <a:ea typeface="Cambria Math" charset="0"/>
                                <a:cs typeface="Cambria Math" charset="0"/>
                              </a:rPr>
                              <m:t>P</m:t>
                            </m:r>
                            <m:r>
                              <m:rPr>
                                <m:nor/>
                              </m:rPr>
                              <a:rPr lang="en-US" sz="1400" smtClean="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acc>
                                  <m:accPr>
                                    <m:chr m:val="̅"/>
                                    <m:ctrlPr>
                                      <a:rPr lang="en-US" sz="1400" i="1">
                                        <a:solidFill>
                                          <a:srgbClr val="FF0000"/>
                                        </a:solidFill>
                                        <a:latin typeface="Cambria Math" panose="02040503050406030204" pitchFamily="18" charset="0"/>
                                        <a:ea typeface="Cambria Math" charset="0"/>
                                        <a:cs typeface="Cambria Math" charset="0"/>
                                      </a:rPr>
                                    </m:ctrlPr>
                                  </m:accPr>
                                  <m:e>
                                    <m:r>
                                      <m:rPr>
                                        <m:sty m:val="p"/>
                                      </m:rPr>
                                      <a:rPr lang="en-US" sz="1400">
                                        <a:solidFill>
                                          <a:srgbClr val="FF0000"/>
                                        </a:solidFill>
                                        <a:latin typeface="Cambria Math" charset="0"/>
                                        <a:ea typeface="Cambria Math" charset="0"/>
                                        <a:cs typeface="Cambria Math" charset="0"/>
                                      </a:rPr>
                                      <m:t>Q</m:t>
                                    </m:r>
                                  </m:e>
                                </m:acc>
                              </m:e>
                              <m:sub>
                                <m:r>
                                  <a:rPr lang="en-US" sz="1400" i="1">
                                    <a:solidFill>
                                      <a:srgbClr val="FF0000"/>
                                    </a:solidFill>
                                    <a:latin typeface="Cambria Math" charset="0"/>
                                    <a:ea typeface="Cambria Math" charset="0"/>
                                    <a:cs typeface="Cambria Math" charset="0"/>
                                  </a:rPr>
                                  <m:t>2</m:t>
                                </m:r>
                              </m:sub>
                            </m:sSub>
                            <m:r>
                              <m:rPr>
                                <m:nor/>
                              </m:rPr>
                              <a:rPr lang="en-US" sz="1400">
                                <a:solidFill>
                                  <a:srgbClr val="FF0000"/>
                                </a:solidFill>
                                <a:latin typeface="Cambria Math" charset="0"/>
                                <a:ea typeface="Cambria Math" charset="0"/>
                                <a:cs typeface="Cambria Math" charset="0"/>
                              </a:rPr>
                              <m:t>|</m:t>
                            </m:r>
                            <m:sSub>
                              <m:sSubPr>
                                <m:ctrlPr>
                                  <a:rPr lang="en-US" sz="1400" i="1">
                                    <a:solidFill>
                                      <a:srgbClr val="FF0000"/>
                                    </a:solidFill>
                                    <a:latin typeface="Cambria Math" panose="02040503050406030204" pitchFamily="18" charset="0"/>
                                    <a:ea typeface="Cambria Math" charset="0"/>
                                    <a:cs typeface="Cambria Math" charset="0"/>
                                  </a:rPr>
                                </m:ctrlPr>
                              </m:sSubPr>
                              <m:e>
                                <m:r>
                                  <m:rPr>
                                    <m:sty m:val="p"/>
                                  </m:rPr>
                                  <a:rPr lang="en-US" sz="1400" i="0">
                                    <a:solidFill>
                                      <a:srgbClr val="FF0000"/>
                                    </a:solidFill>
                                    <a:latin typeface="Cambria Math" charset="0"/>
                                    <a:ea typeface="Cambria Math" charset="0"/>
                                    <a:cs typeface="Cambria Math" charset="0"/>
                                  </a:rPr>
                                  <m:t>C</m:t>
                                </m:r>
                              </m:e>
                              <m:sub>
                                <m:r>
                                  <a:rPr lang="en-US" sz="1400" b="0" i="0" smtClean="0">
                                    <a:solidFill>
                                      <a:srgbClr val="FF0000"/>
                                    </a:solidFill>
                                    <a:latin typeface="Cambria Math" charset="0"/>
                                    <a:ea typeface="Cambria Math" charset="0"/>
                                    <a:cs typeface="Cambria Math" charset="0"/>
                                  </a:rPr>
                                  <m:t>2</m:t>
                                </m:r>
                              </m:sub>
                            </m:sSub>
                            <m:r>
                              <m:rPr>
                                <m:nor/>
                              </m:rPr>
                              <a:rPr lang="en-US" sz="1400">
                                <a:solidFill>
                                  <a:srgbClr val="FF0000"/>
                                </a:solidFill>
                                <a:latin typeface="Times New Roman" charset="0"/>
                                <a:ea typeface="Times New Roman" charset="0"/>
                                <a:cs typeface="Times New Roman" charset="0"/>
                              </a:rPr>
                              <m:t>)</m:t>
                            </m:r>
                            <m:r>
                              <a:rPr lang="en-US" sz="1400" i="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i="0">
                                        <a:latin typeface="Cambria Math" charset="0"/>
                                        <a:ea typeface="Cambria Math" charset="0"/>
                                        <a:cs typeface="Cambria Math" charset="0"/>
                                      </a:rPr>
                                      <m:t>C</m:t>
                                    </m:r>
                                  </m:e>
                                  <m:sub>
                                    <m:r>
                                      <a:rPr lang="en-US" sz="1400" b="0" i="0" smtClean="0">
                                        <a:latin typeface="Cambria Math" charset="0"/>
                                        <a:ea typeface="Cambria Math" charset="0"/>
                                        <a:cs typeface="Cambria Math" charset="0"/>
                                      </a:rPr>
                                      <m:t>2</m:t>
                                    </m:r>
                                  </m:sub>
                                </m:sSub>
                              </m:e>
                            </m:d>
                          </m:e>
                        </m:d>
                        <m:r>
                          <a:rPr lang="en-US" sz="1400" i="0">
                            <a:solidFill>
                              <a:srgbClr val="000000"/>
                            </a:solidFill>
                            <a:latin typeface="Cambria Math" charset="0"/>
                            <a:ea typeface="Times New Roman" charset="0"/>
                          </a:rPr>
                          <m:t>+</m:t>
                        </m:r>
                        <m:d>
                          <m:dPr>
                            <m:begChr m:val="["/>
                            <m:endChr m:val="]"/>
                            <m:ctrlPr>
                              <a:rPr lang="en-US" sz="1400" i="1">
                                <a:solidFill>
                                  <a:srgbClr val="000000"/>
                                </a:solidFill>
                                <a:latin typeface="Cambria Math" panose="02040503050406030204" pitchFamily="18" charset="0"/>
                                <a:ea typeface="Times New Roman" charset="0"/>
                              </a:rPr>
                            </m:ctrlPr>
                          </m:dPr>
                          <m:e>
                            <m:r>
                              <m:rPr>
                                <m:nor/>
                              </m:rPr>
                              <a:rPr lang="en-US" sz="1400">
                                <a:solidFill>
                                  <a:srgbClr val="0070C0"/>
                                </a:solidFill>
                                <a:latin typeface="Cambria Math" charset="0"/>
                                <a:ea typeface="Cambria Math" charset="0"/>
                                <a:cs typeface="Cambria Math" charset="0"/>
                              </a:rPr>
                              <m:t>P</m:t>
                            </m:r>
                            <m:r>
                              <m:rPr>
                                <m:nor/>
                              </m:rPr>
                              <a:rPr lang="en-US" sz="1400" smtClean="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a:solidFill>
                                          <a:srgbClr val="0070C0"/>
                                        </a:solidFill>
                                        <a:latin typeface="Cambria Math" charset="0"/>
                                        <a:ea typeface="Cambria Math" charset="0"/>
                                        <a:cs typeface="Cambria Math" charset="0"/>
                                      </a:rPr>
                                      <m:t>Q</m:t>
                                    </m:r>
                                  </m:e>
                                </m:acc>
                              </m:e>
                              <m:sub>
                                <m:r>
                                  <a:rPr lang="en-US" sz="1400" i="1">
                                    <a:solidFill>
                                      <a:srgbClr val="0070C0"/>
                                    </a:solidFill>
                                    <a:latin typeface="Cambria Math" charset="0"/>
                                    <a:ea typeface="Cambria Math" charset="0"/>
                                    <a:cs typeface="Cambria Math" charset="0"/>
                                  </a:rPr>
                                  <m:t>2</m:t>
                                </m:r>
                              </m:sub>
                            </m:sSub>
                            <m:r>
                              <m:rPr>
                                <m:nor/>
                              </m:rPr>
                              <a:rPr lang="en-US" sz="1400">
                                <a:solidFill>
                                  <a:srgbClr val="0070C0"/>
                                </a:solidFill>
                                <a:latin typeface="Cambria Math" charset="0"/>
                                <a:ea typeface="Cambria Math" charset="0"/>
                                <a:cs typeface="Cambria Math" charset="0"/>
                              </a:rPr>
                              <m:t>|</m:t>
                            </m:r>
                            <m:sSub>
                              <m:sSubPr>
                                <m:ctrlPr>
                                  <a:rPr lang="en-US" sz="1400" i="1">
                                    <a:solidFill>
                                      <a:srgbClr val="0070C0"/>
                                    </a:solidFill>
                                    <a:latin typeface="Cambria Math" panose="02040503050406030204" pitchFamily="18" charset="0"/>
                                    <a:ea typeface="Cambria Math" charset="0"/>
                                    <a:cs typeface="Cambria Math" charset="0"/>
                                  </a:rPr>
                                </m:ctrlPr>
                              </m:sSubPr>
                              <m:e>
                                <m:acc>
                                  <m:accPr>
                                    <m:chr m:val="̅"/>
                                    <m:ctrlPr>
                                      <a:rPr lang="en-US" sz="1400" i="1">
                                        <a:solidFill>
                                          <a:srgbClr val="0070C0"/>
                                        </a:solidFill>
                                        <a:latin typeface="Cambria Math" panose="02040503050406030204" pitchFamily="18" charset="0"/>
                                        <a:ea typeface="Cambria Math" charset="0"/>
                                        <a:cs typeface="Cambria Math" charset="0"/>
                                      </a:rPr>
                                    </m:ctrlPr>
                                  </m:accPr>
                                  <m:e>
                                    <m:r>
                                      <m:rPr>
                                        <m:sty m:val="p"/>
                                      </m:rPr>
                                      <a:rPr lang="en-US" sz="1400" i="0">
                                        <a:solidFill>
                                          <a:srgbClr val="0070C0"/>
                                        </a:solidFill>
                                        <a:latin typeface="Cambria Math" charset="0"/>
                                        <a:ea typeface="Cambria Math" charset="0"/>
                                        <a:cs typeface="Cambria Math" charset="0"/>
                                      </a:rPr>
                                      <m:t>C</m:t>
                                    </m:r>
                                  </m:e>
                                </m:acc>
                              </m:e>
                              <m:sub>
                                <m:r>
                                  <a:rPr lang="en-US" sz="1400" b="0" i="0" smtClean="0">
                                    <a:solidFill>
                                      <a:srgbClr val="0070C0"/>
                                    </a:solidFill>
                                    <a:latin typeface="Cambria Math" charset="0"/>
                                    <a:ea typeface="Cambria Math" charset="0"/>
                                    <a:cs typeface="Cambria Math" charset="0"/>
                                  </a:rPr>
                                  <m:t>2</m:t>
                                </m:r>
                              </m:sub>
                            </m:sSub>
                            <m:r>
                              <m:rPr>
                                <m:nor/>
                              </m:rPr>
                              <a:rPr lang="en-US" sz="1400">
                                <a:solidFill>
                                  <a:srgbClr val="0070C0"/>
                                </a:solidFill>
                                <a:latin typeface="Times New Roman" charset="0"/>
                                <a:ea typeface="Times New Roman" charset="0"/>
                                <a:cs typeface="Times New Roman" charset="0"/>
                              </a:rPr>
                              <m:t>)</m:t>
                            </m:r>
                            <m:r>
                              <a:rPr lang="en-US" sz="1400" i="0">
                                <a:latin typeface="Cambria Math" charset="0"/>
                                <a:ea typeface="Times New Roman" charset="0"/>
                                <a:cs typeface="Times New Roman" charset="0"/>
                              </a:rPr>
                              <m:t>∗</m:t>
                            </m:r>
                            <m:r>
                              <m:rPr>
                                <m:nor/>
                              </m:rPr>
                              <a:rPr lang="en-US" sz="1400" smtClean="0">
                                <a:solidFill>
                                  <a:schemeClr val="tx1"/>
                                </a:solidFill>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i="0">
                                            <a:latin typeface="Cambria Math" charset="0"/>
                                            <a:ea typeface="Cambria Math" charset="0"/>
                                            <a:cs typeface="Cambria Math" charset="0"/>
                                          </a:rPr>
                                          <m:t>C</m:t>
                                        </m:r>
                                      </m:e>
                                    </m:acc>
                                  </m:e>
                                  <m:sub>
                                    <m:r>
                                      <a:rPr lang="en-US" sz="1400" b="0" i="0" smtClean="0">
                                        <a:latin typeface="Cambria Math" charset="0"/>
                                        <a:ea typeface="Cambria Math" charset="0"/>
                                        <a:cs typeface="Cambria Math" charset="0"/>
                                      </a:rPr>
                                      <m:t>2</m:t>
                                    </m:r>
                                  </m:sub>
                                </m:sSub>
                              </m:e>
                            </m:d>
                          </m:e>
                        </m:d>
                      </m:den>
                    </m:f>
                  </m:oMath>
                </a14:m>
                <a:r>
                  <a:rPr lang="en-US" sz="1400" dirty="0" smtClean="0">
                    <a:latin typeface="Times New Roman" charset="0"/>
                    <a:ea typeface="Times New Roman" charset="0"/>
                    <a:cs typeface="Times New Roman" charset="0"/>
                  </a:rPr>
                  <a:t>   </a:t>
                </a:r>
                <a:r>
                  <a:rPr lang="en-US" sz="800" dirty="0" smtClean="0">
                    <a:latin typeface="Times New Roman" charset="0"/>
                    <a:ea typeface="Times New Roman" charset="0"/>
                    <a:cs typeface="Times New Roman" charset="0"/>
                  </a:rPr>
                  <a:t>based on the structure of the relation between the questions and the concepts, </a:t>
                </a:r>
                <a:r>
                  <a:rPr lang="en-US" sz="800" dirty="0" smtClean="0">
                    <a:latin typeface="Cambria Math" charset="0"/>
                    <a:ea typeface="Cambria Math" charset="0"/>
                    <a:cs typeface="Cambria Math" charset="0"/>
                  </a:rPr>
                  <a:t>Q</a:t>
                </a:r>
                <a:r>
                  <a:rPr lang="en-US" sz="800" baseline="-25000" dirty="0" smtClean="0">
                    <a:latin typeface="Cambria Math" charset="0"/>
                    <a:ea typeface="Cambria Math" charset="0"/>
                    <a:cs typeface="Cambria Math" charset="0"/>
                  </a:rPr>
                  <a:t>1 </a:t>
                </a:r>
                <a:r>
                  <a:rPr lang="en-US" sz="800" dirty="0" smtClean="0">
                    <a:latin typeface="Cambria Math" charset="0"/>
                    <a:ea typeface="Cambria Math" charset="0"/>
                    <a:cs typeface="Cambria Math" charset="0"/>
                  </a:rPr>
                  <a:t>and Q</a:t>
                </a:r>
                <a:r>
                  <a:rPr lang="en-US" sz="800" baseline="-25000" dirty="0" smtClean="0">
                    <a:latin typeface="Cambria Math" charset="0"/>
                    <a:ea typeface="Cambria Math" charset="0"/>
                    <a:cs typeface="Cambria Math" charset="0"/>
                  </a:rPr>
                  <a:t>3</a:t>
                </a:r>
                <a:r>
                  <a:rPr lang="en-US" sz="800" dirty="0" smtClean="0">
                    <a:latin typeface="Cambria Math" charset="0"/>
                    <a:ea typeface="Cambria Math" charset="0"/>
                    <a:cs typeface="Cambria Math" charset="0"/>
                  </a:rPr>
                  <a:t> is not related with C</a:t>
                </a:r>
                <a:r>
                  <a:rPr lang="en-US" sz="800" baseline="-25000" dirty="0" smtClean="0">
                    <a:latin typeface="Cambria Math" charset="0"/>
                    <a:ea typeface="Cambria Math" charset="0"/>
                    <a:cs typeface="Cambria Math" charset="0"/>
                  </a:rPr>
                  <a:t>2</a:t>
                </a:r>
                <a:r>
                  <a:rPr lang="en-US" sz="8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nor/>
                          </m:rPr>
                          <a:rPr lang="en-US" sz="1400" b="0" i="0" smtClean="0">
                            <a:solidFill>
                              <a:schemeClr val="bg1">
                                <a:lumMod val="50000"/>
                              </a:schemeClr>
                            </a:solidFill>
                            <a:latin typeface="Cambria Math" charset="0"/>
                            <a:ea typeface="Times New Roman" charset="0"/>
                          </a:rPr>
                          <m:t>m</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2</m:t>
                                </m:r>
                              </m:sub>
                            </m:sSub>
                          </m:e>
                        </m:d>
                      </m:num>
                      <m:den>
                        <m:r>
                          <a:rPr lang="en-US" sz="1400" b="0" i="0" smtClean="0">
                            <a:latin typeface="Cambria Math" charset="0"/>
                            <a:ea typeface="Cambria Math" charset="0"/>
                            <a:cs typeface="Cambria Math" charset="0"/>
                          </a:rPr>
                          <m:t>[</m:t>
                        </m:r>
                        <m:r>
                          <m:rPr>
                            <m:nor/>
                          </m:rPr>
                          <a:rPr lang="en-US" sz="1400">
                            <a:solidFill>
                              <a:schemeClr val="bg1">
                                <a:lumMod val="50000"/>
                              </a:schemeClr>
                            </a:solidFill>
                            <a:latin typeface="Cambria Math" charset="0"/>
                            <a:ea typeface="Times New Roman" charset="0"/>
                          </a:rPr>
                          <m:t>m</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2</m:t>
                                </m:r>
                              </m:sub>
                            </m:sSub>
                          </m:e>
                        </m:d>
                        <m:r>
                          <a:rPr lang="en-US" sz="1400" b="0" i="0" smtClean="0">
                            <a:latin typeface="Cambria Math" charset="0"/>
                            <a:ea typeface="Cambria Math" charset="0"/>
                            <a:cs typeface="Cambria Math" charset="0"/>
                          </a:rPr>
                          <m:t>]</m:t>
                        </m:r>
                        <m:r>
                          <a:rPr lang="en-US" sz="1400">
                            <a:solidFill>
                              <a:srgbClr val="000000"/>
                            </a:solidFill>
                            <a:latin typeface="Cambria Math" charset="0"/>
                            <a:ea typeface="Times New Roman" charset="0"/>
                          </a:rPr>
                          <m:t>+</m:t>
                        </m:r>
                        <m:r>
                          <a:rPr lang="en-US" sz="1400" b="0" i="1" smtClean="0">
                            <a:solidFill>
                              <a:schemeClr val="bg1">
                                <a:lumMod val="50000"/>
                              </a:schemeClr>
                            </a:solidFill>
                            <a:latin typeface="Cambria Math" charset="0"/>
                            <a:ea typeface="Cambria Math" charset="0"/>
                            <a:cs typeface="Cambria Math" charset="0"/>
                          </a:rPr>
                          <m:t>[</m:t>
                        </m:r>
                        <m:r>
                          <m:rPr>
                            <m:nor/>
                          </m:rPr>
                          <a:rPr lang="en-US" sz="1400" b="0" i="0" smtClean="0">
                            <a:solidFill>
                              <a:schemeClr val="bg1">
                                <a:lumMod val="50000"/>
                              </a:schemeClr>
                            </a:solidFill>
                            <a:latin typeface="Cambria Math" charset="0"/>
                            <a:ea typeface="Cambria Math" charset="0"/>
                            <a:cs typeface="Cambria Math" charset="0"/>
                          </a:rPr>
                          <m:t>1</m:t>
                        </m:r>
                        <m:r>
                          <m:rPr>
                            <m:nor/>
                          </m:rPr>
                          <a:rPr lang="en-US" sz="1400" b="0" i="0" smtClean="0">
                            <a:solidFill>
                              <a:schemeClr val="bg1">
                                <a:lumMod val="50000"/>
                              </a:schemeClr>
                            </a:solidFill>
                            <a:latin typeface="Cambria Math" charset="0"/>
                            <a:ea typeface="Cambria Math" charset="0"/>
                            <a:cs typeface="Cambria Math" charset="0"/>
                          </a:rPr>
                          <m:t>−</m:t>
                        </m:r>
                        <m:r>
                          <m:rPr>
                            <m:nor/>
                          </m:rPr>
                          <a:rPr lang="en-US" sz="1400" b="0" i="0" smtClean="0">
                            <a:solidFill>
                              <a:schemeClr val="bg1">
                                <a:lumMod val="50000"/>
                              </a:schemeClr>
                            </a:solidFill>
                            <a:latin typeface="Cambria Math" charset="0"/>
                            <a:ea typeface="Cambria Math" charset="0"/>
                            <a:cs typeface="Cambria Math" charset="0"/>
                          </a:rPr>
                          <m:t>(</m:t>
                        </m:r>
                        <m:sSub>
                          <m:sSubPr>
                            <m:ctrlPr>
                              <a:rPr lang="en-US" sz="14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acc>
                              <m:accPr>
                                <m:chr m:val="̅"/>
                                <m:ctrlPr>
                                  <a:rPr lang="en-US" sz="14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accPr>
                              <m:e>
                                <m:r>
                                  <m:rPr>
                                    <m:sty m:val="p"/>
                                  </m:rPr>
                                  <a:rPr lang="en-US" sz="1400" i="0">
                                    <a:solidFill>
                                      <a:schemeClr val="bg1">
                                        <a:lumMod val="50000"/>
                                      </a:schemeClr>
                                    </a:solidFill>
                                    <a:effectLst>
                                      <a:glow rad="63500">
                                        <a:schemeClr val="bg1">
                                          <a:alpha val="40000"/>
                                        </a:schemeClr>
                                      </a:glow>
                                    </a:effectLst>
                                    <a:latin typeface="Cambria Math" charset="0"/>
                                    <a:ea typeface="Cambria Math" charset="0"/>
                                    <a:cs typeface="Cambria Math" charset="0"/>
                                  </a:rPr>
                                  <m:t>Q</m:t>
                                </m:r>
                              </m:e>
                            </m:acc>
                          </m:e>
                          <m:sub>
                            <m:r>
                              <a:rPr lang="en-US" sz="1400" i="0">
                                <a:solidFill>
                                  <a:schemeClr val="bg1">
                                    <a:lumMod val="50000"/>
                                  </a:schemeClr>
                                </a:solidFill>
                                <a:effectLst>
                                  <a:glow rad="63500">
                                    <a:schemeClr val="bg1">
                                      <a:alpha val="40000"/>
                                    </a:schemeClr>
                                  </a:glow>
                                </a:effectLst>
                                <a:latin typeface="Cambria Math" charset="0"/>
                                <a:ea typeface="Cambria Math" charset="0"/>
                                <a:cs typeface="Cambria Math" charset="0"/>
                              </a:rPr>
                              <m:t>2</m:t>
                            </m:r>
                          </m:sub>
                        </m:sSub>
                        <m:r>
                          <m:rPr>
                            <m:nor/>
                          </m:rPr>
                          <a:rPr lang="en-US" sz="1400">
                            <a:solidFill>
                              <a:schemeClr val="bg1">
                                <a:lumMod val="50000"/>
                              </a:schemeClr>
                            </a:solidFill>
                            <a:effectLst>
                              <a:glow rad="63500">
                                <a:schemeClr val="bg1">
                                  <a:alpha val="40000"/>
                                </a:schemeClr>
                              </a:glow>
                            </a:effectLst>
                            <a:latin typeface="Cambria Math" charset="0"/>
                            <a:ea typeface="Cambria Math" charset="0"/>
                            <a:cs typeface="Cambria Math" charset="0"/>
                          </a:rPr>
                          <m:t>|</m:t>
                        </m:r>
                        <m:sSub>
                          <m:sSubPr>
                            <m:ctrlPr>
                              <a:rPr lang="en-US" sz="1400" i="1">
                                <a:solidFill>
                                  <a:schemeClr val="bg1">
                                    <a:lumMod val="50000"/>
                                  </a:schemeClr>
                                </a:solidFill>
                                <a:effectLst>
                                  <a:glow rad="63500">
                                    <a:schemeClr val="bg1">
                                      <a:alpha val="40000"/>
                                    </a:schemeClr>
                                  </a:glow>
                                </a:effectLst>
                                <a:latin typeface="Cambria Math" panose="02040503050406030204" pitchFamily="18" charset="0"/>
                                <a:ea typeface="Cambria Math" charset="0"/>
                                <a:cs typeface="Cambria Math" charset="0"/>
                              </a:rPr>
                            </m:ctrlPr>
                          </m:sSubPr>
                          <m:e>
                            <m:r>
                              <m:rPr>
                                <m:sty m:val="p"/>
                              </m:rPr>
                              <a:rPr lang="en-US" sz="1400" i="0">
                                <a:solidFill>
                                  <a:schemeClr val="bg1">
                                    <a:lumMod val="50000"/>
                                  </a:schemeClr>
                                </a:solidFill>
                                <a:effectLst>
                                  <a:glow rad="63500">
                                    <a:schemeClr val="bg1">
                                      <a:alpha val="40000"/>
                                    </a:schemeClr>
                                  </a:glow>
                                </a:effectLst>
                                <a:latin typeface="Cambria Math" charset="0"/>
                                <a:ea typeface="Cambria Math" charset="0"/>
                                <a:cs typeface="Cambria Math" charset="0"/>
                              </a:rPr>
                              <m:t>C</m:t>
                            </m:r>
                          </m:e>
                          <m:sub>
                            <m:r>
                              <a:rPr lang="en-US" sz="1400" i="0">
                                <a:solidFill>
                                  <a:schemeClr val="bg1">
                                    <a:lumMod val="50000"/>
                                  </a:schemeClr>
                                </a:solidFill>
                                <a:effectLst>
                                  <a:glow rad="63500">
                                    <a:schemeClr val="bg1">
                                      <a:alpha val="40000"/>
                                    </a:schemeClr>
                                  </a:glow>
                                </a:effectLst>
                                <a:latin typeface="Cambria Math" charset="0"/>
                                <a:ea typeface="Cambria Math" charset="0"/>
                                <a:cs typeface="Cambria Math" charset="0"/>
                              </a:rPr>
                              <m:t>2</m:t>
                            </m:r>
                          </m:sub>
                        </m:sSub>
                        <m:r>
                          <m:rPr>
                            <m:nor/>
                          </m:rPr>
                          <a:rPr lang="en-US" sz="1400">
                            <a:solidFill>
                              <a:schemeClr val="bg1">
                                <a:lumMod val="50000"/>
                              </a:schemeClr>
                            </a:solidFill>
                            <a:effectLst>
                              <a:glow rad="63500">
                                <a:schemeClr val="bg1">
                                  <a:alpha val="40000"/>
                                </a:schemeClr>
                              </a:glow>
                            </a:effectLst>
                            <a:latin typeface="Times New Roman" charset="0"/>
                            <a:ea typeface="Times New Roman" charset="0"/>
                            <a:cs typeface="Times New Roman" charset="0"/>
                          </a:rPr>
                          <m:t>)</m:t>
                        </m:r>
                        <m:r>
                          <a:rPr lang="en-US" sz="1400" i="0">
                            <a:solidFill>
                              <a:schemeClr val="bg1">
                                <a:lumMod val="50000"/>
                              </a:schemeClr>
                            </a:solidFill>
                            <a:effectLst>
                              <a:glow rad="63500">
                                <a:schemeClr val="bg1">
                                  <a:alpha val="40000"/>
                                </a:schemeClr>
                              </a:glow>
                            </a:effectLst>
                            <a:latin typeface="Cambria Math"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2</m:t>
                                </m:r>
                              </m:sub>
                            </m:sSub>
                          </m:e>
                        </m:d>
                        <m:r>
                          <a:rPr lang="en-US" sz="1400" b="0" i="1" smtClean="0">
                            <a:latin typeface="Cambria Math" charset="0"/>
                            <a:ea typeface="Cambria Math" charset="0"/>
                            <a:cs typeface="Cambria Math" charset="0"/>
                          </a:rPr>
                          <m:t>]</m:t>
                        </m:r>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a:solidFill>
                              <a:prstClr val="white">
                                <a:lumMod val="50000"/>
                              </a:prstClr>
                            </a:solidFill>
                            <a:latin typeface="Cambria Math" charset="0"/>
                            <a:ea typeface="Times New Roman" charset="0"/>
                            <a:cs typeface="Times New Roman" charset="0"/>
                          </a:rPr>
                          <m:t>m</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2</m:t>
                                </m:r>
                              </m:sub>
                            </m:sSub>
                          </m:e>
                        </m:d>
                      </m:num>
                      <m:den>
                        <m:r>
                          <a:rPr lang="en-US" sz="1400" b="0" i="0" smtClean="0">
                            <a:latin typeface="Cambria Math" charset="0"/>
                            <a:ea typeface="Cambria Math" charset="0"/>
                            <a:cs typeface="Cambria Math" charset="0"/>
                          </a:rPr>
                          <m:t>[</m:t>
                        </m:r>
                        <m:r>
                          <m:rPr>
                            <m:sty m:val="p"/>
                          </m:rPr>
                          <a:rPr lang="en-US" sz="1400">
                            <a:solidFill>
                              <a:prstClr val="white">
                                <a:lumMod val="50000"/>
                              </a:prstClr>
                            </a:solidFill>
                            <a:latin typeface="Cambria Math" charset="0"/>
                            <a:ea typeface="Times New Roman" charset="0"/>
                            <a:cs typeface="Times New Roman" charset="0"/>
                          </a:rPr>
                          <m:t>m</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r>
                                  <m:rPr>
                                    <m:sty m:val="p"/>
                                  </m:rPr>
                                  <a:rPr lang="en-US" sz="1400">
                                    <a:latin typeface="Cambria Math" charset="0"/>
                                    <a:ea typeface="Cambria Math" charset="0"/>
                                    <a:cs typeface="Cambria Math" charset="0"/>
                                  </a:rPr>
                                  <m:t>C</m:t>
                                </m:r>
                              </m:e>
                              <m:sub>
                                <m:r>
                                  <a:rPr lang="en-US" sz="1400">
                                    <a:latin typeface="Cambria Math" charset="0"/>
                                    <a:ea typeface="Cambria Math" charset="0"/>
                                    <a:cs typeface="Cambria Math" charset="0"/>
                                  </a:rPr>
                                  <m:t>2</m:t>
                                </m:r>
                              </m:sub>
                            </m:sSub>
                          </m:e>
                        </m:d>
                        <m:r>
                          <a:rPr lang="en-US" sz="1400">
                            <a:latin typeface="Cambria Math" charset="0"/>
                            <a:ea typeface="Cambria Math" charset="0"/>
                            <a:cs typeface="Cambria Math" charset="0"/>
                          </a:rPr>
                          <m:t>]</m:t>
                        </m:r>
                        <m:r>
                          <a:rPr lang="en-US" sz="1400">
                            <a:solidFill>
                              <a:srgbClr val="000000"/>
                            </a:solidFill>
                            <a:latin typeface="Cambria Math" charset="0"/>
                            <a:ea typeface="Times New Roman" charset="0"/>
                          </a:rPr>
                          <m:t>+</m:t>
                        </m:r>
                        <m:r>
                          <a:rPr lang="en-US" sz="1400" b="0" i="1" smtClean="0">
                            <a:solidFill>
                              <a:srgbClr val="000000"/>
                            </a:solidFill>
                            <a:latin typeface="Cambria Math" charset="0"/>
                            <a:ea typeface="Times New Roman" charset="0"/>
                          </a:rPr>
                          <m:t>[</m:t>
                        </m:r>
                        <m:r>
                          <a:rPr lang="en-US" sz="1400" i="1">
                            <a:solidFill>
                              <a:schemeClr val="bg1">
                                <a:lumMod val="50000"/>
                              </a:schemeClr>
                            </a:solidFill>
                            <a:latin typeface="Cambria Math" charset="0"/>
                            <a:ea typeface="Cambria Math" charset="0"/>
                            <a:cs typeface="Cambria Math" charset="0"/>
                          </a:rPr>
                          <m:t>[</m:t>
                        </m:r>
                        <m:r>
                          <a:rPr lang="en-US" sz="1400">
                            <a:solidFill>
                              <a:prstClr val="white">
                                <a:lumMod val="50000"/>
                              </a:prstClr>
                            </a:solidFill>
                            <a:latin typeface="Cambria Math" charset="0"/>
                            <a:ea typeface="Cambria Math" charset="0"/>
                            <a:cs typeface="Cambria Math" charset="0"/>
                          </a:rPr>
                          <m:t>1</m:t>
                        </m:r>
                        <m:r>
                          <a:rPr lang="en-US" sz="1400">
                            <a:solidFill>
                              <a:prstClr val="white">
                                <a:lumMod val="50000"/>
                              </a:prstClr>
                            </a:solidFill>
                            <a:latin typeface="Cambria Math" charset="0"/>
                            <a:ea typeface="Cambria Math" charset="0"/>
                            <a:cs typeface="Cambria Math" charset="0"/>
                          </a:rPr>
                          <m:t>−</m:t>
                        </m:r>
                        <m:r>
                          <m:rPr>
                            <m:sty m:val="p"/>
                          </m:rPr>
                          <a:rPr lang="en-US" sz="1400">
                            <a:solidFill>
                              <a:prstClr val="white">
                                <a:lumMod val="50000"/>
                              </a:prstClr>
                            </a:solidFill>
                            <a:latin typeface="Cambria Math" charset="0"/>
                            <a:ea typeface="Times New Roman" charset="0"/>
                            <a:cs typeface="Times New Roman" charset="0"/>
                          </a:rPr>
                          <m:t>m</m:t>
                        </m:r>
                        <m:r>
                          <a:rPr lang="en-US" sz="1400">
                            <a:solidFill>
                              <a:schemeClr val="bg1">
                                <a:lumMod val="50000"/>
                              </a:schemeClr>
                            </a:solidFill>
                            <a:effectLst>
                              <a:glow rad="63500">
                                <a:schemeClr val="bg1">
                                  <a:alpha val="40000"/>
                                </a:schemeClr>
                              </a:glow>
                            </a:effectLst>
                            <a:latin typeface="Cambria Math" charset="0"/>
                            <a:ea typeface="Times New Roman" charset="0"/>
                            <a:cs typeface="Times New Roman" charset="0"/>
                          </a:rPr>
                          <m:t>]</m:t>
                        </m:r>
                        <m:r>
                          <a:rPr lang="en-US" sz="1400">
                            <a:latin typeface="Cambria Math" charset="0"/>
                            <a:ea typeface="Times New Roman" charset="0"/>
                            <a:cs typeface="Times New Roman" charset="0"/>
                          </a:rPr>
                          <m:t>∗</m:t>
                        </m:r>
                        <m:r>
                          <m:rPr>
                            <m:nor/>
                          </m:rPr>
                          <a:rPr lang="en-US" sz="1400">
                            <a:latin typeface="Times New Roman" charset="0"/>
                            <a:ea typeface="Times New Roman" charset="0"/>
                          </a:rPr>
                          <m:t>P</m:t>
                        </m:r>
                        <m:d>
                          <m:dPr>
                            <m:ctrlPr>
                              <a:rPr lang="en-US" sz="1400" i="1">
                                <a:solidFill>
                                  <a:srgbClr val="000000"/>
                                </a:solidFill>
                                <a:latin typeface="Cambria Math" panose="02040503050406030204" pitchFamily="18" charset="0"/>
                                <a:ea typeface="Times New Roman" charset="0"/>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2</m:t>
                                </m:r>
                              </m:sub>
                            </m:sSub>
                          </m:e>
                        </m:d>
                        <m:r>
                          <a:rPr lang="en-US" sz="1400" i="1">
                            <a:latin typeface="Cambria Math" charset="0"/>
                            <a:ea typeface="Cambria Math" charset="0"/>
                            <a:cs typeface="Cambria Math" charset="0"/>
                          </a:rPr>
                          <m:t>]</m:t>
                        </m:r>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            = </a:t>
                </a:r>
                <a14:m>
                  <m:oMath xmlns:m="http://schemas.openxmlformats.org/officeDocument/2006/math">
                    <m:f>
                      <m:fPr>
                        <m:ctrlPr>
                          <a:rPr lang="en-US" sz="1400" i="1">
                            <a:latin typeface="Cambria Math" panose="02040503050406030204" pitchFamily="18" charset="0"/>
                            <a:ea typeface="Times New Roman" charset="0"/>
                          </a:rPr>
                        </m:ctrlPr>
                      </m:fPr>
                      <m:num>
                        <m:r>
                          <m:rPr>
                            <m:sty m:val="p"/>
                          </m:rPr>
                          <a:rPr lang="en-US" sz="1400" i="0" smtClean="0">
                            <a:solidFill>
                              <a:schemeClr val="bg1">
                                <a:lumMod val="50000"/>
                              </a:schemeClr>
                            </a:solidFill>
                            <a:latin typeface="Cambria Math" charset="0"/>
                            <a:ea typeface="Times New Roman" charset="0"/>
                            <a:cs typeface="Times New Roman" charset="0"/>
                          </a:rPr>
                          <m:t>m</m:t>
                        </m:r>
                        <m:r>
                          <m:rPr>
                            <m:sty m:val="p"/>
                          </m:rPr>
                          <a:rPr lang="en-US" sz="1400" b="0" i="0" smtClean="0">
                            <a:solidFill>
                              <a:schemeClr val="tx1"/>
                            </a:solidFill>
                            <a:latin typeface="Cambria Math" charset="0"/>
                            <a:ea typeface="Times New Roman" charset="0"/>
                            <a:cs typeface="Times New Roman" charset="0"/>
                          </a:rPr>
                          <m:t>k</m:t>
                        </m:r>
                      </m:num>
                      <m:den>
                        <m:d>
                          <m:dPr>
                            <m:begChr m:val="["/>
                            <m:endChr m:val="]"/>
                            <m:ctrlPr>
                              <a:rPr lang="en-US" sz="1400" b="0" i="1" smtClean="0">
                                <a:solidFill>
                                  <a:schemeClr val="bg1">
                                    <a:lumMod val="50000"/>
                                  </a:schemeClr>
                                </a:solidFill>
                                <a:latin typeface="Cambria Math" panose="02040503050406030204" pitchFamily="18" charset="0"/>
                                <a:ea typeface="Times New Roman" charset="0"/>
                                <a:cs typeface="Times New Roman" charset="0"/>
                              </a:rPr>
                            </m:ctrlPr>
                          </m:dPr>
                          <m:e>
                            <m:r>
                              <m:rPr>
                                <m:sty m:val="p"/>
                              </m:rPr>
                              <a:rPr lang="en-US" sz="1400" smtClean="0">
                                <a:solidFill>
                                  <a:schemeClr val="bg1">
                                    <a:lumMod val="50000"/>
                                  </a:schemeClr>
                                </a:solidFill>
                                <a:latin typeface="Cambria Math" charset="0"/>
                                <a:ea typeface="Times New Roman" charset="0"/>
                                <a:cs typeface="Times New Roman" charset="0"/>
                              </a:rPr>
                              <m:t>m</m:t>
                            </m:r>
                            <m:r>
                              <m:rPr>
                                <m:sty m:val="p"/>
                              </m:rPr>
                              <a:rPr lang="en-US" sz="1400">
                                <a:latin typeface="Cambria Math" charset="0"/>
                                <a:ea typeface="Times New Roman" charset="0"/>
                                <a:cs typeface="Times New Roman" charset="0"/>
                              </a:rPr>
                              <m:t>k</m:t>
                            </m:r>
                          </m:e>
                        </m:d>
                        <m:r>
                          <a:rPr lang="en-US" sz="1400">
                            <a:solidFill>
                              <a:srgbClr val="000000"/>
                            </a:solidFill>
                            <a:latin typeface="Cambria Math" charset="0"/>
                            <a:ea typeface="Times New Roman" charset="0"/>
                          </a:rPr>
                          <m:t>+</m:t>
                        </m:r>
                        <m:r>
                          <a:rPr lang="en-US" sz="1400" b="0" i="0" smtClean="0">
                            <a:solidFill>
                              <a:srgbClr val="000000"/>
                            </a:solidFill>
                            <a:latin typeface="Cambria Math" charset="0"/>
                            <a:ea typeface="Times New Roman" charset="0"/>
                          </a:rPr>
                          <m:t>[</m:t>
                        </m:r>
                        <m:d>
                          <m:dPr>
                            <m:begChr m:val="["/>
                            <m:endChr m:val="]"/>
                            <m:ctrlPr>
                              <a:rPr lang="en-US" sz="1400" b="0" i="1" smtClean="0">
                                <a:solidFill>
                                  <a:schemeClr val="bg1">
                                    <a:lumMod val="50000"/>
                                  </a:schemeClr>
                                </a:solidFill>
                                <a:latin typeface="Cambria Math" panose="02040503050406030204" pitchFamily="18" charset="0"/>
                                <a:ea typeface="Cambria Math" charset="0"/>
                                <a:cs typeface="Cambria Math" charset="0"/>
                              </a:rPr>
                            </m:ctrlPr>
                          </m:dPr>
                          <m:e>
                            <m:r>
                              <a:rPr lang="en-US" sz="1400" b="0" i="0" smtClean="0">
                                <a:solidFill>
                                  <a:schemeClr val="bg1">
                                    <a:lumMod val="50000"/>
                                  </a:schemeClr>
                                </a:solidFill>
                                <a:latin typeface="Cambria Math" charset="0"/>
                                <a:ea typeface="Cambria Math" charset="0"/>
                                <a:cs typeface="Cambria Math" charset="0"/>
                              </a:rPr>
                              <m:t>1</m:t>
                            </m:r>
                            <m:r>
                              <a:rPr lang="en-US" sz="1400" b="0" i="0" smtClean="0">
                                <a:solidFill>
                                  <a:schemeClr val="bg1">
                                    <a:lumMod val="50000"/>
                                  </a:schemeClr>
                                </a:solidFill>
                                <a:latin typeface="Cambria Math" charset="0"/>
                                <a:ea typeface="Cambria Math" charset="0"/>
                                <a:cs typeface="Cambria Math" charset="0"/>
                              </a:rPr>
                              <m:t>−</m:t>
                            </m:r>
                            <m:r>
                              <m:rPr>
                                <m:sty m:val="p"/>
                              </m:rPr>
                              <a:rPr lang="en-US" sz="1400" smtClean="0">
                                <a:solidFill>
                                  <a:schemeClr val="bg1">
                                    <a:lumMod val="50000"/>
                                  </a:schemeClr>
                                </a:solidFill>
                                <a:latin typeface="Cambria Math" charset="0"/>
                                <a:ea typeface="Times New Roman" charset="0"/>
                                <a:cs typeface="Times New Roman" charset="0"/>
                              </a:rPr>
                              <m:t>m</m:t>
                            </m:r>
                          </m:e>
                        </m:d>
                        <m:r>
                          <a:rPr lang="en-US" sz="1400" b="0" i="1" smtClean="0">
                            <a:solidFill>
                              <a:schemeClr val="bg1">
                                <a:lumMod val="50000"/>
                              </a:schemeClr>
                            </a:solidFill>
                            <a:effectLst>
                              <a:glow rad="63500">
                                <a:schemeClr val="bg1">
                                  <a:alpha val="40000"/>
                                </a:schemeClr>
                              </a:glow>
                            </a:effectLst>
                            <a:latin typeface="Cambria Math" charset="0"/>
                            <a:ea typeface="Times New Roman" charset="0"/>
                            <a:cs typeface="Times New Roman" charset="0"/>
                          </a:rPr>
                          <m:t>∗</m:t>
                        </m:r>
                        <m:r>
                          <a:rPr lang="en-US" sz="1400" i="1" smtClean="0">
                            <a:solidFill>
                              <a:schemeClr val="tx1"/>
                            </a:solidFill>
                            <a:latin typeface="Cambria Math" charset="0"/>
                            <a:ea typeface="Cambria Math" charset="0"/>
                            <a:cs typeface="Cambria Math" charset="0"/>
                          </a:rPr>
                          <m:t>[</m:t>
                        </m:r>
                        <m:r>
                          <a:rPr lang="en-US" sz="1400">
                            <a:solidFill>
                              <a:schemeClr val="tx1"/>
                            </a:solidFill>
                            <a:latin typeface="Cambria Math" charset="0"/>
                            <a:ea typeface="Cambria Math" charset="0"/>
                            <a:cs typeface="Cambria Math" charset="0"/>
                          </a:rPr>
                          <m:t>1</m:t>
                        </m:r>
                        <m:r>
                          <a:rPr lang="en-US" sz="1400">
                            <a:solidFill>
                              <a:schemeClr val="tx1"/>
                            </a:solidFill>
                            <a:latin typeface="Cambria Math" charset="0"/>
                            <a:ea typeface="Cambria Math" charset="0"/>
                            <a:cs typeface="Cambria Math" charset="0"/>
                          </a:rPr>
                          <m:t>−</m:t>
                        </m:r>
                        <m:r>
                          <m:rPr>
                            <m:sty m:val="p"/>
                          </m:rPr>
                          <a:rPr lang="en-US" sz="1400" b="0" i="0" smtClean="0">
                            <a:solidFill>
                              <a:schemeClr val="tx1"/>
                            </a:solidFill>
                            <a:latin typeface="Cambria Math" charset="0"/>
                            <a:ea typeface="Cambria Math" charset="0"/>
                            <a:cs typeface="Cambria Math" charset="0"/>
                          </a:rPr>
                          <m:t>k</m:t>
                        </m:r>
                        <m:r>
                          <a:rPr lang="en-US" sz="1400">
                            <a:solidFill>
                              <a:schemeClr val="tx1"/>
                            </a:solidFill>
                            <a:effectLst>
                              <a:glow rad="63500">
                                <a:schemeClr val="bg1">
                                  <a:alpha val="40000"/>
                                </a:schemeClr>
                              </a:glow>
                            </a:effectLst>
                            <a:latin typeface="Cambria Math" charset="0"/>
                            <a:ea typeface="Times New Roman" charset="0"/>
                            <a:cs typeface="Times New Roman" charset="0"/>
                          </a:rPr>
                          <m:t>]</m:t>
                        </m:r>
                        <m:r>
                          <a:rPr lang="en-US" sz="1400" i="1">
                            <a:solidFill>
                              <a:schemeClr val="tx1"/>
                            </a:solidFill>
                            <a:latin typeface="Cambria Math" charset="0"/>
                            <a:ea typeface="Cambria Math" charset="0"/>
                            <a:cs typeface="Cambria Math" charset="0"/>
                          </a:rPr>
                          <m:t>]</m:t>
                        </m:r>
                      </m:den>
                    </m:f>
                  </m:oMath>
                </a14:m>
                <a:r>
                  <a:rPr lang="en-US" sz="1400" dirty="0">
                    <a:latin typeface="Times New Roman" charset="0"/>
                    <a:ea typeface="Times New Roman" charset="0"/>
                    <a:cs typeface="Times New Roman" charset="0"/>
                  </a:rPr>
                  <a:t> </a:t>
                </a:r>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14:m>
                  <m:oMath xmlns:m="http://schemas.openxmlformats.org/officeDocument/2006/math">
                    <m:r>
                      <a:rPr lang="en-US" sz="1400" i="1">
                        <a:latin typeface="Cambria Math" charset="0"/>
                        <a:ea typeface="Times New Roman" charset="0"/>
                      </a:rPr>
                      <m:t> </m:t>
                    </m:r>
                    <m:r>
                      <a:rPr lang="en-US" sz="1400" b="0" i="1" smtClean="0">
                        <a:latin typeface="Cambria Math" charset="0"/>
                        <a:ea typeface="Times New Roman" charset="0"/>
                      </a:rPr>
                      <m:t>             =</m:t>
                    </m:r>
                    <m:f>
                      <m:fPr>
                        <m:ctrlPr>
                          <a:rPr lang="en-US" sz="1400" i="1">
                            <a:latin typeface="Cambria Math" panose="02040503050406030204" pitchFamily="18" charset="0"/>
                            <a:ea typeface="Times New Roman" charset="0"/>
                          </a:rPr>
                        </m:ctrlPr>
                      </m:fPr>
                      <m:num>
                        <m:r>
                          <m:rPr>
                            <m:sty m:val="p"/>
                          </m:rPr>
                          <a:rPr lang="en-US" sz="1400">
                            <a:solidFill>
                              <a:schemeClr val="bg1">
                                <a:lumMod val="50000"/>
                              </a:schemeClr>
                            </a:solidFill>
                            <a:latin typeface="Cambria Math" charset="0"/>
                            <a:ea typeface="Times New Roman" charset="0"/>
                            <a:cs typeface="Times New Roman" charset="0"/>
                          </a:rPr>
                          <m:t>m</m:t>
                        </m:r>
                        <m:r>
                          <m:rPr>
                            <m:sty m:val="p"/>
                          </m:rPr>
                          <a:rPr lang="en-US" sz="1400">
                            <a:latin typeface="Cambria Math" charset="0"/>
                            <a:ea typeface="Times New Roman" charset="0"/>
                            <a:cs typeface="Times New Roman" charset="0"/>
                          </a:rPr>
                          <m:t>k</m:t>
                        </m:r>
                      </m:num>
                      <m:den>
                        <m:r>
                          <m:rPr>
                            <m:sty m:val="p"/>
                          </m:rPr>
                          <a:rPr lang="en-US" sz="1400">
                            <a:solidFill>
                              <a:schemeClr val="bg1">
                                <a:lumMod val="50000"/>
                              </a:schemeClr>
                            </a:solidFill>
                            <a:latin typeface="Cambria Math" charset="0"/>
                            <a:ea typeface="Times New Roman" charset="0"/>
                            <a:cs typeface="Times New Roman" charset="0"/>
                          </a:rPr>
                          <m:t>m</m:t>
                        </m:r>
                        <m:r>
                          <m:rPr>
                            <m:sty m:val="p"/>
                          </m:rPr>
                          <a:rPr lang="en-US" sz="1400">
                            <a:latin typeface="Cambria Math" charset="0"/>
                            <a:ea typeface="Times New Roman" charset="0"/>
                            <a:cs typeface="Times New Roman" charset="0"/>
                          </a:rPr>
                          <m:t>k</m:t>
                        </m:r>
                        <m:r>
                          <a:rPr lang="en-US" sz="1400">
                            <a:solidFill>
                              <a:srgbClr val="000000"/>
                            </a:solidFill>
                            <a:latin typeface="Cambria Math" charset="0"/>
                            <a:ea typeface="Times New Roman" charset="0"/>
                          </a:rPr>
                          <m:t>+</m:t>
                        </m:r>
                        <m:d>
                          <m:dPr>
                            <m:begChr m:val="["/>
                            <m:endChr m:val="]"/>
                            <m:ctrlPr>
                              <a:rPr lang="en-US" sz="1400" i="1">
                                <a:solidFill>
                                  <a:schemeClr val="bg1">
                                    <a:lumMod val="50000"/>
                                  </a:schemeClr>
                                </a:solidFill>
                                <a:latin typeface="Cambria Math" panose="02040503050406030204" pitchFamily="18" charset="0"/>
                                <a:ea typeface="Cambria Math" charset="0"/>
                                <a:cs typeface="Cambria Math" charset="0"/>
                              </a:rPr>
                            </m:ctrlPr>
                          </m:dPr>
                          <m:e>
                            <m:r>
                              <a:rPr lang="en-US" sz="1400">
                                <a:solidFill>
                                  <a:schemeClr val="bg1">
                                    <a:lumMod val="50000"/>
                                  </a:schemeClr>
                                </a:solidFill>
                                <a:latin typeface="Cambria Math" charset="0"/>
                                <a:ea typeface="Cambria Math" charset="0"/>
                                <a:cs typeface="Cambria Math" charset="0"/>
                              </a:rPr>
                              <m:t>1</m:t>
                            </m:r>
                            <m:r>
                              <a:rPr lang="en-US" sz="1400">
                                <a:solidFill>
                                  <a:schemeClr val="bg1">
                                    <a:lumMod val="50000"/>
                                  </a:schemeClr>
                                </a:solidFill>
                                <a:latin typeface="Cambria Math" charset="0"/>
                                <a:ea typeface="Cambria Math" charset="0"/>
                                <a:cs typeface="Cambria Math" charset="0"/>
                              </a:rPr>
                              <m:t>−</m:t>
                            </m:r>
                            <m:r>
                              <m:rPr>
                                <m:sty m:val="p"/>
                              </m:rPr>
                              <a:rPr lang="en-US" sz="1400" b="0" i="0" smtClean="0">
                                <a:solidFill>
                                  <a:schemeClr val="bg1">
                                    <a:lumMod val="50000"/>
                                  </a:schemeClr>
                                </a:solidFill>
                                <a:latin typeface="Cambria Math" charset="0"/>
                                <a:ea typeface="Cambria Math" charset="0"/>
                                <a:cs typeface="Cambria Math" charset="0"/>
                              </a:rPr>
                              <m:t>k</m:t>
                            </m:r>
                            <m:r>
                              <a:rPr lang="en-US" sz="1400" b="0" i="0" smtClean="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Times New Roman" charset="0"/>
                                <a:cs typeface="Times New Roman" charset="0"/>
                              </a:rPr>
                              <m:t>m</m:t>
                            </m:r>
                            <m:r>
                              <a:rPr lang="en-US" sz="1400" b="0" i="0" smtClean="0">
                                <a:solidFill>
                                  <a:schemeClr val="bg1">
                                    <a:lumMod val="50000"/>
                                  </a:schemeClr>
                                </a:solidFill>
                                <a:latin typeface="Cambria Math" charset="0"/>
                                <a:ea typeface="Times New Roman" charset="0"/>
                                <a:cs typeface="Times New Roman" charset="0"/>
                              </a:rPr>
                              <m:t>+</m:t>
                            </m:r>
                            <m:r>
                              <m:rPr>
                                <m:sty m:val="p"/>
                              </m:rPr>
                              <a:rPr lang="en-US" sz="1400" b="0" i="0" smtClean="0">
                                <a:solidFill>
                                  <a:schemeClr val="bg1">
                                    <a:lumMod val="50000"/>
                                  </a:schemeClr>
                                </a:solidFill>
                                <a:latin typeface="Cambria Math" charset="0"/>
                                <a:ea typeface="Times New Roman" charset="0"/>
                                <a:cs typeface="Times New Roman" charset="0"/>
                              </a:rPr>
                              <m:t>mk</m:t>
                            </m:r>
                          </m:e>
                        </m:d>
                      </m:den>
                    </m:f>
                  </m:oMath>
                </a14:m>
                <a:endParaRPr lang="en-US" sz="14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1400" dirty="0" smtClean="0">
                    <a:latin typeface="Times New Roman" charset="0"/>
                    <a:ea typeface="Times New Roman" charset="0"/>
                    <a:cs typeface="Times New Roman" charset="0"/>
                  </a:rPr>
                  <a:t>           </a:t>
                </a:r>
                <a14:m>
                  <m:oMath xmlns:m="http://schemas.openxmlformats.org/officeDocument/2006/math">
                    <m:r>
                      <a:rPr lang="en-US" sz="1400" i="1">
                        <a:latin typeface="Cambria Math" charset="0"/>
                        <a:ea typeface="Times New Roman" charset="0"/>
                      </a:rPr>
                      <m:t> =</m:t>
                    </m:r>
                    <m:f>
                      <m:fPr>
                        <m:ctrlPr>
                          <a:rPr lang="en-US" sz="1400" i="1" smtClean="0">
                            <a:latin typeface="Cambria Math" panose="02040503050406030204" pitchFamily="18" charset="0"/>
                            <a:ea typeface="Times New Roman" charset="0"/>
                          </a:rPr>
                        </m:ctrlPr>
                      </m:fPr>
                      <m:num>
                        <m:r>
                          <m:rPr>
                            <m:sty m:val="p"/>
                          </m:rPr>
                          <a:rPr lang="en-US" sz="1400">
                            <a:solidFill>
                              <a:schemeClr val="bg1">
                                <a:lumMod val="50000"/>
                              </a:schemeClr>
                            </a:solidFill>
                            <a:latin typeface="Cambria Math" charset="0"/>
                            <a:ea typeface="Times New Roman" charset="0"/>
                            <a:cs typeface="Times New Roman" charset="0"/>
                          </a:rPr>
                          <m:t>m</m:t>
                        </m:r>
                        <m:r>
                          <m:rPr>
                            <m:sty m:val="p"/>
                          </m:rPr>
                          <a:rPr lang="en-US" sz="1400">
                            <a:latin typeface="Cambria Math" charset="0"/>
                            <a:ea typeface="Times New Roman" charset="0"/>
                            <a:cs typeface="Times New Roman" charset="0"/>
                          </a:rPr>
                          <m:t>k</m:t>
                        </m:r>
                      </m:num>
                      <m:den>
                        <m:r>
                          <a:rPr lang="en-US" sz="1400" b="0" i="0" smtClean="0">
                            <a:latin typeface="Cambria Math" charset="0"/>
                            <a:ea typeface="Times New Roman" charset="0"/>
                            <a:cs typeface="Times New Roman" charset="0"/>
                          </a:rPr>
                          <m:t>2</m:t>
                        </m:r>
                        <m:r>
                          <m:rPr>
                            <m:sty m:val="p"/>
                          </m:rPr>
                          <a:rPr lang="en-US" sz="1400">
                            <a:solidFill>
                              <a:schemeClr val="bg1">
                                <a:lumMod val="50000"/>
                              </a:schemeClr>
                            </a:solidFill>
                            <a:latin typeface="Cambria Math" charset="0"/>
                            <a:ea typeface="Times New Roman" charset="0"/>
                            <a:cs typeface="Times New Roman" charset="0"/>
                          </a:rPr>
                          <m:t>m</m:t>
                        </m:r>
                        <m:r>
                          <m:rPr>
                            <m:sty m:val="p"/>
                          </m:rPr>
                          <a:rPr lang="en-US" sz="1400">
                            <a:latin typeface="Cambria Math" charset="0"/>
                            <a:ea typeface="Times New Roman" charset="0"/>
                            <a:cs typeface="Times New Roman" charset="0"/>
                          </a:rPr>
                          <m:t>k</m:t>
                        </m:r>
                        <m:r>
                          <a:rPr lang="en-US" sz="1400">
                            <a:solidFill>
                              <a:srgbClr val="000000"/>
                            </a:solidFill>
                            <a:latin typeface="Cambria Math" charset="0"/>
                            <a:ea typeface="Times New Roman" charset="0"/>
                          </a:rPr>
                          <m:t>+</m:t>
                        </m:r>
                        <m:r>
                          <a:rPr lang="en-US" sz="1400">
                            <a:solidFill>
                              <a:schemeClr val="bg1">
                                <a:lumMod val="50000"/>
                              </a:schemeClr>
                            </a:solidFill>
                            <a:latin typeface="Cambria Math" charset="0"/>
                            <a:ea typeface="Cambria Math" charset="0"/>
                            <a:cs typeface="Cambria Math" charset="0"/>
                          </a:rPr>
                          <m:t>1</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Cambria Math" charset="0"/>
                            <a:cs typeface="Cambria Math" charset="0"/>
                          </a:rPr>
                          <m:t>k</m:t>
                        </m:r>
                        <m:r>
                          <a:rPr lang="en-US" sz="1400">
                            <a:solidFill>
                              <a:schemeClr val="bg1">
                                <a:lumMod val="50000"/>
                              </a:schemeClr>
                            </a:solidFill>
                            <a:latin typeface="Cambria Math" charset="0"/>
                            <a:ea typeface="Cambria Math" charset="0"/>
                            <a:cs typeface="Cambria Math" charset="0"/>
                          </a:rPr>
                          <m:t>−</m:t>
                        </m:r>
                        <m:r>
                          <m:rPr>
                            <m:sty m:val="p"/>
                          </m:rPr>
                          <a:rPr lang="en-US" sz="1400">
                            <a:solidFill>
                              <a:schemeClr val="bg1">
                                <a:lumMod val="50000"/>
                              </a:schemeClr>
                            </a:solidFill>
                            <a:latin typeface="Cambria Math" charset="0"/>
                            <a:ea typeface="Times New Roman" charset="0"/>
                            <a:cs typeface="Times New Roman" charset="0"/>
                          </a:rPr>
                          <m:t>m</m:t>
                        </m:r>
                      </m:den>
                    </m:f>
                  </m:oMath>
                </a14:m>
                <a:r>
                  <a:rPr lang="en-US" sz="1400"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endParaRPr lang="en-US" sz="14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sz="1400" dirty="0" smtClean="0">
                  <a:latin typeface="Times New Roman" charset="0"/>
                  <a:ea typeface="Times New Roman" charset="0"/>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0" y="12985"/>
                <a:ext cx="9004852" cy="7340984"/>
              </a:xfrm>
              <a:prstGeom prst="rect">
                <a:avLst/>
              </a:prstGeom>
              <a:blipFill rotWithShape="0">
                <a:blip r:embed="rId3"/>
                <a:stretch>
                  <a:fillRect l="-474"/>
                </a:stretch>
              </a:blipFill>
              <a:ln>
                <a:noFill/>
              </a:ln>
            </p:spPr>
            <p:txBody>
              <a:bodyPr/>
              <a:lstStyle/>
              <a:p>
                <a:r>
                  <a:rPr lang="en-US">
                    <a:noFill/>
                  </a:rPr>
                  <a:t> </a:t>
                </a:r>
              </a:p>
            </p:txBody>
          </p:sp>
        </mc:Fallback>
      </mc:AlternateContent>
      <p:sp>
        <p:nvSpPr>
          <p:cNvPr id="2" name="Slide Number Placeholder 1"/>
          <p:cNvSpPr>
            <a:spLocks noGrp="1"/>
          </p:cNvSpPr>
          <p:nvPr>
            <p:ph type="sldNum" sz="quarter" idx="12"/>
          </p:nvPr>
        </p:nvSpPr>
        <p:spPr>
          <a:xfrm>
            <a:off x="8026400" y="6356350"/>
            <a:ext cx="660400" cy="365125"/>
          </a:xfrm>
        </p:spPr>
        <p:txBody>
          <a:bodyPr/>
          <a:lstStyle/>
          <a:p>
            <a:r>
              <a:rPr lang="en-US" smtClean="0"/>
              <a:t>2-</a:t>
            </a:r>
            <a:fld id="{B38F3DF5-46B4-354D-BEB6-FC8B3F9E8E19}" type="slidenum">
              <a:rPr lang="en-US" smtClean="0"/>
              <a:t>56</a:t>
            </a:fld>
            <a:endParaRPr lang="en-US"/>
          </a:p>
        </p:txBody>
      </p:sp>
      <mc:AlternateContent xmlns:mc="http://schemas.openxmlformats.org/markup-compatibility/2006" xmlns:a14="http://schemas.microsoft.com/office/drawing/2010/main">
        <mc:Choice Requires="a14">
          <p:sp>
            <p:nvSpPr>
              <p:cNvPr id="4" name="Rectangle 3"/>
              <p:cNvSpPr/>
              <p:nvPr/>
            </p:nvSpPr>
            <p:spPr>
              <a:xfrm>
                <a:off x="3719969" y="0"/>
                <a:ext cx="1854953"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𝟐</m:t>
                        </m:r>
                      </m:sub>
                    </m:sSub>
                  </m:oMath>
                </a14:m>
                <a:r>
                  <a:rPr lang="en-US" sz="2400" b="1" smtClean="0">
                    <a:effectLst/>
                    <a:latin typeface="Times New Roman" charset="0"/>
                    <a:ea typeface="Times New Roman" charset="0"/>
                  </a:rPr>
                  <a:t>|</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smtClean="0">
                            <a:latin typeface="Cambria Math" charset="0"/>
                            <a:ea typeface="Cambria Math" charset="0"/>
                            <a:cs typeface="Cambria Math" charset="0"/>
                          </a:rPr>
                          <m:t>𝐑</m:t>
                        </m:r>
                      </m:e>
                      <m:sub>
                        <m:r>
                          <a:rPr lang="en-US" sz="2400" b="1" i="1" smtClean="0">
                            <a:latin typeface="Cambria Math" charset="0"/>
                            <a:ea typeface="Cambria Math" charset="0"/>
                            <a:cs typeface="Cambria Math" charset="0"/>
                          </a:rPr>
                          <m:t>𝟒</m:t>
                        </m:r>
                      </m:sub>
                    </m:sSub>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719969" y="0"/>
                <a:ext cx="1854953" cy="461665"/>
              </a:xfrm>
              <a:prstGeom prst="rect">
                <a:avLst/>
              </a:prstGeom>
              <a:blipFill rotWithShape="0">
                <a:blip r:embed="rId4"/>
                <a:stretch>
                  <a:fillRect t="-10526" b="-28947"/>
                </a:stretch>
              </a:blipFill>
            </p:spPr>
            <p:txBody>
              <a:bodyPr/>
              <a:lstStyle/>
              <a:p>
                <a:r>
                  <a:rPr lang="en-US">
                    <a:noFill/>
                  </a:rPr>
                  <a:t> </a:t>
                </a:r>
              </a:p>
            </p:txBody>
          </p:sp>
        </mc:Fallback>
      </mc:AlternateContent>
      <p:grpSp>
        <p:nvGrpSpPr>
          <p:cNvPr id="22" name="Group 21"/>
          <p:cNvGrpSpPr/>
          <p:nvPr/>
        </p:nvGrpSpPr>
        <p:grpSpPr>
          <a:xfrm>
            <a:off x="6787233" y="1109771"/>
            <a:ext cx="1385647" cy="1510336"/>
            <a:chOff x="1659419" y="1252902"/>
            <a:chExt cx="1385647" cy="1510336"/>
          </a:xfrm>
        </p:grpSpPr>
        <p:grpSp>
          <p:nvGrpSpPr>
            <p:cNvPr id="23" name="Group 22"/>
            <p:cNvGrpSpPr/>
            <p:nvPr/>
          </p:nvGrpSpPr>
          <p:grpSpPr>
            <a:xfrm>
              <a:off x="1659419" y="1252902"/>
              <a:ext cx="1385647" cy="1510336"/>
              <a:chOff x="847118" y="1472908"/>
              <a:chExt cx="1385647" cy="1510336"/>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847118" y="1472908"/>
                <a:ext cx="1385647" cy="1510336"/>
                <a:chOff x="847118" y="1472908"/>
                <a:chExt cx="1385647" cy="1510336"/>
              </a:xfrm>
            </p:grpSpPr>
            <p:sp>
              <p:nvSpPr>
                <p:cNvPr id="28" name="Oval 27"/>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9" name="Group 28"/>
                <p:cNvGrpSpPr/>
                <p:nvPr/>
              </p:nvGrpSpPr>
              <p:grpSpPr>
                <a:xfrm>
                  <a:off x="847118" y="1472908"/>
                  <a:ext cx="1385647" cy="1503603"/>
                  <a:chOff x="4269040" y="1410942"/>
                  <a:chExt cx="1052006" cy="1926280"/>
                </a:xfrm>
              </p:grpSpPr>
              <p:sp>
                <p:nvSpPr>
                  <p:cNvPr id="30" name="Oval 2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31" name="Oval 3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32" name="Oval 3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3" name="Straight Connector 3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88101" y="1410942"/>
                    <a:ext cx="10971" cy="632030"/>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78866" y="1420370"/>
                    <a:ext cx="274" cy="577015"/>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p:nvPr/>
          </p:nvCxnSpPr>
          <p:spPr>
            <a:xfrm flipH="1">
              <a:off x="2131216" y="1252902"/>
              <a:ext cx="607026" cy="501946"/>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1" name="Rectangle 20"/>
          <p:cNvSpPr/>
          <p:nvPr/>
        </p:nvSpPr>
        <p:spPr>
          <a:xfrm>
            <a:off x="7667251" y="751125"/>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38" name="Rectangle 37"/>
          <p:cNvSpPr/>
          <p:nvPr/>
        </p:nvSpPr>
        <p:spPr>
          <a:xfrm>
            <a:off x="6867506" y="758483"/>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Tree>
    <p:extLst>
      <p:ext uri="{BB962C8B-B14F-4D97-AF65-F5344CB8AC3E}">
        <p14:creationId xmlns:p14="http://schemas.microsoft.com/office/powerpoint/2010/main" val="4294498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26400" y="6356350"/>
            <a:ext cx="660400" cy="365125"/>
          </a:xfrm>
        </p:spPr>
        <p:txBody>
          <a:bodyPr/>
          <a:lstStyle/>
          <a:p>
            <a:r>
              <a:rPr lang="en-US" smtClean="0"/>
              <a:t>2-</a:t>
            </a:r>
            <a:fld id="{B38F3DF5-46B4-354D-BEB6-FC8B3F9E8E19}" type="slidenum">
              <a:rPr lang="en-US" smtClean="0"/>
              <a:t>57</a:t>
            </a:fld>
            <a:endParaRPr lang="en-US"/>
          </a:p>
        </p:txBody>
      </p:sp>
      <mc:AlternateContent xmlns:mc="http://schemas.openxmlformats.org/markup-compatibility/2006" xmlns:a14="http://schemas.microsoft.com/office/drawing/2010/main">
        <mc:Choice Requires="a14">
          <p:sp>
            <p:nvSpPr>
              <p:cNvPr id="4" name="Rectangle 3"/>
              <p:cNvSpPr/>
              <p:nvPr/>
            </p:nvSpPr>
            <p:spPr>
              <a:xfrm>
                <a:off x="3419061" y="0"/>
                <a:ext cx="2287456"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𝟑</m:t>
                        </m:r>
                      </m:sub>
                    </m:sSub>
                  </m:oMath>
                </a14:m>
                <a:r>
                  <a:rPr lang="en-US" sz="2400" b="1" smtClean="0">
                    <a:effectLst/>
                    <a:latin typeface="Times New Roman" charset="0"/>
                    <a:ea typeface="Times New Roman" charset="0"/>
                  </a:rPr>
                  <a:t>|</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smtClean="0">
                            <a:latin typeface="Cambria Math" charset="0"/>
                            <a:ea typeface="Cambria Math" charset="0"/>
                            <a:cs typeface="Cambria Math" charset="0"/>
                          </a:rPr>
                          <m:t>𝐑</m:t>
                        </m:r>
                      </m:e>
                      <m:sub>
                        <m:r>
                          <a:rPr lang="en-US" sz="2400" b="1" i="0" smtClean="0">
                            <a:latin typeface="Cambria Math" charset="0"/>
                            <a:ea typeface="Cambria Math" charset="0"/>
                            <a:cs typeface="Cambria Math" charset="0"/>
                          </a:rPr>
                          <m:t>𝟏</m:t>
                        </m:r>
                      </m:sub>
                    </m:sSub>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419061" y="0"/>
                <a:ext cx="2287456" cy="461665"/>
              </a:xfrm>
              <a:prstGeom prst="rect">
                <a:avLst/>
              </a:prstGeom>
              <a:blipFill rotWithShape="0">
                <a:blip r:embed="rId3"/>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5896" y="835766"/>
                <a:ext cx="6586330" cy="4099199"/>
              </a:xfrm>
              <a:prstGeom prst="rect">
                <a:avLst/>
              </a:prstGeom>
            </p:spPr>
            <p:txBody>
              <a:bodyPr wrap="square">
                <a:spAutoFit/>
              </a:bodyPr>
              <a:lstStyle/>
              <a:p>
                <a:pPr marL="285750" indent="-285750">
                  <a:lnSpc>
                    <a:spcPct val="150000"/>
                  </a:lnSpc>
                  <a:buFont typeface=".HelveticaNeueDeskInterface-Regular" charset="-120"/>
                  <a:buChar char="-"/>
                </a:pPr>
                <a:r>
                  <a:rPr lang="en-US" dirty="0">
                    <a:latin typeface="Times New Roman" charset="0"/>
                    <a:ea typeface="Times New Roman" charset="0"/>
                    <a:cs typeface="Times New Roman" charset="0"/>
                  </a:rPr>
                  <a:t>R</a:t>
                </a:r>
                <a:r>
                  <a:rPr lang="en-US" baseline="-25000" dirty="0">
                    <a:latin typeface="Times New Roman" charset="0"/>
                    <a:ea typeface="Times New Roman" charset="0"/>
                    <a:cs typeface="Times New Roman" charset="0"/>
                  </a:rPr>
                  <a:t>1</a:t>
                </a:r>
                <a:r>
                  <a:rPr lang="en-US" dirty="0">
                    <a:latin typeface="Times New Roman" charset="0"/>
                    <a:ea typeface="Times New Roman" charset="0"/>
                    <a:cs typeface="Times New Roman" charset="0"/>
                  </a:rPr>
                  <a:t> = </a:t>
                </a:r>
                <a:r>
                  <a:rPr lang="en-US" dirty="0">
                    <a:latin typeface="Cambria Math" charset="0"/>
                    <a:ea typeface="Cambria Math" charset="0"/>
                    <a:cs typeface="Cambria Math" charset="0"/>
                  </a:rPr>
                  <a:t>Q</a:t>
                </a:r>
                <a:r>
                  <a:rPr lang="en-US" baseline="-25000" dirty="0">
                    <a:latin typeface="Cambria Math" charset="0"/>
                    <a:ea typeface="Cambria Math" charset="0"/>
                    <a:cs typeface="Cambria Math" charset="0"/>
                  </a:rPr>
                  <a:t>1</a:t>
                </a:r>
                <a14:m>
                  <m:oMath xmlns:m="http://schemas.openxmlformats.org/officeDocument/2006/math">
                    <m:r>
                      <m:rPr>
                        <m:sty m:val="p"/>
                      </m:rPr>
                      <a:rPr lang="en-US">
                        <a:latin typeface="Cambria Math" charset="0"/>
                        <a:ea typeface="Cambria Math" charset="0"/>
                        <a:cs typeface="Cambria Math" charset="0"/>
                      </a:rPr>
                      <m:t>Q</m:t>
                    </m:r>
                  </m:oMath>
                </a14:m>
                <a:r>
                  <a:rPr lang="en-US" baseline="-25000" dirty="0">
                    <a:latin typeface="Cambria Math" charset="0"/>
                    <a:ea typeface="Cambria Math" charset="0"/>
                    <a:cs typeface="Cambria Math" charset="0"/>
                  </a:rPr>
                  <a:t>2</a:t>
                </a:r>
                <a:r>
                  <a:rPr lang="en-US" dirty="0">
                    <a:latin typeface="Cambria Math" charset="0"/>
                    <a:ea typeface="Cambria Math" charset="0"/>
                    <a:cs typeface="Cambria Math" charset="0"/>
                  </a:rPr>
                  <a:t>Q</a:t>
                </a:r>
                <a:r>
                  <a:rPr lang="en-US" baseline="-25000" dirty="0">
                    <a:latin typeface="Cambria Math" charset="0"/>
                    <a:ea typeface="Cambria Math" charset="0"/>
                    <a:cs typeface="Cambria Math" charset="0"/>
                  </a:rPr>
                  <a:t>3</a:t>
                </a:r>
              </a:p>
              <a:p>
                <a:pPr marL="285750" indent="-285750">
                  <a:lnSpc>
                    <a:spcPct val="150000"/>
                  </a:lnSpc>
                  <a:buFont typeface=".HelveticaNeueDeskInterface-Regular" charset="-120"/>
                  <a:buChar char="-"/>
                </a:pPr>
                <a:r>
                  <a:rPr lang="en-US" dirty="0" smtClean="0">
                    <a:latin typeface="Times New Roman" charset="0"/>
                    <a:ea typeface="Times New Roman" charset="0"/>
                    <a:cs typeface="Times New Roman" charset="0"/>
                  </a:rPr>
                  <a:t>In the case of </a:t>
                </a:r>
                <a:r>
                  <a:rPr lang="en-US" dirty="0">
                    <a:latin typeface="Times New Roman" charset="0"/>
                    <a:ea typeface="Times New Roman" charset="0"/>
                    <a:cs typeface="Times New Roman" charset="0"/>
                  </a:rPr>
                  <a:t>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3</a:t>
                </a:r>
                <a:r>
                  <a:rPr lang="en-US" dirty="0">
                    <a:latin typeface="Times New Roman" charset="0"/>
                    <a:ea typeface="Times New Roman" charset="0"/>
                    <a:cs typeface="Times New Roman" charset="0"/>
                  </a:rPr>
                  <a:t>, which supports to only one 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2</a:t>
                </a:r>
                <a:r>
                  <a:rPr lang="en-US" baseline="-2500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and there is another </a:t>
                </a:r>
                <a:r>
                  <a:rPr lang="en-US" dirty="0" smtClean="0">
                    <a:latin typeface="Times New Roman" charset="0"/>
                    <a:ea typeface="Times New Roman" charset="0"/>
                    <a:cs typeface="Times New Roman" charset="0"/>
                  </a:rPr>
                  <a:t>concept </a:t>
                </a:r>
                <a:r>
                  <a:rPr lang="en-US" dirty="0">
                    <a:latin typeface="Times New Roman" charset="0"/>
                    <a:ea typeface="Times New Roman" charset="0"/>
                    <a:cs typeface="Times New Roman" charset="0"/>
                  </a:rPr>
                  <a:t>in the support set of the supported 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b="0" i="0" smtClean="0">
                            <a:latin typeface="Cambria Math" charset="0"/>
                            <a:ea typeface="Cambria Math" charset="0"/>
                            <a:cs typeface="Cambria Math" charset="0"/>
                          </a:rPr>
                          <m:t>3</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1</m:t>
                        </m:r>
                      </m:sub>
                    </m:sSub>
                  </m:oMath>
                </a14:m>
                <a:r>
                  <a:rPr lang="en-US" dirty="0" smtClean="0">
                    <a:latin typeface="Times New Roman" charset="0"/>
                    <a:ea typeface="Times New Roman" charset="0"/>
                  </a:rPr>
                  <a:t>) = P</a:t>
                </a:r>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b="0" i="0" smtClean="0">
                            <a:latin typeface="Cambria Math" charset="0"/>
                            <a:ea typeface="Cambria Math" charset="0"/>
                            <a:cs typeface="Cambria Math" charset="0"/>
                          </a:rPr>
                          <m:t>1</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1</m:t>
                        </m:r>
                      </m:sub>
                    </m:sSub>
                  </m:oMath>
                </a14:m>
                <a:r>
                  <a:rPr lang="en-US" dirty="0">
                    <a:latin typeface="Times New Roman" charset="0"/>
                    <a:ea typeface="Times New Roman" charset="0"/>
                  </a:rPr>
                  <a:t>)</a:t>
                </a:r>
                <a14:m>
                  <m:oMath xmlns:m="http://schemas.openxmlformats.org/officeDocument/2006/math">
                    <m:r>
                      <a:rPr lang="en-US" b="1">
                        <a:solidFill>
                          <a:srgbClr val="000000"/>
                        </a:solidFill>
                        <a:latin typeface="Cambria Math" charset="0"/>
                        <a:ea typeface="Times New Roman" charset="0"/>
                        <a:cs typeface="Times New Roman" charset="0"/>
                      </a:rPr>
                      <m:t>∗</m:t>
                    </m:r>
                  </m:oMath>
                </a14:m>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i="1">
                            <a:latin typeface="Cambria Math" charset="0"/>
                            <a:ea typeface="Cambria Math" charset="0"/>
                            <a:cs typeface="Cambria Math" charset="0"/>
                          </a:rPr>
                          <m:t>C</m:t>
                        </m:r>
                      </m:e>
                      <m:sub>
                        <m:r>
                          <a:rPr lang="en-US" i="1">
                            <a:latin typeface="Cambria Math" charset="0"/>
                            <a:ea typeface="Cambria Math" charset="0"/>
                            <a:cs typeface="Cambria Math" charset="0"/>
                          </a:rPr>
                          <m:t>3</m:t>
                        </m:r>
                      </m:sub>
                    </m:sSub>
                  </m:oMath>
                </a14:m>
                <a:r>
                  <a:rPr lang="en-US" dirty="0">
                    <a:latin typeface="Times New Roman" charset="0"/>
                    <a:ea typeface="Times New Roman" charset="0"/>
                  </a:rPr>
                  <a:t>) </a:t>
                </a:r>
                <a:endParaRPr lang="en-US" baseline="-250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dirty="0" smtClean="0">
                    <a:latin typeface="Times New Roman" charset="0"/>
                    <a:ea typeface="Times New Roman" charset="0"/>
                  </a:rPr>
                  <a:t>= </a:t>
                </a: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1</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1</m:t>
                        </m:r>
                      </m:sub>
                    </m:sSub>
                  </m:oMath>
                </a14:m>
                <a:r>
                  <a:rPr lang="en-US" dirty="0">
                    <a:latin typeface="Times New Roman" charset="0"/>
                    <a:ea typeface="Times New Roman" charset="0"/>
                  </a:rPr>
                  <a:t>)</a:t>
                </a:r>
                <a14:m>
                  <m:oMath xmlns:m="http://schemas.openxmlformats.org/officeDocument/2006/math">
                    <m:r>
                      <a:rPr lang="en-US" b="1">
                        <a:solidFill>
                          <a:srgbClr val="000000"/>
                        </a:solidFill>
                        <a:latin typeface="Cambria Math" charset="0"/>
                        <a:ea typeface="Times New Roman" charset="0"/>
                        <a:cs typeface="Times New Roman" charset="0"/>
                      </a:rPr>
                      <m:t>∗</m:t>
                    </m:r>
                  </m:oMath>
                </a14:m>
                <a:r>
                  <a:rPr lang="en-US" dirty="0" smtClean="0">
                    <a:latin typeface="Times New Roman" charset="0"/>
                    <a:ea typeface="Times New Roman" charset="0"/>
                  </a:rPr>
                  <a:t>k</a:t>
                </a:r>
              </a:p>
              <a:p>
                <a:pPr marL="285750" indent="-285750">
                  <a:lnSpc>
                    <a:spcPct val="150000"/>
                  </a:lnSpc>
                  <a:buFont typeface=".HelveticaNeueDeskInterface-Regular" charset="-120"/>
                  <a:buChar char="-"/>
                </a:pPr>
                <a:r>
                  <a:rPr lang="en-US" dirty="0" smtClean="0">
                    <a:latin typeface="Times New Roman" charset="0"/>
                    <a:ea typeface="Times New Roman" charset="0"/>
                  </a:rPr>
                  <a:t>= (</a:t>
                </a:r>
                <a14:m>
                  <m:oMath xmlns:m="http://schemas.openxmlformats.org/officeDocument/2006/math">
                    <m:f>
                      <m:fPr>
                        <m:ctrlPr>
                          <a:rPr lang="en-US" i="1">
                            <a:latin typeface="Cambria Math" panose="02040503050406030204" pitchFamily="18" charset="0"/>
                            <a:ea typeface="Times New Roman" charset="0"/>
                          </a:rPr>
                        </m:ctrlPr>
                      </m:fPr>
                      <m:num>
                        <m:r>
                          <m:rPr>
                            <m:sty m:val="p"/>
                          </m:rPr>
                          <a:rPr lang="en-US">
                            <a:solidFill>
                              <a:srgbClr val="FF0000"/>
                            </a:solidFill>
                            <a:latin typeface="Cambria Math" charset="0"/>
                            <a:ea typeface="Cambria Math" charset="0"/>
                            <a:cs typeface="Cambria Math" charset="0"/>
                          </a:rPr>
                          <m:t>k</m:t>
                        </m:r>
                        <m:r>
                          <a:rPr lang="en-US">
                            <a:solidFill>
                              <a:srgbClr val="FF0000"/>
                            </a:solidFill>
                            <a:latin typeface="Cambria Math" charset="0"/>
                            <a:ea typeface="Cambria Math" charset="0"/>
                            <a:cs typeface="Cambria Math" charset="0"/>
                          </a:rPr>
                          <m:t>−</m:t>
                        </m:r>
                        <m:r>
                          <a:rPr lang="en-US">
                            <a:solidFill>
                              <a:srgbClr val="FF0000"/>
                            </a:solidFill>
                            <a:latin typeface="Cambria Math" charset="0"/>
                            <a:ea typeface="Cambria Math" charset="0"/>
                            <a:cs typeface="Cambria Math" charset="0"/>
                          </a:rPr>
                          <m:t>2</m:t>
                        </m:r>
                        <m:r>
                          <m:rPr>
                            <m:sty m:val="p"/>
                          </m:rPr>
                          <a:rPr lang="en-US">
                            <a:solidFill>
                              <a:srgbClr val="FF0000"/>
                            </a:solidFill>
                            <a:latin typeface="Cambria Math" charset="0"/>
                            <a:ea typeface="Cambria Math" charset="0"/>
                            <a:cs typeface="Cambria Math" charset="0"/>
                          </a:rPr>
                          <m:t>gk</m:t>
                        </m:r>
                        <m:r>
                          <a:rPr lang="en-US">
                            <a:solidFill>
                              <a:srgbClr val="FF0000"/>
                            </a:solidFill>
                            <a:latin typeface="Cambria Math" charset="0"/>
                            <a:ea typeface="Cambria Math" charset="0"/>
                            <a:cs typeface="Cambria Math" charset="0"/>
                          </a:rPr>
                          <m:t>+</m:t>
                        </m:r>
                        <m:r>
                          <m:rPr>
                            <m:sty m:val="p"/>
                          </m:rPr>
                          <a:rPr lang="en-US">
                            <a:solidFill>
                              <a:srgbClr val="FF0000"/>
                            </a:solidFill>
                            <a:latin typeface="Cambria Math" charset="0"/>
                            <a:ea typeface="Cambria Math" charset="0"/>
                            <a:cs typeface="Cambria Math" charset="0"/>
                          </a:rPr>
                          <m:t>g</m:t>
                        </m:r>
                        <m:r>
                          <a:rPr lang="en-US" baseline="30000">
                            <a:solidFill>
                              <a:srgbClr val="FF0000"/>
                            </a:solidFill>
                            <a:latin typeface="Cambria Math" charset="0"/>
                            <a:ea typeface="Cambria Math" charset="0"/>
                            <a:cs typeface="Cambria Math" charset="0"/>
                          </a:rPr>
                          <m:t>2</m:t>
                        </m:r>
                        <m:r>
                          <m:rPr>
                            <m:sty m:val="p"/>
                          </m:rPr>
                          <a:rPr lang="en-US">
                            <a:solidFill>
                              <a:srgbClr val="FF0000"/>
                            </a:solidFill>
                            <a:latin typeface="Cambria Math" charset="0"/>
                            <a:ea typeface="Cambria Math" charset="0"/>
                            <a:cs typeface="Cambria Math" charset="0"/>
                          </a:rPr>
                          <m:t>k</m:t>
                        </m:r>
                      </m:num>
                      <m:den>
                        <m:r>
                          <m:rPr>
                            <m:sty m:val="p"/>
                          </m:rPr>
                          <a:rPr lang="en-US">
                            <a:solidFill>
                              <a:srgbClr val="FF0000"/>
                            </a:solidFill>
                            <a:latin typeface="Cambria Math" charset="0"/>
                            <a:ea typeface="Cambria Math" charset="0"/>
                            <a:cs typeface="Cambria Math" charset="0"/>
                          </a:rPr>
                          <m:t>k</m:t>
                        </m:r>
                        <m:r>
                          <a:rPr lang="en-US">
                            <a:solidFill>
                              <a:srgbClr val="FF0000"/>
                            </a:solidFill>
                            <a:latin typeface="Cambria Math" charset="0"/>
                            <a:ea typeface="Cambria Math" charset="0"/>
                            <a:cs typeface="Cambria Math" charset="0"/>
                          </a:rPr>
                          <m:t>−</m:t>
                        </m:r>
                        <m:r>
                          <a:rPr lang="en-US">
                            <a:solidFill>
                              <a:srgbClr val="FF0000"/>
                            </a:solidFill>
                            <a:latin typeface="Cambria Math" charset="0"/>
                            <a:ea typeface="Cambria Math" charset="0"/>
                            <a:cs typeface="Cambria Math" charset="0"/>
                          </a:rPr>
                          <m:t>2</m:t>
                        </m:r>
                        <m:r>
                          <m:rPr>
                            <m:sty m:val="p"/>
                          </m:rPr>
                          <a:rPr lang="en-US">
                            <a:solidFill>
                              <a:srgbClr val="FF0000"/>
                            </a:solidFill>
                            <a:latin typeface="Cambria Math" charset="0"/>
                            <a:ea typeface="Cambria Math" charset="0"/>
                            <a:cs typeface="Cambria Math" charset="0"/>
                          </a:rPr>
                          <m:t>gk</m:t>
                        </m:r>
                        <m:r>
                          <a:rPr lang="en-US">
                            <a:solidFill>
                              <a:srgbClr val="FF0000"/>
                            </a:solidFill>
                            <a:latin typeface="Cambria Math" charset="0"/>
                            <a:ea typeface="Cambria Math" charset="0"/>
                            <a:cs typeface="Cambria Math" charset="0"/>
                          </a:rPr>
                          <m:t>+</m:t>
                        </m:r>
                        <m:r>
                          <m:rPr>
                            <m:nor/>
                          </m:rPr>
                          <a:rPr lang="en-US">
                            <a:solidFill>
                              <a:srgbClr val="0070C0"/>
                            </a:solidFill>
                            <a:latin typeface="Cambria Math" charset="0"/>
                            <a:ea typeface="Times New Roman" charset="0"/>
                          </a:rPr>
                          <m:t>g</m:t>
                        </m:r>
                        <m:r>
                          <a:rPr lang="en-US" baseline="30000">
                            <a:solidFill>
                              <a:srgbClr val="0070C0"/>
                            </a:solidFill>
                            <a:latin typeface="Cambria Math" charset="0"/>
                            <a:ea typeface="Times New Roman" charset="0"/>
                          </a:rPr>
                          <m:t>2</m:t>
                        </m:r>
                      </m:den>
                    </m:f>
                  </m:oMath>
                </a14:m>
                <a:r>
                  <a:rPr lang="en-US" dirty="0" smtClean="0">
                    <a:latin typeface="Times New Roman" charset="0"/>
                    <a:ea typeface="Times New Roman" charset="0"/>
                  </a:rPr>
                  <a:t> )*k</a:t>
                </a:r>
              </a:p>
              <a:p>
                <a:pPr marL="285750" indent="-285750">
                  <a:lnSpc>
                    <a:spcPct val="150000"/>
                  </a:lnSpc>
                  <a:buFont typeface=".HelveticaNeueDeskInterface-Regular" charset="-120"/>
                  <a:buChar char="-"/>
                </a:pPr>
                <a:endParaRPr lang="en-US" dirty="0">
                  <a:latin typeface="Times New Roman" charset="0"/>
                  <a:ea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cs typeface="Times New Roman"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5896" y="835766"/>
                <a:ext cx="6586330" cy="4099199"/>
              </a:xfrm>
              <a:prstGeom prst="rect">
                <a:avLst/>
              </a:prstGeom>
              <a:blipFill rotWithShape="0">
                <a:blip r:embed="rId4"/>
                <a:stretch>
                  <a:fillRect l="-833"/>
                </a:stretch>
              </a:blipFill>
            </p:spPr>
            <p:txBody>
              <a:bodyPr/>
              <a:lstStyle/>
              <a:p>
                <a:r>
                  <a:rPr lang="en-US">
                    <a:noFill/>
                  </a:rPr>
                  <a:t> </a:t>
                </a:r>
              </a:p>
            </p:txBody>
          </p:sp>
        </mc:Fallback>
      </mc:AlternateContent>
      <p:grpSp>
        <p:nvGrpSpPr>
          <p:cNvPr id="8" name="Group 7"/>
          <p:cNvGrpSpPr/>
          <p:nvPr/>
        </p:nvGrpSpPr>
        <p:grpSpPr>
          <a:xfrm>
            <a:off x="6970953" y="1470084"/>
            <a:ext cx="1385647" cy="1510336"/>
            <a:chOff x="1659419" y="1252902"/>
            <a:chExt cx="1385647" cy="1510336"/>
          </a:xfrm>
        </p:grpSpPr>
        <p:grpSp>
          <p:nvGrpSpPr>
            <p:cNvPr id="9" name="Group 8"/>
            <p:cNvGrpSpPr/>
            <p:nvPr/>
          </p:nvGrpSpPr>
          <p:grpSpPr>
            <a:xfrm>
              <a:off x="1659419" y="1252902"/>
              <a:ext cx="1385647" cy="1510336"/>
              <a:chOff x="847118" y="1472908"/>
              <a:chExt cx="1385647" cy="1510336"/>
            </a:xfrm>
          </p:grpSpPr>
          <p:cxnSp>
            <p:nvCxnSpPr>
              <p:cNvPr id="12" name="Straight Connector 11"/>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847118" y="1472908"/>
                <a:ext cx="1385647" cy="1510336"/>
                <a:chOff x="847118" y="1472908"/>
                <a:chExt cx="1385647" cy="1510336"/>
              </a:xfrm>
            </p:grpSpPr>
            <p:sp>
              <p:nvSpPr>
                <p:cNvPr id="14" name="Oval 13"/>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15" name="Group 14"/>
                <p:cNvGrpSpPr/>
                <p:nvPr/>
              </p:nvGrpSpPr>
              <p:grpSpPr>
                <a:xfrm>
                  <a:off x="847118" y="1472908"/>
                  <a:ext cx="1385647" cy="1503603"/>
                  <a:chOff x="4269040" y="1410942"/>
                  <a:chExt cx="1052006" cy="1926280"/>
                </a:xfrm>
              </p:grpSpPr>
              <p:sp>
                <p:nvSpPr>
                  <p:cNvPr id="16" name="Oval 15"/>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17" name="Oval 16"/>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C2</a:t>
                    </a:r>
                    <a:endParaRPr lang="en-US" sz="1000" b="1">
                      <a:solidFill>
                        <a:schemeClr val="tx1"/>
                      </a:solidFill>
                      <a:latin typeface="Times New Roman"/>
                      <a:cs typeface="Times New Roman"/>
                    </a:endParaRPr>
                  </a:p>
                </p:txBody>
              </p:sp>
              <p:sp>
                <p:nvSpPr>
                  <p:cNvPr id="18" name="Oval 17"/>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19" name="Straight Connector 18"/>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088101" y="1410942"/>
                    <a:ext cx="10971" cy="632030"/>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4478866" y="1420370"/>
                    <a:ext cx="274" cy="577015"/>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10" name="Straight Connector 9"/>
            <p:cNvCxnSpPr/>
            <p:nvPr/>
          </p:nvCxnSpPr>
          <p:spPr>
            <a:xfrm flipH="1">
              <a:off x="2131216" y="1252902"/>
              <a:ext cx="607026" cy="50194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4" name="Rectangle 23"/>
          <p:cNvSpPr/>
          <p:nvPr/>
        </p:nvSpPr>
        <p:spPr>
          <a:xfrm>
            <a:off x="7793794" y="1123261"/>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25" name="Rectangle 24"/>
          <p:cNvSpPr/>
          <p:nvPr/>
        </p:nvSpPr>
        <p:spPr>
          <a:xfrm>
            <a:off x="6994049" y="1130619"/>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Tree>
    <p:extLst>
      <p:ext uri="{BB962C8B-B14F-4D97-AF65-F5344CB8AC3E}">
        <p14:creationId xmlns:p14="http://schemas.microsoft.com/office/powerpoint/2010/main" val="134243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26400" y="6356350"/>
            <a:ext cx="660400" cy="365125"/>
          </a:xfrm>
        </p:spPr>
        <p:txBody>
          <a:bodyPr/>
          <a:lstStyle/>
          <a:p>
            <a:fld id="{B38F3DF5-46B4-354D-BEB6-FC8B3F9E8E19}" type="slidenum">
              <a:rPr lang="en-US" smtClean="0"/>
              <a:t>58</a:t>
            </a:fld>
            <a:endParaRPr lang="en-US"/>
          </a:p>
        </p:txBody>
      </p:sp>
      <mc:AlternateContent xmlns:mc="http://schemas.openxmlformats.org/markup-compatibility/2006" xmlns:a14="http://schemas.microsoft.com/office/drawing/2010/main">
        <mc:Choice Requires="a14">
          <p:sp>
            <p:nvSpPr>
              <p:cNvPr id="4" name="Rectangle 3"/>
              <p:cNvSpPr/>
              <p:nvPr/>
            </p:nvSpPr>
            <p:spPr>
              <a:xfrm>
                <a:off x="3808544" y="267127"/>
                <a:ext cx="1553165"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𝟑</m:t>
                        </m:r>
                      </m:sub>
                    </m:sSub>
                  </m:oMath>
                </a14:m>
                <a:r>
                  <a:rPr lang="en-US" sz="2400" b="1" smtClean="0">
                    <a:effectLst/>
                    <a:latin typeface="Times New Roman" charset="0"/>
                    <a:ea typeface="Times New Roman" charset="0"/>
                  </a:rPr>
                  <a:t>|</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smtClean="0">
                            <a:latin typeface="Cambria Math" charset="0"/>
                            <a:ea typeface="Cambria Math" charset="0"/>
                            <a:cs typeface="Cambria Math" charset="0"/>
                          </a:rPr>
                          <m:t>𝐑</m:t>
                        </m:r>
                      </m:e>
                      <m:sub>
                        <m:r>
                          <a:rPr lang="en-US" sz="2400" b="1" i="0" smtClean="0">
                            <a:latin typeface="Cambria Math" charset="0"/>
                            <a:ea typeface="Cambria Math" charset="0"/>
                            <a:cs typeface="Cambria Math" charset="0"/>
                          </a:rPr>
                          <m:t>𝟐</m:t>
                        </m:r>
                      </m:sub>
                    </m:sSub>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808544" y="267127"/>
                <a:ext cx="1553165" cy="461665"/>
              </a:xfrm>
              <a:prstGeom prst="rect">
                <a:avLst/>
              </a:prstGeom>
              <a:blipFill rotWithShape="0">
                <a:blip r:embed="rId3"/>
                <a:stretch>
                  <a:fillRect t="-10526" r="-3137"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5896" y="835766"/>
                <a:ext cx="6586330" cy="3613361"/>
              </a:xfrm>
              <a:prstGeom prst="rect">
                <a:avLst/>
              </a:prstGeom>
            </p:spPr>
            <p:txBody>
              <a:bodyPr wrap="square">
                <a:spAutoFit/>
              </a:bodyPr>
              <a:lstStyle/>
              <a:p>
                <a:pPr marL="285750" indent="-285750">
                  <a:lnSpc>
                    <a:spcPct val="150000"/>
                  </a:lnSpc>
                  <a:buFont typeface=".HelveticaNeueDeskInterface-Regular" charset="-120"/>
                  <a:buChar char="-"/>
                </a:pPr>
                <a:r>
                  <a:rPr lang="en-US" dirty="0" smtClean="0">
                    <a:latin typeface="Times New Roman" charset="0"/>
                    <a:ea typeface="Times New Roman" charset="0"/>
                    <a:cs typeface="Times New Roman" charset="0"/>
                  </a:rPr>
                  <a:t>In the case of </a:t>
                </a:r>
                <a:r>
                  <a:rPr lang="en-US" dirty="0">
                    <a:latin typeface="Times New Roman" charset="0"/>
                    <a:ea typeface="Times New Roman" charset="0"/>
                    <a:cs typeface="Times New Roman" charset="0"/>
                  </a:rPr>
                  <a:t>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3</a:t>
                </a:r>
                <a:r>
                  <a:rPr lang="en-US" dirty="0">
                    <a:latin typeface="Times New Roman" charset="0"/>
                    <a:ea typeface="Times New Roman" charset="0"/>
                    <a:cs typeface="Times New Roman" charset="0"/>
                  </a:rPr>
                  <a:t>, which supports to only one 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2</a:t>
                </a:r>
                <a:r>
                  <a:rPr lang="en-US" baseline="-2500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and there is another </a:t>
                </a:r>
                <a:r>
                  <a:rPr lang="en-US" dirty="0" smtClean="0">
                    <a:latin typeface="Times New Roman" charset="0"/>
                    <a:ea typeface="Times New Roman" charset="0"/>
                    <a:cs typeface="Times New Roman" charset="0"/>
                  </a:rPr>
                  <a:t>concept </a:t>
                </a:r>
                <a:r>
                  <a:rPr lang="en-US" dirty="0">
                    <a:latin typeface="Times New Roman" charset="0"/>
                    <a:ea typeface="Times New Roman" charset="0"/>
                    <a:cs typeface="Times New Roman" charset="0"/>
                  </a:rPr>
                  <a:t>in the support set of the supported 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b="0" i="0" smtClean="0">
                            <a:latin typeface="Cambria Math" charset="0"/>
                            <a:ea typeface="Cambria Math" charset="0"/>
                            <a:cs typeface="Cambria Math" charset="0"/>
                          </a:rPr>
                          <m:t>3</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2</m:t>
                        </m:r>
                      </m:sub>
                    </m:sSub>
                  </m:oMath>
                </a14:m>
                <a:r>
                  <a:rPr lang="en-US" dirty="0" smtClean="0">
                    <a:latin typeface="Times New Roman" charset="0"/>
                    <a:ea typeface="Times New Roman" charset="0"/>
                  </a:rPr>
                  <a:t>) = </a:t>
                </a: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b="0" i="0" smtClean="0">
                            <a:latin typeface="Cambria Math" charset="0"/>
                            <a:ea typeface="Cambria Math" charset="0"/>
                            <a:cs typeface="Cambria Math" charset="0"/>
                          </a:rPr>
                          <m:t>1</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2</m:t>
                        </m:r>
                      </m:sub>
                    </m:sSub>
                  </m:oMath>
                </a14:m>
                <a:r>
                  <a:rPr lang="en-US" dirty="0">
                    <a:latin typeface="Times New Roman" charset="0"/>
                    <a:ea typeface="Times New Roman" charset="0"/>
                  </a:rPr>
                  <a:t>)</a:t>
                </a:r>
                <a14:m>
                  <m:oMath xmlns:m="http://schemas.openxmlformats.org/officeDocument/2006/math">
                    <m:r>
                      <a:rPr lang="en-US" b="1">
                        <a:solidFill>
                          <a:srgbClr val="000000"/>
                        </a:solidFill>
                        <a:latin typeface="Cambria Math" charset="0"/>
                        <a:ea typeface="Times New Roman" charset="0"/>
                        <a:cs typeface="Times New Roman" charset="0"/>
                      </a:rPr>
                      <m:t>∗</m:t>
                    </m:r>
                  </m:oMath>
                </a14:m>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i="1">
                            <a:latin typeface="Cambria Math" charset="0"/>
                            <a:ea typeface="Cambria Math" charset="0"/>
                            <a:cs typeface="Cambria Math" charset="0"/>
                          </a:rPr>
                          <m:t>C</m:t>
                        </m:r>
                      </m:e>
                      <m:sub>
                        <m:r>
                          <a:rPr lang="en-US" i="1">
                            <a:latin typeface="Cambria Math" charset="0"/>
                            <a:ea typeface="Cambria Math" charset="0"/>
                            <a:cs typeface="Cambria Math" charset="0"/>
                          </a:rPr>
                          <m:t>3</m:t>
                        </m:r>
                      </m:sub>
                    </m:sSub>
                  </m:oMath>
                </a14:m>
                <a:r>
                  <a:rPr lang="en-US" dirty="0">
                    <a:latin typeface="Times New Roman" charset="0"/>
                    <a:ea typeface="Times New Roman" charset="0"/>
                  </a:rPr>
                  <a:t>) </a:t>
                </a:r>
                <a:endParaRPr lang="en-US" baseline="-250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dirty="0" smtClean="0">
                    <a:latin typeface="Times New Roman" charset="0"/>
                    <a:ea typeface="Times New Roman" charset="0"/>
                  </a:rPr>
                  <a:t>= </a:t>
                </a: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1</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2</m:t>
                        </m:r>
                      </m:sub>
                    </m:sSub>
                  </m:oMath>
                </a14:m>
                <a:r>
                  <a:rPr lang="en-US" dirty="0">
                    <a:latin typeface="Times New Roman" charset="0"/>
                    <a:ea typeface="Times New Roman" charset="0"/>
                  </a:rPr>
                  <a:t>)</a:t>
                </a:r>
                <a14:m>
                  <m:oMath xmlns:m="http://schemas.openxmlformats.org/officeDocument/2006/math">
                    <m:r>
                      <a:rPr lang="en-US" b="1">
                        <a:solidFill>
                          <a:srgbClr val="000000"/>
                        </a:solidFill>
                        <a:latin typeface="Cambria Math" charset="0"/>
                        <a:ea typeface="Times New Roman" charset="0"/>
                        <a:cs typeface="Times New Roman" charset="0"/>
                      </a:rPr>
                      <m:t>∗</m:t>
                    </m:r>
                  </m:oMath>
                </a14:m>
                <a:r>
                  <a:rPr lang="en-US" dirty="0" smtClean="0">
                    <a:latin typeface="Times New Roman" charset="0"/>
                    <a:ea typeface="Times New Roman" charset="0"/>
                  </a:rPr>
                  <a:t>k</a:t>
                </a:r>
              </a:p>
              <a:p>
                <a:pPr marL="285750" indent="-285750">
                  <a:lnSpc>
                    <a:spcPct val="150000"/>
                  </a:lnSpc>
                  <a:buFont typeface=".HelveticaNeueDeskInterface-Regular" charset="-120"/>
                  <a:buChar char="-"/>
                </a:pPr>
                <a:r>
                  <a:rPr lang="en-US" dirty="0" smtClean="0">
                    <a:latin typeface="Times New Roman" charset="0"/>
                    <a:ea typeface="Times New Roman" charset="0"/>
                  </a:rPr>
                  <a:t> </a:t>
                </a:r>
                <a:r>
                  <a:rPr lang="en-US" dirty="0">
                    <a:ea typeface="Times New Roman" charset="0"/>
                  </a:rPr>
                  <a:t>= </a:t>
                </a:r>
                <a14:m>
                  <m:oMath xmlns:m="http://schemas.openxmlformats.org/officeDocument/2006/math">
                    <m:f>
                      <m:fPr>
                        <m:ctrlPr>
                          <a:rPr lang="en-US" i="1">
                            <a:latin typeface="Cambria Math" panose="02040503050406030204" pitchFamily="18" charset="0"/>
                            <a:ea typeface="Times New Roman" charset="0"/>
                          </a:rPr>
                        </m:ctrlPr>
                      </m:fPr>
                      <m:num>
                        <m:r>
                          <a:rPr lang="en-US" i="1">
                            <a:latin typeface="Cambria Math" charset="0"/>
                            <a:ea typeface="Times New Roman" charset="0"/>
                          </a:rPr>
                          <m:t> </m:t>
                        </m:r>
                        <m:r>
                          <m:rPr>
                            <m:sty m:val="p"/>
                          </m:rPr>
                          <a:rPr lang="en-US">
                            <a:latin typeface="Cambria Math" charset="0"/>
                            <a:ea typeface="Cambria Math" charset="0"/>
                            <a:cs typeface="Cambria Math" charset="0"/>
                          </a:rPr>
                          <m:t>m</m:t>
                        </m:r>
                        <m:r>
                          <m:rPr>
                            <m:sty m:val="p"/>
                          </m:rPr>
                          <a:rPr lang="en-US">
                            <a:latin typeface="Cambria Math" charset="0"/>
                            <a:ea typeface="Times New Roman" charset="0"/>
                            <a:cs typeface="Times New Roman" charset="0"/>
                          </a:rPr>
                          <m:t>k</m:t>
                        </m:r>
                        <m:r>
                          <a:rPr lang="ar-SA">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gmk</m:t>
                        </m:r>
                      </m:num>
                      <m:den>
                        <m:r>
                          <a:rPr lang="en-US" i="1">
                            <a:latin typeface="Cambria Math" charset="0"/>
                            <a:ea typeface="Cambria Math" charset="0"/>
                            <a:cs typeface="Cambria Math" charset="0"/>
                          </a:rPr>
                          <m:t> </m:t>
                        </m:r>
                        <m:r>
                          <m:rPr>
                            <m:sty m:val="p"/>
                          </m:rPr>
                          <a:rPr lang="en-US">
                            <a:latin typeface="Cambria Math" charset="0"/>
                            <a:ea typeface="Cambria Math" charset="0"/>
                            <a:cs typeface="Cambria Math" charset="0"/>
                          </a:rPr>
                          <m:t>mk</m:t>
                        </m:r>
                        <m:r>
                          <a:rPr lang="en-US">
                            <a:solidFill>
                              <a:srgbClr val="000000"/>
                            </a:solidFill>
                            <a:latin typeface="Cambria Math" charset="0"/>
                            <a:ea typeface="Times New Roman" charset="0"/>
                          </a:rPr>
                          <m:t>+</m:t>
                        </m:r>
                        <m:r>
                          <m:rPr>
                            <m:sty m:val="p"/>
                          </m:rPr>
                          <a:rPr lang="en-US">
                            <a:solidFill>
                              <a:srgbClr val="0070C0"/>
                            </a:solidFill>
                            <a:latin typeface="Cambria Math" charset="0"/>
                            <a:ea typeface="Cambria Math" charset="0"/>
                            <a:cs typeface="Cambria Math" charset="0"/>
                          </a:rPr>
                          <m:t>g</m:t>
                        </m:r>
                        <m:r>
                          <a:rPr lang="en-US">
                            <a:solidFill>
                              <a:srgbClr val="0070C0"/>
                            </a:solidFill>
                            <a:latin typeface="Cambria Math" charset="0"/>
                            <a:ea typeface="Cambria Math" charset="0"/>
                            <a:cs typeface="Cambria Math" charset="0"/>
                          </a:rPr>
                          <m:t>−</m:t>
                        </m:r>
                        <m:r>
                          <m:rPr>
                            <m:sty m:val="p"/>
                          </m:rPr>
                          <a:rPr lang="en-US">
                            <a:solidFill>
                              <a:srgbClr val="0070C0"/>
                            </a:solidFill>
                            <a:latin typeface="Cambria Math" charset="0"/>
                            <a:ea typeface="Cambria Math" charset="0"/>
                            <a:cs typeface="Cambria Math" charset="0"/>
                          </a:rPr>
                          <m:t>gk</m:t>
                        </m:r>
                        <m:r>
                          <a:rPr lang="en-US">
                            <a:solidFill>
                              <a:srgbClr val="0070C0"/>
                            </a:solidFill>
                            <a:latin typeface="Cambria Math" charset="0"/>
                            <a:ea typeface="Cambria Math" charset="0"/>
                            <a:cs typeface="Cambria Math" charset="0"/>
                          </a:rPr>
                          <m:t>−</m:t>
                        </m:r>
                        <m:r>
                          <m:rPr>
                            <m:sty m:val="p"/>
                          </m:rPr>
                          <a:rPr lang="en-US">
                            <a:solidFill>
                              <a:srgbClr val="0070C0"/>
                            </a:solidFill>
                            <a:latin typeface="Cambria Math" charset="0"/>
                            <a:ea typeface="Cambria Math" charset="0"/>
                            <a:cs typeface="Cambria Math" charset="0"/>
                          </a:rPr>
                          <m:t>gm</m:t>
                        </m:r>
                      </m:den>
                    </m:f>
                  </m:oMath>
                </a14:m>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 k</a:t>
                </a:r>
                <a:endParaRPr lang="en-US"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cs typeface="Times New Roman"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5896" y="835766"/>
                <a:ext cx="6586330" cy="3613361"/>
              </a:xfrm>
              <a:prstGeom prst="rect">
                <a:avLst/>
              </a:prstGeom>
              <a:blipFill rotWithShape="0">
                <a:blip r:embed="rId4"/>
                <a:stretch>
                  <a:fillRect l="-833"/>
                </a:stretch>
              </a:blipFill>
            </p:spPr>
            <p:txBody>
              <a:bodyPr/>
              <a:lstStyle/>
              <a:p>
                <a:r>
                  <a:rPr lang="en-US">
                    <a:noFill/>
                  </a:rPr>
                  <a:t> </a:t>
                </a:r>
              </a:p>
            </p:txBody>
          </p:sp>
        </mc:Fallback>
      </mc:AlternateContent>
      <p:grpSp>
        <p:nvGrpSpPr>
          <p:cNvPr id="22" name="Group 21"/>
          <p:cNvGrpSpPr/>
          <p:nvPr/>
        </p:nvGrpSpPr>
        <p:grpSpPr>
          <a:xfrm>
            <a:off x="7075468" y="990501"/>
            <a:ext cx="1385647" cy="1510336"/>
            <a:chOff x="1659419" y="1252902"/>
            <a:chExt cx="1385647" cy="1510336"/>
          </a:xfrm>
        </p:grpSpPr>
        <p:grpSp>
          <p:nvGrpSpPr>
            <p:cNvPr id="23" name="Group 22"/>
            <p:cNvGrpSpPr/>
            <p:nvPr/>
          </p:nvGrpSpPr>
          <p:grpSpPr>
            <a:xfrm>
              <a:off x="1659419" y="1252902"/>
              <a:ext cx="1385647" cy="1510336"/>
              <a:chOff x="847118" y="1472908"/>
              <a:chExt cx="1385647" cy="1510336"/>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847118" y="1472908"/>
                <a:ext cx="1385647" cy="1510336"/>
                <a:chOff x="847118" y="1472908"/>
                <a:chExt cx="1385647" cy="1510336"/>
              </a:xfrm>
            </p:grpSpPr>
            <p:sp>
              <p:nvSpPr>
                <p:cNvPr id="28" name="Oval 27"/>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9" name="Group 28"/>
                <p:cNvGrpSpPr/>
                <p:nvPr/>
              </p:nvGrpSpPr>
              <p:grpSpPr>
                <a:xfrm>
                  <a:off x="847118" y="1472908"/>
                  <a:ext cx="1385647" cy="1503603"/>
                  <a:chOff x="4269040" y="1410942"/>
                  <a:chExt cx="1052006" cy="1926280"/>
                </a:xfrm>
              </p:grpSpPr>
              <p:sp>
                <p:nvSpPr>
                  <p:cNvPr id="30" name="Oval 2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31" name="Oval 3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32" name="Oval 3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3" name="Straight Connector 3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88101" y="1410942"/>
                    <a:ext cx="10971" cy="632030"/>
                  </a:xfrm>
                  <a:prstGeom prst="line">
                    <a:avLst/>
                  </a:prstGeom>
                  <a:ln w="3175">
                    <a:solidFill>
                      <a:srgbClr val="C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78866" y="1420370"/>
                    <a:ext cx="274" cy="577015"/>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p:nvPr/>
          </p:nvCxnSpPr>
          <p:spPr>
            <a:xfrm flipH="1">
              <a:off x="2131216" y="1252902"/>
              <a:ext cx="607026" cy="501946"/>
            </a:xfrm>
            <a:prstGeom prst="line">
              <a:avLst/>
            </a:prstGeom>
            <a:ln w="3175">
              <a:solidFill>
                <a:srgbClr val="C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1" name="Rectangle 20"/>
          <p:cNvSpPr/>
          <p:nvPr/>
        </p:nvSpPr>
        <p:spPr>
          <a:xfrm>
            <a:off x="7967458" y="631855"/>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38" name="Rectangle 37"/>
          <p:cNvSpPr/>
          <p:nvPr/>
        </p:nvSpPr>
        <p:spPr>
          <a:xfrm>
            <a:off x="7167713" y="639213"/>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Tree>
    <p:extLst>
      <p:ext uri="{BB962C8B-B14F-4D97-AF65-F5344CB8AC3E}">
        <p14:creationId xmlns:p14="http://schemas.microsoft.com/office/powerpoint/2010/main" val="12310084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26400" y="6356350"/>
            <a:ext cx="660400" cy="365125"/>
          </a:xfrm>
        </p:spPr>
        <p:txBody>
          <a:bodyPr/>
          <a:lstStyle/>
          <a:p>
            <a:fld id="{B38F3DF5-46B4-354D-BEB6-FC8B3F9E8E19}" type="slidenum">
              <a:rPr lang="en-US" smtClean="0"/>
              <a:t>59</a:t>
            </a:fld>
            <a:endParaRPr lang="en-US"/>
          </a:p>
        </p:txBody>
      </p:sp>
      <mc:AlternateContent xmlns:mc="http://schemas.openxmlformats.org/markup-compatibility/2006" xmlns:a14="http://schemas.microsoft.com/office/drawing/2010/main">
        <mc:Choice Requires="a14">
          <p:sp>
            <p:nvSpPr>
              <p:cNvPr id="4" name="Rectangle 3"/>
              <p:cNvSpPr/>
              <p:nvPr/>
            </p:nvSpPr>
            <p:spPr>
              <a:xfrm>
                <a:off x="3808544" y="267127"/>
                <a:ext cx="1553165"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𝟑</m:t>
                        </m:r>
                      </m:sub>
                    </m:sSub>
                  </m:oMath>
                </a14:m>
                <a:r>
                  <a:rPr lang="en-US" sz="2400" b="1" smtClean="0">
                    <a:effectLst/>
                    <a:latin typeface="Times New Roman" charset="0"/>
                    <a:ea typeface="Times New Roman" charset="0"/>
                  </a:rPr>
                  <a:t>|</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smtClean="0">
                            <a:latin typeface="Cambria Math" charset="0"/>
                            <a:ea typeface="Cambria Math" charset="0"/>
                            <a:cs typeface="Cambria Math" charset="0"/>
                          </a:rPr>
                          <m:t>𝐑</m:t>
                        </m:r>
                      </m:e>
                      <m:sub>
                        <m:r>
                          <a:rPr lang="en-US" sz="2400" b="1" i="0" smtClean="0">
                            <a:latin typeface="Cambria Math" charset="0"/>
                            <a:ea typeface="Cambria Math" charset="0"/>
                            <a:cs typeface="Cambria Math" charset="0"/>
                          </a:rPr>
                          <m:t>𝟑</m:t>
                        </m:r>
                      </m:sub>
                    </m:sSub>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808544" y="267127"/>
                <a:ext cx="1553165" cy="461665"/>
              </a:xfrm>
              <a:prstGeom prst="rect">
                <a:avLst/>
              </a:prstGeom>
              <a:blipFill rotWithShape="0">
                <a:blip r:embed="rId3"/>
                <a:stretch>
                  <a:fillRect t="-10526" r="-3137"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5896" y="835766"/>
                <a:ext cx="6586330" cy="3663119"/>
              </a:xfrm>
              <a:prstGeom prst="rect">
                <a:avLst/>
              </a:prstGeom>
            </p:spPr>
            <p:txBody>
              <a:bodyPr wrap="square">
                <a:spAutoFit/>
              </a:bodyPr>
              <a:lstStyle/>
              <a:p>
                <a:pPr marL="285750" indent="-285750">
                  <a:lnSpc>
                    <a:spcPct val="150000"/>
                  </a:lnSpc>
                  <a:buFont typeface=".HelveticaNeueDeskInterface-Regular" charset="-120"/>
                  <a:buChar char="-"/>
                </a:pPr>
                <a:r>
                  <a:rPr lang="en-US" dirty="0" smtClean="0">
                    <a:latin typeface="Times New Roman" charset="0"/>
                    <a:ea typeface="Times New Roman" charset="0"/>
                    <a:cs typeface="Times New Roman" charset="0"/>
                  </a:rPr>
                  <a:t>In the case of </a:t>
                </a:r>
                <a:r>
                  <a:rPr lang="en-US" dirty="0">
                    <a:latin typeface="Times New Roman" charset="0"/>
                    <a:ea typeface="Times New Roman" charset="0"/>
                    <a:cs typeface="Times New Roman" charset="0"/>
                  </a:rPr>
                  <a:t>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3</a:t>
                </a:r>
                <a:r>
                  <a:rPr lang="en-US" dirty="0">
                    <a:latin typeface="Times New Roman" charset="0"/>
                    <a:ea typeface="Times New Roman" charset="0"/>
                    <a:cs typeface="Times New Roman" charset="0"/>
                  </a:rPr>
                  <a:t>, which supports to only one </a:t>
                </a:r>
                <a:r>
                  <a:rPr lang="en-US" dirty="0" smtClean="0">
                    <a:latin typeface="Times New Roman" charset="0"/>
                    <a:ea typeface="Times New Roman" charset="0"/>
                    <a:cs typeface="Times New Roman" charset="0"/>
                  </a:rPr>
                  <a:t>concept C</a:t>
                </a:r>
                <a:r>
                  <a:rPr lang="en-US" baseline="-25000" dirty="0" smtClean="0">
                    <a:latin typeface="Times New Roman" charset="0"/>
                    <a:ea typeface="Times New Roman" charset="0"/>
                    <a:cs typeface="Times New Roman" charset="0"/>
                  </a:rPr>
                  <a:t>2, </a:t>
                </a:r>
                <a:r>
                  <a:rPr lang="en-US" dirty="0">
                    <a:latin typeface="Times New Roman" charset="0"/>
                    <a:ea typeface="Times New Roman" charset="0"/>
                    <a:cs typeface="Times New Roman" charset="0"/>
                  </a:rPr>
                  <a:t>and there is another </a:t>
                </a:r>
                <a:r>
                  <a:rPr lang="en-US" dirty="0" smtClean="0">
                    <a:latin typeface="Times New Roman" charset="0"/>
                    <a:ea typeface="Times New Roman" charset="0"/>
                    <a:cs typeface="Times New Roman" charset="0"/>
                  </a:rPr>
                  <a:t>concept </a:t>
                </a:r>
                <a:r>
                  <a:rPr lang="en-US" dirty="0">
                    <a:latin typeface="Times New Roman" charset="0"/>
                    <a:ea typeface="Times New Roman" charset="0"/>
                    <a:cs typeface="Times New Roman" charset="0"/>
                  </a:rPr>
                  <a:t>in the support set of the supported 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b="0" i="0" smtClean="0">
                            <a:latin typeface="Cambria Math" charset="0"/>
                            <a:ea typeface="Cambria Math" charset="0"/>
                            <a:cs typeface="Cambria Math" charset="0"/>
                          </a:rPr>
                          <m:t>3</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3</m:t>
                        </m:r>
                      </m:sub>
                    </m:sSub>
                  </m:oMath>
                </a14:m>
                <a:r>
                  <a:rPr lang="en-US" dirty="0" smtClean="0">
                    <a:latin typeface="Times New Roman" charset="0"/>
                    <a:ea typeface="Times New Roman" charset="0"/>
                  </a:rPr>
                  <a:t>) = </a:t>
                </a: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b="0" i="0" smtClean="0">
                            <a:latin typeface="Cambria Math" charset="0"/>
                            <a:ea typeface="Cambria Math" charset="0"/>
                            <a:cs typeface="Cambria Math" charset="0"/>
                          </a:rPr>
                          <m:t>1</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3</m:t>
                        </m:r>
                      </m:sub>
                    </m:sSub>
                  </m:oMath>
                </a14:m>
                <a:r>
                  <a:rPr lang="en-US" dirty="0">
                    <a:latin typeface="Times New Roman" charset="0"/>
                    <a:ea typeface="Times New Roman" charset="0"/>
                  </a:rPr>
                  <a:t>)</a:t>
                </a:r>
                <a14:m>
                  <m:oMath xmlns:m="http://schemas.openxmlformats.org/officeDocument/2006/math">
                    <m:r>
                      <a:rPr lang="en-US" b="1">
                        <a:solidFill>
                          <a:srgbClr val="000000"/>
                        </a:solidFill>
                        <a:latin typeface="Cambria Math" charset="0"/>
                        <a:ea typeface="Times New Roman" charset="0"/>
                        <a:cs typeface="Times New Roman" charset="0"/>
                      </a:rPr>
                      <m:t>∗</m:t>
                    </m:r>
                  </m:oMath>
                </a14:m>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i="1">
                            <a:latin typeface="Cambria Math" charset="0"/>
                            <a:ea typeface="Cambria Math" charset="0"/>
                            <a:cs typeface="Cambria Math" charset="0"/>
                          </a:rPr>
                          <m:t>C</m:t>
                        </m:r>
                      </m:e>
                      <m:sub>
                        <m:r>
                          <a:rPr lang="en-US" i="1">
                            <a:latin typeface="Cambria Math" charset="0"/>
                            <a:ea typeface="Cambria Math" charset="0"/>
                            <a:cs typeface="Cambria Math" charset="0"/>
                          </a:rPr>
                          <m:t>3</m:t>
                        </m:r>
                      </m:sub>
                    </m:sSub>
                  </m:oMath>
                </a14:m>
                <a:r>
                  <a:rPr lang="en-US" dirty="0">
                    <a:latin typeface="Times New Roman" charset="0"/>
                    <a:ea typeface="Times New Roman" charset="0"/>
                  </a:rPr>
                  <a:t>) </a:t>
                </a:r>
                <a:endParaRPr lang="en-US" baseline="-250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dirty="0" smtClean="0">
                    <a:latin typeface="Times New Roman" charset="0"/>
                    <a:ea typeface="Times New Roman" charset="0"/>
                  </a:rPr>
                  <a:t>= </a:t>
                </a: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1</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3</m:t>
                        </m:r>
                      </m:sub>
                    </m:sSub>
                  </m:oMath>
                </a14:m>
                <a:r>
                  <a:rPr lang="en-US" dirty="0">
                    <a:latin typeface="Times New Roman" charset="0"/>
                    <a:ea typeface="Times New Roman" charset="0"/>
                  </a:rPr>
                  <a:t>)</a:t>
                </a:r>
                <a14:m>
                  <m:oMath xmlns:m="http://schemas.openxmlformats.org/officeDocument/2006/math">
                    <m:r>
                      <a:rPr lang="en-US" b="1">
                        <a:solidFill>
                          <a:srgbClr val="000000"/>
                        </a:solidFill>
                        <a:latin typeface="Cambria Math" charset="0"/>
                        <a:ea typeface="Times New Roman" charset="0"/>
                        <a:cs typeface="Times New Roman" charset="0"/>
                      </a:rPr>
                      <m:t>∗</m:t>
                    </m:r>
                  </m:oMath>
                </a14:m>
                <a:r>
                  <a:rPr lang="en-US" dirty="0" smtClean="0">
                    <a:latin typeface="Times New Roman" charset="0"/>
                    <a:ea typeface="Times New Roman" charset="0"/>
                  </a:rPr>
                  <a:t>k</a:t>
                </a:r>
              </a:p>
              <a:p>
                <a:pPr marL="285750" indent="-285750">
                  <a:lnSpc>
                    <a:spcPct val="150000"/>
                  </a:lnSpc>
                  <a:buFont typeface=".HelveticaNeueDeskInterface-Regular" charset="-120"/>
                  <a:buChar char="-"/>
                </a:pPr>
                <a:r>
                  <a:rPr lang="en-US" dirty="0" smtClean="0">
                    <a:latin typeface="Times New Roman" charset="0"/>
                    <a:ea typeface="Times New Roman" charset="0"/>
                  </a:rPr>
                  <a:t> </a:t>
                </a:r>
                <a:r>
                  <a:rPr lang="en-US" dirty="0">
                    <a:ea typeface="Times New Roman" charset="0"/>
                  </a:rPr>
                  <a:t>= </a:t>
                </a:r>
                <a14:m>
                  <m:oMath xmlns:m="http://schemas.openxmlformats.org/officeDocument/2006/math">
                    <m:f>
                      <m:fPr>
                        <m:ctrlPr>
                          <a:rPr lang="en-US" i="1">
                            <a:latin typeface="Cambria Math" panose="02040503050406030204" pitchFamily="18" charset="0"/>
                            <a:ea typeface="Times New Roman" charset="0"/>
                          </a:rPr>
                        </m:ctrlPr>
                      </m:fPr>
                      <m:num>
                        <m:r>
                          <a:rPr lang="en-US" i="1">
                            <a:latin typeface="Cambria Math" charset="0"/>
                            <a:ea typeface="Times New Roman" charset="0"/>
                          </a:rPr>
                          <m:t> </m:t>
                        </m:r>
                        <m:r>
                          <m:rPr>
                            <m:sty m:val="p"/>
                          </m:rPr>
                          <a:rPr lang="en-US">
                            <a:latin typeface="Cambria Math" charset="0"/>
                            <a:ea typeface="Cambria Math" charset="0"/>
                            <a:cs typeface="Cambria Math" charset="0"/>
                          </a:rPr>
                          <m:t>m</m:t>
                        </m:r>
                        <m:r>
                          <m:rPr>
                            <m:sty m:val="p"/>
                          </m:rPr>
                          <a:rPr lang="en-US">
                            <a:latin typeface="Cambria Math" charset="0"/>
                            <a:ea typeface="Times New Roman" charset="0"/>
                            <a:cs typeface="Times New Roman" charset="0"/>
                          </a:rPr>
                          <m:t>k</m:t>
                        </m:r>
                        <m:r>
                          <a:rPr lang="ar-SA">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gmk</m:t>
                        </m:r>
                      </m:num>
                      <m:den>
                        <m:r>
                          <a:rPr lang="en-US" i="1">
                            <a:latin typeface="Cambria Math" charset="0"/>
                            <a:ea typeface="Cambria Math" charset="0"/>
                            <a:cs typeface="Cambria Math" charset="0"/>
                          </a:rPr>
                          <m:t> </m:t>
                        </m:r>
                        <m:r>
                          <m:rPr>
                            <m:sty m:val="p"/>
                          </m:rPr>
                          <a:rPr lang="en-US">
                            <a:latin typeface="Cambria Math" charset="0"/>
                            <a:ea typeface="Cambria Math" charset="0"/>
                            <a:cs typeface="Cambria Math" charset="0"/>
                          </a:rPr>
                          <m:t>mk</m:t>
                        </m:r>
                        <m:r>
                          <a:rPr lang="en-US">
                            <a:solidFill>
                              <a:srgbClr val="000000"/>
                            </a:solidFill>
                            <a:latin typeface="Cambria Math" charset="0"/>
                            <a:ea typeface="Times New Roman" charset="0"/>
                          </a:rPr>
                          <m:t>+</m:t>
                        </m:r>
                        <m:r>
                          <m:rPr>
                            <m:sty m:val="p"/>
                          </m:rPr>
                          <a:rPr lang="en-US">
                            <a:solidFill>
                              <a:srgbClr val="0070C0"/>
                            </a:solidFill>
                            <a:latin typeface="Cambria Math" charset="0"/>
                            <a:ea typeface="Cambria Math" charset="0"/>
                            <a:cs typeface="Cambria Math" charset="0"/>
                          </a:rPr>
                          <m:t>g</m:t>
                        </m:r>
                        <m:r>
                          <a:rPr lang="en-US">
                            <a:solidFill>
                              <a:srgbClr val="0070C0"/>
                            </a:solidFill>
                            <a:latin typeface="Cambria Math" charset="0"/>
                            <a:ea typeface="Cambria Math" charset="0"/>
                            <a:cs typeface="Cambria Math" charset="0"/>
                          </a:rPr>
                          <m:t>−</m:t>
                        </m:r>
                        <m:r>
                          <m:rPr>
                            <m:sty m:val="p"/>
                          </m:rPr>
                          <a:rPr lang="en-US">
                            <a:solidFill>
                              <a:srgbClr val="0070C0"/>
                            </a:solidFill>
                            <a:latin typeface="Cambria Math" charset="0"/>
                            <a:ea typeface="Cambria Math" charset="0"/>
                            <a:cs typeface="Cambria Math" charset="0"/>
                          </a:rPr>
                          <m:t>gk</m:t>
                        </m:r>
                        <m:r>
                          <a:rPr lang="en-US">
                            <a:solidFill>
                              <a:srgbClr val="0070C0"/>
                            </a:solidFill>
                            <a:latin typeface="Cambria Math" charset="0"/>
                            <a:ea typeface="Cambria Math" charset="0"/>
                            <a:cs typeface="Cambria Math" charset="0"/>
                          </a:rPr>
                          <m:t>−</m:t>
                        </m:r>
                        <m:r>
                          <m:rPr>
                            <m:sty m:val="p"/>
                          </m:rPr>
                          <a:rPr lang="en-US">
                            <a:solidFill>
                              <a:srgbClr val="0070C0"/>
                            </a:solidFill>
                            <a:latin typeface="Cambria Math" charset="0"/>
                            <a:ea typeface="Cambria Math" charset="0"/>
                            <a:cs typeface="Cambria Math" charset="0"/>
                          </a:rPr>
                          <m:t>gm</m:t>
                        </m:r>
                      </m:den>
                    </m:f>
                  </m:oMath>
                </a14:m>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 k</a:t>
                </a:r>
                <a:endParaRPr lang="en-US"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cs typeface="Times New Roman"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5896" y="835766"/>
                <a:ext cx="6586330" cy="3663119"/>
              </a:xfrm>
              <a:prstGeom prst="rect">
                <a:avLst/>
              </a:prstGeom>
              <a:blipFill rotWithShape="0">
                <a:blip r:embed="rId4"/>
                <a:stretch>
                  <a:fillRect l="-833"/>
                </a:stretch>
              </a:blipFill>
            </p:spPr>
            <p:txBody>
              <a:bodyPr/>
              <a:lstStyle/>
              <a:p>
                <a:r>
                  <a:rPr lang="en-US">
                    <a:noFill/>
                  </a:rPr>
                  <a:t> </a:t>
                </a:r>
              </a:p>
            </p:txBody>
          </p:sp>
        </mc:Fallback>
      </mc:AlternateContent>
      <p:grpSp>
        <p:nvGrpSpPr>
          <p:cNvPr id="22" name="Group 21"/>
          <p:cNvGrpSpPr/>
          <p:nvPr/>
        </p:nvGrpSpPr>
        <p:grpSpPr>
          <a:xfrm>
            <a:off x="6970953" y="1500965"/>
            <a:ext cx="1385647" cy="1510336"/>
            <a:chOff x="1659419" y="1252902"/>
            <a:chExt cx="1385647" cy="1510336"/>
          </a:xfrm>
        </p:grpSpPr>
        <p:grpSp>
          <p:nvGrpSpPr>
            <p:cNvPr id="23" name="Group 22"/>
            <p:cNvGrpSpPr/>
            <p:nvPr/>
          </p:nvGrpSpPr>
          <p:grpSpPr>
            <a:xfrm>
              <a:off x="1659419" y="1252902"/>
              <a:ext cx="1385647" cy="1510336"/>
              <a:chOff x="847118" y="1472908"/>
              <a:chExt cx="1385647" cy="1510336"/>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847118" y="1472908"/>
                <a:ext cx="1385647" cy="1510336"/>
                <a:chOff x="847118" y="1472908"/>
                <a:chExt cx="1385647" cy="1510336"/>
              </a:xfrm>
            </p:grpSpPr>
            <p:sp>
              <p:nvSpPr>
                <p:cNvPr id="28" name="Oval 27"/>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9" name="Group 28"/>
                <p:cNvGrpSpPr/>
                <p:nvPr/>
              </p:nvGrpSpPr>
              <p:grpSpPr>
                <a:xfrm>
                  <a:off x="847118" y="1472908"/>
                  <a:ext cx="1385647" cy="1503603"/>
                  <a:chOff x="4269040" y="1410942"/>
                  <a:chExt cx="1052006" cy="1926280"/>
                </a:xfrm>
              </p:grpSpPr>
              <p:sp>
                <p:nvSpPr>
                  <p:cNvPr id="30" name="Oval 2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C</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
                <p:nvSpPr>
                  <p:cNvPr id="31" name="Oval 3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C</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32" name="Oval 3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3" name="Straight Connector 3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88101" y="1410942"/>
                    <a:ext cx="10971" cy="632030"/>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78866" y="1420370"/>
                    <a:ext cx="274" cy="577015"/>
                  </a:xfrm>
                  <a:prstGeom prst="line">
                    <a:avLst/>
                  </a:prstGeom>
                  <a:ln w="3175">
                    <a:solidFill>
                      <a:srgbClr val="C00000"/>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p:nvPr/>
          </p:nvCxnSpPr>
          <p:spPr>
            <a:xfrm flipH="1">
              <a:off x="2131216" y="1252902"/>
              <a:ext cx="607026" cy="50194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1" name="Rectangle 20"/>
          <p:cNvSpPr/>
          <p:nvPr/>
        </p:nvSpPr>
        <p:spPr>
          <a:xfrm>
            <a:off x="7876072" y="1145999"/>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38" name="Rectangle 37"/>
          <p:cNvSpPr/>
          <p:nvPr/>
        </p:nvSpPr>
        <p:spPr>
          <a:xfrm>
            <a:off x="7076327" y="1153357"/>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Tree>
    <p:extLst>
      <p:ext uri="{BB962C8B-B14F-4D97-AF65-F5344CB8AC3E}">
        <p14:creationId xmlns:p14="http://schemas.microsoft.com/office/powerpoint/2010/main" val="353010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868"/>
          </a:xfrm>
        </p:spPr>
        <p:txBody>
          <a:bodyPr>
            <a:noAutofit/>
          </a:bodyPr>
          <a:lstStyle/>
          <a:p>
            <a:pPr lvl="0"/>
            <a:r>
              <a:rPr lang="en-US" sz="3200" b="1" smtClean="0">
                <a:latin typeface="Times New Roman" charset="0"/>
                <a:ea typeface="Times New Roman" charset="0"/>
                <a:cs typeface="Times New Roman" charset="0"/>
              </a:rPr>
              <a:t>The Concept Mapped Knowledge Domain</a:t>
            </a:r>
            <a:endParaRPr lang="en-US" sz="3200" b="1">
              <a:latin typeface="Times New Roman" charset="0"/>
              <a:ea typeface="Times New Roman" charset="0"/>
              <a:cs typeface="Times New Roman" charset="0"/>
            </a:endParaRPr>
          </a:p>
        </p:txBody>
      </p:sp>
      <p:sp>
        <p:nvSpPr>
          <p:cNvPr id="3" name="Content Placeholder 2"/>
          <p:cNvSpPr>
            <a:spLocks noGrp="1"/>
          </p:cNvSpPr>
          <p:nvPr>
            <p:ph idx="1"/>
          </p:nvPr>
        </p:nvSpPr>
        <p:spPr>
          <a:xfrm>
            <a:off x="457200" y="1128890"/>
            <a:ext cx="8229600" cy="5531554"/>
          </a:xfrm>
        </p:spPr>
        <p:txBody>
          <a:bodyPr>
            <a:normAutofit fontScale="25000" lnSpcReduction="20000"/>
          </a:bodyPr>
          <a:lstStyle/>
          <a:p>
            <a:pPr marL="457200" indent="-457200">
              <a:lnSpc>
                <a:spcPct val="120000"/>
              </a:lnSpc>
              <a:buFont typeface="+mj-lt"/>
              <a:buAutoNum type="arabicPeriod"/>
            </a:pPr>
            <a:r>
              <a:rPr lang="en-US" sz="8000">
                <a:latin typeface="Times New Roman" charset="0"/>
                <a:ea typeface="Times New Roman" charset="0"/>
                <a:cs typeface="Times New Roman" charset="0"/>
              </a:rPr>
              <a:t>The syllabus </a:t>
            </a:r>
            <a:r>
              <a:rPr lang="en-US" sz="8000" smtClean="0">
                <a:latin typeface="Times New Roman" charset="0"/>
                <a:ea typeface="Times New Roman" charset="0"/>
                <a:cs typeface="Times New Roman" charset="0"/>
              </a:rPr>
              <a:t>relation </a:t>
            </a:r>
            <a:r>
              <a:rPr lang="en-US" sz="8000">
                <a:latin typeface="Times New Roman" charset="0"/>
                <a:ea typeface="Times New Roman" charset="0"/>
                <a:cs typeface="Times New Roman" charset="0"/>
              </a:rPr>
              <a:t>[Area Knowledge Space</a:t>
            </a:r>
            <a:r>
              <a:rPr lang="en-US" sz="8000" smtClean="0">
                <a:latin typeface="Times New Roman" charset="0"/>
                <a:ea typeface="Times New Roman" charset="0"/>
                <a:cs typeface="Times New Roman" charset="0"/>
              </a:rPr>
              <a:t>].</a:t>
            </a:r>
          </a:p>
          <a:p>
            <a:pPr marL="0" indent="0">
              <a:lnSpc>
                <a:spcPct val="120000"/>
              </a:lnSpc>
              <a:buNone/>
            </a:pPr>
            <a:r>
              <a:rPr lang="en-US" sz="8000">
                <a:latin typeface="Times New Roman" charset="0"/>
                <a:ea typeface="Times New Roman" charset="0"/>
                <a:cs typeface="Times New Roman" charset="0"/>
              </a:rPr>
              <a:t>The syllabus </a:t>
            </a:r>
            <a:r>
              <a:rPr lang="en-US" sz="8000" smtClean="0">
                <a:latin typeface="Times New Roman" charset="0"/>
                <a:ea typeface="Times New Roman" charset="0"/>
                <a:cs typeface="Times New Roman" charset="0"/>
              </a:rPr>
              <a:t>relation retains </a:t>
            </a:r>
            <a:r>
              <a:rPr lang="en-US" sz="8000">
                <a:latin typeface="Times New Roman" charset="0"/>
                <a:ea typeface="Times New Roman" charset="0"/>
                <a:cs typeface="Times New Roman" charset="0"/>
              </a:rPr>
              <a:t>the occurrence of the concepts in a formal textbook such that it retains the chapter, section, sub-section, </a:t>
            </a:r>
            <a:r>
              <a:rPr lang="en-US" sz="8000" smtClean="0">
                <a:latin typeface="Times New Roman" charset="0"/>
                <a:ea typeface="Times New Roman" charset="0"/>
                <a:cs typeface="Times New Roman" charset="0"/>
              </a:rPr>
              <a:t>etc.</a:t>
            </a:r>
          </a:p>
          <a:p>
            <a:pPr marL="0" indent="0">
              <a:lnSpc>
                <a:spcPct val="120000"/>
              </a:lnSpc>
              <a:buNone/>
            </a:pPr>
            <a:endParaRPr lang="en-US" sz="8000" smtClean="0">
              <a:latin typeface="Times New Roman" charset="0"/>
              <a:ea typeface="Times New Roman" charset="0"/>
              <a:cs typeface="Times New Roman" charset="0"/>
            </a:endParaRPr>
          </a:p>
          <a:p>
            <a:pPr marL="457200" indent="-457200">
              <a:lnSpc>
                <a:spcPct val="120000"/>
              </a:lnSpc>
              <a:buFont typeface="+mj-lt"/>
              <a:buAutoNum type="arabicPeriod" startAt="2"/>
            </a:pPr>
            <a:r>
              <a:rPr lang="en-US" sz="8000" smtClean="0">
                <a:latin typeface="Times New Roman" charset="0"/>
                <a:ea typeface="Times New Roman" charset="0"/>
                <a:cs typeface="Times New Roman" charset="0"/>
              </a:rPr>
              <a:t>The </a:t>
            </a:r>
            <a:r>
              <a:rPr lang="en-US" sz="8000">
                <a:latin typeface="Times New Roman" charset="0"/>
                <a:ea typeface="Times New Roman" charset="0"/>
                <a:cs typeface="Times New Roman" charset="0"/>
              </a:rPr>
              <a:t>ontological </a:t>
            </a:r>
            <a:r>
              <a:rPr lang="en-US" sz="8000" smtClean="0">
                <a:latin typeface="Times New Roman" charset="0"/>
                <a:ea typeface="Times New Roman" charset="0"/>
                <a:cs typeface="Times New Roman" charset="0"/>
              </a:rPr>
              <a:t>relation.</a:t>
            </a:r>
          </a:p>
          <a:p>
            <a:pPr marL="0" indent="0">
              <a:lnSpc>
                <a:spcPct val="120000"/>
              </a:lnSpc>
              <a:buNone/>
            </a:pPr>
            <a:r>
              <a:rPr lang="en-US" sz="8000">
                <a:latin typeface="Times New Roman" charset="0"/>
                <a:ea typeface="Times New Roman" charset="0"/>
                <a:cs typeface="Times New Roman" charset="0"/>
              </a:rPr>
              <a:t>The ontological </a:t>
            </a:r>
            <a:r>
              <a:rPr lang="en-US" sz="8000" smtClean="0">
                <a:latin typeface="Times New Roman" charset="0"/>
                <a:ea typeface="Times New Roman" charset="0"/>
                <a:cs typeface="Times New Roman" charset="0"/>
              </a:rPr>
              <a:t>relation links </a:t>
            </a:r>
            <a:r>
              <a:rPr lang="en-US" sz="8000">
                <a:latin typeface="Times New Roman" charset="0"/>
                <a:ea typeface="Times New Roman" charset="0"/>
                <a:cs typeface="Times New Roman" charset="0"/>
              </a:rPr>
              <a:t>the concepts in terms of class, part, and instances of, </a:t>
            </a:r>
            <a:r>
              <a:rPr lang="en-US" sz="8000" smtClean="0">
                <a:latin typeface="Times New Roman" charset="0"/>
                <a:ea typeface="Times New Roman" charset="0"/>
                <a:cs typeface="Times New Roman" charset="0"/>
              </a:rPr>
              <a:t>relationships.</a:t>
            </a:r>
          </a:p>
          <a:p>
            <a:pPr marL="0" indent="0">
              <a:lnSpc>
                <a:spcPct val="120000"/>
              </a:lnSpc>
              <a:buNone/>
            </a:pPr>
            <a:endParaRPr lang="en-US" sz="8000" smtClean="0">
              <a:latin typeface="Times New Roman" charset="0"/>
              <a:ea typeface="Times New Roman" charset="0"/>
              <a:cs typeface="Times New Roman" charset="0"/>
            </a:endParaRPr>
          </a:p>
          <a:p>
            <a:pPr marL="515938" indent="-515938">
              <a:lnSpc>
                <a:spcPct val="120000"/>
              </a:lnSpc>
              <a:buFont typeface="+mj-lt"/>
              <a:buAutoNum type="arabicPeriod" startAt="3"/>
            </a:pPr>
            <a:r>
              <a:rPr lang="en-US" sz="8000" smtClean="0">
                <a:latin typeface="Times New Roman" charset="0"/>
                <a:ea typeface="Times New Roman" charset="0"/>
                <a:cs typeface="Times New Roman" charset="0"/>
              </a:rPr>
              <a:t>The </a:t>
            </a:r>
            <a:r>
              <a:rPr lang="en-US" sz="8000">
                <a:latin typeface="Times New Roman" charset="0"/>
                <a:ea typeface="Times New Roman" charset="0"/>
                <a:cs typeface="Times New Roman" charset="0"/>
              </a:rPr>
              <a:t>cognitive </a:t>
            </a:r>
            <a:r>
              <a:rPr lang="en-US" sz="8000" smtClean="0">
                <a:latin typeface="Times New Roman" charset="0"/>
                <a:ea typeface="Times New Roman" charset="0"/>
                <a:cs typeface="Times New Roman" charset="0"/>
              </a:rPr>
              <a:t>relation.</a:t>
            </a:r>
          </a:p>
          <a:p>
            <a:pPr marL="0" indent="0">
              <a:lnSpc>
                <a:spcPct val="120000"/>
              </a:lnSpc>
              <a:buNone/>
            </a:pPr>
            <a:r>
              <a:rPr lang="en-GB" sz="8000">
                <a:latin typeface="Times New Roman" charset="0"/>
                <a:ea typeface="Times New Roman" charset="0"/>
                <a:cs typeface="Times New Roman" charset="0"/>
              </a:rPr>
              <a:t>The cognitive skill </a:t>
            </a:r>
            <a:r>
              <a:rPr lang="en-GB" sz="8000" smtClean="0">
                <a:latin typeface="Times New Roman" charset="0"/>
                <a:ea typeface="Times New Roman" charset="0"/>
                <a:cs typeface="Times New Roman" charset="0"/>
              </a:rPr>
              <a:t>relation </a:t>
            </a:r>
            <a:r>
              <a:rPr lang="en-GB" sz="8000">
                <a:latin typeface="Times New Roman" charset="0"/>
                <a:ea typeface="Times New Roman" charset="0"/>
                <a:cs typeface="Times New Roman" charset="0"/>
              </a:rPr>
              <a:t>captures the relationship between concepts in terms of prerequisite concept needed to be attain to know the target concept at certain skill level</a:t>
            </a:r>
            <a:r>
              <a:rPr lang="en-GB" sz="8000" smtClean="0">
                <a:latin typeface="Times New Roman" charset="0"/>
                <a:ea typeface="Times New Roman" charset="0"/>
                <a:cs typeface="Times New Roman" charset="0"/>
              </a:rPr>
              <a:t>.</a:t>
            </a:r>
          </a:p>
          <a:p>
            <a:pPr marL="0" indent="0">
              <a:lnSpc>
                <a:spcPct val="120000"/>
              </a:lnSpc>
              <a:buNone/>
            </a:pPr>
            <a:endParaRPr lang="ar-SA" sz="8000" b="1" smtClean="0">
              <a:latin typeface="Times New Roman" charset="0"/>
              <a:ea typeface="Times New Roman" charset="0"/>
              <a:cs typeface="Times New Roman" charset="0"/>
            </a:endParaRPr>
          </a:p>
          <a:p>
            <a:pPr marL="0" indent="0">
              <a:lnSpc>
                <a:spcPct val="120000"/>
              </a:lnSpc>
              <a:buNone/>
            </a:pPr>
            <a:endParaRPr lang="en-US" sz="8000">
              <a:latin typeface="Times New Roman" charset="0"/>
              <a:ea typeface="Times New Roman" charset="0"/>
              <a:cs typeface="Times New Roman" charset="0"/>
            </a:endParaRPr>
          </a:p>
          <a:p>
            <a:endParaRPr lang="en-US" sz="2400" smtClean="0">
              <a:latin typeface="Times New Roman"/>
              <a:cs typeface="Times New Roman"/>
            </a:endParaRPr>
          </a:p>
          <a:p>
            <a:pPr marL="0" indent="0">
              <a:buNone/>
            </a:pPr>
            <a:endParaRPr lang="en-US" sz="2400">
              <a:latin typeface="Times New Roman"/>
              <a:cs typeface="Times New Roman"/>
            </a:endParaRPr>
          </a:p>
          <a:p>
            <a:endParaRPr lang="en-US" sz="2400">
              <a:latin typeface="Times New Roman"/>
              <a:cs typeface="Times New Roman"/>
            </a:endParaRPr>
          </a:p>
          <a:p>
            <a:endParaRPr lang="en-US" sz="2400">
              <a:latin typeface="Times New Roman"/>
              <a:cs typeface="Times New Roman"/>
            </a:endParaRPr>
          </a:p>
        </p:txBody>
      </p:sp>
      <p:grpSp>
        <p:nvGrpSpPr>
          <p:cNvPr id="4" name="Group 3"/>
          <p:cNvGrpSpPr/>
          <p:nvPr/>
        </p:nvGrpSpPr>
        <p:grpSpPr>
          <a:xfrm>
            <a:off x="6139879" y="5402391"/>
            <a:ext cx="1400823" cy="395572"/>
            <a:chOff x="3148579" y="2487618"/>
            <a:chExt cx="1400823" cy="395572"/>
          </a:xfrm>
        </p:grpSpPr>
        <p:cxnSp>
          <p:nvCxnSpPr>
            <p:cNvPr id="5" name="Straight Arrow Connector 4"/>
            <p:cNvCxnSpPr/>
            <p:nvPr/>
          </p:nvCxnSpPr>
          <p:spPr>
            <a:xfrm flipV="1">
              <a:off x="3400013" y="2767528"/>
              <a:ext cx="870970"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 Box 74803"/>
            <p:cNvSpPr txBox="1"/>
            <p:nvPr/>
          </p:nvSpPr>
          <p:spPr>
            <a:xfrm>
              <a:off x="3633479" y="2487618"/>
              <a:ext cx="312741" cy="232439"/>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smtClean="0">
                  <a:effectLst/>
                  <a:latin typeface="Cambria Math"/>
                  <a:ea typeface="ＭＳ 明朝"/>
                  <a:cs typeface="Times"/>
                </a:rPr>
                <a:t>L</a:t>
              </a:r>
              <a:r>
                <a:rPr lang="en-US" sz="900" b="1" baseline="-25000" smtClean="0">
                  <a:effectLst/>
                  <a:latin typeface="Cambria Math"/>
                  <a:ea typeface="ＭＳ 明朝"/>
                  <a:cs typeface="Times"/>
                </a:rPr>
                <a:t>k</a:t>
              </a:r>
              <a:endParaRPr lang="en-US" sz="900" baseline="-25000">
                <a:latin typeface="Cambria Math"/>
                <a:ea typeface="ＭＳ 明朝"/>
                <a:cs typeface="Times"/>
              </a:endParaRPr>
            </a:p>
            <a:p>
              <a:pPr>
                <a:spcAft>
                  <a:spcPts val="0"/>
                </a:spcAft>
              </a:pPr>
              <a:endParaRPr lang="en-US" sz="1200" i="1">
                <a:effectLst/>
                <a:latin typeface="Cambria Math"/>
                <a:ea typeface="ＭＳ 明朝"/>
                <a:cs typeface="Times"/>
              </a:endParaRPr>
            </a:p>
          </p:txBody>
        </p:sp>
        <p:sp>
          <p:nvSpPr>
            <p:cNvPr id="7" name="Flowchart: Terminator 71681"/>
            <p:cNvSpPr/>
            <p:nvPr/>
          </p:nvSpPr>
          <p:spPr>
            <a:xfrm>
              <a:off x="4270983" y="2651867"/>
              <a:ext cx="278419" cy="231323"/>
            </a:xfrm>
            <a:prstGeom prst="flowChartTerminator">
              <a:avLst/>
            </a:prstGeom>
            <a:solidFill>
              <a:srgbClr val="F79646">
                <a:lumMod val="40000"/>
                <a:lumOff val="60000"/>
              </a:srgbClr>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900" smtClean="0">
                  <a:solidFill>
                    <a:srgbClr val="000000"/>
                  </a:solidFill>
                  <a:effectLst/>
                  <a:latin typeface="Cambria Math"/>
                  <a:ea typeface="ＭＳ 明朝"/>
                  <a:cs typeface="Times"/>
                </a:rPr>
                <a:t>B</a:t>
              </a:r>
              <a:endParaRPr lang="en-US" sz="900" baseline="-25000">
                <a:effectLst/>
                <a:latin typeface="Cambria Math"/>
                <a:ea typeface="ＭＳ 明朝"/>
                <a:cs typeface="Times"/>
              </a:endParaRPr>
            </a:p>
          </p:txBody>
        </p:sp>
        <p:sp>
          <p:nvSpPr>
            <p:cNvPr id="8" name="Flowchart: Terminator 71681"/>
            <p:cNvSpPr/>
            <p:nvPr/>
          </p:nvSpPr>
          <p:spPr>
            <a:xfrm>
              <a:off x="3148579" y="2651867"/>
              <a:ext cx="251434" cy="231323"/>
            </a:xfrm>
            <a:prstGeom prst="flowChartTerminator">
              <a:avLst/>
            </a:prstGeom>
            <a:solidFill>
              <a:srgbClr val="F79646">
                <a:lumMod val="40000"/>
                <a:lumOff val="60000"/>
              </a:srgbClr>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900" smtClean="0">
                  <a:solidFill>
                    <a:srgbClr val="000000"/>
                  </a:solidFill>
                  <a:effectLst/>
                  <a:latin typeface="Cambria Math"/>
                  <a:ea typeface="ＭＳ 明朝"/>
                  <a:cs typeface="Times"/>
                </a:rPr>
                <a:t>A</a:t>
              </a:r>
              <a:endParaRPr lang="en-US" sz="900" baseline="-25000">
                <a:effectLst/>
                <a:latin typeface="Cambria Math"/>
                <a:ea typeface="ＭＳ 明朝"/>
                <a:cs typeface="Times"/>
              </a:endParaRPr>
            </a:p>
          </p:txBody>
        </p:sp>
      </p:grpSp>
      <p:grpSp>
        <p:nvGrpSpPr>
          <p:cNvPr id="9" name="Group 8"/>
          <p:cNvGrpSpPr/>
          <p:nvPr/>
        </p:nvGrpSpPr>
        <p:grpSpPr>
          <a:xfrm>
            <a:off x="6053144" y="3403613"/>
            <a:ext cx="1400823" cy="393977"/>
            <a:chOff x="3148579" y="2489213"/>
            <a:chExt cx="1400823" cy="393977"/>
          </a:xfrm>
        </p:grpSpPr>
        <p:cxnSp>
          <p:nvCxnSpPr>
            <p:cNvPr id="10" name="Straight Arrow Connector 9"/>
            <p:cNvCxnSpPr/>
            <p:nvPr/>
          </p:nvCxnSpPr>
          <p:spPr>
            <a:xfrm flipV="1">
              <a:off x="3400013" y="2767528"/>
              <a:ext cx="870970" cy="1"/>
            </a:xfrm>
            <a:prstGeom prst="straightConnector1">
              <a:avLst/>
            </a:prstGeom>
            <a:ln w="127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 name="Text Box 74803"/>
            <p:cNvSpPr txBox="1"/>
            <p:nvPr/>
          </p:nvSpPr>
          <p:spPr>
            <a:xfrm>
              <a:off x="3633480" y="2489213"/>
              <a:ext cx="302246" cy="232439"/>
            </a:xfrm>
            <a:prstGeom prst="rect">
              <a:avLst/>
            </a:prstGeom>
            <a:noFill/>
            <a:ln w="3175">
              <a:solidFill>
                <a:schemeClr val="tx1"/>
              </a:solid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smtClean="0">
                  <a:effectLst/>
                  <a:latin typeface="Cambria Math"/>
                  <a:ea typeface="ＭＳ 明朝"/>
                  <a:cs typeface="Times"/>
                </a:rPr>
                <a:t>L</a:t>
              </a:r>
              <a:r>
                <a:rPr lang="en-US" sz="900" b="1" baseline="-25000" smtClean="0">
                  <a:effectLst/>
                  <a:latin typeface="Cambria Math"/>
                  <a:ea typeface="ＭＳ 明朝"/>
                  <a:cs typeface="Times"/>
                </a:rPr>
                <a:t>k</a:t>
              </a:r>
              <a:endParaRPr lang="en-US" sz="900" baseline="-25000">
                <a:latin typeface="Cambria Math"/>
                <a:ea typeface="ＭＳ 明朝"/>
                <a:cs typeface="Times"/>
              </a:endParaRPr>
            </a:p>
            <a:p>
              <a:pPr>
                <a:spcAft>
                  <a:spcPts val="0"/>
                </a:spcAft>
              </a:pPr>
              <a:endParaRPr lang="en-US" sz="1200" i="1">
                <a:effectLst/>
                <a:latin typeface="Cambria Math"/>
                <a:ea typeface="ＭＳ 明朝"/>
                <a:cs typeface="Times"/>
              </a:endParaRPr>
            </a:p>
          </p:txBody>
        </p:sp>
        <p:sp>
          <p:nvSpPr>
            <p:cNvPr id="12" name="Flowchart: Terminator 71681"/>
            <p:cNvSpPr/>
            <p:nvPr/>
          </p:nvSpPr>
          <p:spPr>
            <a:xfrm>
              <a:off x="4270983" y="2651867"/>
              <a:ext cx="278419" cy="231323"/>
            </a:xfrm>
            <a:prstGeom prst="flowChartTerminator">
              <a:avLst/>
            </a:prstGeom>
            <a:solidFill>
              <a:srgbClr val="F79646">
                <a:lumMod val="40000"/>
                <a:lumOff val="60000"/>
              </a:srgbClr>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900" smtClean="0">
                  <a:solidFill>
                    <a:srgbClr val="000000"/>
                  </a:solidFill>
                  <a:effectLst/>
                  <a:latin typeface="Cambria Math"/>
                  <a:ea typeface="ＭＳ 明朝"/>
                  <a:cs typeface="Times"/>
                </a:rPr>
                <a:t>B</a:t>
              </a:r>
              <a:endParaRPr lang="en-US" sz="900" baseline="-25000">
                <a:effectLst/>
                <a:latin typeface="Cambria Math"/>
                <a:ea typeface="ＭＳ 明朝"/>
                <a:cs typeface="Times"/>
              </a:endParaRPr>
            </a:p>
          </p:txBody>
        </p:sp>
        <p:sp>
          <p:nvSpPr>
            <p:cNvPr id="13" name="Flowchart: Terminator 71681"/>
            <p:cNvSpPr/>
            <p:nvPr/>
          </p:nvSpPr>
          <p:spPr>
            <a:xfrm>
              <a:off x="3148579" y="2651867"/>
              <a:ext cx="251434" cy="231323"/>
            </a:xfrm>
            <a:prstGeom prst="flowChartTerminator">
              <a:avLst/>
            </a:prstGeom>
            <a:solidFill>
              <a:srgbClr val="F79646">
                <a:lumMod val="40000"/>
                <a:lumOff val="60000"/>
              </a:srgbClr>
            </a:solidFill>
            <a:ln w="63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900" smtClean="0">
                  <a:solidFill>
                    <a:srgbClr val="000000"/>
                  </a:solidFill>
                  <a:effectLst/>
                  <a:latin typeface="Cambria Math"/>
                  <a:ea typeface="ＭＳ 明朝"/>
                  <a:cs typeface="Times"/>
                </a:rPr>
                <a:t>A</a:t>
              </a:r>
              <a:endParaRPr lang="en-US" sz="900" baseline="-25000">
                <a:effectLst/>
                <a:latin typeface="Cambria Math"/>
                <a:ea typeface="ＭＳ 明朝"/>
                <a:cs typeface="Times"/>
              </a:endParaRPr>
            </a:p>
          </p:txBody>
        </p:sp>
      </p:grpSp>
      <p:sp>
        <p:nvSpPr>
          <p:cNvPr id="14" name="Slide Number Placeholder 13"/>
          <p:cNvSpPr>
            <a:spLocks noGrp="1"/>
          </p:cNvSpPr>
          <p:nvPr>
            <p:ph type="sldNum" sz="quarter" idx="12"/>
          </p:nvPr>
        </p:nvSpPr>
        <p:spPr/>
        <p:txBody>
          <a:bodyPr/>
          <a:lstStyle/>
          <a:p>
            <a:fld id="{B38F3DF5-46B4-354D-BEB6-FC8B3F9E8E19}" type="slidenum">
              <a:rPr lang="en-US" smtClean="0"/>
              <a:t>6</a:t>
            </a:fld>
            <a:endParaRPr lang="en-US"/>
          </a:p>
        </p:txBody>
      </p:sp>
    </p:spTree>
    <p:extLst>
      <p:ext uri="{BB962C8B-B14F-4D97-AF65-F5344CB8AC3E}">
        <p14:creationId xmlns:p14="http://schemas.microsoft.com/office/powerpoint/2010/main" val="1566682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26400" y="6356350"/>
            <a:ext cx="660400" cy="365125"/>
          </a:xfrm>
        </p:spPr>
        <p:txBody>
          <a:bodyPr/>
          <a:lstStyle/>
          <a:p>
            <a:fld id="{B38F3DF5-46B4-354D-BEB6-FC8B3F9E8E19}" type="slidenum">
              <a:rPr lang="en-US" smtClean="0"/>
              <a:t>60</a:t>
            </a:fld>
            <a:endParaRPr lang="en-US"/>
          </a:p>
        </p:txBody>
      </p:sp>
      <mc:AlternateContent xmlns:mc="http://schemas.openxmlformats.org/markup-compatibility/2006" xmlns:a14="http://schemas.microsoft.com/office/drawing/2010/main">
        <mc:Choice Requires="a14">
          <p:sp>
            <p:nvSpPr>
              <p:cNvPr id="4" name="Rectangle 3"/>
              <p:cNvSpPr/>
              <p:nvPr/>
            </p:nvSpPr>
            <p:spPr>
              <a:xfrm>
                <a:off x="3808544" y="267127"/>
                <a:ext cx="1553165"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𝟑</m:t>
                        </m:r>
                      </m:sub>
                    </m:sSub>
                  </m:oMath>
                </a14:m>
                <a:r>
                  <a:rPr lang="en-US" sz="2400" b="1" smtClean="0">
                    <a:effectLst/>
                    <a:latin typeface="Times New Roman" charset="0"/>
                    <a:ea typeface="Times New Roman" charset="0"/>
                  </a:rPr>
                  <a:t>|</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smtClean="0">
                            <a:latin typeface="Cambria Math" charset="0"/>
                            <a:ea typeface="Cambria Math" charset="0"/>
                            <a:cs typeface="Cambria Math" charset="0"/>
                          </a:rPr>
                          <m:t>𝐑</m:t>
                        </m:r>
                      </m:e>
                      <m:sub>
                        <m:r>
                          <a:rPr lang="en-US" sz="2400" b="1" i="0" smtClean="0">
                            <a:latin typeface="Cambria Math" charset="0"/>
                            <a:ea typeface="Cambria Math" charset="0"/>
                            <a:cs typeface="Cambria Math" charset="0"/>
                          </a:rPr>
                          <m:t>𝟒</m:t>
                        </m:r>
                      </m:sub>
                    </m:sSub>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808544" y="267127"/>
                <a:ext cx="1553165" cy="461665"/>
              </a:xfrm>
              <a:prstGeom prst="rect">
                <a:avLst/>
              </a:prstGeom>
              <a:blipFill rotWithShape="0">
                <a:blip r:embed="rId3"/>
                <a:stretch>
                  <a:fillRect t="-10526" r="-3137"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5896" y="835766"/>
                <a:ext cx="6586330" cy="3610219"/>
              </a:xfrm>
              <a:prstGeom prst="rect">
                <a:avLst/>
              </a:prstGeom>
            </p:spPr>
            <p:txBody>
              <a:bodyPr wrap="square">
                <a:spAutoFit/>
              </a:bodyPr>
              <a:lstStyle/>
              <a:p>
                <a:pPr marL="285750" indent="-285750">
                  <a:lnSpc>
                    <a:spcPct val="150000"/>
                  </a:lnSpc>
                  <a:buFont typeface=".HelveticaNeueDeskInterface-Regular" charset="-120"/>
                  <a:buChar char="-"/>
                </a:pPr>
                <a:r>
                  <a:rPr lang="en-US" dirty="0">
                    <a:latin typeface="Times New Roman" charset="0"/>
                    <a:ea typeface="Times New Roman" charset="0"/>
                    <a:cs typeface="Times New Roman" charset="0"/>
                  </a:rPr>
                  <a:t>In the case of concept C</a:t>
                </a:r>
                <a:r>
                  <a:rPr lang="en-US" baseline="-25000" dirty="0">
                    <a:latin typeface="Times New Roman" charset="0"/>
                    <a:ea typeface="Times New Roman" charset="0"/>
                    <a:cs typeface="Times New Roman" charset="0"/>
                  </a:rPr>
                  <a:t>3</a:t>
                </a:r>
                <a:r>
                  <a:rPr lang="en-US" dirty="0">
                    <a:latin typeface="Times New Roman" charset="0"/>
                    <a:ea typeface="Times New Roman" charset="0"/>
                    <a:cs typeface="Times New Roman" charset="0"/>
                  </a:rPr>
                  <a:t>, which supports to only one concept C</a:t>
                </a:r>
                <a:r>
                  <a:rPr lang="en-US" baseline="-25000" dirty="0">
                    <a:latin typeface="Times New Roman" charset="0"/>
                    <a:ea typeface="Times New Roman" charset="0"/>
                    <a:cs typeface="Times New Roman" charset="0"/>
                  </a:rPr>
                  <a:t>2, </a:t>
                </a:r>
                <a:r>
                  <a:rPr lang="en-US" dirty="0">
                    <a:latin typeface="Times New Roman" charset="0"/>
                    <a:ea typeface="Times New Roman" charset="0"/>
                    <a:cs typeface="Times New Roman" charset="0"/>
                  </a:rPr>
                  <a:t>and there is another concept in the support set of the supported concept C</a:t>
                </a:r>
                <a:r>
                  <a:rPr lang="en-US" baseline="-25000" dirty="0">
                    <a:latin typeface="Times New Roman" charset="0"/>
                    <a:ea typeface="Times New Roman" charset="0"/>
                    <a:cs typeface="Times New Roman" charset="0"/>
                  </a:rPr>
                  <a:t>1</a:t>
                </a:r>
                <a:r>
                  <a:rPr lang="en-US" dirty="0">
                    <a:latin typeface="Times New Roman" charset="0"/>
                    <a:ea typeface="Times New Roman" charset="0"/>
                    <a:cs typeface="Times New Roman" charset="0"/>
                  </a:rPr>
                  <a:t> </a:t>
                </a:r>
              </a:p>
              <a:p>
                <a:pPr marL="285750" indent="-285750">
                  <a:lnSpc>
                    <a:spcPct val="150000"/>
                  </a:lnSpc>
                  <a:buFont typeface=".HelveticaNeueDeskInterface-Regular" charset="-120"/>
                  <a:buChar char="-"/>
                </a:pPr>
                <a:r>
                  <a:rPr lang="en-US" dirty="0" smtClean="0">
                    <a:latin typeface="Times New Roman" charset="0"/>
                    <a:ea typeface="Times New Roman" charset="0"/>
                  </a:rPr>
                  <a:t>P</a:t>
                </a:r>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b="0" i="0" smtClean="0">
                            <a:latin typeface="Cambria Math" charset="0"/>
                            <a:ea typeface="Cambria Math" charset="0"/>
                            <a:cs typeface="Cambria Math" charset="0"/>
                          </a:rPr>
                          <m:t>3</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4</m:t>
                        </m:r>
                      </m:sub>
                    </m:sSub>
                  </m:oMath>
                </a14:m>
                <a:r>
                  <a:rPr lang="en-US" dirty="0" smtClean="0">
                    <a:latin typeface="Times New Roman" charset="0"/>
                    <a:ea typeface="Times New Roman" charset="0"/>
                  </a:rPr>
                  <a:t>) = </a:t>
                </a: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b="0" i="0" smtClean="0">
                            <a:latin typeface="Cambria Math" charset="0"/>
                            <a:ea typeface="Cambria Math" charset="0"/>
                            <a:cs typeface="Cambria Math" charset="0"/>
                          </a:rPr>
                          <m:t>1</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4</m:t>
                        </m:r>
                      </m:sub>
                    </m:sSub>
                  </m:oMath>
                </a14:m>
                <a:r>
                  <a:rPr lang="en-US" dirty="0">
                    <a:latin typeface="Times New Roman" charset="0"/>
                    <a:ea typeface="Times New Roman" charset="0"/>
                  </a:rPr>
                  <a:t>)</a:t>
                </a:r>
                <a14:m>
                  <m:oMath xmlns:m="http://schemas.openxmlformats.org/officeDocument/2006/math">
                    <m:r>
                      <a:rPr lang="en-US" b="1">
                        <a:solidFill>
                          <a:srgbClr val="000000"/>
                        </a:solidFill>
                        <a:latin typeface="Cambria Math" charset="0"/>
                        <a:ea typeface="Times New Roman" charset="0"/>
                        <a:cs typeface="Times New Roman" charset="0"/>
                      </a:rPr>
                      <m:t>∗</m:t>
                    </m:r>
                  </m:oMath>
                </a14:m>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i="1">
                            <a:latin typeface="Cambria Math" charset="0"/>
                            <a:ea typeface="Cambria Math" charset="0"/>
                            <a:cs typeface="Cambria Math" charset="0"/>
                          </a:rPr>
                          <m:t>C</m:t>
                        </m:r>
                      </m:e>
                      <m:sub>
                        <m:r>
                          <a:rPr lang="en-US" i="1">
                            <a:latin typeface="Cambria Math" charset="0"/>
                            <a:ea typeface="Cambria Math" charset="0"/>
                            <a:cs typeface="Cambria Math" charset="0"/>
                          </a:rPr>
                          <m:t>3</m:t>
                        </m:r>
                      </m:sub>
                    </m:sSub>
                  </m:oMath>
                </a14:m>
                <a:r>
                  <a:rPr lang="en-US" dirty="0">
                    <a:latin typeface="Times New Roman" charset="0"/>
                    <a:ea typeface="Times New Roman" charset="0"/>
                  </a:rPr>
                  <a:t>) </a:t>
                </a:r>
                <a:endParaRPr lang="en-US" baseline="-250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dirty="0" smtClean="0">
                    <a:latin typeface="Times New Roman" charset="0"/>
                    <a:ea typeface="Times New Roman" charset="0"/>
                  </a:rPr>
                  <a:t>= </a:t>
                </a: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1</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4</m:t>
                        </m:r>
                      </m:sub>
                    </m:sSub>
                  </m:oMath>
                </a14:m>
                <a:r>
                  <a:rPr lang="en-US" dirty="0">
                    <a:latin typeface="Times New Roman" charset="0"/>
                    <a:ea typeface="Times New Roman" charset="0"/>
                  </a:rPr>
                  <a:t>)</a:t>
                </a:r>
                <a14:m>
                  <m:oMath xmlns:m="http://schemas.openxmlformats.org/officeDocument/2006/math">
                    <m:r>
                      <a:rPr lang="en-US" b="1">
                        <a:solidFill>
                          <a:srgbClr val="000000"/>
                        </a:solidFill>
                        <a:latin typeface="Cambria Math" charset="0"/>
                        <a:ea typeface="Times New Roman" charset="0"/>
                        <a:cs typeface="Times New Roman" charset="0"/>
                      </a:rPr>
                      <m:t>∗</m:t>
                    </m:r>
                  </m:oMath>
                </a14:m>
                <a:r>
                  <a:rPr lang="en-US" dirty="0" smtClean="0">
                    <a:latin typeface="Times New Roman" charset="0"/>
                    <a:ea typeface="Times New Roman" charset="0"/>
                  </a:rPr>
                  <a:t>k</a:t>
                </a:r>
              </a:p>
              <a:p>
                <a:pPr marL="285750" indent="-285750">
                  <a:lnSpc>
                    <a:spcPct val="150000"/>
                  </a:lnSpc>
                  <a:buFont typeface=".HelveticaNeueDeskInterface-Regular" charset="-120"/>
                  <a:buChar char="-"/>
                </a:pPr>
                <a:r>
                  <a:rPr lang="en-US" dirty="0" smtClean="0">
                    <a:latin typeface="Times New Roman" charset="0"/>
                    <a:ea typeface="Times New Roman" charset="0"/>
                  </a:rPr>
                  <a:t> </a:t>
                </a:r>
                <a:r>
                  <a:rPr lang="en-US" dirty="0">
                    <a:ea typeface="Times New Roman" charset="0"/>
                  </a:rPr>
                  <a:t>=</a:t>
                </a:r>
                <a:r>
                  <a:rPr lang="en-US" dirty="0">
                    <a:latin typeface="Times New Roman" charset="0"/>
                    <a:ea typeface="Times New Roman" charset="0"/>
                    <a:cs typeface="Times New Roman" charset="0"/>
                  </a:rPr>
                  <a:t>= </a:t>
                </a:r>
                <a14:m>
                  <m:oMath xmlns:m="http://schemas.openxmlformats.org/officeDocument/2006/math">
                    <m:f>
                      <m:fPr>
                        <m:ctrlPr>
                          <a:rPr lang="en-US" i="1">
                            <a:latin typeface="Cambria Math" panose="02040503050406030204" pitchFamily="18" charset="0"/>
                            <a:ea typeface="Times New Roman" charset="0"/>
                          </a:rPr>
                        </m:ctrlPr>
                      </m:fPr>
                      <m:num>
                        <m:r>
                          <m:rPr>
                            <m:sty m:val="p"/>
                          </m:rPr>
                          <a:rPr lang="en-US">
                            <a:solidFill>
                              <a:prstClr val="white">
                                <a:lumMod val="50000"/>
                              </a:prstClr>
                            </a:solidFill>
                            <a:latin typeface="Cambria Math" charset="0"/>
                            <a:ea typeface="Cambria Math" charset="0"/>
                            <a:cs typeface="Cambria Math" charset="0"/>
                          </a:rPr>
                          <m:t>m</m:t>
                        </m:r>
                        <m:r>
                          <a:rPr lang="en-US" baseline="30000">
                            <a:solidFill>
                              <a:prstClr val="white">
                                <a:lumMod val="50000"/>
                              </a:prstClr>
                            </a:solidFill>
                            <a:latin typeface="Cambria Math" charset="0"/>
                            <a:ea typeface="Cambria Math" charset="0"/>
                            <a:cs typeface="Cambria Math" charset="0"/>
                          </a:rPr>
                          <m:t>2</m:t>
                        </m:r>
                        <m:r>
                          <a:rPr lang="en-US">
                            <a:solidFill>
                              <a:prstClr val="white">
                                <a:lumMod val="50000"/>
                              </a:prstClr>
                            </a:solidFill>
                            <a:latin typeface="Cambria Math" charset="0"/>
                            <a:ea typeface="Cambria Math" charset="0"/>
                            <a:cs typeface="Cambria Math" charset="0"/>
                          </a:rPr>
                          <m:t>∗</m:t>
                        </m:r>
                        <m:r>
                          <m:rPr>
                            <m:sty m:val="p"/>
                          </m:rPr>
                          <a:rPr lang="en-US">
                            <a:solidFill>
                              <a:prstClr val="black"/>
                            </a:solidFill>
                            <a:latin typeface="Cambria Math" charset="0"/>
                            <a:ea typeface="Times New Roman" charset="0"/>
                            <a:cs typeface="Times New Roman" charset="0"/>
                          </a:rPr>
                          <m:t>k</m:t>
                        </m:r>
                      </m:num>
                      <m:den>
                        <m:r>
                          <m:rPr>
                            <m:sty m:val="p"/>
                          </m:rPr>
                          <a:rPr lang="en-US">
                            <a:solidFill>
                              <a:schemeClr val="bg1">
                                <a:lumMod val="50000"/>
                              </a:schemeClr>
                            </a:solidFill>
                            <a:latin typeface="Cambria Math" charset="0"/>
                            <a:ea typeface="Cambria Math" charset="0"/>
                            <a:cs typeface="Cambria Math" charset="0"/>
                          </a:rPr>
                          <m:t>m</m:t>
                        </m:r>
                        <m:r>
                          <a:rPr lang="en-US" baseline="30000">
                            <a:solidFill>
                              <a:schemeClr val="bg1">
                                <a:lumMod val="50000"/>
                              </a:schemeClr>
                            </a:solidFill>
                            <a:latin typeface="Cambria Math" charset="0"/>
                            <a:ea typeface="Cambria Math" charset="0"/>
                            <a:cs typeface="Cambria Math" charset="0"/>
                          </a:rPr>
                          <m:t>2</m:t>
                        </m:r>
                        <m:r>
                          <m:rPr>
                            <m:sty m:val="p"/>
                          </m:rPr>
                          <a:rPr lang="en-US">
                            <a:latin typeface="Cambria Math" charset="0"/>
                            <a:ea typeface="Times New Roman" charset="0"/>
                            <a:cs typeface="Times New Roman" charset="0"/>
                          </a:rPr>
                          <m:t>k</m:t>
                        </m:r>
                        <m:r>
                          <a:rPr lang="en-US">
                            <a:solidFill>
                              <a:srgbClr val="000000"/>
                            </a:solidFill>
                            <a:latin typeface="Cambria Math" charset="0"/>
                            <a:ea typeface="Times New Roman" charset="0"/>
                          </a:rPr>
                          <m:t>+</m:t>
                        </m:r>
                        <m:r>
                          <a:rPr lang="en-US">
                            <a:solidFill>
                              <a:srgbClr val="0070C0"/>
                            </a:solidFill>
                            <a:latin typeface="Cambria Math" charset="0"/>
                            <a:ea typeface="Cambria Math" charset="0"/>
                            <a:cs typeface="Cambria Math" charset="0"/>
                          </a:rPr>
                          <m:t>1</m:t>
                        </m:r>
                        <m:r>
                          <a:rPr lang="en-US">
                            <a:solidFill>
                              <a:srgbClr val="0070C0"/>
                            </a:solidFill>
                            <a:latin typeface="Cambria Math" charset="0"/>
                            <a:ea typeface="Cambria Math" charset="0"/>
                            <a:cs typeface="Cambria Math" charset="0"/>
                          </a:rPr>
                          <m:t>−</m:t>
                        </m:r>
                        <m:r>
                          <a:rPr lang="en-US">
                            <a:solidFill>
                              <a:srgbClr val="0070C0"/>
                            </a:solidFill>
                            <a:latin typeface="Cambria Math" charset="0"/>
                            <a:ea typeface="Cambria Math" charset="0"/>
                            <a:cs typeface="Cambria Math" charset="0"/>
                          </a:rPr>
                          <m:t>2</m:t>
                        </m:r>
                        <m:r>
                          <m:rPr>
                            <m:sty m:val="p"/>
                          </m:rPr>
                          <a:rPr lang="en-US">
                            <a:solidFill>
                              <a:srgbClr val="0070C0"/>
                            </a:solidFill>
                            <a:latin typeface="Cambria Math" charset="0"/>
                            <a:ea typeface="Cambria Math" charset="0"/>
                            <a:cs typeface="Cambria Math" charset="0"/>
                          </a:rPr>
                          <m:t>m</m:t>
                        </m:r>
                        <m:r>
                          <a:rPr lang="en-US">
                            <a:solidFill>
                              <a:srgbClr val="0070C0"/>
                            </a:solidFill>
                            <a:latin typeface="Cambria Math" charset="0"/>
                            <a:ea typeface="Cambria Math" charset="0"/>
                            <a:cs typeface="Cambria Math" charset="0"/>
                          </a:rPr>
                          <m:t>+</m:t>
                        </m:r>
                        <m:r>
                          <m:rPr>
                            <m:sty m:val="p"/>
                          </m:rPr>
                          <a:rPr lang="en-US">
                            <a:solidFill>
                              <a:srgbClr val="0070C0"/>
                            </a:solidFill>
                            <a:latin typeface="Cambria Math" charset="0"/>
                            <a:ea typeface="Cambria Math" charset="0"/>
                            <a:cs typeface="Cambria Math" charset="0"/>
                          </a:rPr>
                          <m:t>m</m:t>
                        </m:r>
                        <m:r>
                          <a:rPr lang="en-US" baseline="30000">
                            <a:solidFill>
                              <a:srgbClr val="0070C0"/>
                            </a:solidFill>
                            <a:latin typeface="Cambria Math" charset="0"/>
                            <a:ea typeface="Cambria Math" charset="0"/>
                            <a:cs typeface="Cambria Math" charset="0"/>
                          </a:rPr>
                          <m:t>2</m:t>
                        </m:r>
                        <m:r>
                          <a:rPr lang="en-US" i="1">
                            <a:solidFill>
                              <a:srgbClr val="0070C0"/>
                            </a:solidFill>
                            <a:latin typeface="Cambria Math" charset="0"/>
                            <a:ea typeface="Cambria Math" charset="0"/>
                            <a:cs typeface="Cambria Math" charset="0"/>
                          </a:rPr>
                          <m:t>−</m:t>
                        </m:r>
                        <m:r>
                          <m:rPr>
                            <m:sty m:val="p"/>
                          </m:rPr>
                          <a:rPr lang="en-US">
                            <a:solidFill>
                              <a:srgbClr val="0070C0"/>
                            </a:solidFill>
                            <a:latin typeface="Cambria Math" charset="0"/>
                            <a:ea typeface="Cambria Math" charset="0"/>
                            <a:cs typeface="Cambria Math" charset="0"/>
                          </a:rPr>
                          <m:t>k</m:t>
                        </m:r>
                        <m:r>
                          <a:rPr lang="en-US">
                            <a:solidFill>
                              <a:srgbClr val="0070C0"/>
                            </a:solidFill>
                            <a:latin typeface="Cambria Math" charset="0"/>
                            <a:ea typeface="Cambria Math" charset="0"/>
                            <a:cs typeface="Cambria Math" charset="0"/>
                          </a:rPr>
                          <m:t>+</m:t>
                        </m:r>
                        <m:r>
                          <a:rPr lang="en-US">
                            <a:solidFill>
                              <a:srgbClr val="0070C0"/>
                            </a:solidFill>
                            <a:latin typeface="Cambria Math" charset="0"/>
                            <a:ea typeface="Cambria Math" charset="0"/>
                            <a:cs typeface="Cambria Math" charset="0"/>
                          </a:rPr>
                          <m:t>2</m:t>
                        </m:r>
                        <m:r>
                          <m:rPr>
                            <m:sty m:val="p"/>
                          </m:rPr>
                          <a:rPr lang="en-US">
                            <a:solidFill>
                              <a:srgbClr val="0070C0"/>
                            </a:solidFill>
                            <a:latin typeface="Cambria Math" charset="0"/>
                            <a:ea typeface="Cambria Math" charset="0"/>
                            <a:cs typeface="Cambria Math" charset="0"/>
                          </a:rPr>
                          <m:t>km</m:t>
                        </m:r>
                        <m:r>
                          <a:rPr lang="en-US">
                            <a:solidFill>
                              <a:srgbClr val="0070C0"/>
                            </a:solidFill>
                            <a:latin typeface="Cambria Math" charset="0"/>
                            <a:ea typeface="Cambria Math" charset="0"/>
                            <a:cs typeface="Cambria Math" charset="0"/>
                          </a:rPr>
                          <m:t>−</m:t>
                        </m:r>
                        <m:r>
                          <m:rPr>
                            <m:sty m:val="p"/>
                          </m:rPr>
                          <a:rPr lang="en-US">
                            <a:solidFill>
                              <a:srgbClr val="0070C0"/>
                            </a:solidFill>
                            <a:latin typeface="Cambria Math" charset="0"/>
                            <a:ea typeface="Cambria Math" charset="0"/>
                            <a:cs typeface="Cambria Math" charset="0"/>
                          </a:rPr>
                          <m:t>mk</m:t>
                        </m:r>
                        <m:r>
                          <a:rPr lang="en-US" baseline="30000">
                            <a:solidFill>
                              <a:srgbClr val="0070C0"/>
                            </a:solidFill>
                            <a:latin typeface="Cambria Math" charset="0"/>
                            <a:ea typeface="Cambria Math" charset="0"/>
                            <a:cs typeface="Cambria Math" charset="0"/>
                          </a:rPr>
                          <m:t>2</m:t>
                        </m:r>
                      </m:den>
                    </m:f>
                  </m:oMath>
                </a14:m>
                <a:r>
                  <a:rPr lang="en-US" dirty="0">
                    <a:solidFill>
                      <a:prstClr val="white">
                        <a:lumMod val="50000"/>
                      </a:prstClr>
                    </a:solidFill>
                    <a:ea typeface="Cambria Math" charset="0"/>
                    <a:cs typeface="Cambria Math" charset="0"/>
                  </a:rPr>
                  <a:t> </a:t>
                </a:r>
                <a14:m>
                  <m:oMath xmlns:m="http://schemas.openxmlformats.org/officeDocument/2006/math">
                    <m:r>
                      <a:rPr lang="en-US" smtClean="0">
                        <a:solidFill>
                          <a:schemeClr val="tx1"/>
                        </a:solidFill>
                        <a:latin typeface="Cambria Math" charset="0"/>
                        <a:ea typeface="Cambria Math" charset="0"/>
                        <a:cs typeface="Cambria Math" charset="0"/>
                      </a:rPr>
                      <m:t>∗</m:t>
                    </m:r>
                    <m:r>
                      <a:rPr lang="en-US" i="1">
                        <a:solidFill>
                          <a:schemeClr val="tx1"/>
                        </a:solidFill>
                        <a:latin typeface="Cambria Math" charset="0"/>
                        <a:ea typeface="Cambria Math" charset="0"/>
                        <a:cs typeface="Cambria Math" charset="0"/>
                      </a:rPr>
                      <m:t> </m:t>
                    </m:r>
                  </m:oMath>
                </a14:m>
                <a:r>
                  <a:rPr lang="en-US" dirty="0" smtClean="0">
                    <a:latin typeface="Times New Roman" charset="0"/>
                    <a:ea typeface="Times New Roman" charset="0"/>
                    <a:cs typeface="Times New Roman" charset="0"/>
                  </a:rPr>
                  <a:t>k</a:t>
                </a:r>
                <a:endParaRPr lang="en-US"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cs typeface="Times New Roman"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5896" y="835766"/>
                <a:ext cx="6586330" cy="3610219"/>
              </a:xfrm>
              <a:prstGeom prst="rect">
                <a:avLst/>
              </a:prstGeom>
              <a:blipFill rotWithShape="0">
                <a:blip r:embed="rId4"/>
                <a:stretch>
                  <a:fillRect l="-833"/>
                </a:stretch>
              </a:blipFill>
            </p:spPr>
            <p:txBody>
              <a:bodyPr/>
              <a:lstStyle/>
              <a:p>
                <a:r>
                  <a:rPr lang="en-US">
                    <a:noFill/>
                  </a:rPr>
                  <a:t> </a:t>
                </a:r>
              </a:p>
            </p:txBody>
          </p:sp>
        </mc:Fallback>
      </mc:AlternateContent>
      <p:grpSp>
        <p:nvGrpSpPr>
          <p:cNvPr id="22" name="Group 21"/>
          <p:cNvGrpSpPr/>
          <p:nvPr/>
        </p:nvGrpSpPr>
        <p:grpSpPr>
          <a:xfrm>
            <a:off x="6916840" y="1725997"/>
            <a:ext cx="1385647" cy="1510336"/>
            <a:chOff x="1659419" y="1252902"/>
            <a:chExt cx="1385647" cy="1510336"/>
          </a:xfrm>
        </p:grpSpPr>
        <p:grpSp>
          <p:nvGrpSpPr>
            <p:cNvPr id="23" name="Group 22"/>
            <p:cNvGrpSpPr/>
            <p:nvPr/>
          </p:nvGrpSpPr>
          <p:grpSpPr>
            <a:xfrm>
              <a:off x="1659419" y="1252902"/>
              <a:ext cx="1385647" cy="1510336"/>
              <a:chOff x="847118" y="1472908"/>
              <a:chExt cx="1385647" cy="1510336"/>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847118" y="1472908"/>
                <a:ext cx="1385647" cy="1510336"/>
                <a:chOff x="847118" y="1472908"/>
                <a:chExt cx="1385647" cy="1510336"/>
              </a:xfrm>
            </p:grpSpPr>
            <p:sp>
              <p:nvSpPr>
                <p:cNvPr id="28" name="Oval 27"/>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9" name="Group 28"/>
                <p:cNvGrpSpPr/>
                <p:nvPr/>
              </p:nvGrpSpPr>
              <p:grpSpPr>
                <a:xfrm>
                  <a:off x="847118" y="1472908"/>
                  <a:ext cx="1385647" cy="1503603"/>
                  <a:chOff x="4269040" y="1410942"/>
                  <a:chExt cx="1052006" cy="1926280"/>
                </a:xfrm>
              </p:grpSpPr>
              <p:sp>
                <p:nvSpPr>
                  <p:cNvPr id="30" name="Oval 2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31" name="Oval 3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32" name="Oval 3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3" name="Straight Connector 3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88101" y="1410942"/>
                    <a:ext cx="10971" cy="632030"/>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78866" y="1420370"/>
                    <a:ext cx="274" cy="577015"/>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p:nvPr/>
          </p:nvCxnSpPr>
          <p:spPr>
            <a:xfrm flipH="1">
              <a:off x="2131216" y="1252902"/>
              <a:ext cx="607026" cy="501946"/>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1" name="Rectangle 20"/>
          <p:cNvSpPr/>
          <p:nvPr/>
        </p:nvSpPr>
        <p:spPr>
          <a:xfrm>
            <a:off x="7793794" y="1405873"/>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38" name="Rectangle 37"/>
          <p:cNvSpPr/>
          <p:nvPr/>
        </p:nvSpPr>
        <p:spPr>
          <a:xfrm>
            <a:off x="6994049" y="1413231"/>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Tree>
    <p:extLst>
      <p:ext uri="{BB962C8B-B14F-4D97-AF65-F5344CB8AC3E}">
        <p14:creationId xmlns:p14="http://schemas.microsoft.com/office/powerpoint/2010/main" val="20491018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26400" y="6356350"/>
            <a:ext cx="660400" cy="365125"/>
          </a:xfrm>
        </p:spPr>
        <p:txBody>
          <a:bodyPr/>
          <a:lstStyle/>
          <a:p>
            <a:fld id="{B38F3DF5-46B4-354D-BEB6-FC8B3F9E8E19}" type="slidenum">
              <a:rPr lang="en-US" smtClean="0"/>
              <a:t>61</a:t>
            </a:fld>
            <a:endParaRPr lang="en-US"/>
          </a:p>
        </p:txBody>
      </p:sp>
      <mc:AlternateContent xmlns:mc="http://schemas.openxmlformats.org/markup-compatibility/2006" xmlns:a14="http://schemas.microsoft.com/office/drawing/2010/main">
        <mc:Choice Requires="a14">
          <p:sp>
            <p:nvSpPr>
              <p:cNvPr id="4" name="Rectangle 3"/>
              <p:cNvSpPr/>
              <p:nvPr/>
            </p:nvSpPr>
            <p:spPr>
              <a:xfrm>
                <a:off x="3683853" y="253273"/>
                <a:ext cx="1774838"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𝟒</m:t>
                        </m:r>
                      </m:sub>
                    </m:sSub>
                  </m:oMath>
                </a14:m>
                <a:r>
                  <a:rPr lang="en-US" sz="2400" b="1" smtClean="0">
                    <a:effectLst/>
                    <a:latin typeface="Times New Roman" charset="0"/>
                    <a:ea typeface="Times New Roman" charset="0"/>
                  </a:rPr>
                  <a:t>|</a:t>
                </a:r>
                <a14:m>
                  <m:oMath xmlns:m="http://schemas.openxmlformats.org/officeDocument/2006/math">
                    <m:r>
                      <a:rPr lang="en-US" sz="2400" b="1" i="0" smtClean="0">
                        <a:latin typeface="Cambria Math" charset="0"/>
                        <a:ea typeface="Cambria Math" charset="0"/>
                        <a:cs typeface="Cambria Math" charset="0"/>
                      </a:rPr>
                      <m:t>𝐑</m:t>
                    </m:r>
                    <m:r>
                      <a:rPr lang="en-US" sz="2400" b="1" i="0" baseline="-25000" smtClean="0">
                        <a:latin typeface="Cambria Math" charset="0"/>
                        <a:ea typeface="Cambria Math" charset="0"/>
                        <a:cs typeface="Cambria Math" charset="0"/>
                      </a:rPr>
                      <m:t>𝐢</m:t>
                    </m:r>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683853" y="253273"/>
                <a:ext cx="1774838" cy="461665"/>
              </a:xfrm>
              <a:prstGeom prst="rect">
                <a:avLst/>
              </a:prstGeom>
              <a:blipFill rotWithShape="0">
                <a:blip r:embed="rId3"/>
                <a:stretch>
                  <a:fillRect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5215" y="1065319"/>
                <a:ext cx="8851849" cy="2196692"/>
              </a:xfrm>
              <a:prstGeom prst="rect">
                <a:avLst/>
              </a:prstGeom>
            </p:spPr>
            <p:txBody>
              <a:bodyPr wrap="square">
                <a:spAutoFit/>
              </a:bodyPr>
              <a:lstStyle/>
              <a:p>
                <a:pPr marL="285750" indent="-285750">
                  <a:lnSpc>
                    <a:spcPct val="150000"/>
                  </a:lnSpc>
                  <a:buFont typeface=".HelveticaNeueDeskInterface-Regular" charset="-120"/>
                  <a:buChar char="-"/>
                </a:pPr>
                <a:r>
                  <a:rPr lang="en-US" dirty="0" smtClean="0">
                    <a:latin typeface="Times New Roman" charset="0"/>
                    <a:ea typeface="Times New Roman" charset="0"/>
                    <a:cs typeface="Times New Roman" charset="0"/>
                  </a:rPr>
                  <a:t>In the case of </a:t>
                </a:r>
                <a:r>
                  <a:rPr lang="en-US" dirty="0">
                    <a:latin typeface="Times New Roman" charset="0"/>
                    <a:ea typeface="Times New Roman" charset="0"/>
                    <a:cs typeface="Times New Roman" charset="0"/>
                  </a:rPr>
                  <a:t>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4</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which supports to </a:t>
                </a:r>
                <a:r>
                  <a:rPr lang="en-US" dirty="0" smtClean="0">
                    <a:latin typeface="Times New Roman" charset="0"/>
                    <a:ea typeface="Times New Roman" charset="0"/>
                    <a:cs typeface="Times New Roman" charset="0"/>
                  </a:rPr>
                  <a:t>more than one concept C</a:t>
                </a:r>
                <a:r>
                  <a:rPr lang="en-US" baseline="-25000" dirty="0" smtClean="0">
                    <a:latin typeface="Times New Roman" charset="0"/>
                    <a:ea typeface="Times New Roman" charset="0"/>
                    <a:cs typeface="Times New Roman" charset="0"/>
                  </a:rPr>
                  <a:t>1, </a:t>
                </a:r>
                <a:r>
                  <a:rPr lang="en-US" dirty="0">
                    <a:latin typeface="Times New Roman" charset="0"/>
                    <a:ea typeface="Times New Roman" charset="0"/>
                    <a:cs typeface="Times New Roman" charset="0"/>
                  </a:rPr>
                  <a:t>and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2</a:t>
                </a:r>
              </a:p>
              <a:p>
                <a:pPr marL="285750" indent="-285750">
                  <a:lnSpc>
                    <a:spcPct val="150000"/>
                  </a:lnSpc>
                  <a:buFont typeface=".HelveticaNeueDeskInterface-Regular" charset="-120"/>
                  <a:buChar char="-"/>
                </a:pPr>
                <a:r>
                  <a:rPr lang="en-US" dirty="0">
                    <a:latin typeface="Times New Roman" charset="0"/>
                    <a:ea typeface="Times New Roman" charset="0"/>
                    <a:cs typeface="Times New Roman" charset="0"/>
                  </a:rPr>
                  <a:t>We know the probability of the supported concept C</a:t>
                </a:r>
                <a:r>
                  <a:rPr lang="en-US" baseline="-25000" dirty="0">
                    <a:latin typeface="Times New Roman" charset="0"/>
                    <a:ea typeface="Times New Roman" charset="0"/>
                    <a:cs typeface="Times New Roman" charset="0"/>
                  </a:rPr>
                  <a:t>1</a:t>
                </a:r>
                <a:r>
                  <a:rPr lang="en-US" dirty="0">
                    <a:latin typeface="Times New Roman" charset="0"/>
                    <a:ea typeface="Times New Roman" charset="0"/>
                    <a:cs typeface="Times New Roman" charset="0"/>
                  </a:rPr>
                  <a:t> &amp; C</a:t>
                </a:r>
                <a:r>
                  <a:rPr lang="en-US" baseline="-25000" dirty="0">
                    <a:latin typeface="Times New Roman" charset="0"/>
                    <a:ea typeface="Times New Roman" charset="0"/>
                    <a:cs typeface="Times New Roman" charset="0"/>
                  </a:rPr>
                  <a:t>2 </a:t>
                </a:r>
                <a:r>
                  <a:rPr lang="en-US" dirty="0">
                    <a:latin typeface="Times New Roman" charset="0"/>
                    <a:ea typeface="Times New Roman" charset="0"/>
                    <a:cs typeface="Times New Roman" charset="0"/>
                  </a:rPr>
                  <a:t>by </a:t>
                </a:r>
                <a:r>
                  <a:rPr lang="en-US" dirty="0" smtClean="0">
                    <a:latin typeface="Times New Roman" charset="0"/>
                    <a:ea typeface="Times New Roman" charset="0"/>
                    <a:cs typeface="Times New Roman" charset="0"/>
                  </a:rPr>
                  <a:t>the evidences R</a:t>
                </a:r>
                <a:r>
                  <a:rPr lang="en-US" baseline="-25000" dirty="0" smtClean="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a:t>
                </a:r>
                <a:r>
                  <a:rPr lang="en-US" baseline="-25000" dirty="0" smtClean="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Thus,</a:t>
                </a:r>
              </a:p>
              <a:p>
                <a:pPr marL="285750" indent="-285750">
                  <a:lnSpc>
                    <a:spcPct val="150000"/>
                  </a:lnSpc>
                  <a:buFont typeface=".HelveticaNeueDeskInterface-Regular" charset="-120"/>
                  <a:buChar char="-"/>
                </a:pP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b="0" i="0" smtClean="0">
                            <a:latin typeface="Cambria Math" charset="0"/>
                            <a:ea typeface="Cambria Math" charset="0"/>
                            <a:cs typeface="Cambria Math" charset="0"/>
                          </a:rPr>
                          <m:t>4</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m:rPr>
                            <m:sty m:val="p"/>
                          </m:rPr>
                          <a:rPr lang="en-US">
                            <a:latin typeface="Cambria Math" charset="0"/>
                            <a:ea typeface="Cambria Math" charset="0"/>
                            <a:cs typeface="Cambria Math" charset="0"/>
                          </a:rPr>
                          <m:t>i</m:t>
                        </m:r>
                      </m:sub>
                    </m:sSub>
                  </m:oMath>
                </a14:m>
                <a:r>
                  <a:rPr lang="en-US" dirty="0" smtClean="0">
                    <a:latin typeface="Times New Roman" charset="0"/>
                    <a:ea typeface="Times New Roman" charset="0"/>
                  </a:rPr>
                  <a:t>) = </a:t>
                </a:r>
                <a14:m>
                  <m:oMath xmlns:m="http://schemas.openxmlformats.org/officeDocument/2006/math">
                    <m:f>
                      <m:fPr>
                        <m:ctrlPr>
                          <a:rPr lang="en-US" i="1">
                            <a:latin typeface="Cambria Math" panose="02040503050406030204" pitchFamily="18" charset="0"/>
                            <a:ea typeface="Times New Roman" charset="0"/>
                          </a:rPr>
                        </m:ctrlPr>
                      </m:fPr>
                      <m:num>
                        <m:r>
                          <a:rPr lang="en-US" i="1">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1</m:t>
                            </m:r>
                          </m:e>
                          <m:e>
                            <m:r>
                              <m:rPr>
                                <m:nor/>
                              </m:rPr>
                              <a:rPr lang="en-US">
                                <a:latin typeface="Times New Roman" charset="0"/>
                                <a:ea typeface="Times New Roman" charset="0"/>
                                <a:cs typeface="Times New Roman" charset="0"/>
                              </a:rPr>
                              <m:t>R</m:t>
                            </m:r>
                            <m:r>
                              <m:rPr>
                                <m:nor/>
                              </m:rPr>
                              <a:rPr lang="en-US" baseline="-25000">
                                <a:latin typeface="Times New Roman" charset="0"/>
                                <a:ea typeface="Times New Roman" charset="0"/>
                                <a:cs typeface="Times New Roman" charset="0"/>
                              </a:rPr>
                              <m:t>i</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 ]</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2</m:t>
                            </m:r>
                          </m:e>
                          <m:e>
                            <m:sSub>
                              <m:sSubPr>
                                <m:ctrlPr>
                                  <a:rPr lang="en-US" i="1">
                                    <a:latin typeface="Cambria Math" panose="02040503050406030204" pitchFamily="18" charset="0"/>
                                    <a:ea typeface="Cambria Math" charset="0"/>
                                    <a:cs typeface="Cambria Math" charset="0"/>
                                  </a:rPr>
                                </m:ctrlPr>
                              </m:sSubPr>
                              <m:e>
                                <m:r>
                                  <m:rPr>
                                    <m:nor/>
                                  </m:rPr>
                                  <a:rPr lang="en-US">
                                    <a:latin typeface="Times New Roman" charset="0"/>
                                    <a:ea typeface="Times New Roman" charset="0"/>
                                    <a:cs typeface="Times New Roman" charset="0"/>
                                  </a:rPr>
                                  <m:t>R</m:t>
                                </m:r>
                              </m:e>
                              <m:sub>
                                <m:r>
                                  <m:rPr>
                                    <m:sty m:val="p"/>
                                  </m:rPr>
                                  <a:rPr lang="en-US">
                                    <a:latin typeface="Cambria Math" charset="0"/>
                                    <a:ea typeface="Cambria Math" charset="0"/>
                                    <a:cs typeface="Cambria Math" charset="0"/>
                                  </a:rPr>
                                  <m:t>i</m:t>
                                </m:r>
                              </m:sub>
                            </m:sSub>
                          </m:e>
                        </m:d>
                        <m:r>
                          <a:rPr lang="en-US">
                            <a:solidFill>
                              <a:srgbClr val="000000"/>
                            </a:solidFill>
                            <a:latin typeface="Cambria Math" charset="0"/>
                            <a:ea typeface="Times New Roman" charset="0"/>
                          </a:rPr>
                          <m:t>∗ </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i="1">
                            <a:latin typeface="Cambria Math" charset="0"/>
                            <a:ea typeface="Cambria Math" charset="0"/>
                            <a:cs typeface="Cambria Math" charset="0"/>
                          </a:rPr>
                          <m:t>]</m:t>
                        </m:r>
                      </m:num>
                      <m:den>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1</m:t>
                            </m:r>
                          </m:e>
                          <m:e>
                            <m:r>
                              <m:rPr>
                                <m:nor/>
                              </m:rPr>
                              <a:rPr lang="en-US">
                                <a:latin typeface="Times New Roman" charset="0"/>
                                <a:ea typeface="Times New Roman" charset="0"/>
                                <a:cs typeface="Times New Roman" charset="0"/>
                              </a:rPr>
                              <m:t>R</m:t>
                            </m:r>
                            <m:r>
                              <m:rPr>
                                <m:nor/>
                              </m:rPr>
                              <a:rPr lang="en-US" baseline="-25000">
                                <a:latin typeface="Times New Roman" charset="0"/>
                                <a:ea typeface="Times New Roman" charset="0"/>
                                <a:cs typeface="Times New Roman" charset="0"/>
                              </a:rPr>
                              <m:t>i</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 ]</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2</m:t>
                            </m:r>
                          </m:e>
                          <m:e>
                            <m:sSub>
                              <m:sSubPr>
                                <m:ctrlPr>
                                  <a:rPr lang="en-US" i="1">
                                    <a:latin typeface="Cambria Math" panose="02040503050406030204" pitchFamily="18" charset="0"/>
                                    <a:ea typeface="Cambria Math" charset="0"/>
                                    <a:cs typeface="Cambria Math" charset="0"/>
                                  </a:rPr>
                                </m:ctrlPr>
                              </m:sSubPr>
                              <m:e>
                                <m:r>
                                  <m:rPr>
                                    <m:nor/>
                                  </m:rPr>
                                  <a:rPr lang="en-US">
                                    <a:latin typeface="Times New Roman" charset="0"/>
                                    <a:ea typeface="Times New Roman" charset="0"/>
                                    <a:cs typeface="Times New Roman" charset="0"/>
                                  </a:rPr>
                                  <m:t>R</m:t>
                                </m:r>
                              </m:e>
                              <m:sub>
                                <m:r>
                                  <m:rPr>
                                    <m:sty m:val="p"/>
                                  </m:rPr>
                                  <a:rPr lang="en-US">
                                    <a:latin typeface="Cambria Math" charset="0"/>
                                    <a:ea typeface="Cambria Math" charset="0"/>
                                    <a:cs typeface="Cambria Math" charset="0"/>
                                  </a:rPr>
                                  <m:t>i</m:t>
                                </m:r>
                              </m:sub>
                            </m:sSub>
                          </m:e>
                        </m:d>
                        <m:r>
                          <a:rPr lang="en-US">
                            <a:solidFill>
                              <a:srgbClr val="000000"/>
                            </a:solidFill>
                            <a:latin typeface="Cambria Math" charset="0"/>
                            <a:ea typeface="Times New Roman" charset="0"/>
                          </a:rPr>
                          <m:t>∗ </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i="1">
                            <a:latin typeface="Cambria Math" charset="0"/>
                            <a:ea typeface="Cambria Math" charset="0"/>
                            <a:cs typeface="Cambria Math" charset="0"/>
                          </a:rPr>
                          <m:t>]</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acc>
                              <m:accPr>
                                <m:chr m:val="̅"/>
                                <m:ctrlPr>
                                  <a:rPr lang="en-US" i="1">
                                    <a:solidFill>
                                      <a:srgbClr val="000000"/>
                                    </a:solidFill>
                                    <a:latin typeface="Cambria Math" panose="02040503050406030204" pitchFamily="18" charset="0"/>
                                    <a:ea typeface="Times New Roman" charset="0"/>
                                  </a:rPr>
                                </m:ctrlPr>
                              </m:accPr>
                              <m:e>
                                <m:sSub>
                                  <m:sSubPr>
                                    <m:ctrlPr>
                                      <a:rPr lang="en-US" i="1">
                                        <a:solidFill>
                                          <a:srgbClr val="000000"/>
                                        </a:solidFill>
                                        <a:latin typeface="Cambria Math" panose="02040503050406030204" pitchFamily="18" charset="0"/>
                                        <a:ea typeface="Times New Roman" charset="0"/>
                                      </a:rPr>
                                    </m:ctrlPr>
                                  </m:sSubPr>
                                  <m:e>
                                    <m:r>
                                      <m:rPr>
                                        <m:sty m:val="p"/>
                                      </m:rPr>
                                      <a:rPr lang="en-US">
                                        <a:solidFill>
                                          <a:srgbClr val="000000"/>
                                        </a:solidFill>
                                        <a:latin typeface="Cambria Math" charset="0"/>
                                        <a:ea typeface="Times New Roman" charset="0"/>
                                      </a:rPr>
                                      <m:t>C</m:t>
                                    </m:r>
                                  </m:e>
                                  <m:sub>
                                    <m:r>
                                      <a:rPr lang="en-US" i="1">
                                        <a:solidFill>
                                          <a:srgbClr val="000000"/>
                                        </a:solidFill>
                                        <a:latin typeface="Cambria Math" charset="0"/>
                                        <a:ea typeface="Times New Roman" charset="0"/>
                                      </a:rPr>
                                      <m:t>1</m:t>
                                    </m:r>
                                  </m:sub>
                                </m:sSub>
                              </m:e>
                            </m:acc>
                          </m:e>
                          <m:e>
                            <m:r>
                              <m:rPr>
                                <m:nor/>
                              </m:rPr>
                              <a:rPr lang="en-US">
                                <a:latin typeface="Times New Roman" charset="0"/>
                                <a:ea typeface="Times New Roman" charset="0"/>
                                <a:cs typeface="Times New Roman" charset="0"/>
                              </a:rPr>
                              <m:t>R</m:t>
                            </m:r>
                            <m:r>
                              <m:rPr>
                                <m:nor/>
                              </m:rPr>
                              <a:rPr lang="en-US" baseline="-25000">
                                <a:latin typeface="Times New Roman" charset="0"/>
                                <a:ea typeface="Times New Roman" charset="0"/>
                                <a:cs typeface="Times New Roman" charset="0"/>
                              </a:rPr>
                              <m:t>i</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a:latin typeface="Cambria Math" charset="0"/>
                                        <a:ea typeface="Cambria Math" charset="0"/>
                                        <a:cs typeface="Cambria Math" charset="0"/>
                                      </a:rPr>
                                      <m:t>C</m:t>
                                    </m:r>
                                  </m:e>
                                </m:acc>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acc>
                              <m:accPr>
                                <m:chr m:val="̅"/>
                                <m:ctrlPr>
                                  <a:rPr lang="en-US" i="1">
                                    <a:solidFill>
                                      <a:srgbClr val="000000"/>
                                    </a:solidFill>
                                    <a:latin typeface="Cambria Math" panose="02040503050406030204" pitchFamily="18" charset="0"/>
                                    <a:ea typeface="Times New Roman" charset="0"/>
                                  </a:rPr>
                                </m:ctrlPr>
                              </m:accPr>
                              <m:e>
                                <m:sSub>
                                  <m:sSubPr>
                                    <m:ctrlPr>
                                      <a:rPr lang="en-US" i="1">
                                        <a:solidFill>
                                          <a:srgbClr val="000000"/>
                                        </a:solidFill>
                                        <a:latin typeface="Cambria Math" panose="02040503050406030204" pitchFamily="18" charset="0"/>
                                        <a:ea typeface="Times New Roman" charset="0"/>
                                      </a:rPr>
                                    </m:ctrlPr>
                                  </m:sSubPr>
                                  <m:e>
                                    <m:r>
                                      <m:rPr>
                                        <m:sty m:val="p"/>
                                      </m:rPr>
                                      <a:rPr lang="en-US">
                                        <a:solidFill>
                                          <a:srgbClr val="000000"/>
                                        </a:solidFill>
                                        <a:latin typeface="Cambria Math" charset="0"/>
                                        <a:ea typeface="Times New Roman" charset="0"/>
                                      </a:rPr>
                                      <m:t>C</m:t>
                                    </m:r>
                                  </m:e>
                                  <m:sub>
                                    <m:r>
                                      <a:rPr lang="en-US" i="1">
                                        <a:solidFill>
                                          <a:srgbClr val="000000"/>
                                        </a:solidFill>
                                        <a:latin typeface="Cambria Math" charset="0"/>
                                        <a:ea typeface="Times New Roman" charset="0"/>
                                      </a:rPr>
                                      <m:t>2</m:t>
                                    </m:r>
                                  </m:sub>
                                </m:sSub>
                              </m:e>
                            </m:acc>
                          </m:e>
                          <m:e>
                            <m:r>
                              <m:rPr>
                                <m:nor/>
                              </m:rPr>
                              <a:rPr lang="en-US">
                                <a:latin typeface="Times New Roman" charset="0"/>
                                <a:ea typeface="Times New Roman" charset="0"/>
                                <a:cs typeface="Times New Roman" charset="0"/>
                              </a:rPr>
                              <m:t>R</m:t>
                            </m:r>
                            <m:r>
                              <m:rPr>
                                <m:nor/>
                              </m:rPr>
                              <a:rPr lang="en-US" baseline="-25000">
                                <a:latin typeface="Times New Roman" charset="0"/>
                                <a:ea typeface="Times New Roman" charset="0"/>
                                <a:cs typeface="Times New Roman" charset="0"/>
                              </a:rPr>
                              <m:t>i</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a:latin typeface="Cambria Math" charset="0"/>
                                        <a:ea typeface="Cambria Math" charset="0"/>
                                        <a:cs typeface="Cambria Math" charset="0"/>
                                      </a:rPr>
                                      <m:t>C</m:t>
                                    </m:r>
                                  </m:e>
                                </m:acc>
                              </m:e>
                              <m:sub>
                                <m:r>
                                  <a:rPr lang="en-US">
                                    <a:latin typeface="Cambria Math" charset="0"/>
                                    <a:ea typeface="Cambria Math" charset="0"/>
                                    <a:cs typeface="Cambria Math" charset="0"/>
                                  </a:rPr>
                                  <m:t>4</m:t>
                                </m:r>
                              </m:sub>
                            </m:sSub>
                          </m:e>
                        </m:d>
                        <m:r>
                          <a:rPr lang="en-US" i="1">
                            <a:latin typeface="Cambria Math" charset="0"/>
                            <a:ea typeface="Cambria Math" charset="0"/>
                            <a:cs typeface="Cambria Math" charset="0"/>
                          </a:rPr>
                          <m:t>]</m:t>
                        </m:r>
                      </m:den>
                    </m:f>
                  </m:oMath>
                </a14:m>
                <a:endParaRPr lang="en-US"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215" y="1065319"/>
                <a:ext cx="8851849" cy="2196692"/>
              </a:xfrm>
              <a:prstGeom prst="rect">
                <a:avLst/>
              </a:prstGeom>
              <a:blipFill rotWithShape="0">
                <a:blip r:embed="rId4"/>
                <a:stretch>
                  <a:fillRect l="-551"/>
                </a:stretch>
              </a:blipFill>
            </p:spPr>
            <p:txBody>
              <a:bodyPr/>
              <a:lstStyle/>
              <a:p>
                <a:r>
                  <a:rPr lang="en-US">
                    <a:noFill/>
                  </a:rPr>
                  <a:t> </a:t>
                </a:r>
              </a:p>
            </p:txBody>
          </p:sp>
        </mc:Fallback>
      </mc:AlternateContent>
      <p:grpSp>
        <p:nvGrpSpPr>
          <p:cNvPr id="19" name="Group 18"/>
          <p:cNvGrpSpPr/>
          <p:nvPr/>
        </p:nvGrpSpPr>
        <p:grpSpPr>
          <a:xfrm>
            <a:off x="3878448" y="3886201"/>
            <a:ext cx="1385647" cy="1842559"/>
            <a:chOff x="3878448" y="3886201"/>
            <a:chExt cx="1385647" cy="1842559"/>
          </a:xfrm>
        </p:grpSpPr>
        <p:grpSp>
          <p:nvGrpSpPr>
            <p:cNvPr id="5" name="Group 4"/>
            <p:cNvGrpSpPr/>
            <p:nvPr/>
          </p:nvGrpSpPr>
          <p:grpSpPr>
            <a:xfrm>
              <a:off x="3878448" y="4218424"/>
              <a:ext cx="1385647" cy="1510336"/>
              <a:chOff x="1659419" y="1252902"/>
              <a:chExt cx="1385647" cy="1510336"/>
            </a:xfrm>
          </p:grpSpPr>
          <p:grpSp>
            <p:nvGrpSpPr>
              <p:cNvPr id="6" name="Group 5"/>
              <p:cNvGrpSpPr/>
              <p:nvPr/>
            </p:nvGrpSpPr>
            <p:grpSpPr>
              <a:xfrm>
                <a:off x="1659419" y="1252902"/>
                <a:ext cx="1385647" cy="1510336"/>
                <a:chOff x="847118" y="1472908"/>
                <a:chExt cx="1385647" cy="1510336"/>
              </a:xfrm>
            </p:grpSpPr>
            <p:cxnSp>
              <p:nvCxnSpPr>
                <p:cNvPr id="10" name="Straight Connector 9"/>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847118" y="1472908"/>
                  <a:ext cx="1385647" cy="1510336"/>
                  <a:chOff x="847118" y="1472908"/>
                  <a:chExt cx="1385647" cy="1510336"/>
                </a:xfrm>
              </p:grpSpPr>
              <p:sp>
                <p:nvSpPr>
                  <p:cNvPr id="12" name="Oval 11"/>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13" name="Group 12"/>
                  <p:cNvGrpSpPr/>
                  <p:nvPr/>
                </p:nvGrpSpPr>
                <p:grpSpPr>
                  <a:xfrm>
                    <a:off x="847118" y="1472908"/>
                    <a:ext cx="1385647" cy="1503603"/>
                    <a:chOff x="4269040" y="1410942"/>
                    <a:chExt cx="1052006" cy="1926280"/>
                  </a:xfrm>
                </p:grpSpPr>
                <p:sp>
                  <p:nvSpPr>
                    <p:cNvPr id="14" name="Oval 13"/>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15" name="Oval 14"/>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C2</a:t>
                      </a:r>
                      <a:endParaRPr lang="en-US" sz="1000" b="1">
                        <a:solidFill>
                          <a:schemeClr val="tx1"/>
                        </a:solidFill>
                        <a:latin typeface="Times New Roman"/>
                        <a:cs typeface="Times New Roman"/>
                      </a:endParaRPr>
                    </a:p>
                  </p:txBody>
                </p:sp>
                <p:sp>
                  <p:nvSpPr>
                    <p:cNvPr id="16" name="Oval 15"/>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17" name="Straight Connector 16"/>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088101" y="1410942"/>
                      <a:ext cx="10971" cy="632030"/>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478866" y="1420370"/>
                      <a:ext cx="274" cy="577015"/>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8" name="Straight Connector 7"/>
              <p:cNvCxnSpPr/>
              <p:nvPr/>
            </p:nvCxnSpPr>
            <p:spPr>
              <a:xfrm flipH="1">
                <a:off x="2131216" y="1252902"/>
                <a:ext cx="607026" cy="50194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3878448" y="3886201"/>
              <a:ext cx="1385647" cy="1529084"/>
              <a:chOff x="3878448" y="3886201"/>
              <a:chExt cx="1385647" cy="1529084"/>
            </a:xfrm>
          </p:grpSpPr>
          <p:sp>
            <p:nvSpPr>
              <p:cNvPr id="24" name="Rectangle 23"/>
              <p:cNvSpPr/>
              <p:nvPr/>
            </p:nvSpPr>
            <p:spPr>
              <a:xfrm>
                <a:off x="4680913" y="3886201"/>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25" name="Rectangle 24"/>
              <p:cNvSpPr/>
              <p:nvPr/>
            </p:nvSpPr>
            <p:spPr>
              <a:xfrm>
                <a:off x="3881168" y="3893559"/>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grpSp>
            <p:nvGrpSpPr>
              <p:cNvPr id="23" name="Group 22"/>
              <p:cNvGrpSpPr/>
              <p:nvPr/>
            </p:nvGrpSpPr>
            <p:grpSpPr>
              <a:xfrm>
                <a:off x="3878448" y="4696064"/>
                <a:ext cx="1385647" cy="719221"/>
                <a:chOff x="847118" y="1930670"/>
                <a:chExt cx="1385647" cy="719221"/>
              </a:xfrm>
            </p:grpSpPr>
            <p:cxnSp>
              <p:nvCxnSpPr>
                <p:cNvPr id="28" name="Straight Connector 27"/>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847118" y="1930670"/>
                  <a:ext cx="1385647" cy="347637"/>
                  <a:chOff x="4269040" y="1997386"/>
                  <a:chExt cx="1052006" cy="445361"/>
                </a:xfrm>
              </p:grpSpPr>
              <p:sp>
                <p:nvSpPr>
                  <p:cNvPr id="32" name="Oval 31"/>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33" name="Oval 32"/>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C</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grpSp>
          </p:grpSp>
        </p:grpSp>
      </p:grpSp>
    </p:spTree>
    <p:extLst>
      <p:ext uri="{BB962C8B-B14F-4D97-AF65-F5344CB8AC3E}">
        <p14:creationId xmlns:p14="http://schemas.microsoft.com/office/powerpoint/2010/main" val="9643329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26400" y="6356350"/>
            <a:ext cx="660400" cy="365125"/>
          </a:xfrm>
        </p:spPr>
        <p:txBody>
          <a:bodyPr/>
          <a:lstStyle/>
          <a:p>
            <a:fld id="{B38F3DF5-46B4-354D-BEB6-FC8B3F9E8E19}" type="slidenum">
              <a:rPr lang="en-US" smtClean="0"/>
              <a:t>62</a:t>
            </a:fld>
            <a:endParaRPr lang="en-US"/>
          </a:p>
        </p:txBody>
      </p:sp>
      <mc:AlternateContent xmlns:mc="http://schemas.openxmlformats.org/markup-compatibility/2006" xmlns:a14="http://schemas.microsoft.com/office/drawing/2010/main">
        <mc:Choice Requires="a14">
          <p:sp>
            <p:nvSpPr>
              <p:cNvPr id="4" name="Rectangle 3"/>
              <p:cNvSpPr/>
              <p:nvPr/>
            </p:nvSpPr>
            <p:spPr>
              <a:xfrm>
                <a:off x="3603386" y="7358"/>
                <a:ext cx="1774838"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𝟒</m:t>
                        </m:r>
                      </m:sub>
                    </m:sSub>
                  </m:oMath>
                </a14:m>
                <a:r>
                  <a:rPr lang="en-US" sz="2400" b="1" smtClean="0">
                    <a:effectLst/>
                    <a:latin typeface="Times New Roman" charset="0"/>
                    <a:ea typeface="Times New Roman" charset="0"/>
                  </a:rPr>
                  <a:t>|</a:t>
                </a:r>
                <a14:m>
                  <m:oMath xmlns:m="http://schemas.openxmlformats.org/officeDocument/2006/math">
                    <m:r>
                      <a:rPr lang="en-US" sz="2400" b="1" i="0" smtClean="0">
                        <a:latin typeface="Cambria Math" charset="0"/>
                        <a:ea typeface="Cambria Math" charset="0"/>
                        <a:cs typeface="Cambria Math" charset="0"/>
                      </a:rPr>
                      <m:t>𝐑</m:t>
                    </m:r>
                    <m:r>
                      <a:rPr lang="en-US" sz="2400" b="1" i="0" baseline="-25000" smtClean="0">
                        <a:latin typeface="Cambria Math" charset="0"/>
                        <a:ea typeface="Cambria Math" charset="0"/>
                        <a:cs typeface="Cambria Math" charset="0"/>
                      </a:rPr>
                      <m:t>𝟏</m:t>
                    </m:r>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603386" y="7358"/>
                <a:ext cx="1774838" cy="461665"/>
              </a:xfrm>
              <a:prstGeom prst="rect">
                <a:avLst/>
              </a:prstGeom>
              <a:blipFill rotWithShape="0">
                <a:blip r:embed="rId3"/>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4880" y="1462786"/>
                <a:ext cx="8851849" cy="4430636"/>
              </a:xfrm>
              <a:prstGeom prst="rect">
                <a:avLst/>
              </a:prstGeom>
            </p:spPr>
            <p:txBody>
              <a:bodyPr wrap="square">
                <a:spAutoFit/>
              </a:bodyPr>
              <a:lstStyle/>
              <a:p>
                <a:pPr marL="285750" indent="-285750">
                  <a:lnSpc>
                    <a:spcPct val="150000"/>
                  </a:lnSpc>
                  <a:buFont typeface=".HelveticaNeueDeskInterface-Regular" charset="-120"/>
                  <a:buChar char="-"/>
                </a:pPr>
                <a:r>
                  <a:rPr lang="en-US" dirty="0" smtClean="0">
                    <a:latin typeface="Times New Roman" charset="0"/>
                    <a:ea typeface="Times New Roman" charset="0"/>
                    <a:cs typeface="Times New Roman" charset="0"/>
                  </a:rPr>
                  <a:t>In the case of </a:t>
                </a:r>
                <a:r>
                  <a:rPr lang="en-US" dirty="0">
                    <a:latin typeface="Times New Roman" charset="0"/>
                    <a:ea typeface="Times New Roman" charset="0"/>
                    <a:cs typeface="Times New Roman" charset="0"/>
                  </a:rPr>
                  <a:t>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4</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which supports to </a:t>
                </a:r>
                <a:r>
                  <a:rPr lang="en-US" dirty="0" smtClean="0">
                    <a:latin typeface="Times New Roman" charset="0"/>
                    <a:ea typeface="Times New Roman" charset="0"/>
                    <a:cs typeface="Times New Roman" charset="0"/>
                  </a:rPr>
                  <a:t>more than one concept C</a:t>
                </a:r>
                <a:r>
                  <a:rPr lang="en-US" baseline="-25000" dirty="0" smtClean="0">
                    <a:latin typeface="Times New Roman" charset="0"/>
                    <a:ea typeface="Times New Roman" charset="0"/>
                    <a:cs typeface="Times New Roman" charset="0"/>
                  </a:rPr>
                  <a:t>1, </a:t>
                </a:r>
                <a:r>
                  <a:rPr lang="en-US" dirty="0">
                    <a:latin typeface="Times New Roman" charset="0"/>
                    <a:ea typeface="Times New Roman" charset="0"/>
                    <a:cs typeface="Times New Roman" charset="0"/>
                  </a:rPr>
                  <a:t>and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2</a:t>
                </a:r>
              </a:p>
              <a:p>
                <a:pPr marL="285750" indent="-285750">
                  <a:lnSpc>
                    <a:spcPct val="150000"/>
                  </a:lnSpc>
                  <a:buFont typeface=".HelveticaNeueDeskInterface-Regular" charset="-120"/>
                  <a:buChar char="-"/>
                </a:pPr>
                <a:r>
                  <a:rPr lang="en-US" dirty="0">
                    <a:latin typeface="Times New Roman" charset="0"/>
                    <a:ea typeface="Times New Roman" charset="0"/>
                    <a:cs typeface="Times New Roman" charset="0"/>
                  </a:rPr>
                  <a:t>We know the probability of the supported concept C</a:t>
                </a:r>
                <a:r>
                  <a:rPr lang="en-US" baseline="-25000" dirty="0">
                    <a:latin typeface="Times New Roman" charset="0"/>
                    <a:ea typeface="Times New Roman" charset="0"/>
                    <a:cs typeface="Times New Roman" charset="0"/>
                  </a:rPr>
                  <a:t>1</a:t>
                </a:r>
                <a:r>
                  <a:rPr lang="en-US" dirty="0">
                    <a:latin typeface="Times New Roman" charset="0"/>
                    <a:ea typeface="Times New Roman" charset="0"/>
                    <a:cs typeface="Times New Roman" charset="0"/>
                  </a:rPr>
                  <a:t> &amp; C</a:t>
                </a:r>
                <a:r>
                  <a:rPr lang="en-US" baseline="-25000" dirty="0">
                    <a:latin typeface="Times New Roman" charset="0"/>
                    <a:ea typeface="Times New Roman" charset="0"/>
                    <a:cs typeface="Times New Roman" charset="0"/>
                  </a:rPr>
                  <a:t>2 </a:t>
                </a:r>
                <a:r>
                  <a:rPr lang="en-US" dirty="0">
                    <a:latin typeface="Times New Roman" charset="0"/>
                    <a:ea typeface="Times New Roman" charset="0"/>
                    <a:cs typeface="Times New Roman" charset="0"/>
                  </a:rPr>
                  <a:t>by the evidences R</a:t>
                </a:r>
                <a:r>
                  <a:rPr lang="en-US" baseline="-25000" dirty="0">
                    <a:latin typeface="Times New Roman" charset="0"/>
                    <a:ea typeface="Times New Roman" charset="0"/>
                    <a:cs typeface="Times New Roman" charset="0"/>
                  </a:rPr>
                  <a:t>1</a:t>
                </a:r>
                <a:r>
                  <a:rPr lang="en-US" dirty="0">
                    <a:latin typeface="Times New Roman" charset="0"/>
                    <a:ea typeface="Times New Roman" charset="0"/>
                    <a:cs typeface="Times New Roman" charset="0"/>
                  </a:rPr>
                  <a:t>.</a:t>
                </a:r>
                <a:r>
                  <a:rPr lang="en-US" baseline="-25000" dirty="0">
                    <a:latin typeface="Times New Roman" charset="0"/>
                    <a:ea typeface="Times New Roman" charset="0"/>
                    <a:cs typeface="Times New Roman" charset="0"/>
                  </a:rPr>
                  <a:t> </a:t>
                </a:r>
                <a:endParaRPr lang="en-US" baseline="-25000"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smtClean="0">
                  <a:latin typeface="Times New Roman" charset="0"/>
                  <a:ea typeface="Times New Roman" charset="0"/>
                </a:endParaRPr>
              </a:p>
              <a:p>
                <a:pPr marL="285750" indent="-285750">
                  <a:lnSpc>
                    <a:spcPct val="150000"/>
                  </a:lnSpc>
                  <a:buFont typeface=".HelveticaNeueDeskInterface-Regular" charset="-120"/>
                  <a:buChar char="-"/>
                </a:pP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a:latin typeface="Cambria Math" charset="0"/>
                            <a:ea typeface="Cambria Math" charset="0"/>
                            <a:cs typeface="Cambria Math" charset="0"/>
                          </a:rPr>
                          <m:t>1</m:t>
                        </m:r>
                      </m:sub>
                    </m:sSub>
                  </m:oMath>
                </a14:m>
                <a:r>
                  <a:rPr lang="en-US" dirty="0">
                    <a:latin typeface="Times New Roman" charset="0"/>
                    <a:ea typeface="Times New Roman" charset="0"/>
                  </a:rPr>
                  <a:t>) =</a:t>
                </a:r>
                <a14:m>
                  <m:oMath xmlns:m="http://schemas.openxmlformats.org/officeDocument/2006/math">
                    <m:f>
                      <m:fPr>
                        <m:ctrlPr>
                          <a:rPr lang="en-US" i="1">
                            <a:latin typeface="Cambria Math" panose="02040503050406030204" pitchFamily="18" charset="0"/>
                            <a:ea typeface="Times New Roman" charset="0"/>
                          </a:rPr>
                        </m:ctrlPr>
                      </m:fPr>
                      <m:num>
                        <m:r>
                          <a:rPr lang="en-US" i="1">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1</m:t>
                            </m:r>
                          </m:e>
                          <m:e>
                            <m:r>
                              <m:rPr>
                                <m:nor/>
                              </m:rPr>
                              <a:rPr lang="en-US">
                                <a:latin typeface="Times New Roman" charset="0"/>
                                <a:ea typeface="Times New Roman" charset="0"/>
                                <a:cs typeface="Times New Roman" charset="0"/>
                              </a:rPr>
                              <m:t>R</m:t>
                            </m:r>
                            <m:r>
                              <m:rPr>
                                <m:nor/>
                              </m:rPr>
                              <a:rPr lang="en-US" baseline="-25000">
                                <a:latin typeface="Times New Roman" charset="0"/>
                                <a:ea typeface="Times New Roman" charset="0"/>
                                <a:cs typeface="Times New Roman" charset="0"/>
                              </a:rPr>
                              <m:t>1</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 ]</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2</m:t>
                            </m:r>
                          </m:e>
                          <m:e>
                            <m:sSub>
                              <m:sSubPr>
                                <m:ctrlPr>
                                  <a:rPr lang="en-US" i="1">
                                    <a:latin typeface="Cambria Math" panose="02040503050406030204" pitchFamily="18" charset="0"/>
                                    <a:ea typeface="Cambria Math" charset="0"/>
                                    <a:cs typeface="Cambria Math" charset="0"/>
                                  </a:rPr>
                                </m:ctrlPr>
                              </m:sSubPr>
                              <m:e>
                                <m:r>
                                  <m:rPr>
                                    <m:nor/>
                                  </m:rPr>
                                  <a:rPr lang="en-US">
                                    <a:latin typeface="Times New Roman" charset="0"/>
                                    <a:ea typeface="Times New Roman" charset="0"/>
                                    <a:cs typeface="Times New Roman" charset="0"/>
                                  </a:rPr>
                                  <m:t>R</m:t>
                                </m:r>
                              </m:e>
                              <m:sub>
                                <m:r>
                                  <a:rPr lang="en-US">
                                    <a:latin typeface="Cambria Math" charset="0"/>
                                    <a:ea typeface="Cambria Math" charset="0"/>
                                    <a:cs typeface="Cambria Math" charset="0"/>
                                  </a:rPr>
                                  <m:t>1</m:t>
                                </m:r>
                              </m:sub>
                            </m:sSub>
                          </m:e>
                        </m:d>
                        <m:r>
                          <a:rPr lang="en-US">
                            <a:solidFill>
                              <a:srgbClr val="000000"/>
                            </a:solidFill>
                            <a:latin typeface="Cambria Math" charset="0"/>
                            <a:ea typeface="Times New Roman" charset="0"/>
                          </a:rPr>
                          <m:t>∗ </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i="1">
                            <a:latin typeface="Cambria Math" charset="0"/>
                            <a:ea typeface="Cambria Math" charset="0"/>
                            <a:cs typeface="Cambria Math" charset="0"/>
                          </a:rPr>
                          <m:t>]</m:t>
                        </m:r>
                      </m:num>
                      <m:den>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1</m:t>
                            </m:r>
                          </m:e>
                          <m:e>
                            <m:r>
                              <m:rPr>
                                <m:nor/>
                              </m:rPr>
                              <a:rPr lang="en-US">
                                <a:latin typeface="Times New Roman" charset="0"/>
                                <a:ea typeface="Times New Roman" charset="0"/>
                                <a:cs typeface="Times New Roman" charset="0"/>
                              </a:rPr>
                              <m:t>R</m:t>
                            </m:r>
                            <m:r>
                              <m:rPr>
                                <m:nor/>
                              </m:rPr>
                              <a:rPr lang="en-US" baseline="-25000">
                                <a:latin typeface="Times New Roman" charset="0"/>
                                <a:ea typeface="Times New Roman" charset="0"/>
                                <a:cs typeface="Times New Roman" charset="0"/>
                              </a:rPr>
                              <m:t>1</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 ]</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2</m:t>
                            </m:r>
                          </m:e>
                          <m:e>
                            <m:sSub>
                              <m:sSubPr>
                                <m:ctrlPr>
                                  <a:rPr lang="en-US" i="1">
                                    <a:latin typeface="Cambria Math" panose="02040503050406030204" pitchFamily="18" charset="0"/>
                                    <a:ea typeface="Cambria Math" charset="0"/>
                                    <a:cs typeface="Cambria Math" charset="0"/>
                                  </a:rPr>
                                </m:ctrlPr>
                              </m:sSubPr>
                              <m:e>
                                <m:r>
                                  <m:rPr>
                                    <m:nor/>
                                  </m:rPr>
                                  <a:rPr lang="en-US">
                                    <a:latin typeface="Times New Roman" charset="0"/>
                                    <a:ea typeface="Times New Roman" charset="0"/>
                                    <a:cs typeface="Times New Roman" charset="0"/>
                                  </a:rPr>
                                  <m:t>R</m:t>
                                </m:r>
                              </m:e>
                              <m:sub>
                                <m:r>
                                  <a:rPr lang="en-US">
                                    <a:latin typeface="Cambria Math" charset="0"/>
                                    <a:ea typeface="Cambria Math" charset="0"/>
                                    <a:cs typeface="Cambria Math" charset="0"/>
                                  </a:rPr>
                                  <m:t>1</m:t>
                                </m:r>
                              </m:sub>
                            </m:sSub>
                          </m:e>
                        </m:d>
                        <m:r>
                          <a:rPr lang="en-US">
                            <a:solidFill>
                              <a:srgbClr val="000000"/>
                            </a:solidFill>
                            <a:latin typeface="Cambria Math" charset="0"/>
                            <a:ea typeface="Times New Roman" charset="0"/>
                          </a:rPr>
                          <m:t>∗ </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i="1">
                            <a:latin typeface="Cambria Math" charset="0"/>
                            <a:ea typeface="Cambria Math" charset="0"/>
                            <a:cs typeface="Cambria Math" charset="0"/>
                          </a:rPr>
                          <m:t>]</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acc>
                              <m:accPr>
                                <m:chr m:val="̅"/>
                                <m:ctrlPr>
                                  <a:rPr lang="en-US" i="1">
                                    <a:solidFill>
                                      <a:srgbClr val="000000"/>
                                    </a:solidFill>
                                    <a:latin typeface="Cambria Math" panose="02040503050406030204" pitchFamily="18" charset="0"/>
                                    <a:ea typeface="Times New Roman" charset="0"/>
                                  </a:rPr>
                                </m:ctrlPr>
                              </m:accPr>
                              <m:e>
                                <m:sSub>
                                  <m:sSubPr>
                                    <m:ctrlPr>
                                      <a:rPr lang="en-US" i="1">
                                        <a:solidFill>
                                          <a:srgbClr val="000000"/>
                                        </a:solidFill>
                                        <a:latin typeface="Cambria Math" panose="02040503050406030204" pitchFamily="18" charset="0"/>
                                        <a:ea typeface="Times New Roman" charset="0"/>
                                      </a:rPr>
                                    </m:ctrlPr>
                                  </m:sSubPr>
                                  <m:e>
                                    <m:r>
                                      <m:rPr>
                                        <m:sty m:val="p"/>
                                      </m:rPr>
                                      <a:rPr lang="en-US">
                                        <a:solidFill>
                                          <a:srgbClr val="000000"/>
                                        </a:solidFill>
                                        <a:latin typeface="Cambria Math" charset="0"/>
                                        <a:ea typeface="Times New Roman" charset="0"/>
                                      </a:rPr>
                                      <m:t>C</m:t>
                                    </m:r>
                                  </m:e>
                                  <m:sub>
                                    <m:r>
                                      <a:rPr lang="en-US" i="1">
                                        <a:solidFill>
                                          <a:srgbClr val="000000"/>
                                        </a:solidFill>
                                        <a:latin typeface="Cambria Math" charset="0"/>
                                        <a:ea typeface="Times New Roman" charset="0"/>
                                      </a:rPr>
                                      <m:t>1</m:t>
                                    </m:r>
                                  </m:sub>
                                </m:sSub>
                              </m:e>
                            </m:acc>
                          </m:e>
                          <m:e>
                            <m:r>
                              <m:rPr>
                                <m:nor/>
                              </m:rPr>
                              <a:rPr lang="en-US">
                                <a:latin typeface="Times New Roman" charset="0"/>
                                <a:ea typeface="Times New Roman" charset="0"/>
                                <a:cs typeface="Times New Roman" charset="0"/>
                              </a:rPr>
                              <m:t>R</m:t>
                            </m:r>
                            <m:r>
                              <m:rPr>
                                <m:nor/>
                              </m:rPr>
                              <a:rPr lang="en-US" baseline="-25000">
                                <a:latin typeface="Times New Roman" charset="0"/>
                                <a:ea typeface="Times New Roman" charset="0"/>
                                <a:cs typeface="Times New Roman" charset="0"/>
                              </a:rPr>
                              <m:t>1</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a:latin typeface="Cambria Math" charset="0"/>
                                        <a:ea typeface="Cambria Math" charset="0"/>
                                        <a:cs typeface="Cambria Math" charset="0"/>
                                      </a:rPr>
                                      <m:t>C</m:t>
                                    </m:r>
                                  </m:e>
                                </m:acc>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acc>
                              <m:accPr>
                                <m:chr m:val="̅"/>
                                <m:ctrlPr>
                                  <a:rPr lang="en-US" i="1">
                                    <a:solidFill>
                                      <a:srgbClr val="000000"/>
                                    </a:solidFill>
                                    <a:latin typeface="Cambria Math" panose="02040503050406030204" pitchFamily="18" charset="0"/>
                                    <a:ea typeface="Times New Roman" charset="0"/>
                                  </a:rPr>
                                </m:ctrlPr>
                              </m:accPr>
                              <m:e>
                                <m:sSub>
                                  <m:sSubPr>
                                    <m:ctrlPr>
                                      <a:rPr lang="en-US" i="1">
                                        <a:solidFill>
                                          <a:srgbClr val="000000"/>
                                        </a:solidFill>
                                        <a:latin typeface="Cambria Math" panose="02040503050406030204" pitchFamily="18" charset="0"/>
                                        <a:ea typeface="Times New Roman" charset="0"/>
                                      </a:rPr>
                                    </m:ctrlPr>
                                  </m:sSubPr>
                                  <m:e>
                                    <m:r>
                                      <m:rPr>
                                        <m:sty m:val="p"/>
                                      </m:rPr>
                                      <a:rPr lang="en-US">
                                        <a:solidFill>
                                          <a:srgbClr val="000000"/>
                                        </a:solidFill>
                                        <a:latin typeface="Cambria Math" charset="0"/>
                                        <a:ea typeface="Times New Roman" charset="0"/>
                                      </a:rPr>
                                      <m:t>C</m:t>
                                    </m:r>
                                  </m:e>
                                  <m:sub>
                                    <m:r>
                                      <a:rPr lang="en-US" i="1">
                                        <a:solidFill>
                                          <a:srgbClr val="000000"/>
                                        </a:solidFill>
                                        <a:latin typeface="Cambria Math" charset="0"/>
                                        <a:ea typeface="Times New Roman" charset="0"/>
                                      </a:rPr>
                                      <m:t>2</m:t>
                                    </m:r>
                                  </m:sub>
                                </m:sSub>
                              </m:e>
                            </m:acc>
                          </m:e>
                          <m:e>
                            <m:r>
                              <m:rPr>
                                <m:nor/>
                              </m:rPr>
                              <a:rPr lang="en-US">
                                <a:latin typeface="Times New Roman" charset="0"/>
                                <a:ea typeface="Times New Roman" charset="0"/>
                                <a:cs typeface="Times New Roman" charset="0"/>
                              </a:rPr>
                              <m:t>R</m:t>
                            </m:r>
                            <m:r>
                              <m:rPr>
                                <m:nor/>
                              </m:rPr>
                              <a:rPr lang="en-US" baseline="-25000">
                                <a:latin typeface="Times New Roman" charset="0"/>
                                <a:ea typeface="Times New Roman" charset="0"/>
                                <a:cs typeface="Times New Roman" charset="0"/>
                              </a:rPr>
                              <m:t>1</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a:latin typeface="Cambria Math" charset="0"/>
                                        <a:ea typeface="Cambria Math" charset="0"/>
                                        <a:cs typeface="Cambria Math" charset="0"/>
                                      </a:rPr>
                                      <m:t>C</m:t>
                                    </m:r>
                                  </m:e>
                                </m:acc>
                              </m:e>
                              <m:sub>
                                <m:r>
                                  <a:rPr lang="en-US">
                                    <a:latin typeface="Cambria Math" charset="0"/>
                                    <a:ea typeface="Cambria Math" charset="0"/>
                                    <a:cs typeface="Cambria Math" charset="0"/>
                                  </a:rPr>
                                  <m:t>4</m:t>
                                </m:r>
                              </m:sub>
                            </m:sSub>
                          </m:e>
                        </m:d>
                        <m:r>
                          <a:rPr lang="en-US" i="1">
                            <a:latin typeface="Cambria Math" charset="0"/>
                            <a:ea typeface="Cambria Math" charset="0"/>
                            <a:cs typeface="Cambria Math" charset="0"/>
                          </a:rPr>
                          <m:t>]</m:t>
                        </m:r>
                      </m:den>
                    </m:f>
                  </m:oMath>
                </a14:m>
                <a:endParaRPr lang="en-US" dirty="0">
                  <a:latin typeface="Times New Roman" charset="0"/>
                  <a:ea typeface="Times New Roman" charset="0"/>
                </a:endParaRPr>
              </a:p>
              <a:p>
                <a:pPr marL="285750" indent="-285750">
                  <a:lnSpc>
                    <a:spcPct val="150000"/>
                  </a:lnSpc>
                  <a:buFont typeface=".HelveticaNeueDeskInterface-Regular" charset="-120"/>
                  <a:buChar char="-"/>
                </a:pPr>
                <a:r>
                  <a:rPr lang="en-US" dirty="0" smtClean="0">
                    <a:latin typeface="Times New Roman" charset="0"/>
                    <a:ea typeface="Times New Roman" charset="0"/>
                  </a:rPr>
                  <a:t>               = </a:t>
                </a:r>
                <a14:m>
                  <m:oMath xmlns:m="http://schemas.openxmlformats.org/officeDocument/2006/math">
                    <m:f>
                      <m:fPr>
                        <m:ctrlPr>
                          <a:rPr lang="en-US" i="1">
                            <a:latin typeface="Cambria Math" panose="02040503050406030204" pitchFamily="18" charset="0"/>
                            <a:ea typeface="Times New Roman" charset="0"/>
                          </a:rPr>
                        </m:ctrlPr>
                      </m:fPr>
                      <m:num>
                        <m:r>
                          <a:rPr lang="en-US" i="0" smtClean="0">
                            <a:solidFill>
                              <a:srgbClr val="FF0000"/>
                            </a:solidFill>
                            <a:latin typeface="Cambria Math" charset="0"/>
                            <a:ea typeface="Times New Roman" charset="0"/>
                          </a:rPr>
                          <m:t>[</m:t>
                        </m:r>
                        <m:r>
                          <a:rPr lang="en-US" b="0" i="1" smtClean="0">
                            <a:solidFill>
                              <a:srgbClr val="000000"/>
                            </a:solidFill>
                            <a:latin typeface="Cambria Math" charset="0"/>
                            <a:ea typeface="Times New Roman" charset="0"/>
                          </a:rPr>
                          <m:t>(</m:t>
                        </m:r>
                        <m:f>
                          <m:fPr>
                            <m:ctrlPr>
                              <a:rPr lang="en-US" i="1" smtClean="0">
                                <a:solidFill>
                                  <a:schemeClr val="tx1"/>
                                </a:solidFill>
                                <a:latin typeface="Cambria Math" panose="02040503050406030204" pitchFamily="18" charset="0"/>
                                <a:ea typeface="Times New Roman" charset="0"/>
                              </a:rPr>
                            </m:ctrlPr>
                          </m:fPr>
                          <m:num>
                            <m:r>
                              <m:rPr>
                                <m:sty m:val="p"/>
                              </m:rPr>
                              <a:rPr lang="en-US">
                                <a:solidFill>
                                  <a:schemeClr val="tx1"/>
                                </a:solidFill>
                                <a:latin typeface="Cambria Math" charset="0"/>
                                <a:ea typeface="Cambria Math" charset="0"/>
                                <a:cs typeface="Cambria Math" charset="0"/>
                              </a:rPr>
                              <m:t>k</m:t>
                            </m:r>
                            <m:r>
                              <a:rPr lang="en-US">
                                <a:solidFill>
                                  <a:schemeClr val="tx1"/>
                                </a:solidFill>
                                <a:latin typeface="Cambria Math" charset="0"/>
                                <a:ea typeface="Cambria Math" charset="0"/>
                                <a:cs typeface="Cambria Math" charset="0"/>
                              </a:rPr>
                              <m:t>−</m:t>
                            </m:r>
                            <m:r>
                              <a:rPr lang="en-US">
                                <a:solidFill>
                                  <a:schemeClr val="tx1"/>
                                </a:solidFill>
                                <a:latin typeface="Cambria Math" charset="0"/>
                                <a:ea typeface="Cambria Math" charset="0"/>
                                <a:cs typeface="Cambria Math" charset="0"/>
                              </a:rPr>
                              <m:t>2</m:t>
                            </m:r>
                            <m:r>
                              <m:rPr>
                                <m:sty m:val="p"/>
                              </m:rPr>
                              <a:rPr lang="en-US">
                                <a:solidFill>
                                  <a:schemeClr val="tx1"/>
                                </a:solidFill>
                                <a:latin typeface="Cambria Math" charset="0"/>
                                <a:ea typeface="Cambria Math" charset="0"/>
                                <a:cs typeface="Cambria Math" charset="0"/>
                              </a:rPr>
                              <m:t>gk</m:t>
                            </m:r>
                            <m:r>
                              <a:rPr lang="en-US">
                                <a:solidFill>
                                  <a:schemeClr val="tx1"/>
                                </a:solidFill>
                                <a:latin typeface="Cambria Math" charset="0"/>
                                <a:ea typeface="Cambria Math" charset="0"/>
                                <a:cs typeface="Cambria Math" charset="0"/>
                              </a:rPr>
                              <m:t>+</m:t>
                            </m:r>
                            <m:r>
                              <m:rPr>
                                <m:sty m:val="p"/>
                              </m:rPr>
                              <a:rPr lang="en-US">
                                <a:solidFill>
                                  <a:schemeClr val="tx1"/>
                                </a:solidFill>
                                <a:latin typeface="Cambria Math" charset="0"/>
                                <a:ea typeface="Cambria Math" charset="0"/>
                                <a:cs typeface="Cambria Math" charset="0"/>
                              </a:rPr>
                              <m:t>g</m:t>
                            </m:r>
                            <m:r>
                              <a:rPr lang="en-US" baseline="30000">
                                <a:solidFill>
                                  <a:schemeClr val="tx1"/>
                                </a:solidFill>
                                <a:latin typeface="Cambria Math" charset="0"/>
                                <a:ea typeface="Cambria Math" charset="0"/>
                                <a:cs typeface="Cambria Math" charset="0"/>
                              </a:rPr>
                              <m:t>2</m:t>
                            </m:r>
                            <m:r>
                              <m:rPr>
                                <m:sty m:val="p"/>
                              </m:rPr>
                              <a:rPr lang="en-US">
                                <a:solidFill>
                                  <a:schemeClr val="tx1"/>
                                </a:solidFill>
                                <a:latin typeface="Cambria Math" charset="0"/>
                                <a:ea typeface="Cambria Math" charset="0"/>
                                <a:cs typeface="Cambria Math" charset="0"/>
                              </a:rPr>
                              <m:t>k</m:t>
                            </m:r>
                          </m:num>
                          <m:den>
                            <m:r>
                              <m:rPr>
                                <m:sty m:val="p"/>
                              </m:rPr>
                              <a:rPr lang="en-US">
                                <a:solidFill>
                                  <a:schemeClr val="tx1"/>
                                </a:solidFill>
                                <a:latin typeface="Cambria Math" charset="0"/>
                                <a:ea typeface="Cambria Math" charset="0"/>
                                <a:cs typeface="Cambria Math" charset="0"/>
                              </a:rPr>
                              <m:t>k</m:t>
                            </m:r>
                            <m:r>
                              <a:rPr lang="en-US">
                                <a:solidFill>
                                  <a:schemeClr val="tx1"/>
                                </a:solidFill>
                                <a:latin typeface="Cambria Math" charset="0"/>
                                <a:ea typeface="Cambria Math" charset="0"/>
                                <a:cs typeface="Cambria Math" charset="0"/>
                              </a:rPr>
                              <m:t>−</m:t>
                            </m:r>
                            <m:r>
                              <a:rPr lang="en-US">
                                <a:solidFill>
                                  <a:schemeClr val="tx1"/>
                                </a:solidFill>
                                <a:latin typeface="Cambria Math" charset="0"/>
                                <a:ea typeface="Cambria Math" charset="0"/>
                                <a:cs typeface="Cambria Math" charset="0"/>
                              </a:rPr>
                              <m:t>2</m:t>
                            </m:r>
                            <m:r>
                              <m:rPr>
                                <m:sty m:val="p"/>
                              </m:rPr>
                              <a:rPr lang="en-US">
                                <a:solidFill>
                                  <a:schemeClr val="tx1"/>
                                </a:solidFill>
                                <a:latin typeface="Cambria Math" charset="0"/>
                                <a:ea typeface="Cambria Math" charset="0"/>
                                <a:cs typeface="Cambria Math" charset="0"/>
                              </a:rPr>
                              <m:t>gk</m:t>
                            </m:r>
                            <m:r>
                              <a:rPr lang="en-US">
                                <a:solidFill>
                                  <a:schemeClr val="tx1"/>
                                </a:solidFill>
                                <a:latin typeface="Cambria Math" charset="0"/>
                                <a:ea typeface="Cambria Math" charset="0"/>
                                <a:cs typeface="Cambria Math" charset="0"/>
                              </a:rPr>
                              <m:t>+</m:t>
                            </m:r>
                            <m:r>
                              <m:rPr>
                                <m:nor/>
                              </m:rPr>
                              <a:rPr lang="en-US">
                                <a:solidFill>
                                  <a:schemeClr val="tx1"/>
                                </a:solidFill>
                                <a:latin typeface="Cambria Math" charset="0"/>
                                <a:ea typeface="Times New Roman" charset="0"/>
                              </a:rPr>
                              <m:t>g</m:t>
                            </m:r>
                            <m:r>
                              <a:rPr lang="en-US" baseline="30000">
                                <a:solidFill>
                                  <a:schemeClr val="tx1"/>
                                </a:solidFill>
                                <a:latin typeface="Cambria Math" charset="0"/>
                                <a:ea typeface="Times New Roman" charset="0"/>
                              </a:rPr>
                              <m:t>2</m:t>
                            </m:r>
                          </m:den>
                        </m:f>
                        <m:r>
                          <a:rPr lang="en-US" b="0" i="0" smtClean="0">
                            <a:solidFill>
                              <a:schemeClr val="tx1"/>
                            </a:solidFill>
                            <a:latin typeface="Cambria Math" charset="0"/>
                            <a:ea typeface="Times New Roman" charset="0"/>
                          </a:rPr>
                          <m:t>)</m:t>
                        </m:r>
                        <m:r>
                          <m:rPr>
                            <m:sty m:val="p"/>
                          </m:rPr>
                          <a:rPr lang="en-US" smtClean="0">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r>
                                  <m:rPr>
                                    <m:sty m:val="p"/>
                                  </m:rPr>
                                  <a:rPr lang="en-US">
                                    <a:solidFill>
                                      <a:srgbClr val="FF0000"/>
                                    </a:solidFill>
                                    <a:latin typeface="Cambria Math" charset="0"/>
                                    <a:ea typeface="Cambria Math" charset="0"/>
                                    <a:cs typeface="Cambria Math" charset="0"/>
                                  </a:rPr>
                                  <m:t>C</m:t>
                                </m:r>
                              </m:e>
                              <m:sub>
                                <m:r>
                                  <a:rPr lang="en-US">
                                    <a:solidFill>
                                      <a:srgbClr val="FF0000"/>
                                    </a:solidFill>
                                    <a:latin typeface="Cambria Math" charset="0"/>
                                    <a:ea typeface="Cambria Math" charset="0"/>
                                    <a:cs typeface="Cambria Math" charset="0"/>
                                  </a:rPr>
                                  <m:t>4</m:t>
                                </m:r>
                              </m:sub>
                            </m:sSub>
                          </m:e>
                        </m:d>
                        <m:r>
                          <a:rPr lang="en-US" i="1" smtClean="0">
                            <a:solidFill>
                              <a:srgbClr val="FF0000"/>
                            </a:solidFill>
                            <a:latin typeface="Cambria Math" charset="0"/>
                            <a:ea typeface="Cambria Math" charset="0"/>
                            <a:cs typeface="Cambria Math" charset="0"/>
                          </a:rPr>
                          <m:t>]</m:t>
                        </m:r>
                        <m:r>
                          <a:rPr lang="en-US">
                            <a:solidFill>
                              <a:schemeClr val="tx1"/>
                            </a:solidFill>
                            <a:latin typeface="Cambria Math" charset="0"/>
                            <a:ea typeface="Times New Roman" charset="0"/>
                          </a:rPr>
                          <m:t>∗</m:t>
                        </m:r>
                        <m:r>
                          <a:rPr lang="en-US" i="0" smtClean="0">
                            <a:solidFill>
                              <a:srgbClr val="FF0000"/>
                            </a:solidFill>
                            <a:latin typeface="Cambria Math" charset="0"/>
                            <a:ea typeface="Times New Roman" charset="0"/>
                          </a:rPr>
                          <m:t>[</m:t>
                        </m:r>
                        <m:r>
                          <a:rPr lang="en-US" b="0" i="1" smtClean="0">
                            <a:solidFill>
                              <a:schemeClr val="tx1"/>
                            </a:solidFill>
                            <a:latin typeface="Cambria Math" charset="0"/>
                            <a:ea typeface="Times New Roman" charset="0"/>
                          </a:rPr>
                          <m:t>(</m:t>
                        </m:r>
                        <m:f>
                          <m:fPr>
                            <m:ctrlPr>
                              <a:rPr lang="en-US" i="1">
                                <a:solidFill>
                                  <a:schemeClr val="tx1"/>
                                </a:solidFill>
                                <a:latin typeface="Cambria Math" panose="02040503050406030204" pitchFamily="18" charset="0"/>
                                <a:ea typeface="Times New Roman" charset="0"/>
                              </a:rPr>
                            </m:ctrlPr>
                          </m:fPr>
                          <m:num>
                            <m:r>
                              <m:rPr>
                                <m:sty m:val="p"/>
                              </m:rPr>
                              <a:rPr lang="en-US">
                                <a:solidFill>
                                  <a:schemeClr val="tx1"/>
                                </a:solidFill>
                                <a:latin typeface="Cambria Math" charset="0"/>
                                <a:ea typeface="Times New Roman" charset="0"/>
                                <a:cs typeface="Times New Roman" charset="0"/>
                              </a:rPr>
                              <m:t>k</m:t>
                            </m:r>
                            <m:r>
                              <a:rPr lang="en-US">
                                <a:solidFill>
                                  <a:schemeClr val="tx1"/>
                                </a:solidFill>
                                <a:latin typeface="Cambria Math" charset="0"/>
                                <a:ea typeface="Times New Roman" charset="0"/>
                                <a:cs typeface="Times New Roman" charset="0"/>
                              </a:rPr>
                              <m:t>−</m:t>
                            </m:r>
                            <m:r>
                              <m:rPr>
                                <m:sty m:val="p"/>
                              </m:rPr>
                              <a:rPr lang="en-US">
                                <a:solidFill>
                                  <a:schemeClr val="tx1"/>
                                </a:solidFill>
                                <a:latin typeface="Cambria Math" charset="0"/>
                                <a:ea typeface="Times New Roman" charset="0"/>
                                <a:cs typeface="Times New Roman" charset="0"/>
                              </a:rPr>
                              <m:t>gk</m:t>
                            </m:r>
                          </m:num>
                          <m:den>
                            <m:r>
                              <m:rPr>
                                <m:sty m:val="p"/>
                              </m:rPr>
                              <a:rPr lang="en-US">
                                <a:solidFill>
                                  <a:schemeClr val="tx1"/>
                                </a:solidFill>
                                <a:latin typeface="Cambria Math" charset="0"/>
                                <a:ea typeface="Times New Roman" charset="0"/>
                                <a:cs typeface="Times New Roman" charset="0"/>
                              </a:rPr>
                              <m:t>k</m:t>
                            </m:r>
                            <m:r>
                              <a:rPr lang="en-US">
                                <a:solidFill>
                                  <a:schemeClr val="tx1"/>
                                </a:solidFill>
                                <a:latin typeface="Cambria Math" charset="0"/>
                                <a:ea typeface="Times New Roman" charset="0"/>
                                <a:cs typeface="Times New Roman" charset="0"/>
                              </a:rPr>
                              <m:t>−</m:t>
                            </m:r>
                            <m:r>
                              <a:rPr lang="en-US">
                                <a:solidFill>
                                  <a:schemeClr val="tx1"/>
                                </a:solidFill>
                                <a:latin typeface="Cambria Math" charset="0"/>
                                <a:ea typeface="Times New Roman" charset="0"/>
                                <a:cs typeface="Times New Roman" charset="0"/>
                              </a:rPr>
                              <m:t>2</m:t>
                            </m:r>
                            <m:r>
                              <m:rPr>
                                <m:sty m:val="p"/>
                              </m:rPr>
                              <a:rPr lang="en-US">
                                <a:solidFill>
                                  <a:schemeClr val="tx1"/>
                                </a:solidFill>
                                <a:latin typeface="Cambria Math" charset="0"/>
                                <a:ea typeface="Times New Roman" charset="0"/>
                                <a:cs typeface="Times New Roman" charset="0"/>
                              </a:rPr>
                              <m:t>gk</m:t>
                            </m:r>
                            <m:r>
                              <a:rPr lang="en-US">
                                <a:solidFill>
                                  <a:schemeClr val="tx1"/>
                                </a:solidFill>
                                <a:latin typeface="Cambria Math" charset="0"/>
                                <a:ea typeface="Times New Roman" charset="0"/>
                              </a:rPr>
                              <m:t>+</m:t>
                            </m:r>
                            <m:r>
                              <m:rPr>
                                <m:sty m:val="p"/>
                              </m:rPr>
                              <a:rPr lang="en-US">
                                <a:solidFill>
                                  <a:schemeClr val="tx1"/>
                                </a:solidFill>
                                <a:latin typeface="Cambria Math" charset="0"/>
                                <a:ea typeface="Times New Roman" charset="0"/>
                              </a:rPr>
                              <m:t>g</m:t>
                            </m:r>
                          </m:den>
                        </m:f>
                        <m:r>
                          <a:rPr lang="en-US" b="0" i="0" smtClean="0">
                            <a:solidFill>
                              <a:schemeClr val="tx1"/>
                            </a:solidFill>
                            <a:latin typeface="Cambria Math" charset="0"/>
                            <a:ea typeface="Times New Roman" charset="0"/>
                          </a:rPr>
                          <m:t>)</m:t>
                        </m:r>
                        <m:r>
                          <m:rPr>
                            <m:sty m:val="p"/>
                          </m:rPr>
                          <a:rPr lang="en-US" smtClean="0">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r>
                                  <m:rPr>
                                    <m:sty m:val="p"/>
                                  </m:rPr>
                                  <a:rPr lang="en-US">
                                    <a:solidFill>
                                      <a:srgbClr val="FF0000"/>
                                    </a:solidFill>
                                    <a:latin typeface="Cambria Math" charset="0"/>
                                    <a:ea typeface="Cambria Math" charset="0"/>
                                    <a:cs typeface="Cambria Math" charset="0"/>
                                  </a:rPr>
                                  <m:t>C</m:t>
                                </m:r>
                              </m:e>
                              <m:sub>
                                <m:r>
                                  <a:rPr lang="en-US">
                                    <a:solidFill>
                                      <a:srgbClr val="FF0000"/>
                                    </a:solidFill>
                                    <a:latin typeface="Cambria Math" charset="0"/>
                                    <a:ea typeface="Cambria Math" charset="0"/>
                                    <a:cs typeface="Cambria Math" charset="0"/>
                                  </a:rPr>
                                  <m:t>4</m:t>
                                </m:r>
                              </m:sub>
                            </m:sSub>
                          </m:e>
                        </m:d>
                        <m:r>
                          <a:rPr lang="en-US" i="1" smtClean="0">
                            <a:solidFill>
                              <a:srgbClr val="FF0000"/>
                            </a:solidFill>
                            <a:latin typeface="Cambria Math" charset="0"/>
                            <a:ea typeface="Cambria Math" charset="0"/>
                            <a:cs typeface="Cambria Math" charset="0"/>
                          </a:rPr>
                          <m:t>]</m:t>
                        </m:r>
                      </m:num>
                      <m:den>
                        <m:r>
                          <a:rPr lang="en-US" i="1" smtClean="0">
                            <a:solidFill>
                              <a:srgbClr val="FF0000"/>
                            </a:solidFill>
                            <a:latin typeface="Cambria Math" charset="0"/>
                            <a:ea typeface="Times New Roman" charset="0"/>
                          </a:rPr>
                          <m:t>[</m:t>
                        </m:r>
                        <m:r>
                          <a:rPr lang="en-US" b="0" i="1" smtClean="0">
                            <a:solidFill>
                              <a:srgbClr val="000000"/>
                            </a:solidFill>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latin typeface="Cambria Math" charset="0"/>
                                <a:ea typeface="Cambria Math" charset="0"/>
                                <a:cs typeface="Cambria Math" charset="0"/>
                              </a:rPr>
                              <m:t>k</m:t>
                            </m:r>
                            <m:r>
                              <a:rPr lang="en-US">
                                <a:latin typeface="Cambria Math" charset="0"/>
                                <a:ea typeface="Cambria Math" charset="0"/>
                                <a:cs typeface="Cambria Math" charset="0"/>
                              </a:rPr>
                              <m:t>−</m:t>
                            </m:r>
                            <m:r>
                              <a:rPr lang="en-US">
                                <a:latin typeface="Cambria Math" charset="0"/>
                                <a:ea typeface="Cambria Math" charset="0"/>
                                <a:cs typeface="Cambria Math" charset="0"/>
                              </a:rPr>
                              <m:t>2</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m:t>
                            </m:r>
                            <m:r>
                              <a:rPr lang="en-US" baseline="30000">
                                <a:latin typeface="Cambria Math" charset="0"/>
                                <a:ea typeface="Cambria Math" charset="0"/>
                                <a:cs typeface="Cambria Math" charset="0"/>
                              </a:rPr>
                              <m:t>2</m:t>
                            </m:r>
                            <m:r>
                              <m:rPr>
                                <m:sty m:val="p"/>
                              </m:rPr>
                              <a:rPr lang="en-US">
                                <a:latin typeface="Cambria Math" charset="0"/>
                                <a:ea typeface="Cambria Math" charset="0"/>
                                <a:cs typeface="Cambria Math" charset="0"/>
                              </a:rPr>
                              <m:t>k</m:t>
                            </m:r>
                          </m:num>
                          <m:den>
                            <m:r>
                              <m:rPr>
                                <m:sty m:val="p"/>
                              </m:rPr>
                              <a:rPr lang="en-US">
                                <a:latin typeface="Cambria Math" charset="0"/>
                                <a:ea typeface="Cambria Math" charset="0"/>
                                <a:cs typeface="Cambria Math" charset="0"/>
                              </a:rPr>
                              <m:t>k</m:t>
                            </m:r>
                            <m:r>
                              <a:rPr lang="en-US">
                                <a:latin typeface="Cambria Math" charset="0"/>
                                <a:ea typeface="Cambria Math" charset="0"/>
                                <a:cs typeface="Cambria Math" charset="0"/>
                              </a:rPr>
                              <m:t>−</m:t>
                            </m:r>
                            <m:r>
                              <a:rPr lang="en-US">
                                <a:latin typeface="Cambria Math" charset="0"/>
                                <a:ea typeface="Cambria Math" charset="0"/>
                                <a:cs typeface="Cambria Math" charset="0"/>
                              </a:rPr>
                              <m:t>2</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nor/>
                              </m:rPr>
                              <a:rPr lang="en-US">
                                <a:latin typeface="Cambria Math" charset="0"/>
                                <a:ea typeface="Times New Roman" charset="0"/>
                              </a:rPr>
                              <m:t>g</m:t>
                            </m:r>
                            <m:r>
                              <a:rPr lang="en-US" baseline="30000">
                                <a:latin typeface="Cambria Math" charset="0"/>
                                <a:ea typeface="Times New Roman" charset="0"/>
                              </a:rPr>
                              <m:t>2</m:t>
                            </m:r>
                          </m:den>
                        </m:f>
                        <m:r>
                          <a:rPr lang="en-US" b="0" i="0" smtClean="0">
                            <a:latin typeface="Cambria Math" charset="0"/>
                            <a:ea typeface="Times New Roman" charset="0"/>
                          </a:rPr>
                          <m:t>)</m:t>
                        </m:r>
                        <m:r>
                          <a:rPr lang="en-US">
                            <a:latin typeface="Cambria Math" charset="0"/>
                            <a:ea typeface="Times New Roman" charset="0"/>
                          </a:rPr>
                          <m:t> </m:t>
                        </m:r>
                        <m:r>
                          <m:rPr>
                            <m:sty m:val="p"/>
                          </m:rPr>
                          <a:rPr lang="en-US" smtClean="0">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r>
                                  <m:rPr>
                                    <m:sty m:val="p"/>
                                  </m:rPr>
                                  <a:rPr lang="en-US">
                                    <a:solidFill>
                                      <a:srgbClr val="FF0000"/>
                                    </a:solidFill>
                                    <a:latin typeface="Cambria Math" charset="0"/>
                                    <a:ea typeface="Cambria Math" charset="0"/>
                                    <a:cs typeface="Cambria Math" charset="0"/>
                                  </a:rPr>
                                  <m:t>C</m:t>
                                </m:r>
                              </m:e>
                              <m:sub>
                                <m:r>
                                  <a:rPr lang="en-US">
                                    <a:solidFill>
                                      <a:srgbClr val="FF0000"/>
                                    </a:solidFill>
                                    <a:latin typeface="Cambria Math" charset="0"/>
                                    <a:ea typeface="Cambria Math" charset="0"/>
                                    <a:cs typeface="Cambria Math" charset="0"/>
                                  </a:rPr>
                                  <m:t>4</m:t>
                                </m:r>
                              </m:sub>
                            </m:sSub>
                          </m:e>
                        </m:d>
                        <m:r>
                          <a:rPr lang="en-US" i="0" smtClean="0">
                            <a:solidFill>
                              <a:srgbClr val="FF0000"/>
                            </a:solidFill>
                            <a:latin typeface="Cambria Math" charset="0"/>
                            <a:ea typeface="Cambria Math" charset="0"/>
                            <a:cs typeface="Cambria Math" charset="0"/>
                          </a:rPr>
                          <m:t>]</m:t>
                        </m:r>
                        <m:r>
                          <a:rPr lang="en-US">
                            <a:latin typeface="Cambria Math" charset="0"/>
                            <a:ea typeface="Times New Roman" charset="0"/>
                          </a:rPr>
                          <m:t>∗</m:t>
                        </m:r>
                        <m:r>
                          <a:rPr lang="en-US" i="0" smtClean="0">
                            <a:solidFill>
                              <a:srgbClr val="FF0000"/>
                            </a:solidFill>
                            <a:latin typeface="Cambria Math" charset="0"/>
                            <a:ea typeface="Times New Roman" charset="0"/>
                          </a:rPr>
                          <m:t>[</m:t>
                        </m:r>
                        <m:r>
                          <a:rPr lang="en-US" b="0" i="1" smtClean="0">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latin typeface="Cambria Math" charset="0"/>
                                <a:ea typeface="Times New Roman" charset="0"/>
                                <a:cs typeface="Times New Roman" charset="0"/>
                              </a:rPr>
                              <m:t>k</m:t>
                            </m:r>
                            <m:r>
                              <a:rPr lang="en-US">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gk</m:t>
                            </m:r>
                          </m:num>
                          <m:den>
                            <m:r>
                              <m:rPr>
                                <m:sty m:val="p"/>
                              </m:rPr>
                              <a:rPr lang="en-US">
                                <a:latin typeface="Cambria Math" charset="0"/>
                                <a:ea typeface="Times New Roman" charset="0"/>
                                <a:cs typeface="Times New Roman" charset="0"/>
                              </a:rPr>
                              <m:t>k</m:t>
                            </m:r>
                            <m:r>
                              <a:rPr lang="en-US">
                                <a:latin typeface="Cambria Math" charset="0"/>
                                <a:ea typeface="Times New Roman" charset="0"/>
                                <a:cs typeface="Times New Roman" charset="0"/>
                              </a:rPr>
                              <m:t>−</m:t>
                            </m:r>
                            <m:r>
                              <a:rPr lang="en-US">
                                <a:latin typeface="Cambria Math" charset="0"/>
                                <a:ea typeface="Times New Roman" charset="0"/>
                                <a:cs typeface="Times New Roman" charset="0"/>
                              </a:rPr>
                              <m:t>2</m:t>
                            </m:r>
                            <m:r>
                              <m:rPr>
                                <m:sty m:val="p"/>
                              </m:rPr>
                              <a:rPr lang="en-US">
                                <a:latin typeface="Cambria Math" charset="0"/>
                                <a:ea typeface="Times New Roman" charset="0"/>
                                <a:cs typeface="Times New Roman" charset="0"/>
                              </a:rPr>
                              <m:t>gk</m:t>
                            </m:r>
                            <m:r>
                              <a:rPr lang="en-US">
                                <a:latin typeface="Cambria Math" charset="0"/>
                                <a:ea typeface="Times New Roman" charset="0"/>
                              </a:rPr>
                              <m:t>+</m:t>
                            </m:r>
                            <m:r>
                              <m:rPr>
                                <m:sty m:val="p"/>
                              </m:rPr>
                              <a:rPr lang="en-US">
                                <a:latin typeface="Cambria Math" charset="0"/>
                                <a:ea typeface="Times New Roman" charset="0"/>
                              </a:rPr>
                              <m:t>g</m:t>
                            </m:r>
                          </m:den>
                        </m:f>
                        <m:r>
                          <a:rPr lang="en-US" b="0" i="0" smtClean="0">
                            <a:latin typeface="Cambria Math" charset="0"/>
                            <a:ea typeface="Times New Roman" charset="0"/>
                          </a:rPr>
                          <m:t>)</m:t>
                        </m:r>
                        <m:r>
                          <m:rPr>
                            <m:sty m:val="p"/>
                          </m:rPr>
                          <a:rPr lang="en-US" smtClean="0">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r>
                                  <m:rPr>
                                    <m:sty m:val="p"/>
                                  </m:rPr>
                                  <a:rPr lang="en-US">
                                    <a:solidFill>
                                      <a:srgbClr val="FF0000"/>
                                    </a:solidFill>
                                    <a:latin typeface="Cambria Math" charset="0"/>
                                    <a:ea typeface="Cambria Math" charset="0"/>
                                    <a:cs typeface="Cambria Math" charset="0"/>
                                  </a:rPr>
                                  <m:t>C</m:t>
                                </m:r>
                              </m:e>
                              <m:sub>
                                <m:r>
                                  <a:rPr lang="en-US">
                                    <a:solidFill>
                                      <a:srgbClr val="FF0000"/>
                                    </a:solidFill>
                                    <a:latin typeface="Cambria Math" charset="0"/>
                                    <a:ea typeface="Cambria Math" charset="0"/>
                                    <a:cs typeface="Cambria Math" charset="0"/>
                                  </a:rPr>
                                  <m:t>4</m:t>
                                </m:r>
                              </m:sub>
                            </m:sSub>
                          </m:e>
                        </m:d>
                        <m:r>
                          <a:rPr lang="en-US" i="0" smtClean="0">
                            <a:solidFill>
                              <a:srgbClr val="FF0000"/>
                            </a:solidFill>
                            <a:latin typeface="Cambria Math" charset="0"/>
                            <a:ea typeface="Cambria Math" charset="0"/>
                            <a:cs typeface="Cambria Math" charset="0"/>
                          </a:rPr>
                          <m:t>]</m:t>
                        </m:r>
                        <m:r>
                          <a:rPr lang="en-US">
                            <a:solidFill>
                              <a:srgbClr val="000000"/>
                            </a:solidFill>
                            <a:latin typeface="Cambria Math" charset="0"/>
                            <a:ea typeface="Times New Roman" charset="0"/>
                          </a:rPr>
                          <m:t>+</m:t>
                        </m:r>
                        <m:r>
                          <a:rPr lang="en-US" i="0" smtClean="0">
                            <a:solidFill>
                              <a:srgbClr val="FF0000"/>
                            </a:solidFill>
                            <a:latin typeface="Cambria Math" charset="0"/>
                            <a:ea typeface="Times New Roman" charset="0"/>
                          </a:rPr>
                          <m:t>[</m:t>
                        </m:r>
                        <m:r>
                          <a:rPr lang="en-US" i="1">
                            <a:solidFill>
                              <a:srgbClr val="000000"/>
                            </a:solidFill>
                            <a:latin typeface="Cambria Math" charset="0"/>
                            <a:ea typeface="Times New Roman" charset="0"/>
                          </a:rPr>
                          <m:t>(</m:t>
                        </m:r>
                        <m:r>
                          <a:rPr lang="en-US" b="0" i="1" smtClean="0">
                            <a:solidFill>
                              <a:srgbClr val="000000"/>
                            </a:solidFill>
                            <a:latin typeface="Cambria Math" charset="0"/>
                            <a:ea typeface="Times New Roman" charset="0"/>
                          </a:rPr>
                          <m:t>1</m:t>
                        </m:r>
                        <m:r>
                          <a:rPr lang="en-US" i="1">
                            <a:solidFill>
                              <a:srgbClr val="000000"/>
                            </a:solidFill>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latin typeface="Cambria Math" charset="0"/>
                                <a:ea typeface="Cambria Math" charset="0"/>
                                <a:cs typeface="Cambria Math" charset="0"/>
                              </a:rPr>
                              <m:t>k</m:t>
                            </m:r>
                            <m:r>
                              <a:rPr lang="en-US">
                                <a:latin typeface="Cambria Math" charset="0"/>
                                <a:ea typeface="Cambria Math" charset="0"/>
                                <a:cs typeface="Cambria Math" charset="0"/>
                              </a:rPr>
                              <m:t>−</m:t>
                            </m:r>
                            <m:r>
                              <a:rPr lang="en-US">
                                <a:latin typeface="Cambria Math" charset="0"/>
                                <a:ea typeface="Cambria Math" charset="0"/>
                                <a:cs typeface="Cambria Math" charset="0"/>
                              </a:rPr>
                              <m:t>2</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m:t>
                            </m:r>
                            <m:r>
                              <a:rPr lang="en-US" baseline="30000">
                                <a:latin typeface="Cambria Math" charset="0"/>
                                <a:ea typeface="Cambria Math" charset="0"/>
                                <a:cs typeface="Cambria Math" charset="0"/>
                              </a:rPr>
                              <m:t>2</m:t>
                            </m:r>
                            <m:r>
                              <m:rPr>
                                <m:sty m:val="p"/>
                              </m:rPr>
                              <a:rPr lang="en-US">
                                <a:latin typeface="Cambria Math" charset="0"/>
                                <a:ea typeface="Cambria Math" charset="0"/>
                                <a:cs typeface="Cambria Math" charset="0"/>
                              </a:rPr>
                              <m:t>k</m:t>
                            </m:r>
                          </m:num>
                          <m:den>
                            <m:r>
                              <m:rPr>
                                <m:sty m:val="p"/>
                              </m:rPr>
                              <a:rPr lang="en-US">
                                <a:latin typeface="Cambria Math" charset="0"/>
                                <a:ea typeface="Cambria Math" charset="0"/>
                                <a:cs typeface="Cambria Math" charset="0"/>
                              </a:rPr>
                              <m:t>k</m:t>
                            </m:r>
                            <m:r>
                              <a:rPr lang="en-US">
                                <a:latin typeface="Cambria Math" charset="0"/>
                                <a:ea typeface="Cambria Math" charset="0"/>
                                <a:cs typeface="Cambria Math" charset="0"/>
                              </a:rPr>
                              <m:t>−</m:t>
                            </m:r>
                            <m:r>
                              <a:rPr lang="en-US">
                                <a:latin typeface="Cambria Math" charset="0"/>
                                <a:ea typeface="Cambria Math" charset="0"/>
                                <a:cs typeface="Cambria Math" charset="0"/>
                              </a:rPr>
                              <m:t>2</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nor/>
                              </m:rPr>
                              <a:rPr lang="en-US">
                                <a:latin typeface="Cambria Math" charset="0"/>
                                <a:ea typeface="Times New Roman" charset="0"/>
                              </a:rPr>
                              <m:t>g</m:t>
                            </m:r>
                            <m:r>
                              <a:rPr lang="en-US" baseline="30000">
                                <a:latin typeface="Cambria Math" charset="0"/>
                                <a:ea typeface="Times New Roman" charset="0"/>
                              </a:rPr>
                              <m:t>2</m:t>
                            </m:r>
                          </m:den>
                        </m:f>
                        <m:r>
                          <a:rPr lang="en-US" b="0" i="0" smtClean="0">
                            <a:latin typeface="Cambria Math" charset="0"/>
                            <a:ea typeface="Times New Roman" charset="0"/>
                          </a:rPr>
                          <m:t>)</m:t>
                        </m:r>
                        <m:r>
                          <a:rPr lang="en-US" i="0" smtClean="0">
                            <a:solidFill>
                              <a:srgbClr val="FF0000"/>
                            </a:solidFill>
                            <a:latin typeface="Cambria Math" charset="0"/>
                            <a:ea typeface="Cambria Math" charset="0"/>
                            <a:cs typeface="Cambria Math" charset="0"/>
                          </a:rPr>
                          <m:t>]</m:t>
                        </m:r>
                        <m:r>
                          <a:rPr lang="en-US">
                            <a:latin typeface="Cambria Math" charset="0"/>
                            <a:ea typeface="Times New Roman" charset="0"/>
                          </a:rPr>
                          <m:t>∗</m:t>
                        </m:r>
                        <m:r>
                          <m:rPr>
                            <m:sty m:val="p"/>
                          </m:rPr>
                          <a:rPr lang="en-US" smtClean="0">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acc>
                                  <m:accPr>
                                    <m:chr m:val="̅"/>
                                    <m:ctrlPr>
                                      <a:rPr lang="en-US" i="1">
                                        <a:solidFill>
                                          <a:srgbClr val="FF0000"/>
                                        </a:solidFill>
                                        <a:latin typeface="Cambria Math" panose="02040503050406030204" pitchFamily="18" charset="0"/>
                                        <a:ea typeface="Cambria Math" charset="0"/>
                                        <a:cs typeface="Cambria Math" charset="0"/>
                                      </a:rPr>
                                    </m:ctrlPr>
                                  </m:accPr>
                                  <m:e>
                                    <m:r>
                                      <m:rPr>
                                        <m:sty m:val="p"/>
                                      </m:rPr>
                                      <a:rPr lang="en-US">
                                        <a:solidFill>
                                          <a:srgbClr val="FF0000"/>
                                        </a:solidFill>
                                        <a:latin typeface="Cambria Math" charset="0"/>
                                        <a:ea typeface="Cambria Math" charset="0"/>
                                        <a:cs typeface="Cambria Math" charset="0"/>
                                      </a:rPr>
                                      <m:t>C</m:t>
                                    </m:r>
                                  </m:e>
                                </m:acc>
                              </m:e>
                              <m:sub>
                                <m:r>
                                  <a:rPr lang="en-US">
                                    <a:solidFill>
                                      <a:srgbClr val="FF0000"/>
                                    </a:solidFill>
                                    <a:latin typeface="Cambria Math" charset="0"/>
                                    <a:ea typeface="Cambria Math" charset="0"/>
                                    <a:cs typeface="Cambria Math" charset="0"/>
                                  </a:rPr>
                                  <m:t>4</m:t>
                                </m:r>
                              </m:sub>
                            </m:sSub>
                          </m:e>
                        </m:d>
                        <m:r>
                          <a:rPr lang="en-US" b="0" i="1" smtClean="0">
                            <a:latin typeface="Cambria Math" charset="0"/>
                            <a:ea typeface="Times New Roman" charset="0"/>
                          </a:rPr>
                          <m:t>∗</m:t>
                        </m:r>
                        <m:r>
                          <a:rPr lang="en-US" b="0" i="0" smtClean="0">
                            <a:solidFill>
                              <a:srgbClr val="FF0000"/>
                            </a:solidFill>
                            <a:latin typeface="Cambria Math" charset="0"/>
                            <a:ea typeface="Times New Roman" charset="0"/>
                          </a:rPr>
                          <m:t>[</m:t>
                        </m:r>
                        <m:r>
                          <a:rPr lang="en-US" b="0" i="1" smtClean="0">
                            <a:latin typeface="Cambria Math" charset="0"/>
                            <a:ea typeface="Times New Roman" charset="0"/>
                          </a:rPr>
                          <m:t>(</m:t>
                        </m:r>
                        <m:r>
                          <a:rPr lang="en-US" b="0" i="1" smtClean="0">
                            <a:latin typeface="Cambria Math" charset="0"/>
                            <a:ea typeface="Times New Roman" charset="0"/>
                          </a:rPr>
                          <m:t>1</m:t>
                        </m:r>
                        <m:r>
                          <a:rPr lang="en-US" b="0" i="1" smtClean="0">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latin typeface="Cambria Math" charset="0"/>
                                <a:ea typeface="Times New Roman" charset="0"/>
                                <a:cs typeface="Times New Roman" charset="0"/>
                              </a:rPr>
                              <m:t>k</m:t>
                            </m:r>
                            <m:r>
                              <a:rPr lang="en-US">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gk</m:t>
                            </m:r>
                          </m:num>
                          <m:den>
                            <m:r>
                              <m:rPr>
                                <m:sty m:val="p"/>
                              </m:rPr>
                              <a:rPr lang="en-US">
                                <a:latin typeface="Cambria Math" charset="0"/>
                                <a:ea typeface="Times New Roman" charset="0"/>
                                <a:cs typeface="Times New Roman" charset="0"/>
                              </a:rPr>
                              <m:t>k</m:t>
                            </m:r>
                            <m:r>
                              <a:rPr lang="en-US">
                                <a:latin typeface="Cambria Math" charset="0"/>
                                <a:ea typeface="Times New Roman" charset="0"/>
                                <a:cs typeface="Times New Roman" charset="0"/>
                              </a:rPr>
                              <m:t>−</m:t>
                            </m:r>
                            <m:r>
                              <a:rPr lang="en-US">
                                <a:latin typeface="Cambria Math" charset="0"/>
                                <a:ea typeface="Times New Roman" charset="0"/>
                                <a:cs typeface="Times New Roman" charset="0"/>
                              </a:rPr>
                              <m:t>2</m:t>
                            </m:r>
                            <m:r>
                              <m:rPr>
                                <m:sty m:val="p"/>
                              </m:rPr>
                              <a:rPr lang="en-US">
                                <a:latin typeface="Cambria Math" charset="0"/>
                                <a:ea typeface="Times New Roman" charset="0"/>
                                <a:cs typeface="Times New Roman" charset="0"/>
                              </a:rPr>
                              <m:t>gk</m:t>
                            </m:r>
                            <m:r>
                              <a:rPr lang="en-US">
                                <a:latin typeface="Cambria Math" charset="0"/>
                                <a:ea typeface="Times New Roman" charset="0"/>
                              </a:rPr>
                              <m:t>+</m:t>
                            </m:r>
                            <m:r>
                              <m:rPr>
                                <m:sty m:val="p"/>
                              </m:rPr>
                              <a:rPr lang="en-US">
                                <a:latin typeface="Cambria Math" charset="0"/>
                                <a:ea typeface="Times New Roman" charset="0"/>
                              </a:rPr>
                              <m:t>g</m:t>
                            </m:r>
                          </m:den>
                        </m:f>
                        <m:r>
                          <a:rPr lang="en-US" b="0" i="0" smtClean="0">
                            <a:latin typeface="Cambria Math" charset="0"/>
                            <a:ea typeface="Times New Roman" charset="0"/>
                          </a:rPr>
                          <m:t>)</m:t>
                        </m:r>
                        <m:r>
                          <a:rPr lang="en-US">
                            <a:latin typeface="Cambria Math" charset="0"/>
                            <a:ea typeface="Times New Roman" charset="0"/>
                          </a:rPr>
                          <m:t>∗</m:t>
                        </m:r>
                        <m:r>
                          <m:rPr>
                            <m:sty m:val="p"/>
                          </m:rPr>
                          <a:rPr lang="en-US">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acc>
                                  <m:accPr>
                                    <m:chr m:val="̅"/>
                                    <m:ctrlPr>
                                      <a:rPr lang="en-US" i="1">
                                        <a:solidFill>
                                          <a:srgbClr val="FF0000"/>
                                        </a:solidFill>
                                        <a:latin typeface="Cambria Math" panose="02040503050406030204" pitchFamily="18" charset="0"/>
                                        <a:ea typeface="Cambria Math" charset="0"/>
                                        <a:cs typeface="Cambria Math" charset="0"/>
                                      </a:rPr>
                                    </m:ctrlPr>
                                  </m:accPr>
                                  <m:e>
                                    <m:r>
                                      <m:rPr>
                                        <m:sty m:val="p"/>
                                      </m:rPr>
                                      <a:rPr lang="en-US">
                                        <a:solidFill>
                                          <a:srgbClr val="FF0000"/>
                                        </a:solidFill>
                                        <a:latin typeface="Cambria Math" charset="0"/>
                                        <a:ea typeface="Cambria Math" charset="0"/>
                                        <a:cs typeface="Cambria Math" charset="0"/>
                                      </a:rPr>
                                      <m:t>C</m:t>
                                    </m:r>
                                  </m:e>
                                </m:acc>
                              </m:e>
                              <m:sub>
                                <m:r>
                                  <a:rPr lang="en-US">
                                    <a:solidFill>
                                      <a:srgbClr val="FF0000"/>
                                    </a:solidFill>
                                    <a:latin typeface="Cambria Math" charset="0"/>
                                    <a:ea typeface="Cambria Math" charset="0"/>
                                    <a:cs typeface="Cambria Math" charset="0"/>
                                  </a:rPr>
                                  <m:t>4</m:t>
                                </m:r>
                              </m:sub>
                            </m:sSub>
                          </m:e>
                        </m:d>
                        <m:r>
                          <a:rPr lang="en-US" i="1" smtClean="0">
                            <a:solidFill>
                              <a:srgbClr val="FF0000"/>
                            </a:solidFill>
                            <a:latin typeface="Cambria Math" charset="0"/>
                            <a:ea typeface="Cambria Math" charset="0"/>
                            <a:cs typeface="Cambria Math" charset="0"/>
                          </a:rPr>
                          <m:t>]</m:t>
                        </m:r>
                      </m:den>
                    </m:f>
                  </m:oMath>
                </a14:m>
                <a:endParaRPr lang="en-US" dirty="0">
                  <a:latin typeface="Times New Roman" charset="0"/>
                  <a:ea typeface="Times New Roman" charset="0"/>
                </a:endParaRPr>
              </a:p>
              <a:p>
                <a:pPr marL="285750" indent="-285750">
                  <a:lnSpc>
                    <a:spcPct val="150000"/>
                  </a:lnSpc>
                  <a:buFont typeface=".HelveticaNeueDeskInterface-Regular" charset="-120"/>
                  <a:buChar char="-"/>
                </a:pPr>
                <a:r>
                  <a:rPr lang="en-US" dirty="0" smtClean="0">
                    <a:latin typeface="Times New Roman" charset="0"/>
                    <a:ea typeface="Times New Roman" charset="0"/>
                  </a:rPr>
                  <a:t>                = </a:t>
                </a:r>
                <a14:m>
                  <m:oMath xmlns:m="http://schemas.openxmlformats.org/officeDocument/2006/math">
                    <m:f>
                      <m:fPr>
                        <m:ctrlPr>
                          <a:rPr lang="en-US" i="1">
                            <a:latin typeface="Cambria Math" panose="02040503050406030204" pitchFamily="18" charset="0"/>
                            <a:ea typeface="Times New Roman" charset="0"/>
                          </a:rPr>
                        </m:ctrlPr>
                      </m:fPr>
                      <m:num>
                        <m:r>
                          <a:rPr lang="en-US" i="1" smtClean="0">
                            <a:solidFill>
                              <a:srgbClr val="FF0000"/>
                            </a:solidFill>
                            <a:latin typeface="Cambria Math" charset="0"/>
                            <a:ea typeface="Times New Roman" charset="0"/>
                          </a:rPr>
                          <m:t>[</m:t>
                        </m:r>
                        <m:r>
                          <a:rPr lang="en-US" i="1">
                            <a:solidFill>
                              <a:srgbClr val="000000"/>
                            </a:solidFill>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latin typeface="Cambria Math" charset="0"/>
                                <a:ea typeface="Cambria Math" charset="0"/>
                                <a:cs typeface="Cambria Math" charset="0"/>
                              </a:rPr>
                              <m:t>k</m:t>
                            </m:r>
                            <m:r>
                              <a:rPr lang="en-US">
                                <a:latin typeface="Cambria Math" charset="0"/>
                                <a:ea typeface="Cambria Math" charset="0"/>
                                <a:cs typeface="Cambria Math" charset="0"/>
                              </a:rPr>
                              <m:t>−</m:t>
                            </m:r>
                            <m:r>
                              <a:rPr lang="en-US">
                                <a:latin typeface="Cambria Math" charset="0"/>
                                <a:ea typeface="Cambria Math" charset="0"/>
                                <a:cs typeface="Cambria Math" charset="0"/>
                              </a:rPr>
                              <m:t>2</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m:t>
                            </m:r>
                            <m:r>
                              <a:rPr lang="en-US" baseline="30000">
                                <a:latin typeface="Cambria Math" charset="0"/>
                                <a:ea typeface="Cambria Math" charset="0"/>
                                <a:cs typeface="Cambria Math" charset="0"/>
                              </a:rPr>
                              <m:t>2</m:t>
                            </m:r>
                            <m:r>
                              <m:rPr>
                                <m:sty m:val="p"/>
                              </m:rPr>
                              <a:rPr lang="en-US">
                                <a:latin typeface="Cambria Math" charset="0"/>
                                <a:ea typeface="Cambria Math" charset="0"/>
                                <a:cs typeface="Cambria Math" charset="0"/>
                              </a:rPr>
                              <m:t>k</m:t>
                            </m:r>
                          </m:num>
                          <m:den>
                            <m:r>
                              <m:rPr>
                                <m:sty m:val="p"/>
                              </m:rPr>
                              <a:rPr lang="en-US">
                                <a:latin typeface="Cambria Math" charset="0"/>
                                <a:ea typeface="Cambria Math" charset="0"/>
                                <a:cs typeface="Cambria Math" charset="0"/>
                              </a:rPr>
                              <m:t>k</m:t>
                            </m:r>
                            <m:r>
                              <a:rPr lang="en-US">
                                <a:latin typeface="Cambria Math" charset="0"/>
                                <a:ea typeface="Cambria Math" charset="0"/>
                                <a:cs typeface="Cambria Math" charset="0"/>
                              </a:rPr>
                              <m:t>−</m:t>
                            </m:r>
                            <m:r>
                              <a:rPr lang="en-US">
                                <a:latin typeface="Cambria Math" charset="0"/>
                                <a:ea typeface="Cambria Math" charset="0"/>
                                <a:cs typeface="Cambria Math" charset="0"/>
                              </a:rPr>
                              <m:t>2</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nor/>
                              </m:rPr>
                              <a:rPr lang="en-US">
                                <a:latin typeface="Cambria Math" charset="0"/>
                                <a:ea typeface="Times New Roman" charset="0"/>
                              </a:rPr>
                              <m:t>g</m:t>
                            </m:r>
                            <m:r>
                              <a:rPr lang="en-US" baseline="30000">
                                <a:latin typeface="Cambria Math" charset="0"/>
                                <a:ea typeface="Times New Roman" charset="0"/>
                              </a:rPr>
                              <m:t>2</m:t>
                            </m:r>
                          </m:den>
                        </m:f>
                        <m:r>
                          <a:rPr lang="en-US">
                            <a:latin typeface="Cambria Math" charset="0"/>
                            <a:ea typeface="Times New Roman" charset="0"/>
                          </a:rPr>
                          <m:t>)</m:t>
                        </m:r>
                        <m:r>
                          <m:rPr>
                            <m:sty m:val="p"/>
                          </m:rPr>
                          <a:rPr lang="en-US">
                            <a:solidFill>
                              <a:srgbClr val="FF0000"/>
                            </a:solidFill>
                            <a:latin typeface="Cambria Math" charset="0"/>
                            <a:ea typeface="Times New Roman" charset="0"/>
                          </a:rPr>
                          <m:t>k</m:t>
                        </m:r>
                        <m:r>
                          <a:rPr lang="en-US" i="0" smtClean="0">
                            <a:solidFill>
                              <a:srgbClr val="FF0000"/>
                            </a:solidFill>
                            <a:latin typeface="Cambria Math" charset="0"/>
                            <a:ea typeface="Cambria Math" charset="0"/>
                            <a:cs typeface="Cambria Math" charset="0"/>
                          </a:rPr>
                          <m:t>]</m:t>
                        </m:r>
                        <m:r>
                          <a:rPr lang="en-US">
                            <a:latin typeface="Cambria Math" charset="0"/>
                            <a:ea typeface="Times New Roman" charset="0"/>
                          </a:rPr>
                          <m:t>∗</m:t>
                        </m:r>
                        <m:r>
                          <a:rPr lang="en-US" i="0" smtClean="0">
                            <a:solidFill>
                              <a:srgbClr val="FF0000"/>
                            </a:solidFill>
                            <a:latin typeface="Cambria Math" charset="0"/>
                            <a:ea typeface="Times New Roman" charset="0"/>
                          </a:rPr>
                          <m:t>[</m:t>
                        </m:r>
                        <m:r>
                          <a:rPr lang="en-US" b="0" i="1" smtClean="0">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latin typeface="Cambria Math" charset="0"/>
                                <a:ea typeface="Times New Roman" charset="0"/>
                                <a:cs typeface="Times New Roman" charset="0"/>
                              </a:rPr>
                              <m:t>k</m:t>
                            </m:r>
                            <m:r>
                              <a:rPr lang="en-US">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gk</m:t>
                            </m:r>
                          </m:num>
                          <m:den>
                            <m:r>
                              <m:rPr>
                                <m:sty m:val="p"/>
                              </m:rPr>
                              <a:rPr lang="en-US">
                                <a:latin typeface="Cambria Math" charset="0"/>
                                <a:ea typeface="Times New Roman" charset="0"/>
                                <a:cs typeface="Times New Roman" charset="0"/>
                              </a:rPr>
                              <m:t>k</m:t>
                            </m:r>
                            <m:r>
                              <a:rPr lang="en-US">
                                <a:latin typeface="Cambria Math" charset="0"/>
                                <a:ea typeface="Times New Roman" charset="0"/>
                                <a:cs typeface="Times New Roman" charset="0"/>
                              </a:rPr>
                              <m:t>−</m:t>
                            </m:r>
                            <m:r>
                              <a:rPr lang="en-US">
                                <a:latin typeface="Cambria Math" charset="0"/>
                                <a:ea typeface="Times New Roman" charset="0"/>
                                <a:cs typeface="Times New Roman" charset="0"/>
                              </a:rPr>
                              <m:t>2</m:t>
                            </m:r>
                            <m:r>
                              <m:rPr>
                                <m:sty m:val="p"/>
                              </m:rPr>
                              <a:rPr lang="en-US">
                                <a:latin typeface="Cambria Math" charset="0"/>
                                <a:ea typeface="Times New Roman" charset="0"/>
                                <a:cs typeface="Times New Roman" charset="0"/>
                              </a:rPr>
                              <m:t>gk</m:t>
                            </m:r>
                            <m:r>
                              <a:rPr lang="en-US">
                                <a:latin typeface="Cambria Math" charset="0"/>
                                <a:ea typeface="Times New Roman" charset="0"/>
                              </a:rPr>
                              <m:t>+</m:t>
                            </m:r>
                            <m:r>
                              <m:rPr>
                                <m:sty m:val="p"/>
                              </m:rPr>
                              <a:rPr lang="en-US">
                                <a:latin typeface="Cambria Math" charset="0"/>
                                <a:ea typeface="Times New Roman" charset="0"/>
                              </a:rPr>
                              <m:t>g</m:t>
                            </m:r>
                          </m:den>
                        </m:f>
                        <m:r>
                          <a:rPr lang="en-US" b="0" i="0" smtClean="0">
                            <a:latin typeface="Cambria Math" charset="0"/>
                            <a:ea typeface="Times New Roman" charset="0"/>
                          </a:rPr>
                          <m:t>)</m:t>
                        </m:r>
                        <m:r>
                          <m:rPr>
                            <m:sty m:val="p"/>
                          </m:rPr>
                          <a:rPr lang="en-US">
                            <a:solidFill>
                              <a:srgbClr val="FF0000"/>
                            </a:solidFill>
                            <a:latin typeface="Cambria Math" charset="0"/>
                            <a:ea typeface="Times New Roman" charset="0"/>
                          </a:rPr>
                          <m:t>k</m:t>
                        </m:r>
                        <m:r>
                          <a:rPr lang="en-US" i="1" smtClean="0">
                            <a:solidFill>
                              <a:srgbClr val="FF0000"/>
                            </a:solidFill>
                            <a:latin typeface="Cambria Math" charset="0"/>
                            <a:ea typeface="Cambria Math" charset="0"/>
                            <a:cs typeface="Cambria Math" charset="0"/>
                          </a:rPr>
                          <m:t>]</m:t>
                        </m:r>
                      </m:num>
                      <m:den>
                        <m:r>
                          <a:rPr lang="en-US" i="1">
                            <a:solidFill>
                              <a:srgbClr val="FF0000"/>
                            </a:solidFill>
                            <a:latin typeface="Cambria Math" charset="0"/>
                            <a:ea typeface="Times New Roman" charset="0"/>
                          </a:rPr>
                          <m:t>[</m:t>
                        </m:r>
                        <m:r>
                          <a:rPr lang="en-US" i="1">
                            <a:solidFill>
                              <a:srgbClr val="000000"/>
                            </a:solidFill>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latin typeface="Cambria Math" charset="0"/>
                                <a:ea typeface="Cambria Math" charset="0"/>
                                <a:cs typeface="Cambria Math" charset="0"/>
                              </a:rPr>
                              <m:t>k</m:t>
                            </m:r>
                            <m:r>
                              <a:rPr lang="en-US">
                                <a:latin typeface="Cambria Math" charset="0"/>
                                <a:ea typeface="Cambria Math" charset="0"/>
                                <a:cs typeface="Cambria Math" charset="0"/>
                              </a:rPr>
                              <m:t>−</m:t>
                            </m:r>
                            <m:r>
                              <a:rPr lang="en-US">
                                <a:latin typeface="Cambria Math" charset="0"/>
                                <a:ea typeface="Cambria Math" charset="0"/>
                                <a:cs typeface="Cambria Math" charset="0"/>
                              </a:rPr>
                              <m:t>2</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m:t>
                            </m:r>
                            <m:r>
                              <a:rPr lang="en-US" baseline="30000">
                                <a:latin typeface="Cambria Math" charset="0"/>
                                <a:ea typeface="Cambria Math" charset="0"/>
                                <a:cs typeface="Cambria Math" charset="0"/>
                              </a:rPr>
                              <m:t>2</m:t>
                            </m:r>
                            <m:r>
                              <m:rPr>
                                <m:sty m:val="p"/>
                              </m:rPr>
                              <a:rPr lang="en-US">
                                <a:latin typeface="Cambria Math" charset="0"/>
                                <a:ea typeface="Cambria Math" charset="0"/>
                                <a:cs typeface="Cambria Math" charset="0"/>
                              </a:rPr>
                              <m:t>k</m:t>
                            </m:r>
                          </m:num>
                          <m:den>
                            <m:r>
                              <m:rPr>
                                <m:sty m:val="p"/>
                              </m:rPr>
                              <a:rPr lang="en-US">
                                <a:latin typeface="Cambria Math" charset="0"/>
                                <a:ea typeface="Cambria Math" charset="0"/>
                                <a:cs typeface="Cambria Math" charset="0"/>
                              </a:rPr>
                              <m:t>k</m:t>
                            </m:r>
                            <m:r>
                              <a:rPr lang="en-US">
                                <a:latin typeface="Cambria Math" charset="0"/>
                                <a:ea typeface="Cambria Math" charset="0"/>
                                <a:cs typeface="Cambria Math" charset="0"/>
                              </a:rPr>
                              <m:t>−</m:t>
                            </m:r>
                            <m:r>
                              <a:rPr lang="en-US">
                                <a:latin typeface="Cambria Math" charset="0"/>
                                <a:ea typeface="Cambria Math" charset="0"/>
                                <a:cs typeface="Cambria Math" charset="0"/>
                              </a:rPr>
                              <m:t>2</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nor/>
                              </m:rPr>
                              <a:rPr lang="en-US">
                                <a:latin typeface="Cambria Math" charset="0"/>
                                <a:ea typeface="Times New Roman" charset="0"/>
                              </a:rPr>
                              <m:t>g</m:t>
                            </m:r>
                            <m:r>
                              <a:rPr lang="en-US" baseline="30000">
                                <a:latin typeface="Cambria Math" charset="0"/>
                                <a:ea typeface="Times New Roman" charset="0"/>
                              </a:rPr>
                              <m:t>2</m:t>
                            </m:r>
                          </m:den>
                        </m:f>
                        <m:r>
                          <a:rPr lang="en-US">
                            <a:latin typeface="Cambria Math" charset="0"/>
                            <a:ea typeface="Times New Roman" charset="0"/>
                          </a:rPr>
                          <m:t>)</m:t>
                        </m:r>
                        <m:r>
                          <m:rPr>
                            <m:sty m:val="p"/>
                          </m:rPr>
                          <a:rPr lang="en-US">
                            <a:solidFill>
                              <a:srgbClr val="FF0000"/>
                            </a:solidFill>
                            <a:latin typeface="Cambria Math" charset="0"/>
                            <a:ea typeface="Times New Roman" charset="0"/>
                          </a:rPr>
                          <m:t>k</m:t>
                        </m:r>
                        <m:r>
                          <a:rPr lang="en-US">
                            <a:solidFill>
                              <a:srgbClr val="FF0000"/>
                            </a:solidFill>
                            <a:latin typeface="Cambria Math" charset="0"/>
                            <a:ea typeface="Cambria Math" charset="0"/>
                            <a:cs typeface="Cambria Math" charset="0"/>
                          </a:rPr>
                          <m:t>]</m:t>
                        </m:r>
                        <m:r>
                          <a:rPr lang="en-US">
                            <a:latin typeface="Cambria Math" charset="0"/>
                            <a:ea typeface="Times New Roman" charset="0"/>
                          </a:rPr>
                          <m:t>∗</m:t>
                        </m:r>
                        <m:r>
                          <a:rPr lang="en-US">
                            <a:solidFill>
                              <a:srgbClr val="FF0000"/>
                            </a:solidFill>
                            <a:latin typeface="Cambria Math" charset="0"/>
                            <a:ea typeface="Times New Roman" charset="0"/>
                          </a:rPr>
                          <m:t>[</m:t>
                        </m:r>
                        <m:r>
                          <a:rPr lang="en-US" i="1">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latin typeface="Cambria Math" charset="0"/>
                                <a:ea typeface="Times New Roman" charset="0"/>
                                <a:cs typeface="Times New Roman" charset="0"/>
                              </a:rPr>
                              <m:t>k</m:t>
                            </m:r>
                            <m:r>
                              <a:rPr lang="en-US">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gk</m:t>
                            </m:r>
                          </m:num>
                          <m:den>
                            <m:r>
                              <m:rPr>
                                <m:sty m:val="p"/>
                              </m:rPr>
                              <a:rPr lang="en-US">
                                <a:latin typeface="Cambria Math" charset="0"/>
                                <a:ea typeface="Times New Roman" charset="0"/>
                                <a:cs typeface="Times New Roman" charset="0"/>
                              </a:rPr>
                              <m:t>k</m:t>
                            </m:r>
                            <m:r>
                              <a:rPr lang="en-US">
                                <a:latin typeface="Cambria Math" charset="0"/>
                                <a:ea typeface="Times New Roman" charset="0"/>
                                <a:cs typeface="Times New Roman" charset="0"/>
                              </a:rPr>
                              <m:t>−</m:t>
                            </m:r>
                            <m:r>
                              <a:rPr lang="en-US">
                                <a:latin typeface="Cambria Math" charset="0"/>
                                <a:ea typeface="Times New Roman" charset="0"/>
                                <a:cs typeface="Times New Roman" charset="0"/>
                              </a:rPr>
                              <m:t>2</m:t>
                            </m:r>
                            <m:r>
                              <m:rPr>
                                <m:sty m:val="p"/>
                              </m:rPr>
                              <a:rPr lang="en-US">
                                <a:latin typeface="Cambria Math" charset="0"/>
                                <a:ea typeface="Times New Roman" charset="0"/>
                                <a:cs typeface="Times New Roman" charset="0"/>
                              </a:rPr>
                              <m:t>gk</m:t>
                            </m:r>
                            <m:r>
                              <a:rPr lang="en-US">
                                <a:latin typeface="Cambria Math" charset="0"/>
                                <a:ea typeface="Times New Roman" charset="0"/>
                              </a:rPr>
                              <m:t>+</m:t>
                            </m:r>
                            <m:r>
                              <m:rPr>
                                <m:sty m:val="p"/>
                              </m:rPr>
                              <a:rPr lang="en-US">
                                <a:latin typeface="Cambria Math" charset="0"/>
                                <a:ea typeface="Times New Roman" charset="0"/>
                              </a:rPr>
                              <m:t>g</m:t>
                            </m:r>
                          </m:den>
                        </m:f>
                        <m:r>
                          <a:rPr lang="en-US">
                            <a:latin typeface="Cambria Math" charset="0"/>
                            <a:ea typeface="Times New Roman" charset="0"/>
                          </a:rPr>
                          <m:t>)</m:t>
                        </m:r>
                        <m:r>
                          <m:rPr>
                            <m:sty m:val="p"/>
                          </m:rPr>
                          <a:rPr lang="en-US">
                            <a:solidFill>
                              <a:srgbClr val="FF0000"/>
                            </a:solidFill>
                            <a:latin typeface="Cambria Math" charset="0"/>
                            <a:ea typeface="Times New Roman" charset="0"/>
                          </a:rPr>
                          <m:t>k</m:t>
                        </m:r>
                        <m:r>
                          <a:rPr lang="en-US" i="1">
                            <a:solidFill>
                              <a:srgbClr val="FF0000"/>
                            </a:solidFill>
                            <a:latin typeface="Cambria Math" charset="0"/>
                            <a:ea typeface="Cambria Math" charset="0"/>
                            <a:cs typeface="Cambria Math" charset="0"/>
                          </a:rPr>
                          <m:t>]</m:t>
                        </m:r>
                        <m:r>
                          <a:rPr lang="en-US">
                            <a:solidFill>
                              <a:srgbClr val="000000"/>
                            </a:solidFill>
                            <a:latin typeface="Cambria Math" charset="0"/>
                            <a:ea typeface="Times New Roman" charset="0"/>
                          </a:rPr>
                          <m:t>+</m:t>
                        </m:r>
                        <m:r>
                          <a:rPr lang="en-US" i="1">
                            <a:solidFill>
                              <a:srgbClr val="000000"/>
                            </a:solidFill>
                            <a:latin typeface="Cambria Math" charset="0"/>
                            <a:ea typeface="Times New Roman" charset="0"/>
                          </a:rPr>
                          <m:t>[(</m:t>
                        </m:r>
                        <m:r>
                          <a:rPr lang="en-US" i="1">
                            <a:solidFill>
                              <a:srgbClr val="000000"/>
                            </a:solidFill>
                            <a:latin typeface="Cambria Math" charset="0"/>
                            <a:ea typeface="Times New Roman" charset="0"/>
                          </a:rPr>
                          <m:t>1</m:t>
                        </m:r>
                        <m:r>
                          <a:rPr lang="en-US" i="1">
                            <a:solidFill>
                              <a:srgbClr val="000000"/>
                            </a:solidFill>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latin typeface="Cambria Math" charset="0"/>
                                <a:ea typeface="Cambria Math" charset="0"/>
                                <a:cs typeface="Cambria Math" charset="0"/>
                              </a:rPr>
                              <m:t>k</m:t>
                            </m:r>
                            <m:r>
                              <a:rPr lang="en-US">
                                <a:latin typeface="Cambria Math" charset="0"/>
                                <a:ea typeface="Cambria Math" charset="0"/>
                                <a:cs typeface="Cambria Math" charset="0"/>
                              </a:rPr>
                              <m:t>−</m:t>
                            </m:r>
                            <m:r>
                              <a:rPr lang="en-US">
                                <a:latin typeface="Cambria Math" charset="0"/>
                                <a:ea typeface="Cambria Math" charset="0"/>
                                <a:cs typeface="Cambria Math" charset="0"/>
                              </a:rPr>
                              <m:t>2</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m:t>
                            </m:r>
                            <m:r>
                              <a:rPr lang="en-US" baseline="30000">
                                <a:latin typeface="Cambria Math" charset="0"/>
                                <a:ea typeface="Cambria Math" charset="0"/>
                                <a:cs typeface="Cambria Math" charset="0"/>
                              </a:rPr>
                              <m:t>2</m:t>
                            </m:r>
                            <m:r>
                              <m:rPr>
                                <m:sty m:val="p"/>
                              </m:rPr>
                              <a:rPr lang="en-US">
                                <a:latin typeface="Cambria Math" charset="0"/>
                                <a:ea typeface="Cambria Math" charset="0"/>
                                <a:cs typeface="Cambria Math" charset="0"/>
                              </a:rPr>
                              <m:t>k</m:t>
                            </m:r>
                          </m:num>
                          <m:den>
                            <m:r>
                              <m:rPr>
                                <m:sty m:val="p"/>
                              </m:rPr>
                              <a:rPr lang="en-US">
                                <a:latin typeface="Cambria Math" charset="0"/>
                                <a:ea typeface="Cambria Math" charset="0"/>
                                <a:cs typeface="Cambria Math" charset="0"/>
                              </a:rPr>
                              <m:t>k</m:t>
                            </m:r>
                            <m:r>
                              <a:rPr lang="en-US">
                                <a:latin typeface="Cambria Math" charset="0"/>
                                <a:ea typeface="Cambria Math" charset="0"/>
                                <a:cs typeface="Cambria Math" charset="0"/>
                              </a:rPr>
                              <m:t>−</m:t>
                            </m:r>
                            <m:r>
                              <a:rPr lang="en-US">
                                <a:latin typeface="Cambria Math" charset="0"/>
                                <a:ea typeface="Cambria Math" charset="0"/>
                                <a:cs typeface="Cambria Math" charset="0"/>
                              </a:rPr>
                              <m:t>2</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nor/>
                              </m:rPr>
                              <a:rPr lang="en-US">
                                <a:latin typeface="Cambria Math" charset="0"/>
                                <a:ea typeface="Times New Roman" charset="0"/>
                              </a:rPr>
                              <m:t>g</m:t>
                            </m:r>
                            <m:r>
                              <a:rPr lang="en-US" baseline="30000">
                                <a:latin typeface="Cambria Math" charset="0"/>
                                <a:ea typeface="Times New Roman" charset="0"/>
                              </a:rPr>
                              <m:t>2</m:t>
                            </m:r>
                          </m:den>
                        </m:f>
                        <m:r>
                          <a:rPr lang="en-US">
                            <a:latin typeface="Cambria Math" charset="0"/>
                            <a:ea typeface="Times New Roman" charset="0"/>
                          </a:rPr>
                          <m:t>)</m:t>
                        </m:r>
                        <m:r>
                          <a:rPr lang="en-US" i="1">
                            <a:latin typeface="Cambria Math" charset="0"/>
                            <a:ea typeface="Cambria Math" charset="0"/>
                            <a:cs typeface="Cambria Math" charset="0"/>
                          </a:rPr>
                          <m:t>]</m:t>
                        </m:r>
                        <m:r>
                          <a:rPr lang="en-US">
                            <a:latin typeface="Cambria Math" charset="0"/>
                            <a:ea typeface="Times New Roman" charset="0"/>
                          </a:rPr>
                          <m:t>∗</m:t>
                        </m:r>
                        <m:r>
                          <a:rPr lang="en-US">
                            <a:solidFill>
                              <a:srgbClr val="FF0000"/>
                            </a:solidFill>
                            <a:latin typeface="Cambria Math" charset="0"/>
                            <a:ea typeface="Times New Roman" charset="0"/>
                          </a:rPr>
                          <m:t>(</m:t>
                        </m:r>
                        <m:r>
                          <a:rPr lang="en-US" i="1">
                            <a:solidFill>
                              <a:srgbClr val="FF0000"/>
                            </a:solidFill>
                            <a:latin typeface="Cambria Math" charset="0"/>
                            <a:ea typeface="Times New Roman" charset="0"/>
                          </a:rPr>
                          <m:t>1</m:t>
                        </m:r>
                        <m:r>
                          <a:rPr lang="en-US" i="1">
                            <a:solidFill>
                              <a:srgbClr val="FF0000"/>
                            </a:solidFill>
                            <a:latin typeface="Cambria Math" charset="0"/>
                            <a:ea typeface="Times New Roman" charset="0"/>
                          </a:rPr>
                          <m:t>−</m:t>
                        </m:r>
                        <m:r>
                          <m:rPr>
                            <m:sty m:val="p"/>
                          </m:rPr>
                          <a:rPr lang="en-US">
                            <a:solidFill>
                              <a:srgbClr val="FF0000"/>
                            </a:solidFill>
                            <a:latin typeface="Cambria Math" charset="0"/>
                            <a:ea typeface="Times New Roman" charset="0"/>
                          </a:rPr>
                          <m:t>k</m:t>
                        </m:r>
                        <m:r>
                          <a:rPr lang="en-US" i="1">
                            <a:solidFill>
                              <a:srgbClr val="FF0000"/>
                            </a:solidFill>
                            <a:latin typeface="Cambria Math" charset="0"/>
                            <a:ea typeface="Times New Roman" charset="0"/>
                          </a:rPr>
                          <m:t>)</m:t>
                        </m:r>
                        <m:r>
                          <a:rPr lang="en-US" i="1">
                            <a:latin typeface="Cambria Math" charset="0"/>
                            <a:ea typeface="Times New Roman" charset="0"/>
                          </a:rPr>
                          <m:t>∗[(</m:t>
                        </m:r>
                        <m:r>
                          <a:rPr lang="en-US" i="1">
                            <a:latin typeface="Cambria Math" charset="0"/>
                            <a:ea typeface="Times New Roman" charset="0"/>
                          </a:rPr>
                          <m:t>1</m:t>
                        </m:r>
                        <m:r>
                          <a:rPr lang="en-US" i="1">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latin typeface="Cambria Math" charset="0"/>
                                <a:ea typeface="Times New Roman" charset="0"/>
                                <a:cs typeface="Times New Roman" charset="0"/>
                              </a:rPr>
                              <m:t>k</m:t>
                            </m:r>
                            <m:r>
                              <a:rPr lang="en-US">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gk</m:t>
                            </m:r>
                          </m:num>
                          <m:den>
                            <m:r>
                              <m:rPr>
                                <m:sty m:val="p"/>
                              </m:rPr>
                              <a:rPr lang="en-US">
                                <a:latin typeface="Cambria Math" charset="0"/>
                                <a:ea typeface="Times New Roman" charset="0"/>
                                <a:cs typeface="Times New Roman" charset="0"/>
                              </a:rPr>
                              <m:t>k</m:t>
                            </m:r>
                            <m:r>
                              <a:rPr lang="en-US">
                                <a:latin typeface="Cambria Math" charset="0"/>
                                <a:ea typeface="Times New Roman" charset="0"/>
                                <a:cs typeface="Times New Roman" charset="0"/>
                              </a:rPr>
                              <m:t>−</m:t>
                            </m:r>
                            <m:r>
                              <a:rPr lang="en-US">
                                <a:latin typeface="Cambria Math" charset="0"/>
                                <a:ea typeface="Times New Roman" charset="0"/>
                                <a:cs typeface="Times New Roman" charset="0"/>
                              </a:rPr>
                              <m:t>2</m:t>
                            </m:r>
                            <m:r>
                              <m:rPr>
                                <m:sty m:val="p"/>
                              </m:rPr>
                              <a:rPr lang="en-US">
                                <a:latin typeface="Cambria Math" charset="0"/>
                                <a:ea typeface="Times New Roman" charset="0"/>
                                <a:cs typeface="Times New Roman" charset="0"/>
                              </a:rPr>
                              <m:t>gk</m:t>
                            </m:r>
                            <m:r>
                              <a:rPr lang="en-US">
                                <a:latin typeface="Cambria Math" charset="0"/>
                                <a:ea typeface="Times New Roman" charset="0"/>
                              </a:rPr>
                              <m:t>+</m:t>
                            </m:r>
                            <m:r>
                              <m:rPr>
                                <m:sty m:val="p"/>
                              </m:rPr>
                              <a:rPr lang="en-US">
                                <a:latin typeface="Cambria Math" charset="0"/>
                                <a:ea typeface="Times New Roman" charset="0"/>
                              </a:rPr>
                              <m:t>g</m:t>
                            </m:r>
                          </m:den>
                        </m:f>
                        <m:r>
                          <a:rPr lang="en-US">
                            <a:latin typeface="Cambria Math" charset="0"/>
                            <a:ea typeface="Times New Roman" charset="0"/>
                          </a:rPr>
                          <m:t>)∗</m:t>
                        </m:r>
                        <m:r>
                          <a:rPr lang="en-US">
                            <a:solidFill>
                              <a:srgbClr val="FF0000"/>
                            </a:solidFill>
                            <a:latin typeface="Cambria Math" charset="0"/>
                            <a:ea typeface="Times New Roman" charset="0"/>
                          </a:rPr>
                          <m:t>(</m:t>
                        </m:r>
                        <m:r>
                          <a:rPr lang="en-US" i="1">
                            <a:solidFill>
                              <a:srgbClr val="FF0000"/>
                            </a:solidFill>
                            <a:latin typeface="Cambria Math" charset="0"/>
                            <a:ea typeface="Times New Roman" charset="0"/>
                          </a:rPr>
                          <m:t>1</m:t>
                        </m:r>
                        <m:r>
                          <a:rPr lang="en-US" i="1">
                            <a:solidFill>
                              <a:srgbClr val="FF0000"/>
                            </a:solidFill>
                            <a:latin typeface="Cambria Math" charset="0"/>
                            <a:ea typeface="Times New Roman" charset="0"/>
                          </a:rPr>
                          <m:t>−</m:t>
                        </m:r>
                        <m:r>
                          <m:rPr>
                            <m:sty m:val="p"/>
                          </m:rPr>
                          <a:rPr lang="en-US">
                            <a:solidFill>
                              <a:srgbClr val="FF0000"/>
                            </a:solidFill>
                            <a:latin typeface="Cambria Math" charset="0"/>
                            <a:ea typeface="Times New Roman" charset="0"/>
                          </a:rPr>
                          <m:t>k</m:t>
                        </m:r>
                        <m:r>
                          <a:rPr lang="en-US" i="1">
                            <a:solidFill>
                              <a:srgbClr val="FF0000"/>
                            </a:solidFill>
                            <a:latin typeface="Cambria Math" charset="0"/>
                            <a:ea typeface="Times New Roman" charset="0"/>
                          </a:rPr>
                          <m:t>)</m:t>
                        </m:r>
                        <m:r>
                          <a:rPr lang="en-US" i="1">
                            <a:latin typeface="Cambria Math" charset="0"/>
                            <a:ea typeface="Cambria Math" charset="0"/>
                            <a:cs typeface="Cambria Math" charset="0"/>
                          </a:rPr>
                          <m:t>]</m:t>
                        </m:r>
                      </m:den>
                    </m:f>
                  </m:oMath>
                </a14:m>
                <a:endParaRPr lang="en-US" dirty="0">
                  <a:latin typeface="Times New Roman" charset="0"/>
                  <a:ea typeface="Times New Roman" charset="0"/>
                  <a:cs typeface="Times New Roman"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4880" y="1462786"/>
                <a:ext cx="8851849" cy="4430636"/>
              </a:xfrm>
              <a:prstGeom prst="rect">
                <a:avLst/>
              </a:prstGeom>
              <a:blipFill rotWithShape="0">
                <a:blip r:embed="rId4"/>
                <a:stretch>
                  <a:fillRect l="-620"/>
                </a:stretch>
              </a:blipFill>
            </p:spPr>
            <p:txBody>
              <a:bodyPr/>
              <a:lstStyle/>
              <a:p>
                <a:r>
                  <a:rPr lang="en-US">
                    <a:noFill/>
                  </a:rPr>
                  <a:t> </a:t>
                </a:r>
              </a:p>
            </p:txBody>
          </p:sp>
        </mc:Fallback>
      </mc:AlternateContent>
      <p:grpSp>
        <p:nvGrpSpPr>
          <p:cNvPr id="5" name="Group 4"/>
          <p:cNvGrpSpPr/>
          <p:nvPr/>
        </p:nvGrpSpPr>
        <p:grpSpPr>
          <a:xfrm>
            <a:off x="7758353" y="655477"/>
            <a:ext cx="1385647" cy="1510336"/>
            <a:chOff x="1659419" y="1252902"/>
            <a:chExt cx="1385647" cy="1510336"/>
          </a:xfrm>
        </p:grpSpPr>
        <p:grpSp>
          <p:nvGrpSpPr>
            <p:cNvPr id="6" name="Group 5"/>
            <p:cNvGrpSpPr/>
            <p:nvPr/>
          </p:nvGrpSpPr>
          <p:grpSpPr>
            <a:xfrm>
              <a:off x="1659419" y="1252902"/>
              <a:ext cx="1385647" cy="1510336"/>
              <a:chOff x="847118" y="1472908"/>
              <a:chExt cx="1385647" cy="1510336"/>
            </a:xfrm>
          </p:grpSpPr>
          <p:cxnSp>
            <p:nvCxnSpPr>
              <p:cNvPr id="10" name="Straight Connector 9"/>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847118" y="1472908"/>
                <a:ext cx="1385647" cy="1510336"/>
                <a:chOff x="847118" y="1472908"/>
                <a:chExt cx="1385647" cy="1510336"/>
              </a:xfrm>
            </p:grpSpPr>
            <p:sp>
              <p:nvSpPr>
                <p:cNvPr id="12" name="Oval 11"/>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13" name="Group 12"/>
                <p:cNvGrpSpPr/>
                <p:nvPr/>
              </p:nvGrpSpPr>
              <p:grpSpPr>
                <a:xfrm>
                  <a:off x="847118" y="1472908"/>
                  <a:ext cx="1385647" cy="1503603"/>
                  <a:chOff x="4269040" y="1410942"/>
                  <a:chExt cx="1052006" cy="1926280"/>
                </a:xfrm>
              </p:grpSpPr>
              <p:sp>
                <p:nvSpPr>
                  <p:cNvPr id="14" name="Oval 13"/>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15" name="Oval 14"/>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C</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16" name="Oval 15"/>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17" name="Straight Connector 16"/>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088101" y="1410942"/>
                    <a:ext cx="10971" cy="632030"/>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478866" y="1420370"/>
                    <a:ext cx="274" cy="577015"/>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8" name="Straight Connector 7"/>
            <p:cNvCxnSpPr/>
            <p:nvPr/>
          </p:nvCxnSpPr>
          <p:spPr>
            <a:xfrm flipH="1">
              <a:off x="2131216" y="1252902"/>
              <a:ext cx="607026" cy="50194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2" name="Rectangle 21"/>
          <p:cNvSpPr/>
          <p:nvPr/>
        </p:nvSpPr>
        <p:spPr>
          <a:xfrm>
            <a:off x="8604570" y="316449"/>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23" name="Rectangle 22"/>
          <p:cNvSpPr/>
          <p:nvPr/>
        </p:nvSpPr>
        <p:spPr>
          <a:xfrm>
            <a:off x="7804825" y="323807"/>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Tree>
    <p:extLst>
      <p:ext uri="{BB962C8B-B14F-4D97-AF65-F5344CB8AC3E}">
        <p14:creationId xmlns:p14="http://schemas.microsoft.com/office/powerpoint/2010/main" val="16148806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26400" y="6356350"/>
            <a:ext cx="660400" cy="365125"/>
          </a:xfrm>
        </p:spPr>
        <p:txBody>
          <a:bodyPr/>
          <a:lstStyle/>
          <a:p>
            <a:fld id="{B38F3DF5-46B4-354D-BEB6-FC8B3F9E8E19}" type="slidenum">
              <a:rPr lang="en-US" smtClean="0"/>
              <a:t>63</a:t>
            </a:fld>
            <a:endParaRPr lang="en-US"/>
          </a:p>
        </p:txBody>
      </p:sp>
      <mc:AlternateContent xmlns:mc="http://schemas.openxmlformats.org/markup-compatibility/2006" xmlns:a14="http://schemas.microsoft.com/office/drawing/2010/main">
        <mc:Choice Requires="a14">
          <p:sp>
            <p:nvSpPr>
              <p:cNvPr id="4" name="Rectangle 3"/>
              <p:cNvSpPr/>
              <p:nvPr/>
            </p:nvSpPr>
            <p:spPr>
              <a:xfrm>
                <a:off x="3603386" y="7358"/>
                <a:ext cx="1774838"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𝟒</m:t>
                        </m:r>
                      </m:sub>
                    </m:sSub>
                  </m:oMath>
                </a14:m>
                <a:r>
                  <a:rPr lang="en-US" sz="2400" b="1" smtClean="0">
                    <a:effectLst/>
                    <a:latin typeface="Times New Roman" charset="0"/>
                    <a:ea typeface="Times New Roman" charset="0"/>
                  </a:rPr>
                  <a:t>|</a:t>
                </a:r>
                <a14:m>
                  <m:oMath xmlns:m="http://schemas.openxmlformats.org/officeDocument/2006/math">
                    <m:r>
                      <a:rPr lang="en-US" sz="2400" b="1" i="0" smtClean="0">
                        <a:latin typeface="Cambria Math" charset="0"/>
                        <a:ea typeface="Cambria Math" charset="0"/>
                        <a:cs typeface="Cambria Math" charset="0"/>
                      </a:rPr>
                      <m:t>𝐑</m:t>
                    </m:r>
                    <m:r>
                      <a:rPr lang="en-US" sz="2400" b="1" i="0" baseline="-25000" smtClean="0">
                        <a:latin typeface="Cambria Math" charset="0"/>
                        <a:ea typeface="Cambria Math" charset="0"/>
                        <a:cs typeface="Cambria Math" charset="0"/>
                      </a:rPr>
                      <m:t>𝟐</m:t>
                    </m:r>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603386" y="7358"/>
                <a:ext cx="1774838" cy="461665"/>
              </a:xfrm>
              <a:prstGeom prst="rect">
                <a:avLst/>
              </a:prstGeom>
              <a:blipFill rotWithShape="0">
                <a:blip r:embed="rId3"/>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4180" y="1125069"/>
                <a:ext cx="8851849" cy="5140061"/>
              </a:xfrm>
              <a:prstGeom prst="rect">
                <a:avLst/>
              </a:prstGeom>
            </p:spPr>
            <p:txBody>
              <a:bodyPr wrap="square">
                <a:spAutoFit/>
              </a:bodyPr>
              <a:lstStyle/>
              <a:p>
                <a:pPr marL="285750" indent="-285750">
                  <a:lnSpc>
                    <a:spcPct val="150000"/>
                  </a:lnSpc>
                  <a:buFont typeface=".HelveticaNeueDeskInterface-Regular" charset="-120"/>
                  <a:buChar char="-"/>
                </a:pPr>
                <a:r>
                  <a:rPr lang="en-US" dirty="0" smtClean="0">
                    <a:latin typeface="Times New Roman" charset="0"/>
                    <a:ea typeface="Times New Roman" charset="0"/>
                    <a:cs typeface="Times New Roman" charset="0"/>
                  </a:rPr>
                  <a:t>In the case of </a:t>
                </a:r>
                <a:r>
                  <a:rPr lang="en-US" dirty="0">
                    <a:latin typeface="Times New Roman" charset="0"/>
                    <a:ea typeface="Times New Roman" charset="0"/>
                    <a:cs typeface="Times New Roman" charset="0"/>
                  </a:rPr>
                  <a:t>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4</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which supports to </a:t>
                </a:r>
                <a:r>
                  <a:rPr lang="en-US" dirty="0" smtClean="0">
                    <a:latin typeface="Times New Roman" charset="0"/>
                    <a:ea typeface="Times New Roman" charset="0"/>
                    <a:cs typeface="Times New Roman" charset="0"/>
                  </a:rPr>
                  <a:t>more than one concept c</a:t>
                </a:r>
                <a:r>
                  <a:rPr lang="en-US" baseline="-25000" dirty="0" smtClean="0">
                    <a:latin typeface="Times New Roman" charset="0"/>
                    <a:ea typeface="Times New Roman" charset="0"/>
                    <a:cs typeface="Times New Roman" charset="0"/>
                  </a:rPr>
                  <a:t>1, </a:t>
                </a:r>
                <a:r>
                  <a:rPr lang="en-US" dirty="0">
                    <a:latin typeface="Times New Roman" charset="0"/>
                    <a:ea typeface="Times New Roman" charset="0"/>
                    <a:cs typeface="Times New Roman" charset="0"/>
                  </a:rPr>
                  <a:t>and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2</a:t>
                </a:r>
              </a:p>
              <a:p>
                <a:pPr marL="285750" indent="-285750">
                  <a:lnSpc>
                    <a:spcPct val="150000"/>
                  </a:lnSpc>
                  <a:buFont typeface=".HelveticaNeueDeskInterface-Regular" charset="-120"/>
                  <a:buChar char="-"/>
                </a:pPr>
                <a:endParaRPr lang="en-US" dirty="0" smtClean="0">
                  <a:latin typeface="Times New Roman" charset="0"/>
                  <a:ea typeface="Times New Roman" charset="0"/>
                </a:endParaRPr>
              </a:p>
              <a:p>
                <a:pPr marL="285750" indent="-285750">
                  <a:lnSpc>
                    <a:spcPct val="150000"/>
                  </a:lnSpc>
                  <a:buFont typeface=".HelveticaNeueDeskInterface-Regular" charset="-120"/>
                  <a:buChar char="-"/>
                </a:pP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2</m:t>
                        </m:r>
                      </m:sub>
                    </m:sSub>
                  </m:oMath>
                </a14:m>
                <a:r>
                  <a:rPr lang="en-US" dirty="0">
                    <a:latin typeface="Times New Roman" charset="0"/>
                    <a:ea typeface="Times New Roman" charset="0"/>
                  </a:rPr>
                  <a:t>) =</a:t>
                </a:r>
                <a14:m>
                  <m:oMath xmlns:m="http://schemas.openxmlformats.org/officeDocument/2006/math">
                    <m:f>
                      <m:fPr>
                        <m:ctrlPr>
                          <a:rPr lang="en-US" i="1">
                            <a:latin typeface="Cambria Math" panose="02040503050406030204" pitchFamily="18" charset="0"/>
                            <a:ea typeface="Times New Roman" charset="0"/>
                          </a:rPr>
                        </m:ctrlPr>
                      </m:fPr>
                      <m:num>
                        <m:r>
                          <a:rPr lang="en-US" i="1">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1</m:t>
                            </m:r>
                          </m:e>
                          <m:e>
                            <m:r>
                              <m:rPr>
                                <m:nor/>
                              </m:rPr>
                              <a:rPr lang="en-US">
                                <a:latin typeface="Times New Roman" charset="0"/>
                                <a:ea typeface="Times New Roman" charset="0"/>
                                <a:cs typeface="Times New Roman" charset="0"/>
                              </a:rPr>
                              <m:t>R</m:t>
                            </m:r>
                            <m:r>
                              <m:rPr>
                                <m:nor/>
                              </m:rPr>
                              <a:rPr lang="en-US" baseline="-25000">
                                <a:latin typeface="Times New Roman" charset="0"/>
                                <a:ea typeface="Times New Roman" charset="0"/>
                                <a:cs typeface="Times New Roman" charset="0"/>
                              </a:rPr>
                              <m:t>2</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 ]</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2</m:t>
                            </m:r>
                          </m:e>
                          <m:e>
                            <m:sSub>
                              <m:sSubPr>
                                <m:ctrlPr>
                                  <a:rPr lang="en-US" i="1">
                                    <a:latin typeface="Cambria Math" panose="02040503050406030204" pitchFamily="18" charset="0"/>
                                    <a:ea typeface="Cambria Math" charset="0"/>
                                    <a:cs typeface="Cambria Math" charset="0"/>
                                  </a:rPr>
                                </m:ctrlPr>
                              </m:sSubPr>
                              <m:e>
                                <m:r>
                                  <m:rPr>
                                    <m:nor/>
                                  </m:rPr>
                                  <a:rPr lang="en-US">
                                    <a:latin typeface="Times New Roman" charset="0"/>
                                    <a:ea typeface="Times New Roman" charset="0"/>
                                    <a:cs typeface="Times New Roman" charset="0"/>
                                  </a:rPr>
                                  <m:t>R</m:t>
                                </m:r>
                              </m:e>
                              <m:sub>
                                <m:r>
                                  <a:rPr lang="en-US">
                                    <a:latin typeface="Cambria Math" charset="0"/>
                                    <a:ea typeface="Cambria Math" charset="0"/>
                                    <a:cs typeface="Cambria Math" charset="0"/>
                                  </a:rPr>
                                  <m:t>2</m:t>
                                </m:r>
                              </m:sub>
                            </m:sSub>
                          </m:e>
                        </m:d>
                        <m:r>
                          <a:rPr lang="en-US">
                            <a:solidFill>
                              <a:srgbClr val="000000"/>
                            </a:solidFill>
                            <a:latin typeface="Cambria Math" charset="0"/>
                            <a:ea typeface="Times New Roman" charset="0"/>
                          </a:rPr>
                          <m:t>∗ </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i="1">
                            <a:latin typeface="Cambria Math" charset="0"/>
                            <a:ea typeface="Cambria Math" charset="0"/>
                            <a:cs typeface="Cambria Math" charset="0"/>
                          </a:rPr>
                          <m:t>]</m:t>
                        </m:r>
                      </m:num>
                      <m:den>
                        <m:d>
                          <m:dPr>
                            <m:begChr m:val="["/>
                            <m:endChr m:val="]"/>
                            <m:ctrlPr>
                              <a:rPr lang="en-US" i="1">
                                <a:solidFill>
                                  <a:srgbClr val="000000"/>
                                </a:solidFill>
                                <a:latin typeface="Cambria Math" panose="02040503050406030204" pitchFamily="18" charset="0"/>
                                <a:ea typeface="Times New Roman" charset="0"/>
                              </a:rPr>
                            </m:ctrlPr>
                          </m:dPr>
                          <m:e>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1</m:t>
                                </m:r>
                              </m:e>
                              <m:e>
                                <m:r>
                                  <m:rPr>
                                    <m:nor/>
                                  </m:rPr>
                                  <a:rPr lang="en-US">
                                    <a:latin typeface="Times New Roman" charset="0"/>
                                    <a:ea typeface="Times New Roman" charset="0"/>
                                    <a:cs typeface="Times New Roman" charset="0"/>
                                  </a:rPr>
                                  <m:t>R</m:t>
                                </m:r>
                                <m:r>
                                  <m:rPr>
                                    <m:nor/>
                                  </m:rPr>
                                  <a:rPr lang="en-US" baseline="-25000">
                                    <a:latin typeface="Times New Roman" charset="0"/>
                                    <a:ea typeface="Times New Roman" charset="0"/>
                                    <a:cs typeface="Times New Roman" charset="0"/>
                                  </a:rPr>
                                  <m:t>2</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 </m:t>
                            </m:r>
                          </m:e>
                        </m:d>
                        <m:r>
                          <a:rPr lang="en-US">
                            <a:solidFill>
                              <a:srgbClr val="000000"/>
                            </a:solidFill>
                            <a:latin typeface="Cambria Math" charset="0"/>
                            <a:ea typeface="Times New Roman" charset="0"/>
                          </a:rPr>
                          <m:t>∗</m:t>
                        </m:r>
                        <m:d>
                          <m:dPr>
                            <m:begChr m:val="["/>
                            <m:endChr m:val="]"/>
                            <m:ctrlPr>
                              <a:rPr lang="en-US" i="1">
                                <a:solidFill>
                                  <a:srgbClr val="000000"/>
                                </a:solidFill>
                                <a:latin typeface="Cambria Math" panose="02040503050406030204" pitchFamily="18" charset="0"/>
                                <a:ea typeface="Times New Roman" charset="0"/>
                                <a:cs typeface="Cambria Math" charset="0"/>
                              </a:rPr>
                            </m:ctrlPr>
                          </m:dPr>
                          <m:e>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2</m:t>
                                </m:r>
                              </m:e>
                              <m:e>
                                <m:sSub>
                                  <m:sSubPr>
                                    <m:ctrlPr>
                                      <a:rPr lang="en-US" i="1">
                                        <a:latin typeface="Cambria Math" panose="02040503050406030204" pitchFamily="18" charset="0"/>
                                        <a:ea typeface="Cambria Math" charset="0"/>
                                        <a:cs typeface="Cambria Math" charset="0"/>
                                      </a:rPr>
                                    </m:ctrlPr>
                                  </m:sSubPr>
                                  <m:e>
                                    <m:r>
                                      <m:rPr>
                                        <m:nor/>
                                      </m:rPr>
                                      <a:rPr lang="en-US">
                                        <a:latin typeface="Times New Roman" charset="0"/>
                                        <a:ea typeface="Times New Roman" charset="0"/>
                                        <a:cs typeface="Times New Roman" charset="0"/>
                                      </a:rPr>
                                      <m:t>R</m:t>
                                    </m:r>
                                  </m:e>
                                  <m:sub>
                                    <m:r>
                                      <a:rPr lang="en-US">
                                        <a:latin typeface="Cambria Math" charset="0"/>
                                        <a:ea typeface="Cambria Math" charset="0"/>
                                        <a:cs typeface="Cambria Math" charset="0"/>
                                      </a:rPr>
                                      <m:t>2</m:t>
                                    </m:r>
                                  </m:sub>
                                </m:sSub>
                              </m:e>
                            </m:d>
                            <m:r>
                              <a:rPr lang="en-US">
                                <a:solidFill>
                                  <a:srgbClr val="000000"/>
                                </a:solidFill>
                                <a:latin typeface="Cambria Math" charset="0"/>
                                <a:ea typeface="Times New Roman" charset="0"/>
                              </a:rPr>
                              <m:t>∗ </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e>
                        </m:d>
                        <m:r>
                          <a:rPr lang="en-US">
                            <a:solidFill>
                              <a:srgbClr val="000000"/>
                            </a:solidFill>
                            <a:latin typeface="Cambria Math" charset="0"/>
                            <a:ea typeface="Times New Roman" charset="0"/>
                          </a:rPr>
                          <m:t>+</m:t>
                        </m:r>
                        <m:r>
                          <a:rPr lang="en-US" i="1">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acc>
                              <m:accPr>
                                <m:chr m:val="̅"/>
                                <m:ctrlPr>
                                  <a:rPr lang="en-US" i="1">
                                    <a:solidFill>
                                      <a:srgbClr val="000000"/>
                                    </a:solidFill>
                                    <a:latin typeface="Cambria Math" panose="02040503050406030204" pitchFamily="18" charset="0"/>
                                    <a:ea typeface="Times New Roman" charset="0"/>
                                  </a:rPr>
                                </m:ctrlPr>
                              </m:accPr>
                              <m:e>
                                <m:sSub>
                                  <m:sSubPr>
                                    <m:ctrlPr>
                                      <a:rPr lang="en-US" i="1">
                                        <a:solidFill>
                                          <a:srgbClr val="000000"/>
                                        </a:solidFill>
                                        <a:latin typeface="Cambria Math" panose="02040503050406030204" pitchFamily="18" charset="0"/>
                                        <a:ea typeface="Times New Roman" charset="0"/>
                                      </a:rPr>
                                    </m:ctrlPr>
                                  </m:sSubPr>
                                  <m:e>
                                    <m:r>
                                      <m:rPr>
                                        <m:sty m:val="p"/>
                                      </m:rPr>
                                      <a:rPr lang="en-US">
                                        <a:solidFill>
                                          <a:srgbClr val="000000"/>
                                        </a:solidFill>
                                        <a:latin typeface="Cambria Math" charset="0"/>
                                        <a:ea typeface="Times New Roman" charset="0"/>
                                      </a:rPr>
                                      <m:t>C</m:t>
                                    </m:r>
                                  </m:e>
                                  <m:sub>
                                    <m:r>
                                      <a:rPr lang="en-US" i="1">
                                        <a:solidFill>
                                          <a:srgbClr val="000000"/>
                                        </a:solidFill>
                                        <a:latin typeface="Cambria Math" charset="0"/>
                                        <a:ea typeface="Times New Roman" charset="0"/>
                                      </a:rPr>
                                      <m:t>1</m:t>
                                    </m:r>
                                  </m:sub>
                                </m:sSub>
                              </m:e>
                            </m:acc>
                          </m:e>
                          <m:e>
                            <m:r>
                              <m:rPr>
                                <m:nor/>
                              </m:rPr>
                              <a:rPr lang="en-US">
                                <a:latin typeface="Times New Roman" charset="0"/>
                                <a:ea typeface="Times New Roman" charset="0"/>
                                <a:cs typeface="Times New Roman" charset="0"/>
                              </a:rPr>
                              <m:t>R</m:t>
                            </m:r>
                            <m:r>
                              <m:rPr>
                                <m:nor/>
                              </m:rPr>
                              <a:rPr lang="en-US" baseline="-25000">
                                <a:latin typeface="Times New Roman" charset="0"/>
                                <a:ea typeface="Times New Roman" charset="0"/>
                                <a:cs typeface="Times New Roman" charset="0"/>
                              </a:rPr>
                              <m:t>2</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a:latin typeface="Cambria Math" charset="0"/>
                                        <a:ea typeface="Cambria Math" charset="0"/>
                                        <a:cs typeface="Cambria Math" charset="0"/>
                                      </a:rPr>
                                      <m:t>C</m:t>
                                    </m:r>
                                  </m:e>
                                </m:acc>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acc>
                              <m:accPr>
                                <m:chr m:val="̅"/>
                                <m:ctrlPr>
                                  <a:rPr lang="en-US" i="1">
                                    <a:solidFill>
                                      <a:srgbClr val="000000"/>
                                    </a:solidFill>
                                    <a:latin typeface="Cambria Math" panose="02040503050406030204" pitchFamily="18" charset="0"/>
                                    <a:ea typeface="Times New Roman" charset="0"/>
                                  </a:rPr>
                                </m:ctrlPr>
                              </m:accPr>
                              <m:e>
                                <m:sSub>
                                  <m:sSubPr>
                                    <m:ctrlPr>
                                      <a:rPr lang="en-US" i="1">
                                        <a:solidFill>
                                          <a:srgbClr val="000000"/>
                                        </a:solidFill>
                                        <a:latin typeface="Cambria Math" panose="02040503050406030204" pitchFamily="18" charset="0"/>
                                        <a:ea typeface="Times New Roman" charset="0"/>
                                      </a:rPr>
                                    </m:ctrlPr>
                                  </m:sSubPr>
                                  <m:e>
                                    <m:r>
                                      <m:rPr>
                                        <m:sty m:val="p"/>
                                      </m:rPr>
                                      <a:rPr lang="en-US">
                                        <a:solidFill>
                                          <a:srgbClr val="000000"/>
                                        </a:solidFill>
                                        <a:latin typeface="Cambria Math" charset="0"/>
                                        <a:ea typeface="Times New Roman" charset="0"/>
                                      </a:rPr>
                                      <m:t>C</m:t>
                                    </m:r>
                                  </m:e>
                                  <m:sub>
                                    <m:r>
                                      <a:rPr lang="en-US" i="1">
                                        <a:solidFill>
                                          <a:srgbClr val="000000"/>
                                        </a:solidFill>
                                        <a:latin typeface="Cambria Math" charset="0"/>
                                        <a:ea typeface="Times New Roman" charset="0"/>
                                      </a:rPr>
                                      <m:t>2</m:t>
                                    </m:r>
                                  </m:sub>
                                </m:sSub>
                              </m:e>
                            </m:acc>
                          </m:e>
                          <m:e>
                            <m:r>
                              <m:rPr>
                                <m:nor/>
                              </m:rPr>
                              <a:rPr lang="en-US">
                                <a:latin typeface="Times New Roman" charset="0"/>
                                <a:ea typeface="Times New Roman" charset="0"/>
                                <a:cs typeface="Times New Roman" charset="0"/>
                              </a:rPr>
                              <m:t>R</m:t>
                            </m:r>
                            <m:r>
                              <m:rPr>
                                <m:nor/>
                              </m:rPr>
                              <a:rPr lang="en-US" baseline="-25000">
                                <a:latin typeface="Times New Roman" charset="0"/>
                                <a:ea typeface="Times New Roman" charset="0"/>
                                <a:cs typeface="Times New Roman" charset="0"/>
                              </a:rPr>
                              <m:t>2</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a:latin typeface="Cambria Math" charset="0"/>
                                        <a:ea typeface="Cambria Math" charset="0"/>
                                        <a:cs typeface="Cambria Math" charset="0"/>
                                      </a:rPr>
                                      <m:t>C</m:t>
                                    </m:r>
                                  </m:e>
                                </m:acc>
                              </m:e>
                              <m:sub>
                                <m:r>
                                  <a:rPr lang="en-US">
                                    <a:latin typeface="Cambria Math" charset="0"/>
                                    <a:ea typeface="Cambria Math" charset="0"/>
                                    <a:cs typeface="Cambria Math" charset="0"/>
                                  </a:rPr>
                                  <m:t>4</m:t>
                                </m:r>
                              </m:sub>
                            </m:sSub>
                          </m:e>
                        </m:d>
                        <m:r>
                          <a:rPr lang="en-US" i="1">
                            <a:latin typeface="Cambria Math" charset="0"/>
                            <a:ea typeface="Cambria Math" charset="0"/>
                            <a:cs typeface="Cambria Math" charset="0"/>
                          </a:rPr>
                          <m:t>]</m:t>
                        </m:r>
                      </m:den>
                    </m:f>
                  </m:oMath>
                </a14:m>
                <a:endParaRPr lang="en-US" dirty="0" smtClean="0">
                  <a:latin typeface="Times New Roman" charset="0"/>
                  <a:ea typeface="Times New Roman" charset="0"/>
                </a:endParaRPr>
              </a:p>
              <a:p>
                <a:pPr marL="285750" indent="-285750">
                  <a:lnSpc>
                    <a:spcPct val="150000"/>
                  </a:lnSpc>
                  <a:buFont typeface=".HelveticaNeueDeskInterface-Regular" charset="-120"/>
                  <a:buChar char="-"/>
                </a:pPr>
                <a:r>
                  <a:rPr lang="en-US" dirty="0" smtClean="0">
                    <a:latin typeface="Times New Roman" charset="0"/>
                    <a:ea typeface="Times New Roman" charset="0"/>
                  </a:rPr>
                  <a:t>= </a:t>
                </a:r>
                <a14:m>
                  <m:oMath xmlns:m="http://schemas.openxmlformats.org/officeDocument/2006/math">
                    <m:f>
                      <m:fPr>
                        <m:ctrlPr>
                          <a:rPr lang="en-US" i="1">
                            <a:latin typeface="Cambria Math" panose="02040503050406030204" pitchFamily="18" charset="0"/>
                            <a:ea typeface="Times New Roman" charset="0"/>
                          </a:rPr>
                        </m:ctrlPr>
                      </m:fPr>
                      <m:num>
                        <m:r>
                          <a:rPr lang="en-US" i="1" smtClean="0">
                            <a:solidFill>
                              <a:srgbClr val="FF0000"/>
                            </a:solidFill>
                            <a:latin typeface="Cambria Math" charset="0"/>
                            <a:ea typeface="Times New Roman" charset="0"/>
                          </a:rPr>
                          <m:t>[</m:t>
                        </m:r>
                        <m:r>
                          <a:rPr lang="en-US" b="0" i="1" smtClean="0">
                            <a:solidFill>
                              <a:srgbClr val="000000"/>
                            </a:solidFill>
                            <a:latin typeface="Cambria Math" charset="0"/>
                            <a:ea typeface="Times New Roman" charset="0"/>
                          </a:rPr>
                          <m:t>(</m:t>
                        </m:r>
                        <m:f>
                          <m:fPr>
                            <m:ctrlPr>
                              <a:rPr lang="en-US" i="1">
                                <a:latin typeface="Cambria Math" panose="02040503050406030204" pitchFamily="18" charset="0"/>
                                <a:ea typeface="Times New Roman" charset="0"/>
                              </a:rPr>
                            </m:ctrlPr>
                          </m:fPr>
                          <m:num>
                            <m:r>
                              <a:rPr lang="en-US" i="1">
                                <a:latin typeface="Cambria Math" charset="0"/>
                                <a:ea typeface="Times New Roman" charset="0"/>
                              </a:rPr>
                              <m:t> </m:t>
                            </m:r>
                            <m:r>
                              <m:rPr>
                                <m:sty m:val="p"/>
                              </m:rPr>
                              <a:rPr lang="en-US">
                                <a:latin typeface="Cambria Math" charset="0"/>
                                <a:ea typeface="Cambria Math" charset="0"/>
                                <a:cs typeface="Cambria Math" charset="0"/>
                              </a:rPr>
                              <m:t>m</m:t>
                            </m:r>
                            <m:r>
                              <m:rPr>
                                <m:sty m:val="p"/>
                              </m:rPr>
                              <a:rPr lang="en-US">
                                <a:latin typeface="Cambria Math" charset="0"/>
                                <a:ea typeface="Times New Roman" charset="0"/>
                                <a:cs typeface="Times New Roman" charset="0"/>
                              </a:rPr>
                              <m:t>k</m:t>
                            </m:r>
                            <m:r>
                              <a:rPr lang="ar-SA">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gmk</m:t>
                            </m:r>
                          </m:num>
                          <m:den>
                            <m:r>
                              <a:rPr lang="en-US" i="1">
                                <a:latin typeface="Cambria Math" charset="0"/>
                                <a:ea typeface="Cambria Math" charset="0"/>
                                <a:cs typeface="Cambria Math" charset="0"/>
                              </a:rPr>
                              <m:t> </m:t>
                            </m:r>
                            <m:r>
                              <m:rPr>
                                <m:sty m:val="p"/>
                              </m:rPr>
                              <a:rPr lang="en-US" smtClean="0">
                                <a:solidFill>
                                  <a:schemeClr val="tx1"/>
                                </a:solidFill>
                                <a:latin typeface="Cambria Math" charset="0"/>
                                <a:ea typeface="Cambria Math" charset="0"/>
                                <a:cs typeface="Cambria Math" charset="0"/>
                              </a:rPr>
                              <m:t>mk</m:t>
                            </m:r>
                            <m:r>
                              <a:rPr lang="en-US">
                                <a:solidFill>
                                  <a:schemeClr val="tx1"/>
                                </a:solidFill>
                                <a:latin typeface="Cambria Math" charset="0"/>
                                <a:ea typeface="Times New Roman" charset="0"/>
                              </a:rPr>
                              <m:t>+</m:t>
                            </m:r>
                            <m:r>
                              <m:rPr>
                                <m:sty m:val="p"/>
                              </m:rPr>
                              <a:rPr lang="en-US">
                                <a:solidFill>
                                  <a:schemeClr val="tx1"/>
                                </a:solidFill>
                                <a:latin typeface="Cambria Math" charset="0"/>
                                <a:ea typeface="Cambria Math" charset="0"/>
                                <a:cs typeface="Cambria Math" charset="0"/>
                              </a:rPr>
                              <m:t>g</m:t>
                            </m:r>
                            <m:r>
                              <a:rPr lang="en-US">
                                <a:solidFill>
                                  <a:schemeClr val="tx1"/>
                                </a:solidFill>
                                <a:latin typeface="Cambria Math" charset="0"/>
                                <a:ea typeface="Cambria Math" charset="0"/>
                                <a:cs typeface="Cambria Math" charset="0"/>
                              </a:rPr>
                              <m:t>−</m:t>
                            </m:r>
                            <m:r>
                              <m:rPr>
                                <m:sty m:val="p"/>
                              </m:rPr>
                              <a:rPr lang="en-US">
                                <a:solidFill>
                                  <a:schemeClr val="tx1"/>
                                </a:solidFill>
                                <a:latin typeface="Cambria Math" charset="0"/>
                                <a:ea typeface="Cambria Math" charset="0"/>
                                <a:cs typeface="Cambria Math" charset="0"/>
                              </a:rPr>
                              <m:t>gk</m:t>
                            </m:r>
                            <m:r>
                              <a:rPr lang="en-US">
                                <a:solidFill>
                                  <a:schemeClr val="tx1"/>
                                </a:solidFill>
                                <a:latin typeface="Cambria Math" charset="0"/>
                                <a:ea typeface="Cambria Math" charset="0"/>
                                <a:cs typeface="Cambria Math" charset="0"/>
                              </a:rPr>
                              <m:t>−</m:t>
                            </m:r>
                            <m:r>
                              <m:rPr>
                                <m:sty m:val="p"/>
                              </m:rPr>
                              <a:rPr lang="en-US">
                                <a:solidFill>
                                  <a:schemeClr val="tx1"/>
                                </a:solidFill>
                                <a:latin typeface="Cambria Math" charset="0"/>
                                <a:ea typeface="Cambria Math" charset="0"/>
                                <a:cs typeface="Cambria Math" charset="0"/>
                              </a:rPr>
                              <m:t>gm</m:t>
                            </m:r>
                          </m:den>
                        </m:f>
                        <m:r>
                          <a:rPr lang="en-US" b="0" i="0" smtClean="0">
                            <a:solidFill>
                              <a:schemeClr val="tx1"/>
                            </a:solidFill>
                            <a:latin typeface="Cambria Math" charset="0"/>
                            <a:ea typeface="Cambria Math" charset="0"/>
                            <a:cs typeface="Cambria Math" charset="0"/>
                          </a:rPr>
                          <m:t>)</m:t>
                        </m:r>
                        <m:r>
                          <m:rPr>
                            <m:sty m:val="p"/>
                          </m:rPr>
                          <a:rPr lang="en-US" smtClean="0">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r>
                                  <m:rPr>
                                    <m:sty m:val="p"/>
                                  </m:rPr>
                                  <a:rPr lang="en-US">
                                    <a:solidFill>
                                      <a:srgbClr val="FF0000"/>
                                    </a:solidFill>
                                    <a:latin typeface="Cambria Math" charset="0"/>
                                    <a:ea typeface="Cambria Math" charset="0"/>
                                    <a:cs typeface="Cambria Math" charset="0"/>
                                  </a:rPr>
                                  <m:t>C</m:t>
                                </m:r>
                              </m:e>
                              <m:sub>
                                <m:r>
                                  <a:rPr lang="en-US">
                                    <a:solidFill>
                                      <a:srgbClr val="FF0000"/>
                                    </a:solidFill>
                                    <a:latin typeface="Cambria Math" charset="0"/>
                                    <a:ea typeface="Cambria Math" charset="0"/>
                                    <a:cs typeface="Cambria Math" charset="0"/>
                                  </a:rPr>
                                  <m:t>4</m:t>
                                </m:r>
                              </m:sub>
                            </m:sSub>
                          </m:e>
                        </m:d>
                        <m:r>
                          <a:rPr lang="en-US" i="1" smtClean="0">
                            <a:solidFill>
                              <a:srgbClr val="FF0000"/>
                            </a:solidFill>
                            <a:latin typeface="Cambria Math" charset="0"/>
                            <a:ea typeface="Cambria Math" charset="0"/>
                            <a:cs typeface="Cambria Math" charset="0"/>
                          </a:rPr>
                          <m:t>]</m:t>
                        </m:r>
                        <m:r>
                          <a:rPr lang="en-US">
                            <a:solidFill>
                              <a:schemeClr val="tx1"/>
                            </a:solidFill>
                            <a:latin typeface="Cambria Math" charset="0"/>
                            <a:ea typeface="Times New Roman" charset="0"/>
                          </a:rPr>
                          <m:t>∗</m:t>
                        </m:r>
                        <m:r>
                          <a:rPr lang="en-US" i="1" smtClean="0">
                            <a:solidFill>
                              <a:srgbClr val="FF0000"/>
                            </a:solidFill>
                            <a:latin typeface="Cambria Math" charset="0"/>
                            <a:ea typeface="Times New Roman" charset="0"/>
                          </a:rPr>
                          <m:t>[</m:t>
                        </m:r>
                        <m:r>
                          <a:rPr lang="en-US" b="0" i="1" smtClean="0">
                            <a:solidFill>
                              <a:schemeClr val="tx1"/>
                            </a:solidFill>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solidFill>
                                  <a:schemeClr val="bg1">
                                    <a:lumMod val="50000"/>
                                  </a:schemeClr>
                                </a:solidFill>
                                <a:latin typeface="Cambria Math" charset="0"/>
                                <a:ea typeface="Times New Roman" charset="0"/>
                                <a:cs typeface="Times New Roman" charset="0"/>
                              </a:rPr>
                              <m:t>m</m:t>
                            </m:r>
                            <m:r>
                              <m:rPr>
                                <m:sty m:val="p"/>
                              </m:rPr>
                              <a:rPr lang="en-US">
                                <a:latin typeface="Cambria Math" charset="0"/>
                                <a:ea typeface="Times New Roman" charset="0"/>
                                <a:cs typeface="Times New Roman" charset="0"/>
                              </a:rPr>
                              <m:t>k</m:t>
                            </m:r>
                          </m:num>
                          <m:den>
                            <m:r>
                              <a:rPr lang="en-US">
                                <a:latin typeface="Cambria Math" charset="0"/>
                                <a:ea typeface="Times New Roman" charset="0"/>
                                <a:cs typeface="Times New Roman" charset="0"/>
                              </a:rPr>
                              <m:t>2</m:t>
                            </m:r>
                            <m:r>
                              <m:rPr>
                                <m:sty m:val="p"/>
                              </m:rPr>
                              <a:rPr lang="en-US">
                                <a:solidFill>
                                  <a:schemeClr val="bg1">
                                    <a:lumMod val="50000"/>
                                  </a:schemeClr>
                                </a:solidFill>
                                <a:latin typeface="Cambria Math" charset="0"/>
                                <a:ea typeface="Times New Roman" charset="0"/>
                                <a:cs typeface="Times New Roman" charset="0"/>
                              </a:rPr>
                              <m:t>m</m:t>
                            </m:r>
                            <m:r>
                              <m:rPr>
                                <m:sty m:val="p"/>
                              </m:rPr>
                              <a:rPr lang="en-US">
                                <a:latin typeface="Cambria Math" charset="0"/>
                                <a:ea typeface="Times New Roman" charset="0"/>
                                <a:cs typeface="Times New Roman" charset="0"/>
                              </a:rPr>
                              <m:t>k</m:t>
                            </m:r>
                            <m:r>
                              <a:rPr lang="en-US">
                                <a:solidFill>
                                  <a:srgbClr val="000000"/>
                                </a:solidFill>
                                <a:latin typeface="Cambria Math" charset="0"/>
                                <a:ea typeface="Times New Roman" charset="0"/>
                              </a:rPr>
                              <m:t>+</m:t>
                            </m:r>
                            <m:r>
                              <a:rPr lang="en-US">
                                <a:solidFill>
                                  <a:schemeClr val="bg1">
                                    <a:lumMod val="50000"/>
                                  </a:schemeClr>
                                </a:solidFill>
                                <a:latin typeface="Cambria Math" charset="0"/>
                                <a:ea typeface="Cambria Math" charset="0"/>
                                <a:cs typeface="Cambria Math" charset="0"/>
                              </a:rPr>
                              <m:t>1</m:t>
                            </m:r>
                            <m:r>
                              <a:rPr lang="en-US">
                                <a:solidFill>
                                  <a:schemeClr val="bg1">
                                    <a:lumMod val="50000"/>
                                  </a:schemeClr>
                                </a:solidFill>
                                <a:latin typeface="Cambria Math" charset="0"/>
                                <a:ea typeface="Cambria Math" charset="0"/>
                                <a:cs typeface="Cambria Math" charset="0"/>
                              </a:rPr>
                              <m:t>−</m:t>
                            </m:r>
                            <m:r>
                              <m:rPr>
                                <m:sty m:val="p"/>
                              </m:rPr>
                              <a:rPr lang="en-US">
                                <a:solidFill>
                                  <a:schemeClr val="bg1">
                                    <a:lumMod val="50000"/>
                                  </a:schemeClr>
                                </a:solidFill>
                                <a:latin typeface="Cambria Math" charset="0"/>
                                <a:ea typeface="Cambria Math" charset="0"/>
                                <a:cs typeface="Cambria Math" charset="0"/>
                              </a:rPr>
                              <m:t>k</m:t>
                            </m:r>
                            <m:r>
                              <a:rPr lang="en-US">
                                <a:solidFill>
                                  <a:schemeClr val="bg1">
                                    <a:lumMod val="50000"/>
                                  </a:schemeClr>
                                </a:solidFill>
                                <a:latin typeface="Cambria Math" charset="0"/>
                                <a:ea typeface="Cambria Math" charset="0"/>
                                <a:cs typeface="Cambria Math" charset="0"/>
                              </a:rPr>
                              <m:t>−</m:t>
                            </m:r>
                            <m:r>
                              <m:rPr>
                                <m:sty m:val="p"/>
                              </m:rPr>
                              <a:rPr lang="en-US">
                                <a:solidFill>
                                  <a:schemeClr val="bg1">
                                    <a:lumMod val="50000"/>
                                  </a:schemeClr>
                                </a:solidFill>
                                <a:latin typeface="Cambria Math" charset="0"/>
                                <a:ea typeface="Times New Roman" charset="0"/>
                                <a:cs typeface="Times New Roman" charset="0"/>
                              </a:rPr>
                              <m:t>m</m:t>
                            </m:r>
                          </m:den>
                        </m:f>
                        <m:r>
                          <a:rPr lang="en-US" b="0" i="0" smtClean="0">
                            <a:solidFill>
                              <a:schemeClr val="tx1"/>
                            </a:solidFill>
                            <a:latin typeface="Cambria Math" charset="0"/>
                            <a:ea typeface="Times New Roman" charset="0"/>
                          </a:rPr>
                          <m:t>)</m:t>
                        </m:r>
                        <m:r>
                          <m:rPr>
                            <m:sty m:val="p"/>
                          </m:rPr>
                          <a:rPr lang="en-US" smtClean="0">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r>
                                  <m:rPr>
                                    <m:sty m:val="p"/>
                                  </m:rPr>
                                  <a:rPr lang="en-US">
                                    <a:solidFill>
                                      <a:srgbClr val="FF0000"/>
                                    </a:solidFill>
                                    <a:latin typeface="Cambria Math" charset="0"/>
                                    <a:ea typeface="Cambria Math" charset="0"/>
                                    <a:cs typeface="Cambria Math" charset="0"/>
                                  </a:rPr>
                                  <m:t>C</m:t>
                                </m:r>
                              </m:e>
                              <m:sub>
                                <m:r>
                                  <a:rPr lang="en-US">
                                    <a:solidFill>
                                      <a:srgbClr val="FF0000"/>
                                    </a:solidFill>
                                    <a:latin typeface="Cambria Math" charset="0"/>
                                    <a:ea typeface="Cambria Math" charset="0"/>
                                    <a:cs typeface="Cambria Math" charset="0"/>
                                  </a:rPr>
                                  <m:t>4</m:t>
                                </m:r>
                              </m:sub>
                            </m:sSub>
                          </m:e>
                        </m:d>
                        <m:r>
                          <a:rPr lang="en-US" i="1" smtClean="0">
                            <a:solidFill>
                              <a:srgbClr val="FF0000"/>
                            </a:solidFill>
                            <a:latin typeface="Cambria Math" charset="0"/>
                            <a:ea typeface="Cambria Math" charset="0"/>
                            <a:cs typeface="Cambria Math" charset="0"/>
                          </a:rPr>
                          <m:t>]</m:t>
                        </m:r>
                      </m:num>
                      <m:den>
                        <m:r>
                          <a:rPr lang="en-US" i="0" smtClean="0">
                            <a:solidFill>
                              <a:srgbClr val="FF0000"/>
                            </a:solidFill>
                            <a:latin typeface="Cambria Math" charset="0"/>
                            <a:ea typeface="Times New Roman" charset="0"/>
                          </a:rPr>
                          <m:t>[</m:t>
                        </m:r>
                        <m:r>
                          <a:rPr lang="en-US" i="1">
                            <a:solidFill>
                              <a:srgbClr val="000000"/>
                            </a:solidFill>
                            <a:latin typeface="Cambria Math" charset="0"/>
                            <a:ea typeface="Times New Roman" charset="0"/>
                          </a:rPr>
                          <m:t>(</m:t>
                        </m:r>
                        <m:f>
                          <m:fPr>
                            <m:ctrlPr>
                              <a:rPr lang="en-US" i="1">
                                <a:latin typeface="Cambria Math" panose="02040503050406030204" pitchFamily="18" charset="0"/>
                                <a:ea typeface="Times New Roman" charset="0"/>
                              </a:rPr>
                            </m:ctrlPr>
                          </m:fPr>
                          <m:num>
                            <m:r>
                              <a:rPr lang="en-US" i="1">
                                <a:latin typeface="Cambria Math" charset="0"/>
                                <a:ea typeface="Times New Roman" charset="0"/>
                              </a:rPr>
                              <m:t> </m:t>
                            </m:r>
                            <m:r>
                              <m:rPr>
                                <m:sty m:val="p"/>
                              </m:rPr>
                              <a:rPr lang="en-US">
                                <a:latin typeface="Cambria Math" charset="0"/>
                                <a:ea typeface="Cambria Math" charset="0"/>
                                <a:cs typeface="Cambria Math" charset="0"/>
                              </a:rPr>
                              <m:t>m</m:t>
                            </m:r>
                            <m:r>
                              <m:rPr>
                                <m:sty m:val="p"/>
                              </m:rPr>
                              <a:rPr lang="en-US">
                                <a:latin typeface="Cambria Math" charset="0"/>
                                <a:ea typeface="Times New Roman" charset="0"/>
                                <a:cs typeface="Times New Roman" charset="0"/>
                              </a:rPr>
                              <m:t>k</m:t>
                            </m:r>
                            <m:r>
                              <a:rPr lang="ar-SA">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gmk</m:t>
                            </m:r>
                          </m:num>
                          <m:den>
                            <m:r>
                              <a:rPr lang="en-US" i="1">
                                <a:latin typeface="Cambria Math" charset="0"/>
                                <a:ea typeface="Cambria Math" charset="0"/>
                                <a:cs typeface="Cambria Math" charset="0"/>
                              </a:rPr>
                              <m:t> </m:t>
                            </m:r>
                            <m:r>
                              <m:rPr>
                                <m:sty m:val="p"/>
                              </m:rPr>
                              <a:rPr lang="en-US">
                                <a:latin typeface="Cambria Math" charset="0"/>
                                <a:ea typeface="Cambria Math" charset="0"/>
                                <a:cs typeface="Cambria Math" charset="0"/>
                              </a:rPr>
                              <m:t>mk</m:t>
                            </m:r>
                            <m:r>
                              <a:rPr lang="en-US">
                                <a:latin typeface="Cambria Math" charset="0"/>
                                <a:ea typeface="Times New Roman" charset="0"/>
                              </a:rPr>
                              <m:t>+</m:t>
                            </m:r>
                            <m:r>
                              <m:rPr>
                                <m:sty m:val="p"/>
                              </m:rPr>
                              <a:rPr lang="en-US">
                                <a:latin typeface="Cambria Math" charset="0"/>
                                <a:ea typeface="Cambria Math" charset="0"/>
                                <a:cs typeface="Cambria Math" charset="0"/>
                              </a:rPr>
                              <m:t>g</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gm</m:t>
                            </m:r>
                          </m:den>
                        </m:f>
                        <m:r>
                          <a:rPr lang="en-US">
                            <a:latin typeface="Cambria Math" charset="0"/>
                            <a:ea typeface="Cambria Math" charset="0"/>
                            <a:cs typeface="Cambria Math" charset="0"/>
                          </a:rPr>
                          <m:t>)</m:t>
                        </m:r>
                        <m:r>
                          <m:rPr>
                            <m:sty m:val="p"/>
                          </m:rPr>
                          <a:rPr lang="en-US">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r>
                                  <m:rPr>
                                    <m:sty m:val="p"/>
                                  </m:rPr>
                                  <a:rPr lang="en-US">
                                    <a:solidFill>
                                      <a:srgbClr val="FF0000"/>
                                    </a:solidFill>
                                    <a:latin typeface="Cambria Math" charset="0"/>
                                    <a:ea typeface="Cambria Math" charset="0"/>
                                    <a:cs typeface="Cambria Math" charset="0"/>
                                  </a:rPr>
                                  <m:t>C</m:t>
                                </m:r>
                              </m:e>
                              <m:sub>
                                <m:r>
                                  <a:rPr lang="en-US">
                                    <a:solidFill>
                                      <a:srgbClr val="FF0000"/>
                                    </a:solidFill>
                                    <a:latin typeface="Cambria Math" charset="0"/>
                                    <a:ea typeface="Cambria Math" charset="0"/>
                                    <a:cs typeface="Cambria Math" charset="0"/>
                                  </a:rPr>
                                  <m:t>4</m:t>
                                </m:r>
                              </m:sub>
                            </m:sSub>
                          </m:e>
                        </m:d>
                        <m:r>
                          <a:rPr lang="en-US" i="1" smtClean="0">
                            <a:solidFill>
                              <a:srgbClr val="FF0000"/>
                            </a:solidFill>
                            <a:latin typeface="Cambria Math" charset="0"/>
                            <a:ea typeface="Cambria Math" charset="0"/>
                            <a:cs typeface="Cambria Math" charset="0"/>
                          </a:rPr>
                          <m:t>]</m:t>
                        </m:r>
                        <m:r>
                          <a:rPr lang="en-US">
                            <a:latin typeface="Cambria Math" charset="0"/>
                            <a:ea typeface="Times New Roman" charset="0"/>
                          </a:rPr>
                          <m:t>∗</m:t>
                        </m:r>
                        <m:r>
                          <a:rPr lang="en-US" i="1">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solidFill>
                                  <a:schemeClr val="bg1">
                                    <a:lumMod val="50000"/>
                                  </a:schemeClr>
                                </a:solidFill>
                                <a:latin typeface="Cambria Math" charset="0"/>
                                <a:ea typeface="Times New Roman" charset="0"/>
                                <a:cs typeface="Times New Roman" charset="0"/>
                              </a:rPr>
                              <m:t>m</m:t>
                            </m:r>
                            <m:r>
                              <m:rPr>
                                <m:sty m:val="p"/>
                              </m:rPr>
                              <a:rPr lang="en-US">
                                <a:latin typeface="Cambria Math" charset="0"/>
                                <a:ea typeface="Times New Roman" charset="0"/>
                                <a:cs typeface="Times New Roman" charset="0"/>
                              </a:rPr>
                              <m:t>k</m:t>
                            </m:r>
                          </m:num>
                          <m:den>
                            <m:r>
                              <a:rPr lang="en-US">
                                <a:latin typeface="Cambria Math" charset="0"/>
                                <a:ea typeface="Times New Roman" charset="0"/>
                                <a:cs typeface="Times New Roman" charset="0"/>
                              </a:rPr>
                              <m:t>2</m:t>
                            </m:r>
                            <m:r>
                              <m:rPr>
                                <m:sty m:val="p"/>
                              </m:rPr>
                              <a:rPr lang="en-US">
                                <a:solidFill>
                                  <a:schemeClr val="bg1">
                                    <a:lumMod val="50000"/>
                                  </a:schemeClr>
                                </a:solidFill>
                                <a:latin typeface="Cambria Math" charset="0"/>
                                <a:ea typeface="Times New Roman" charset="0"/>
                                <a:cs typeface="Times New Roman" charset="0"/>
                              </a:rPr>
                              <m:t>m</m:t>
                            </m:r>
                            <m:r>
                              <m:rPr>
                                <m:sty m:val="p"/>
                              </m:rPr>
                              <a:rPr lang="en-US">
                                <a:latin typeface="Cambria Math" charset="0"/>
                                <a:ea typeface="Times New Roman" charset="0"/>
                                <a:cs typeface="Times New Roman" charset="0"/>
                              </a:rPr>
                              <m:t>k</m:t>
                            </m:r>
                            <m:r>
                              <a:rPr lang="en-US">
                                <a:solidFill>
                                  <a:srgbClr val="000000"/>
                                </a:solidFill>
                                <a:latin typeface="Cambria Math" charset="0"/>
                                <a:ea typeface="Times New Roman" charset="0"/>
                              </a:rPr>
                              <m:t>+</m:t>
                            </m:r>
                            <m:r>
                              <a:rPr lang="en-US">
                                <a:solidFill>
                                  <a:schemeClr val="bg1">
                                    <a:lumMod val="50000"/>
                                  </a:schemeClr>
                                </a:solidFill>
                                <a:latin typeface="Cambria Math" charset="0"/>
                                <a:ea typeface="Cambria Math" charset="0"/>
                                <a:cs typeface="Cambria Math" charset="0"/>
                              </a:rPr>
                              <m:t>1</m:t>
                            </m:r>
                            <m:r>
                              <a:rPr lang="en-US">
                                <a:solidFill>
                                  <a:schemeClr val="bg1">
                                    <a:lumMod val="50000"/>
                                  </a:schemeClr>
                                </a:solidFill>
                                <a:latin typeface="Cambria Math" charset="0"/>
                                <a:ea typeface="Cambria Math" charset="0"/>
                                <a:cs typeface="Cambria Math" charset="0"/>
                              </a:rPr>
                              <m:t>−</m:t>
                            </m:r>
                            <m:r>
                              <m:rPr>
                                <m:sty m:val="p"/>
                              </m:rPr>
                              <a:rPr lang="en-US">
                                <a:solidFill>
                                  <a:schemeClr val="bg1">
                                    <a:lumMod val="50000"/>
                                  </a:schemeClr>
                                </a:solidFill>
                                <a:latin typeface="Cambria Math" charset="0"/>
                                <a:ea typeface="Cambria Math" charset="0"/>
                                <a:cs typeface="Cambria Math" charset="0"/>
                              </a:rPr>
                              <m:t>k</m:t>
                            </m:r>
                            <m:r>
                              <a:rPr lang="en-US">
                                <a:solidFill>
                                  <a:schemeClr val="bg1">
                                    <a:lumMod val="50000"/>
                                  </a:schemeClr>
                                </a:solidFill>
                                <a:latin typeface="Cambria Math" charset="0"/>
                                <a:ea typeface="Cambria Math" charset="0"/>
                                <a:cs typeface="Cambria Math" charset="0"/>
                              </a:rPr>
                              <m:t>−</m:t>
                            </m:r>
                            <m:r>
                              <m:rPr>
                                <m:sty m:val="p"/>
                              </m:rPr>
                              <a:rPr lang="en-US">
                                <a:solidFill>
                                  <a:schemeClr val="bg1">
                                    <a:lumMod val="50000"/>
                                  </a:schemeClr>
                                </a:solidFill>
                                <a:latin typeface="Cambria Math" charset="0"/>
                                <a:ea typeface="Times New Roman" charset="0"/>
                                <a:cs typeface="Times New Roman" charset="0"/>
                              </a:rPr>
                              <m:t>m</m:t>
                            </m:r>
                          </m:den>
                        </m:f>
                        <m:r>
                          <a:rPr lang="en-US">
                            <a:latin typeface="Cambria Math" charset="0"/>
                            <a:ea typeface="Times New Roman" charset="0"/>
                          </a:rPr>
                          <m:t>)</m:t>
                        </m:r>
                        <m:r>
                          <m:rPr>
                            <m:sty m:val="p"/>
                          </m:rPr>
                          <a:rPr lang="en-US" smtClean="0">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r>
                                  <m:rPr>
                                    <m:sty m:val="p"/>
                                  </m:rPr>
                                  <a:rPr lang="en-US">
                                    <a:solidFill>
                                      <a:srgbClr val="FF0000"/>
                                    </a:solidFill>
                                    <a:latin typeface="Cambria Math" charset="0"/>
                                    <a:ea typeface="Cambria Math" charset="0"/>
                                    <a:cs typeface="Cambria Math" charset="0"/>
                                  </a:rPr>
                                  <m:t>C</m:t>
                                </m:r>
                              </m:e>
                              <m:sub>
                                <m:r>
                                  <a:rPr lang="en-US">
                                    <a:solidFill>
                                      <a:srgbClr val="FF0000"/>
                                    </a:solidFill>
                                    <a:latin typeface="Cambria Math" charset="0"/>
                                    <a:ea typeface="Cambria Math" charset="0"/>
                                    <a:cs typeface="Cambria Math" charset="0"/>
                                  </a:rPr>
                                  <m:t>4</m:t>
                                </m:r>
                              </m:sub>
                            </m:sSub>
                          </m:e>
                        </m:d>
                        <m:r>
                          <a:rPr lang="en-US" b="0" i="0" smtClean="0">
                            <a:solidFill>
                              <a:srgbClr val="FF0000"/>
                            </a:solidFill>
                            <a:latin typeface="Cambria Math" charset="0"/>
                            <a:ea typeface="Cambria Math" charset="0"/>
                            <a:cs typeface="Cambria Math" charset="0"/>
                          </a:rPr>
                          <m:t>]</m:t>
                        </m:r>
                        <m:r>
                          <a:rPr lang="en-US">
                            <a:solidFill>
                              <a:srgbClr val="000000"/>
                            </a:solidFill>
                            <a:latin typeface="Cambria Math" charset="0"/>
                            <a:ea typeface="Times New Roman" charset="0"/>
                          </a:rPr>
                          <m:t>+</m:t>
                        </m:r>
                        <m:r>
                          <a:rPr lang="en-US" b="0" i="1" smtClean="0">
                            <a:solidFill>
                              <a:srgbClr val="FF0000"/>
                            </a:solidFill>
                            <a:latin typeface="Cambria Math" charset="0"/>
                            <a:ea typeface="Times New Roman" charset="0"/>
                          </a:rPr>
                          <m:t>[</m:t>
                        </m:r>
                        <m:r>
                          <a:rPr lang="en-US" b="0" i="1" smtClean="0">
                            <a:solidFill>
                              <a:srgbClr val="000000"/>
                            </a:solidFill>
                            <a:latin typeface="Cambria Math" charset="0"/>
                            <a:ea typeface="Times New Roman" charset="0"/>
                          </a:rPr>
                          <m:t>(</m:t>
                        </m:r>
                        <m:r>
                          <a:rPr lang="en-US" b="0" i="1" smtClean="0">
                            <a:solidFill>
                              <a:srgbClr val="000000"/>
                            </a:solidFill>
                            <a:latin typeface="Cambria Math" charset="0"/>
                            <a:ea typeface="Times New Roman" charset="0"/>
                          </a:rPr>
                          <m:t>1</m:t>
                        </m:r>
                        <m:r>
                          <a:rPr lang="en-US" i="1">
                            <a:solidFill>
                              <a:srgbClr val="000000"/>
                            </a:solidFill>
                            <a:latin typeface="Cambria Math" charset="0"/>
                            <a:ea typeface="Times New Roman" charset="0"/>
                          </a:rPr>
                          <m:t>−</m:t>
                        </m:r>
                        <m:r>
                          <a:rPr lang="en-US" b="0" i="1" smtClean="0">
                            <a:solidFill>
                              <a:srgbClr val="000000"/>
                            </a:solidFill>
                            <a:latin typeface="Cambria Math" charset="0"/>
                            <a:ea typeface="Times New Roman" charset="0"/>
                          </a:rPr>
                          <m:t> </m:t>
                        </m:r>
                        <m:f>
                          <m:fPr>
                            <m:ctrlPr>
                              <a:rPr lang="en-US" i="1">
                                <a:latin typeface="Cambria Math" panose="02040503050406030204" pitchFamily="18" charset="0"/>
                                <a:ea typeface="Times New Roman" charset="0"/>
                              </a:rPr>
                            </m:ctrlPr>
                          </m:fPr>
                          <m:num>
                            <m:r>
                              <a:rPr lang="en-US" i="1">
                                <a:latin typeface="Cambria Math" charset="0"/>
                                <a:ea typeface="Times New Roman" charset="0"/>
                              </a:rPr>
                              <m:t> </m:t>
                            </m:r>
                            <m:r>
                              <m:rPr>
                                <m:sty m:val="p"/>
                              </m:rPr>
                              <a:rPr lang="en-US">
                                <a:latin typeface="Cambria Math" charset="0"/>
                                <a:ea typeface="Cambria Math" charset="0"/>
                                <a:cs typeface="Cambria Math" charset="0"/>
                              </a:rPr>
                              <m:t>m</m:t>
                            </m:r>
                            <m:r>
                              <m:rPr>
                                <m:sty m:val="p"/>
                              </m:rPr>
                              <a:rPr lang="en-US">
                                <a:latin typeface="Cambria Math" charset="0"/>
                                <a:ea typeface="Times New Roman" charset="0"/>
                                <a:cs typeface="Times New Roman" charset="0"/>
                              </a:rPr>
                              <m:t>k</m:t>
                            </m:r>
                            <m:r>
                              <a:rPr lang="ar-SA">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gmk</m:t>
                            </m:r>
                          </m:num>
                          <m:den>
                            <m:r>
                              <a:rPr lang="en-US" i="1">
                                <a:latin typeface="Cambria Math" charset="0"/>
                                <a:ea typeface="Cambria Math" charset="0"/>
                                <a:cs typeface="Cambria Math" charset="0"/>
                              </a:rPr>
                              <m:t> </m:t>
                            </m:r>
                            <m:r>
                              <m:rPr>
                                <m:sty m:val="p"/>
                              </m:rPr>
                              <a:rPr lang="en-US">
                                <a:latin typeface="Cambria Math" charset="0"/>
                                <a:ea typeface="Cambria Math" charset="0"/>
                                <a:cs typeface="Cambria Math" charset="0"/>
                              </a:rPr>
                              <m:t>mk</m:t>
                            </m:r>
                            <m:r>
                              <a:rPr lang="en-US">
                                <a:latin typeface="Cambria Math" charset="0"/>
                                <a:ea typeface="Times New Roman" charset="0"/>
                              </a:rPr>
                              <m:t>+</m:t>
                            </m:r>
                            <m:r>
                              <m:rPr>
                                <m:sty m:val="p"/>
                              </m:rPr>
                              <a:rPr lang="en-US">
                                <a:latin typeface="Cambria Math" charset="0"/>
                                <a:ea typeface="Cambria Math" charset="0"/>
                                <a:cs typeface="Cambria Math" charset="0"/>
                              </a:rPr>
                              <m:t>g</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gm</m:t>
                            </m:r>
                          </m:den>
                        </m:f>
                        <m:r>
                          <a:rPr lang="en-US" b="0" i="1" smtClean="0">
                            <a:latin typeface="Cambria Math" charset="0"/>
                            <a:ea typeface="Cambria Math" charset="0"/>
                            <a:cs typeface="Cambria Math" charset="0"/>
                          </a:rPr>
                          <m:t>)</m:t>
                        </m:r>
                        <m:r>
                          <m:rPr>
                            <m:sty m:val="p"/>
                          </m:rPr>
                          <a:rPr lang="en-US" smtClean="0">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acc>
                                  <m:accPr>
                                    <m:chr m:val="̅"/>
                                    <m:ctrlPr>
                                      <a:rPr lang="en-US" i="1">
                                        <a:solidFill>
                                          <a:srgbClr val="FF0000"/>
                                        </a:solidFill>
                                        <a:latin typeface="Cambria Math" panose="02040503050406030204" pitchFamily="18" charset="0"/>
                                        <a:ea typeface="Cambria Math" charset="0"/>
                                        <a:cs typeface="Cambria Math" charset="0"/>
                                      </a:rPr>
                                    </m:ctrlPr>
                                  </m:accPr>
                                  <m:e>
                                    <m:r>
                                      <m:rPr>
                                        <m:sty m:val="p"/>
                                      </m:rPr>
                                      <a:rPr lang="en-US">
                                        <a:solidFill>
                                          <a:srgbClr val="FF0000"/>
                                        </a:solidFill>
                                        <a:latin typeface="Cambria Math" charset="0"/>
                                        <a:ea typeface="Cambria Math" charset="0"/>
                                        <a:cs typeface="Cambria Math" charset="0"/>
                                      </a:rPr>
                                      <m:t>C</m:t>
                                    </m:r>
                                  </m:e>
                                </m:acc>
                              </m:e>
                              <m:sub>
                                <m:r>
                                  <a:rPr lang="en-US">
                                    <a:solidFill>
                                      <a:srgbClr val="FF0000"/>
                                    </a:solidFill>
                                    <a:latin typeface="Cambria Math" charset="0"/>
                                    <a:ea typeface="Cambria Math" charset="0"/>
                                    <a:cs typeface="Cambria Math" charset="0"/>
                                  </a:rPr>
                                  <m:t>4</m:t>
                                </m:r>
                              </m:sub>
                            </m:sSub>
                          </m:e>
                        </m:d>
                        <m:r>
                          <a:rPr lang="en-US" b="0" i="1" smtClean="0">
                            <a:solidFill>
                              <a:srgbClr val="FF0000"/>
                            </a:solidFill>
                            <a:latin typeface="Cambria Math" charset="0"/>
                            <a:ea typeface="Cambria Math" charset="0"/>
                            <a:cs typeface="Cambria Math" charset="0"/>
                          </a:rPr>
                          <m:t>]∗</m:t>
                        </m:r>
                        <m:r>
                          <a:rPr lang="en-US" b="0" i="1" smtClean="0">
                            <a:solidFill>
                              <a:srgbClr val="FF0000"/>
                            </a:solidFill>
                            <a:latin typeface="Cambria Math" charset="0"/>
                            <a:ea typeface="Times New Roman" charset="0"/>
                          </a:rPr>
                          <m:t>[</m:t>
                        </m:r>
                        <m:r>
                          <a:rPr lang="en-US" b="0" i="1" smtClean="0">
                            <a:latin typeface="Cambria Math" charset="0"/>
                            <a:ea typeface="Times New Roman" charset="0"/>
                          </a:rPr>
                          <m:t>(</m:t>
                        </m:r>
                        <m:r>
                          <a:rPr lang="en-US" b="0" i="1" smtClean="0">
                            <a:latin typeface="Cambria Math" charset="0"/>
                            <a:ea typeface="Times New Roman" charset="0"/>
                          </a:rPr>
                          <m:t>1</m:t>
                        </m:r>
                        <m:r>
                          <a:rPr lang="en-US" b="0" i="1" smtClean="0">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solidFill>
                                  <a:schemeClr val="bg1">
                                    <a:lumMod val="50000"/>
                                  </a:schemeClr>
                                </a:solidFill>
                                <a:latin typeface="Cambria Math" charset="0"/>
                                <a:ea typeface="Times New Roman" charset="0"/>
                                <a:cs typeface="Times New Roman" charset="0"/>
                              </a:rPr>
                              <m:t>m</m:t>
                            </m:r>
                            <m:r>
                              <m:rPr>
                                <m:sty m:val="p"/>
                              </m:rPr>
                              <a:rPr lang="en-US">
                                <a:latin typeface="Cambria Math" charset="0"/>
                                <a:ea typeface="Times New Roman" charset="0"/>
                                <a:cs typeface="Times New Roman" charset="0"/>
                              </a:rPr>
                              <m:t>k</m:t>
                            </m:r>
                          </m:num>
                          <m:den>
                            <m:r>
                              <a:rPr lang="en-US">
                                <a:latin typeface="Cambria Math" charset="0"/>
                                <a:ea typeface="Times New Roman" charset="0"/>
                                <a:cs typeface="Times New Roman" charset="0"/>
                              </a:rPr>
                              <m:t>2</m:t>
                            </m:r>
                            <m:r>
                              <m:rPr>
                                <m:sty m:val="p"/>
                              </m:rPr>
                              <a:rPr lang="en-US">
                                <a:solidFill>
                                  <a:schemeClr val="bg1">
                                    <a:lumMod val="50000"/>
                                  </a:schemeClr>
                                </a:solidFill>
                                <a:latin typeface="Cambria Math" charset="0"/>
                                <a:ea typeface="Times New Roman" charset="0"/>
                                <a:cs typeface="Times New Roman" charset="0"/>
                              </a:rPr>
                              <m:t>m</m:t>
                            </m:r>
                            <m:r>
                              <m:rPr>
                                <m:sty m:val="p"/>
                              </m:rPr>
                              <a:rPr lang="en-US">
                                <a:latin typeface="Cambria Math" charset="0"/>
                                <a:ea typeface="Times New Roman" charset="0"/>
                                <a:cs typeface="Times New Roman" charset="0"/>
                              </a:rPr>
                              <m:t>k</m:t>
                            </m:r>
                            <m:r>
                              <a:rPr lang="en-US">
                                <a:solidFill>
                                  <a:srgbClr val="000000"/>
                                </a:solidFill>
                                <a:latin typeface="Cambria Math" charset="0"/>
                                <a:ea typeface="Times New Roman" charset="0"/>
                              </a:rPr>
                              <m:t>+</m:t>
                            </m:r>
                            <m:r>
                              <a:rPr lang="en-US">
                                <a:solidFill>
                                  <a:schemeClr val="bg1">
                                    <a:lumMod val="50000"/>
                                  </a:schemeClr>
                                </a:solidFill>
                                <a:latin typeface="Cambria Math" charset="0"/>
                                <a:ea typeface="Cambria Math" charset="0"/>
                                <a:cs typeface="Cambria Math" charset="0"/>
                              </a:rPr>
                              <m:t>1</m:t>
                            </m:r>
                            <m:r>
                              <a:rPr lang="en-US">
                                <a:solidFill>
                                  <a:schemeClr val="bg1">
                                    <a:lumMod val="50000"/>
                                  </a:schemeClr>
                                </a:solidFill>
                                <a:latin typeface="Cambria Math" charset="0"/>
                                <a:ea typeface="Cambria Math" charset="0"/>
                                <a:cs typeface="Cambria Math" charset="0"/>
                              </a:rPr>
                              <m:t>−</m:t>
                            </m:r>
                            <m:r>
                              <m:rPr>
                                <m:sty m:val="p"/>
                              </m:rPr>
                              <a:rPr lang="en-US">
                                <a:solidFill>
                                  <a:schemeClr val="bg1">
                                    <a:lumMod val="50000"/>
                                  </a:schemeClr>
                                </a:solidFill>
                                <a:latin typeface="Cambria Math" charset="0"/>
                                <a:ea typeface="Cambria Math" charset="0"/>
                                <a:cs typeface="Cambria Math" charset="0"/>
                              </a:rPr>
                              <m:t>k</m:t>
                            </m:r>
                            <m:r>
                              <a:rPr lang="en-US">
                                <a:solidFill>
                                  <a:schemeClr val="bg1">
                                    <a:lumMod val="50000"/>
                                  </a:schemeClr>
                                </a:solidFill>
                                <a:latin typeface="Cambria Math" charset="0"/>
                                <a:ea typeface="Cambria Math" charset="0"/>
                                <a:cs typeface="Cambria Math" charset="0"/>
                              </a:rPr>
                              <m:t>−</m:t>
                            </m:r>
                            <m:r>
                              <m:rPr>
                                <m:sty m:val="p"/>
                              </m:rPr>
                              <a:rPr lang="en-US">
                                <a:solidFill>
                                  <a:schemeClr val="bg1">
                                    <a:lumMod val="50000"/>
                                  </a:schemeClr>
                                </a:solidFill>
                                <a:latin typeface="Cambria Math" charset="0"/>
                                <a:ea typeface="Times New Roman" charset="0"/>
                                <a:cs typeface="Times New Roman" charset="0"/>
                              </a:rPr>
                              <m:t>m</m:t>
                            </m:r>
                          </m:den>
                        </m:f>
                        <m:r>
                          <a:rPr lang="en-US" b="0" i="0" smtClean="0">
                            <a:latin typeface="Cambria Math" charset="0"/>
                            <a:ea typeface="Times New Roman" charset="0"/>
                          </a:rPr>
                          <m:t>)</m:t>
                        </m:r>
                        <m:r>
                          <m:rPr>
                            <m:sty m:val="p"/>
                          </m:rPr>
                          <a:rPr lang="en-US">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acc>
                                  <m:accPr>
                                    <m:chr m:val="̅"/>
                                    <m:ctrlPr>
                                      <a:rPr lang="en-US" i="1">
                                        <a:solidFill>
                                          <a:srgbClr val="FF0000"/>
                                        </a:solidFill>
                                        <a:latin typeface="Cambria Math" panose="02040503050406030204" pitchFamily="18" charset="0"/>
                                        <a:ea typeface="Cambria Math" charset="0"/>
                                        <a:cs typeface="Cambria Math" charset="0"/>
                                      </a:rPr>
                                    </m:ctrlPr>
                                  </m:accPr>
                                  <m:e>
                                    <m:r>
                                      <m:rPr>
                                        <m:sty m:val="p"/>
                                      </m:rPr>
                                      <a:rPr lang="en-US">
                                        <a:solidFill>
                                          <a:srgbClr val="FF0000"/>
                                        </a:solidFill>
                                        <a:latin typeface="Cambria Math" charset="0"/>
                                        <a:ea typeface="Cambria Math" charset="0"/>
                                        <a:cs typeface="Cambria Math" charset="0"/>
                                      </a:rPr>
                                      <m:t>C</m:t>
                                    </m:r>
                                  </m:e>
                                </m:acc>
                              </m:e>
                              <m:sub>
                                <m:r>
                                  <a:rPr lang="en-US">
                                    <a:solidFill>
                                      <a:srgbClr val="FF0000"/>
                                    </a:solidFill>
                                    <a:latin typeface="Cambria Math" charset="0"/>
                                    <a:ea typeface="Cambria Math" charset="0"/>
                                    <a:cs typeface="Cambria Math" charset="0"/>
                                  </a:rPr>
                                  <m:t>4</m:t>
                                </m:r>
                              </m:sub>
                            </m:sSub>
                          </m:e>
                        </m:d>
                        <m:r>
                          <a:rPr lang="en-US" i="1" smtClean="0">
                            <a:solidFill>
                              <a:srgbClr val="FF0000"/>
                            </a:solidFill>
                            <a:latin typeface="Cambria Math" charset="0"/>
                            <a:ea typeface="Cambria Math" charset="0"/>
                            <a:cs typeface="Cambria Math" charset="0"/>
                          </a:rPr>
                          <m:t>]</m:t>
                        </m:r>
                      </m:den>
                    </m:f>
                  </m:oMath>
                </a14:m>
                <a:endParaRPr lang="en-US" dirty="0" smtClean="0">
                  <a:latin typeface="Times New Roman" charset="0"/>
                  <a:ea typeface="Times New Roman" charset="0"/>
                </a:endParaRPr>
              </a:p>
              <a:p>
                <a:pPr marL="285750" indent="-285750">
                  <a:lnSpc>
                    <a:spcPct val="150000"/>
                  </a:lnSpc>
                  <a:buFont typeface=".HelveticaNeueDeskInterface-Regular" charset="-120"/>
                  <a:buChar char="-"/>
                </a:pPr>
                <a:r>
                  <a:rPr lang="en-US" dirty="0" smtClean="0">
                    <a:ea typeface="Times New Roman" charset="0"/>
                  </a:rPr>
                  <a:t>= </a:t>
                </a:r>
                <a14:m>
                  <m:oMath xmlns:m="http://schemas.openxmlformats.org/officeDocument/2006/math">
                    <m:f>
                      <m:fPr>
                        <m:ctrlPr>
                          <a:rPr lang="en-US" i="1">
                            <a:latin typeface="Cambria Math" panose="02040503050406030204" pitchFamily="18" charset="0"/>
                            <a:ea typeface="Times New Roman" charset="0"/>
                          </a:rPr>
                        </m:ctrlPr>
                      </m:fPr>
                      <m:num>
                        <m:r>
                          <a:rPr lang="en-US" i="1">
                            <a:solidFill>
                              <a:srgbClr val="000000"/>
                            </a:solidFill>
                            <a:latin typeface="Cambria Math" charset="0"/>
                            <a:ea typeface="Times New Roman" charset="0"/>
                          </a:rPr>
                          <m:t>[(</m:t>
                        </m:r>
                        <m:f>
                          <m:fPr>
                            <m:ctrlPr>
                              <a:rPr lang="en-US" i="1">
                                <a:latin typeface="Cambria Math" panose="02040503050406030204" pitchFamily="18" charset="0"/>
                                <a:ea typeface="Times New Roman" charset="0"/>
                              </a:rPr>
                            </m:ctrlPr>
                          </m:fPr>
                          <m:num>
                            <m:r>
                              <a:rPr lang="en-US" i="1">
                                <a:latin typeface="Cambria Math" charset="0"/>
                                <a:ea typeface="Times New Roman" charset="0"/>
                              </a:rPr>
                              <m:t> </m:t>
                            </m:r>
                            <m:r>
                              <m:rPr>
                                <m:sty m:val="p"/>
                              </m:rPr>
                              <a:rPr lang="en-US">
                                <a:latin typeface="Cambria Math" charset="0"/>
                                <a:ea typeface="Cambria Math" charset="0"/>
                                <a:cs typeface="Cambria Math" charset="0"/>
                              </a:rPr>
                              <m:t>m</m:t>
                            </m:r>
                            <m:r>
                              <m:rPr>
                                <m:sty m:val="p"/>
                              </m:rPr>
                              <a:rPr lang="en-US">
                                <a:latin typeface="Cambria Math" charset="0"/>
                                <a:ea typeface="Times New Roman" charset="0"/>
                                <a:cs typeface="Times New Roman" charset="0"/>
                              </a:rPr>
                              <m:t>k</m:t>
                            </m:r>
                            <m:r>
                              <a:rPr lang="ar-SA">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gmk</m:t>
                            </m:r>
                          </m:num>
                          <m:den>
                            <m:r>
                              <a:rPr lang="en-US" i="1">
                                <a:latin typeface="Cambria Math" charset="0"/>
                                <a:ea typeface="Cambria Math" charset="0"/>
                                <a:cs typeface="Cambria Math" charset="0"/>
                              </a:rPr>
                              <m:t> </m:t>
                            </m:r>
                            <m:r>
                              <m:rPr>
                                <m:sty m:val="p"/>
                              </m:rPr>
                              <a:rPr lang="en-US">
                                <a:latin typeface="Cambria Math" charset="0"/>
                                <a:ea typeface="Cambria Math" charset="0"/>
                                <a:cs typeface="Cambria Math" charset="0"/>
                              </a:rPr>
                              <m:t>mk</m:t>
                            </m:r>
                            <m:r>
                              <a:rPr lang="en-US">
                                <a:latin typeface="Cambria Math" charset="0"/>
                                <a:ea typeface="Times New Roman" charset="0"/>
                              </a:rPr>
                              <m:t>+</m:t>
                            </m:r>
                            <m:r>
                              <m:rPr>
                                <m:sty m:val="p"/>
                              </m:rPr>
                              <a:rPr lang="en-US">
                                <a:latin typeface="Cambria Math" charset="0"/>
                                <a:ea typeface="Cambria Math" charset="0"/>
                                <a:cs typeface="Cambria Math" charset="0"/>
                              </a:rPr>
                              <m:t>g</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gm</m:t>
                            </m:r>
                          </m:den>
                        </m:f>
                        <m:r>
                          <a:rPr lang="en-US">
                            <a:latin typeface="Cambria Math" charset="0"/>
                            <a:ea typeface="Cambria Math" charset="0"/>
                            <a:cs typeface="Cambria Math" charset="0"/>
                          </a:rPr>
                          <m:t>)</m:t>
                        </m:r>
                        <m:r>
                          <m:rPr>
                            <m:sty m:val="p"/>
                          </m:rPr>
                          <a:rPr lang="en-US">
                            <a:solidFill>
                              <a:srgbClr val="FF0000"/>
                            </a:solidFill>
                            <a:latin typeface="Cambria Math" charset="0"/>
                            <a:ea typeface="Cambria Math" charset="0"/>
                            <a:cs typeface="Cambria Math" charset="0"/>
                          </a:rPr>
                          <m:t>k</m:t>
                        </m:r>
                        <m:r>
                          <a:rPr lang="en-US" i="1">
                            <a:latin typeface="Cambria Math" charset="0"/>
                            <a:ea typeface="Cambria Math" charset="0"/>
                            <a:cs typeface="Cambria Math" charset="0"/>
                          </a:rPr>
                          <m:t>]</m:t>
                        </m:r>
                        <m:r>
                          <a:rPr lang="en-US">
                            <a:latin typeface="Cambria Math" charset="0"/>
                            <a:ea typeface="Times New Roman" charset="0"/>
                          </a:rPr>
                          <m:t>∗</m:t>
                        </m:r>
                        <m:r>
                          <a:rPr lang="en-US" i="1">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solidFill>
                                  <a:schemeClr val="bg1">
                                    <a:lumMod val="50000"/>
                                  </a:schemeClr>
                                </a:solidFill>
                                <a:latin typeface="Cambria Math" charset="0"/>
                                <a:ea typeface="Times New Roman" charset="0"/>
                                <a:cs typeface="Times New Roman" charset="0"/>
                              </a:rPr>
                              <m:t>m</m:t>
                            </m:r>
                            <m:r>
                              <m:rPr>
                                <m:sty m:val="p"/>
                              </m:rPr>
                              <a:rPr lang="en-US">
                                <a:latin typeface="Cambria Math" charset="0"/>
                                <a:ea typeface="Times New Roman" charset="0"/>
                                <a:cs typeface="Times New Roman" charset="0"/>
                              </a:rPr>
                              <m:t>k</m:t>
                            </m:r>
                          </m:num>
                          <m:den>
                            <m:r>
                              <a:rPr lang="en-US">
                                <a:latin typeface="Cambria Math" charset="0"/>
                                <a:ea typeface="Times New Roman" charset="0"/>
                                <a:cs typeface="Times New Roman" charset="0"/>
                              </a:rPr>
                              <m:t>2</m:t>
                            </m:r>
                            <m:r>
                              <m:rPr>
                                <m:sty m:val="p"/>
                              </m:rPr>
                              <a:rPr lang="en-US">
                                <a:solidFill>
                                  <a:schemeClr val="bg1">
                                    <a:lumMod val="50000"/>
                                  </a:schemeClr>
                                </a:solidFill>
                                <a:latin typeface="Cambria Math" charset="0"/>
                                <a:ea typeface="Times New Roman" charset="0"/>
                                <a:cs typeface="Times New Roman" charset="0"/>
                              </a:rPr>
                              <m:t>m</m:t>
                            </m:r>
                            <m:r>
                              <m:rPr>
                                <m:sty m:val="p"/>
                              </m:rPr>
                              <a:rPr lang="en-US">
                                <a:latin typeface="Cambria Math" charset="0"/>
                                <a:ea typeface="Times New Roman" charset="0"/>
                                <a:cs typeface="Times New Roman" charset="0"/>
                              </a:rPr>
                              <m:t>k</m:t>
                            </m:r>
                            <m:r>
                              <a:rPr lang="en-US">
                                <a:solidFill>
                                  <a:srgbClr val="000000"/>
                                </a:solidFill>
                                <a:latin typeface="Cambria Math" charset="0"/>
                                <a:ea typeface="Times New Roman" charset="0"/>
                              </a:rPr>
                              <m:t>+</m:t>
                            </m:r>
                            <m:r>
                              <a:rPr lang="en-US">
                                <a:solidFill>
                                  <a:schemeClr val="bg1">
                                    <a:lumMod val="50000"/>
                                  </a:schemeClr>
                                </a:solidFill>
                                <a:latin typeface="Cambria Math" charset="0"/>
                                <a:ea typeface="Cambria Math" charset="0"/>
                                <a:cs typeface="Cambria Math" charset="0"/>
                              </a:rPr>
                              <m:t>1</m:t>
                            </m:r>
                            <m:r>
                              <a:rPr lang="en-US">
                                <a:solidFill>
                                  <a:schemeClr val="bg1">
                                    <a:lumMod val="50000"/>
                                  </a:schemeClr>
                                </a:solidFill>
                                <a:latin typeface="Cambria Math" charset="0"/>
                                <a:ea typeface="Cambria Math" charset="0"/>
                                <a:cs typeface="Cambria Math" charset="0"/>
                              </a:rPr>
                              <m:t>−</m:t>
                            </m:r>
                            <m:r>
                              <m:rPr>
                                <m:sty m:val="p"/>
                              </m:rPr>
                              <a:rPr lang="en-US">
                                <a:solidFill>
                                  <a:schemeClr val="bg1">
                                    <a:lumMod val="50000"/>
                                  </a:schemeClr>
                                </a:solidFill>
                                <a:latin typeface="Cambria Math" charset="0"/>
                                <a:ea typeface="Cambria Math" charset="0"/>
                                <a:cs typeface="Cambria Math" charset="0"/>
                              </a:rPr>
                              <m:t>k</m:t>
                            </m:r>
                            <m:r>
                              <a:rPr lang="en-US">
                                <a:solidFill>
                                  <a:schemeClr val="bg1">
                                    <a:lumMod val="50000"/>
                                  </a:schemeClr>
                                </a:solidFill>
                                <a:latin typeface="Cambria Math" charset="0"/>
                                <a:ea typeface="Cambria Math" charset="0"/>
                                <a:cs typeface="Cambria Math" charset="0"/>
                              </a:rPr>
                              <m:t>−</m:t>
                            </m:r>
                            <m:r>
                              <m:rPr>
                                <m:sty m:val="p"/>
                              </m:rPr>
                              <a:rPr lang="en-US">
                                <a:solidFill>
                                  <a:schemeClr val="bg1">
                                    <a:lumMod val="50000"/>
                                  </a:schemeClr>
                                </a:solidFill>
                                <a:latin typeface="Cambria Math" charset="0"/>
                                <a:ea typeface="Times New Roman" charset="0"/>
                                <a:cs typeface="Times New Roman" charset="0"/>
                              </a:rPr>
                              <m:t>m</m:t>
                            </m:r>
                          </m:den>
                        </m:f>
                        <m:r>
                          <a:rPr lang="en-US">
                            <a:latin typeface="Cambria Math" charset="0"/>
                            <a:ea typeface="Times New Roman" charset="0"/>
                          </a:rPr>
                          <m:t>)</m:t>
                        </m:r>
                        <m:r>
                          <m:rPr>
                            <m:sty m:val="p"/>
                          </m:rPr>
                          <a:rPr lang="en-US">
                            <a:solidFill>
                              <a:srgbClr val="FF0000"/>
                            </a:solidFill>
                            <a:latin typeface="Cambria Math" charset="0"/>
                            <a:ea typeface="Cambria Math" charset="0"/>
                            <a:cs typeface="Cambria Math" charset="0"/>
                          </a:rPr>
                          <m:t>k</m:t>
                        </m:r>
                        <m:r>
                          <a:rPr lang="en-US" i="1">
                            <a:latin typeface="Cambria Math" charset="0"/>
                            <a:ea typeface="Cambria Math" charset="0"/>
                            <a:cs typeface="Cambria Math" charset="0"/>
                          </a:rPr>
                          <m:t>]</m:t>
                        </m:r>
                      </m:num>
                      <m:den>
                        <m:r>
                          <a:rPr lang="en-US" i="1" smtClean="0">
                            <a:solidFill>
                              <a:srgbClr val="FF0000"/>
                            </a:solidFill>
                            <a:latin typeface="Cambria Math" charset="0"/>
                            <a:ea typeface="Times New Roman" charset="0"/>
                          </a:rPr>
                          <m:t>[</m:t>
                        </m:r>
                        <m:r>
                          <a:rPr lang="en-US" i="1">
                            <a:solidFill>
                              <a:srgbClr val="000000"/>
                            </a:solidFill>
                            <a:latin typeface="Cambria Math" charset="0"/>
                            <a:ea typeface="Times New Roman" charset="0"/>
                          </a:rPr>
                          <m:t>(</m:t>
                        </m:r>
                        <m:f>
                          <m:fPr>
                            <m:ctrlPr>
                              <a:rPr lang="en-US" i="1">
                                <a:latin typeface="Cambria Math" panose="02040503050406030204" pitchFamily="18" charset="0"/>
                                <a:ea typeface="Times New Roman" charset="0"/>
                              </a:rPr>
                            </m:ctrlPr>
                          </m:fPr>
                          <m:num>
                            <m:r>
                              <a:rPr lang="en-US" i="1">
                                <a:latin typeface="Cambria Math" charset="0"/>
                                <a:ea typeface="Times New Roman" charset="0"/>
                              </a:rPr>
                              <m:t> </m:t>
                            </m:r>
                            <m:r>
                              <m:rPr>
                                <m:sty m:val="p"/>
                              </m:rPr>
                              <a:rPr lang="en-US">
                                <a:latin typeface="Cambria Math" charset="0"/>
                                <a:ea typeface="Cambria Math" charset="0"/>
                                <a:cs typeface="Cambria Math" charset="0"/>
                              </a:rPr>
                              <m:t>m</m:t>
                            </m:r>
                            <m:r>
                              <m:rPr>
                                <m:sty m:val="p"/>
                              </m:rPr>
                              <a:rPr lang="en-US">
                                <a:latin typeface="Cambria Math" charset="0"/>
                                <a:ea typeface="Times New Roman" charset="0"/>
                                <a:cs typeface="Times New Roman" charset="0"/>
                              </a:rPr>
                              <m:t>k</m:t>
                            </m:r>
                            <m:r>
                              <a:rPr lang="ar-SA">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gmk</m:t>
                            </m:r>
                          </m:num>
                          <m:den>
                            <m:r>
                              <a:rPr lang="en-US" i="1">
                                <a:latin typeface="Cambria Math" charset="0"/>
                                <a:ea typeface="Cambria Math" charset="0"/>
                                <a:cs typeface="Cambria Math" charset="0"/>
                              </a:rPr>
                              <m:t> </m:t>
                            </m:r>
                            <m:r>
                              <m:rPr>
                                <m:sty m:val="p"/>
                              </m:rPr>
                              <a:rPr lang="en-US">
                                <a:latin typeface="Cambria Math" charset="0"/>
                                <a:ea typeface="Cambria Math" charset="0"/>
                                <a:cs typeface="Cambria Math" charset="0"/>
                              </a:rPr>
                              <m:t>mk</m:t>
                            </m:r>
                            <m:r>
                              <a:rPr lang="en-US">
                                <a:latin typeface="Cambria Math" charset="0"/>
                                <a:ea typeface="Times New Roman" charset="0"/>
                              </a:rPr>
                              <m:t>+</m:t>
                            </m:r>
                            <m:r>
                              <m:rPr>
                                <m:sty m:val="p"/>
                              </m:rPr>
                              <a:rPr lang="en-US">
                                <a:latin typeface="Cambria Math" charset="0"/>
                                <a:ea typeface="Cambria Math" charset="0"/>
                                <a:cs typeface="Cambria Math" charset="0"/>
                              </a:rPr>
                              <m:t>g</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gm</m:t>
                            </m:r>
                          </m:den>
                        </m:f>
                        <m:r>
                          <a:rPr lang="en-US">
                            <a:latin typeface="Cambria Math" charset="0"/>
                            <a:ea typeface="Cambria Math" charset="0"/>
                            <a:cs typeface="Cambria Math" charset="0"/>
                          </a:rPr>
                          <m:t>)</m:t>
                        </m:r>
                        <m:r>
                          <m:rPr>
                            <m:sty m:val="p"/>
                          </m:rPr>
                          <a:rPr lang="en-US">
                            <a:solidFill>
                              <a:srgbClr val="FF0000"/>
                            </a:solidFill>
                            <a:latin typeface="Cambria Math" charset="0"/>
                            <a:ea typeface="Cambria Math" charset="0"/>
                            <a:cs typeface="Cambria Math" charset="0"/>
                          </a:rPr>
                          <m:t>k</m:t>
                        </m:r>
                        <m:r>
                          <a:rPr lang="en-US" i="1" smtClean="0">
                            <a:solidFill>
                              <a:srgbClr val="FF0000"/>
                            </a:solidFill>
                            <a:latin typeface="Cambria Math" charset="0"/>
                            <a:ea typeface="Cambria Math" charset="0"/>
                            <a:cs typeface="Cambria Math" charset="0"/>
                          </a:rPr>
                          <m:t>]</m:t>
                        </m:r>
                        <m:r>
                          <a:rPr lang="en-US">
                            <a:latin typeface="Cambria Math" charset="0"/>
                            <a:ea typeface="Times New Roman" charset="0"/>
                          </a:rPr>
                          <m:t>∗</m:t>
                        </m:r>
                        <m:r>
                          <a:rPr lang="en-US" i="1">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solidFill>
                                  <a:schemeClr val="bg1">
                                    <a:lumMod val="50000"/>
                                  </a:schemeClr>
                                </a:solidFill>
                                <a:latin typeface="Cambria Math" charset="0"/>
                                <a:ea typeface="Times New Roman" charset="0"/>
                                <a:cs typeface="Times New Roman" charset="0"/>
                              </a:rPr>
                              <m:t>m</m:t>
                            </m:r>
                            <m:r>
                              <m:rPr>
                                <m:sty m:val="p"/>
                              </m:rPr>
                              <a:rPr lang="en-US">
                                <a:latin typeface="Cambria Math" charset="0"/>
                                <a:ea typeface="Times New Roman" charset="0"/>
                                <a:cs typeface="Times New Roman" charset="0"/>
                              </a:rPr>
                              <m:t>k</m:t>
                            </m:r>
                          </m:num>
                          <m:den>
                            <m:r>
                              <a:rPr lang="en-US">
                                <a:latin typeface="Cambria Math" charset="0"/>
                                <a:ea typeface="Times New Roman" charset="0"/>
                                <a:cs typeface="Times New Roman" charset="0"/>
                              </a:rPr>
                              <m:t>2</m:t>
                            </m:r>
                            <m:r>
                              <m:rPr>
                                <m:sty m:val="p"/>
                              </m:rPr>
                              <a:rPr lang="en-US">
                                <a:solidFill>
                                  <a:schemeClr val="bg1">
                                    <a:lumMod val="50000"/>
                                  </a:schemeClr>
                                </a:solidFill>
                                <a:latin typeface="Cambria Math" charset="0"/>
                                <a:ea typeface="Times New Roman" charset="0"/>
                                <a:cs typeface="Times New Roman" charset="0"/>
                              </a:rPr>
                              <m:t>m</m:t>
                            </m:r>
                            <m:r>
                              <m:rPr>
                                <m:sty m:val="p"/>
                              </m:rPr>
                              <a:rPr lang="en-US">
                                <a:latin typeface="Cambria Math" charset="0"/>
                                <a:ea typeface="Times New Roman" charset="0"/>
                                <a:cs typeface="Times New Roman" charset="0"/>
                              </a:rPr>
                              <m:t>k</m:t>
                            </m:r>
                            <m:r>
                              <a:rPr lang="en-US">
                                <a:solidFill>
                                  <a:srgbClr val="000000"/>
                                </a:solidFill>
                                <a:latin typeface="Cambria Math" charset="0"/>
                                <a:ea typeface="Times New Roman" charset="0"/>
                              </a:rPr>
                              <m:t>+</m:t>
                            </m:r>
                            <m:r>
                              <a:rPr lang="en-US">
                                <a:solidFill>
                                  <a:schemeClr val="bg1">
                                    <a:lumMod val="50000"/>
                                  </a:schemeClr>
                                </a:solidFill>
                                <a:latin typeface="Cambria Math" charset="0"/>
                                <a:ea typeface="Cambria Math" charset="0"/>
                                <a:cs typeface="Cambria Math" charset="0"/>
                              </a:rPr>
                              <m:t>1</m:t>
                            </m:r>
                            <m:r>
                              <a:rPr lang="en-US">
                                <a:solidFill>
                                  <a:schemeClr val="bg1">
                                    <a:lumMod val="50000"/>
                                  </a:schemeClr>
                                </a:solidFill>
                                <a:latin typeface="Cambria Math" charset="0"/>
                                <a:ea typeface="Cambria Math" charset="0"/>
                                <a:cs typeface="Cambria Math" charset="0"/>
                              </a:rPr>
                              <m:t>−</m:t>
                            </m:r>
                            <m:r>
                              <m:rPr>
                                <m:sty m:val="p"/>
                              </m:rPr>
                              <a:rPr lang="en-US">
                                <a:solidFill>
                                  <a:schemeClr val="bg1">
                                    <a:lumMod val="50000"/>
                                  </a:schemeClr>
                                </a:solidFill>
                                <a:latin typeface="Cambria Math" charset="0"/>
                                <a:ea typeface="Cambria Math" charset="0"/>
                                <a:cs typeface="Cambria Math" charset="0"/>
                              </a:rPr>
                              <m:t>k</m:t>
                            </m:r>
                            <m:r>
                              <a:rPr lang="en-US">
                                <a:solidFill>
                                  <a:schemeClr val="bg1">
                                    <a:lumMod val="50000"/>
                                  </a:schemeClr>
                                </a:solidFill>
                                <a:latin typeface="Cambria Math" charset="0"/>
                                <a:ea typeface="Cambria Math" charset="0"/>
                                <a:cs typeface="Cambria Math" charset="0"/>
                              </a:rPr>
                              <m:t>−</m:t>
                            </m:r>
                            <m:r>
                              <m:rPr>
                                <m:sty m:val="p"/>
                              </m:rPr>
                              <a:rPr lang="en-US">
                                <a:solidFill>
                                  <a:schemeClr val="bg1">
                                    <a:lumMod val="50000"/>
                                  </a:schemeClr>
                                </a:solidFill>
                                <a:latin typeface="Cambria Math" charset="0"/>
                                <a:ea typeface="Times New Roman" charset="0"/>
                                <a:cs typeface="Times New Roman" charset="0"/>
                              </a:rPr>
                              <m:t>m</m:t>
                            </m:r>
                          </m:den>
                        </m:f>
                        <m:r>
                          <a:rPr lang="en-US">
                            <a:latin typeface="Cambria Math" charset="0"/>
                            <a:ea typeface="Times New Roman" charset="0"/>
                          </a:rPr>
                          <m:t>)</m:t>
                        </m:r>
                        <m:r>
                          <m:rPr>
                            <m:sty m:val="p"/>
                          </m:rPr>
                          <a:rPr lang="en-US">
                            <a:solidFill>
                              <a:srgbClr val="FF0000"/>
                            </a:solidFill>
                            <a:latin typeface="Cambria Math" charset="0"/>
                            <a:ea typeface="Cambria Math" charset="0"/>
                            <a:cs typeface="Cambria Math" charset="0"/>
                          </a:rPr>
                          <m:t>k</m:t>
                        </m:r>
                        <m:r>
                          <a:rPr lang="en-US">
                            <a:solidFill>
                              <a:srgbClr val="FF0000"/>
                            </a:solidFill>
                            <a:latin typeface="Cambria Math" charset="0"/>
                            <a:ea typeface="Cambria Math" charset="0"/>
                            <a:cs typeface="Cambria Math" charset="0"/>
                          </a:rPr>
                          <m:t>]+</m:t>
                        </m:r>
                        <m:r>
                          <a:rPr lang="en-US" i="1" smtClean="0">
                            <a:solidFill>
                              <a:srgbClr val="FF0000"/>
                            </a:solidFill>
                            <a:latin typeface="Cambria Math" charset="0"/>
                            <a:ea typeface="Times New Roman" charset="0"/>
                          </a:rPr>
                          <m:t>[</m:t>
                        </m:r>
                        <m:r>
                          <a:rPr lang="en-US" i="1">
                            <a:solidFill>
                              <a:srgbClr val="000000"/>
                            </a:solidFill>
                            <a:latin typeface="Cambria Math" charset="0"/>
                            <a:ea typeface="Times New Roman" charset="0"/>
                          </a:rPr>
                          <m:t>(</m:t>
                        </m:r>
                        <m:r>
                          <a:rPr lang="en-US" i="1">
                            <a:solidFill>
                              <a:srgbClr val="000000"/>
                            </a:solidFill>
                            <a:latin typeface="Cambria Math" charset="0"/>
                            <a:ea typeface="Times New Roman" charset="0"/>
                          </a:rPr>
                          <m:t>1</m:t>
                        </m:r>
                        <m:r>
                          <a:rPr lang="en-US" i="1">
                            <a:solidFill>
                              <a:srgbClr val="000000"/>
                            </a:solidFill>
                            <a:latin typeface="Cambria Math" charset="0"/>
                            <a:ea typeface="Times New Roman" charset="0"/>
                          </a:rPr>
                          <m:t>− </m:t>
                        </m:r>
                        <m:f>
                          <m:fPr>
                            <m:ctrlPr>
                              <a:rPr lang="en-US" i="1">
                                <a:latin typeface="Cambria Math" panose="02040503050406030204" pitchFamily="18" charset="0"/>
                                <a:ea typeface="Times New Roman" charset="0"/>
                              </a:rPr>
                            </m:ctrlPr>
                          </m:fPr>
                          <m:num>
                            <m:r>
                              <a:rPr lang="en-US" i="1">
                                <a:latin typeface="Cambria Math" charset="0"/>
                                <a:ea typeface="Times New Roman" charset="0"/>
                              </a:rPr>
                              <m:t> </m:t>
                            </m:r>
                            <m:r>
                              <m:rPr>
                                <m:sty m:val="p"/>
                              </m:rPr>
                              <a:rPr lang="en-US">
                                <a:latin typeface="Cambria Math" charset="0"/>
                                <a:ea typeface="Cambria Math" charset="0"/>
                                <a:cs typeface="Cambria Math" charset="0"/>
                              </a:rPr>
                              <m:t>m</m:t>
                            </m:r>
                            <m:r>
                              <m:rPr>
                                <m:sty m:val="p"/>
                              </m:rPr>
                              <a:rPr lang="en-US">
                                <a:latin typeface="Cambria Math" charset="0"/>
                                <a:ea typeface="Times New Roman" charset="0"/>
                                <a:cs typeface="Times New Roman" charset="0"/>
                              </a:rPr>
                              <m:t>k</m:t>
                            </m:r>
                            <m:r>
                              <a:rPr lang="ar-SA">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gmk</m:t>
                            </m:r>
                          </m:num>
                          <m:den>
                            <m:r>
                              <a:rPr lang="en-US" i="1">
                                <a:latin typeface="Cambria Math" charset="0"/>
                                <a:ea typeface="Cambria Math" charset="0"/>
                                <a:cs typeface="Cambria Math" charset="0"/>
                              </a:rPr>
                              <m:t> </m:t>
                            </m:r>
                            <m:r>
                              <m:rPr>
                                <m:sty m:val="p"/>
                              </m:rPr>
                              <a:rPr lang="en-US">
                                <a:latin typeface="Cambria Math" charset="0"/>
                                <a:ea typeface="Cambria Math" charset="0"/>
                                <a:cs typeface="Cambria Math" charset="0"/>
                              </a:rPr>
                              <m:t>mk</m:t>
                            </m:r>
                            <m:r>
                              <a:rPr lang="en-US">
                                <a:latin typeface="Cambria Math" charset="0"/>
                                <a:ea typeface="Times New Roman" charset="0"/>
                              </a:rPr>
                              <m:t>+</m:t>
                            </m:r>
                            <m:r>
                              <m:rPr>
                                <m:sty m:val="p"/>
                              </m:rPr>
                              <a:rPr lang="en-US">
                                <a:latin typeface="Cambria Math" charset="0"/>
                                <a:ea typeface="Cambria Math" charset="0"/>
                                <a:cs typeface="Cambria Math" charset="0"/>
                              </a:rPr>
                              <m:t>g</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gm</m:t>
                            </m:r>
                          </m:den>
                        </m:f>
                        <m:r>
                          <a:rPr lang="en-US" i="1">
                            <a:latin typeface="Cambria Math" charset="0"/>
                            <a:ea typeface="Cambria Math" charset="0"/>
                            <a:cs typeface="Cambria Math" charset="0"/>
                          </a:rPr>
                          <m:t>)</m:t>
                        </m:r>
                        <m:d>
                          <m:dPr>
                            <m:ctrlPr>
                              <a:rPr lang="en-US" i="1">
                                <a:solidFill>
                                  <a:srgbClr val="FF0000"/>
                                </a:solidFill>
                                <a:latin typeface="Cambria Math" panose="02040503050406030204" pitchFamily="18" charset="0"/>
                                <a:ea typeface="Times New Roman" charset="0"/>
                                <a:cs typeface="Cambria Math" charset="0"/>
                              </a:rPr>
                            </m:ctrlPr>
                          </m:dPr>
                          <m:e>
                            <m:r>
                              <a:rPr lang="en-US" i="1">
                                <a:solidFill>
                                  <a:srgbClr val="FF0000"/>
                                </a:solidFill>
                                <a:latin typeface="Cambria Math" charset="0"/>
                                <a:ea typeface="Times New Roman" charset="0"/>
                              </a:rPr>
                              <m:t>1</m:t>
                            </m:r>
                            <m:r>
                              <a:rPr lang="en-US" i="1">
                                <a:solidFill>
                                  <a:srgbClr val="FF0000"/>
                                </a:solidFill>
                                <a:latin typeface="Cambria Math" charset="0"/>
                                <a:ea typeface="Times New Roman" charset="0"/>
                              </a:rPr>
                              <m:t>−</m:t>
                            </m:r>
                            <m:r>
                              <m:rPr>
                                <m:sty m:val="p"/>
                              </m:rPr>
                              <a:rPr lang="en-US">
                                <a:solidFill>
                                  <a:srgbClr val="FF0000"/>
                                </a:solidFill>
                                <a:latin typeface="Cambria Math" charset="0"/>
                                <a:ea typeface="Times New Roman" charset="0"/>
                              </a:rPr>
                              <m:t>k</m:t>
                            </m:r>
                          </m:e>
                        </m:d>
                        <m:r>
                          <a:rPr lang="en-US" i="1">
                            <a:solidFill>
                              <a:srgbClr val="FF0000"/>
                            </a:solidFill>
                            <a:latin typeface="Cambria Math" charset="0"/>
                            <a:ea typeface="Cambria Math" charset="0"/>
                            <a:cs typeface="Cambria Math" charset="0"/>
                          </a:rPr>
                          <m:t>]∗</m:t>
                        </m:r>
                        <m:r>
                          <a:rPr lang="en-US" i="1" smtClean="0">
                            <a:solidFill>
                              <a:srgbClr val="FF0000"/>
                            </a:solidFill>
                            <a:latin typeface="Cambria Math" charset="0"/>
                            <a:ea typeface="Times New Roman" charset="0"/>
                          </a:rPr>
                          <m:t>[</m:t>
                        </m:r>
                        <m:r>
                          <a:rPr lang="en-US" i="1">
                            <a:latin typeface="Cambria Math" charset="0"/>
                            <a:ea typeface="Times New Roman" charset="0"/>
                          </a:rPr>
                          <m:t>(</m:t>
                        </m:r>
                        <m:r>
                          <a:rPr lang="en-US" i="1">
                            <a:latin typeface="Cambria Math" charset="0"/>
                            <a:ea typeface="Times New Roman" charset="0"/>
                          </a:rPr>
                          <m:t>1</m:t>
                        </m:r>
                        <m:r>
                          <a:rPr lang="en-US" i="1">
                            <a:latin typeface="Cambria Math" charset="0"/>
                            <a:ea typeface="Times New Roman" charset="0"/>
                          </a:rPr>
                          <m:t>− </m:t>
                        </m:r>
                        <m:f>
                          <m:fPr>
                            <m:ctrlPr>
                              <a:rPr lang="en-US" i="1">
                                <a:latin typeface="Cambria Math" panose="02040503050406030204" pitchFamily="18" charset="0"/>
                                <a:ea typeface="Times New Roman" charset="0"/>
                              </a:rPr>
                            </m:ctrlPr>
                          </m:fPr>
                          <m:num>
                            <m:r>
                              <m:rPr>
                                <m:sty m:val="p"/>
                              </m:rPr>
                              <a:rPr lang="en-US">
                                <a:solidFill>
                                  <a:schemeClr val="bg1">
                                    <a:lumMod val="50000"/>
                                  </a:schemeClr>
                                </a:solidFill>
                                <a:latin typeface="Cambria Math" charset="0"/>
                                <a:ea typeface="Times New Roman" charset="0"/>
                                <a:cs typeface="Times New Roman" charset="0"/>
                              </a:rPr>
                              <m:t>m</m:t>
                            </m:r>
                            <m:r>
                              <m:rPr>
                                <m:sty m:val="p"/>
                              </m:rPr>
                              <a:rPr lang="en-US">
                                <a:latin typeface="Cambria Math" charset="0"/>
                                <a:ea typeface="Times New Roman" charset="0"/>
                                <a:cs typeface="Times New Roman" charset="0"/>
                              </a:rPr>
                              <m:t>k</m:t>
                            </m:r>
                          </m:num>
                          <m:den>
                            <m:r>
                              <a:rPr lang="en-US">
                                <a:latin typeface="Cambria Math" charset="0"/>
                                <a:ea typeface="Times New Roman" charset="0"/>
                                <a:cs typeface="Times New Roman" charset="0"/>
                              </a:rPr>
                              <m:t>2</m:t>
                            </m:r>
                            <m:r>
                              <m:rPr>
                                <m:sty m:val="p"/>
                              </m:rPr>
                              <a:rPr lang="en-US">
                                <a:solidFill>
                                  <a:schemeClr val="bg1">
                                    <a:lumMod val="50000"/>
                                  </a:schemeClr>
                                </a:solidFill>
                                <a:latin typeface="Cambria Math" charset="0"/>
                                <a:ea typeface="Times New Roman" charset="0"/>
                                <a:cs typeface="Times New Roman" charset="0"/>
                              </a:rPr>
                              <m:t>m</m:t>
                            </m:r>
                            <m:r>
                              <m:rPr>
                                <m:sty m:val="p"/>
                              </m:rPr>
                              <a:rPr lang="en-US">
                                <a:latin typeface="Cambria Math" charset="0"/>
                                <a:ea typeface="Times New Roman" charset="0"/>
                                <a:cs typeface="Times New Roman" charset="0"/>
                              </a:rPr>
                              <m:t>k</m:t>
                            </m:r>
                            <m:r>
                              <a:rPr lang="en-US">
                                <a:solidFill>
                                  <a:srgbClr val="000000"/>
                                </a:solidFill>
                                <a:latin typeface="Cambria Math" charset="0"/>
                                <a:ea typeface="Times New Roman" charset="0"/>
                              </a:rPr>
                              <m:t>+</m:t>
                            </m:r>
                            <m:r>
                              <a:rPr lang="en-US">
                                <a:solidFill>
                                  <a:schemeClr val="bg1">
                                    <a:lumMod val="50000"/>
                                  </a:schemeClr>
                                </a:solidFill>
                                <a:latin typeface="Cambria Math" charset="0"/>
                                <a:ea typeface="Cambria Math" charset="0"/>
                                <a:cs typeface="Cambria Math" charset="0"/>
                              </a:rPr>
                              <m:t>1</m:t>
                            </m:r>
                            <m:r>
                              <a:rPr lang="en-US">
                                <a:solidFill>
                                  <a:schemeClr val="bg1">
                                    <a:lumMod val="50000"/>
                                  </a:schemeClr>
                                </a:solidFill>
                                <a:latin typeface="Cambria Math" charset="0"/>
                                <a:ea typeface="Cambria Math" charset="0"/>
                                <a:cs typeface="Cambria Math" charset="0"/>
                              </a:rPr>
                              <m:t>−</m:t>
                            </m:r>
                            <m:r>
                              <m:rPr>
                                <m:sty m:val="p"/>
                              </m:rPr>
                              <a:rPr lang="en-US">
                                <a:solidFill>
                                  <a:schemeClr val="bg1">
                                    <a:lumMod val="50000"/>
                                  </a:schemeClr>
                                </a:solidFill>
                                <a:latin typeface="Cambria Math" charset="0"/>
                                <a:ea typeface="Cambria Math" charset="0"/>
                                <a:cs typeface="Cambria Math" charset="0"/>
                              </a:rPr>
                              <m:t>k</m:t>
                            </m:r>
                            <m:r>
                              <a:rPr lang="en-US">
                                <a:solidFill>
                                  <a:schemeClr val="bg1">
                                    <a:lumMod val="50000"/>
                                  </a:schemeClr>
                                </a:solidFill>
                                <a:latin typeface="Cambria Math" charset="0"/>
                                <a:ea typeface="Cambria Math" charset="0"/>
                                <a:cs typeface="Cambria Math" charset="0"/>
                              </a:rPr>
                              <m:t>−</m:t>
                            </m:r>
                            <m:r>
                              <m:rPr>
                                <m:sty m:val="p"/>
                              </m:rPr>
                              <a:rPr lang="en-US">
                                <a:solidFill>
                                  <a:schemeClr val="bg1">
                                    <a:lumMod val="50000"/>
                                  </a:schemeClr>
                                </a:solidFill>
                                <a:latin typeface="Cambria Math" charset="0"/>
                                <a:ea typeface="Times New Roman" charset="0"/>
                                <a:cs typeface="Times New Roman" charset="0"/>
                              </a:rPr>
                              <m:t>m</m:t>
                            </m:r>
                          </m:den>
                        </m:f>
                        <m:r>
                          <a:rPr lang="en-US">
                            <a:latin typeface="Cambria Math" charset="0"/>
                            <a:ea typeface="Times New Roman" charset="0"/>
                          </a:rPr>
                          <m:t>)</m:t>
                        </m:r>
                        <m:d>
                          <m:dPr>
                            <m:ctrlPr>
                              <a:rPr lang="en-US" i="1">
                                <a:solidFill>
                                  <a:srgbClr val="FF0000"/>
                                </a:solidFill>
                                <a:latin typeface="Cambria Math" panose="02040503050406030204" pitchFamily="18" charset="0"/>
                                <a:ea typeface="Times New Roman" charset="0"/>
                                <a:cs typeface="Cambria Math" charset="0"/>
                              </a:rPr>
                            </m:ctrlPr>
                          </m:dPr>
                          <m:e>
                            <m:r>
                              <a:rPr lang="en-US" i="1">
                                <a:solidFill>
                                  <a:srgbClr val="FF0000"/>
                                </a:solidFill>
                                <a:latin typeface="Cambria Math" charset="0"/>
                                <a:ea typeface="Times New Roman" charset="0"/>
                              </a:rPr>
                              <m:t>1</m:t>
                            </m:r>
                            <m:r>
                              <a:rPr lang="en-US" i="1">
                                <a:solidFill>
                                  <a:srgbClr val="FF0000"/>
                                </a:solidFill>
                                <a:latin typeface="Cambria Math" charset="0"/>
                                <a:ea typeface="Times New Roman" charset="0"/>
                              </a:rPr>
                              <m:t>−</m:t>
                            </m:r>
                            <m:r>
                              <m:rPr>
                                <m:sty m:val="p"/>
                              </m:rPr>
                              <a:rPr lang="en-US">
                                <a:solidFill>
                                  <a:srgbClr val="FF0000"/>
                                </a:solidFill>
                                <a:latin typeface="Cambria Math" charset="0"/>
                                <a:ea typeface="Times New Roman" charset="0"/>
                              </a:rPr>
                              <m:t>k</m:t>
                            </m:r>
                          </m:e>
                        </m:d>
                        <m:r>
                          <a:rPr lang="en-US" i="1" smtClean="0">
                            <a:solidFill>
                              <a:srgbClr val="FF0000"/>
                            </a:solidFill>
                            <a:latin typeface="Cambria Math" charset="0"/>
                            <a:ea typeface="Cambria Math" charset="0"/>
                            <a:cs typeface="Cambria Math" charset="0"/>
                          </a:rPr>
                          <m:t>]</m:t>
                        </m:r>
                      </m:den>
                    </m:f>
                  </m:oMath>
                </a14:m>
                <a:endParaRPr lang="en-US"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cs typeface="Times New Roman"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4180" y="1125069"/>
                <a:ext cx="8851849" cy="5140061"/>
              </a:xfrm>
              <a:prstGeom prst="rect">
                <a:avLst/>
              </a:prstGeom>
              <a:blipFill rotWithShape="0">
                <a:blip r:embed="rId4"/>
                <a:stretch>
                  <a:fillRect l="-620"/>
                </a:stretch>
              </a:blipFill>
            </p:spPr>
            <p:txBody>
              <a:bodyPr/>
              <a:lstStyle/>
              <a:p>
                <a:r>
                  <a:rPr lang="en-US">
                    <a:noFill/>
                  </a:rPr>
                  <a:t> </a:t>
                </a:r>
              </a:p>
            </p:txBody>
          </p:sp>
        </mc:Fallback>
      </mc:AlternateContent>
      <p:grpSp>
        <p:nvGrpSpPr>
          <p:cNvPr id="22" name="Group 21"/>
          <p:cNvGrpSpPr/>
          <p:nvPr/>
        </p:nvGrpSpPr>
        <p:grpSpPr>
          <a:xfrm>
            <a:off x="7640382" y="596834"/>
            <a:ext cx="1385647" cy="1510337"/>
            <a:chOff x="1659419" y="1252901"/>
            <a:chExt cx="1385647" cy="1510337"/>
          </a:xfrm>
        </p:grpSpPr>
        <p:grpSp>
          <p:nvGrpSpPr>
            <p:cNvPr id="23" name="Group 22"/>
            <p:cNvGrpSpPr/>
            <p:nvPr/>
          </p:nvGrpSpPr>
          <p:grpSpPr>
            <a:xfrm>
              <a:off x="1659419" y="1252901"/>
              <a:ext cx="1385647" cy="1510337"/>
              <a:chOff x="847118" y="1472907"/>
              <a:chExt cx="1385647" cy="1510337"/>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847118" y="1472907"/>
                <a:ext cx="1385647" cy="1510337"/>
                <a:chOff x="847118" y="1472907"/>
                <a:chExt cx="1385647" cy="1510337"/>
              </a:xfrm>
            </p:grpSpPr>
            <p:sp>
              <p:nvSpPr>
                <p:cNvPr id="28" name="Oval 27"/>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9" name="Group 28"/>
                <p:cNvGrpSpPr/>
                <p:nvPr/>
              </p:nvGrpSpPr>
              <p:grpSpPr>
                <a:xfrm>
                  <a:off x="847118" y="1472907"/>
                  <a:ext cx="1385647" cy="1503603"/>
                  <a:chOff x="4269040" y="1410942"/>
                  <a:chExt cx="1052006" cy="1926280"/>
                </a:xfrm>
              </p:grpSpPr>
              <p:sp>
                <p:nvSpPr>
                  <p:cNvPr id="30" name="Oval 2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31" name="Oval 3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32" name="Oval 3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3" name="Straight Connector 3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88101" y="1410942"/>
                    <a:ext cx="10971" cy="632030"/>
                  </a:xfrm>
                  <a:prstGeom prst="line">
                    <a:avLst/>
                  </a:prstGeom>
                  <a:ln w="3175">
                    <a:solidFill>
                      <a:srgbClr val="C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78866" y="1420370"/>
                    <a:ext cx="274" cy="577015"/>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p:nvPr/>
          </p:nvCxnSpPr>
          <p:spPr>
            <a:xfrm flipH="1">
              <a:off x="2131216" y="1252902"/>
              <a:ext cx="607026" cy="501946"/>
            </a:xfrm>
            <a:prstGeom prst="line">
              <a:avLst/>
            </a:prstGeom>
            <a:ln w="3175">
              <a:solidFill>
                <a:srgbClr val="C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1" name="Rectangle 20"/>
          <p:cNvSpPr/>
          <p:nvPr/>
        </p:nvSpPr>
        <p:spPr>
          <a:xfrm>
            <a:off x="8526707" y="230982"/>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38" name="Rectangle 37"/>
          <p:cNvSpPr/>
          <p:nvPr/>
        </p:nvSpPr>
        <p:spPr>
          <a:xfrm>
            <a:off x="7726962" y="238340"/>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Tree>
    <p:extLst>
      <p:ext uri="{BB962C8B-B14F-4D97-AF65-F5344CB8AC3E}">
        <p14:creationId xmlns:p14="http://schemas.microsoft.com/office/powerpoint/2010/main" val="10143069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26400" y="6356350"/>
            <a:ext cx="660400" cy="365125"/>
          </a:xfrm>
        </p:spPr>
        <p:txBody>
          <a:bodyPr/>
          <a:lstStyle/>
          <a:p>
            <a:fld id="{B38F3DF5-46B4-354D-BEB6-FC8B3F9E8E19}" type="slidenum">
              <a:rPr lang="en-US" smtClean="0"/>
              <a:t>64</a:t>
            </a:fld>
            <a:endParaRPr lang="en-US"/>
          </a:p>
        </p:txBody>
      </p:sp>
      <mc:AlternateContent xmlns:mc="http://schemas.openxmlformats.org/markup-compatibility/2006" xmlns:a14="http://schemas.microsoft.com/office/drawing/2010/main">
        <mc:Choice Requires="a14">
          <p:sp>
            <p:nvSpPr>
              <p:cNvPr id="4" name="Rectangle 3"/>
              <p:cNvSpPr/>
              <p:nvPr/>
            </p:nvSpPr>
            <p:spPr>
              <a:xfrm>
                <a:off x="3603386" y="7358"/>
                <a:ext cx="1774838"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𝟒</m:t>
                        </m:r>
                      </m:sub>
                    </m:sSub>
                  </m:oMath>
                </a14:m>
                <a:r>
                  <a:rPr lang="en-US" sz="2400" b="1" smtClean="0">
                    <a:effectLst/>
                    <a:latin typeface="Times New Roman" charset="0"/>
                    <a:ea typeface="Times New Roman" charset="0"/>
                  </a:rPr>
                  <a:t>|</a:t>
                </a:r>
                <a14:m>
                  <m:oMath xmlns:m="http://schemas.openxmlformats.org/officeDocument/2006/math">
                    <m:r>
                      <a:rPr lang="en-US" sz="2400" b="1" i="0" smtClean="0">
                        <a:latin typeface="Cambria Math" charset="0"/>
                        <a:ea typeface="Cambria Math" charset="0"/>
                        <a:cs typeface="Cambria Math" charset="0"/>
                      </a:rPr>
                      <m:t>𝐑</m:t>
                    </m:r>
                    <m:r>
                      <a:rPr lang="en-US" sz="2400" b="1" i="0" baseline="-25000" smtClean="0">
                        <a:latin typeface="Cambria Math" charset="0"/>
                        <a:ea typeface="Cambria Math" charset="0"/>
                        <a:cs typeface="Cambria Math" charset="0"/>
                      </a:rPr>
                      <m:t>𝟑</m:t>
                    </m:r>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603386" y="7358"/>
                <a:ext cx="1774838" cy="461665"/>
              </a:xfrm>
              <a:prstGeom prst="rect">
                <a:avLst/>
              </a:prstGeom>
              <a:blipFill rotWithShape="0">
                <a:blip r:embed="rId3"/>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4180" y="1125069"/>
                <a:ext cx="8851849" cy="5140061"/>
              </a:xfrm>
              <a:prstGeom prst="rect">
                <a:avLst/>
              </a:prstGeom>
            </p:spPr>
            <p:txBody>
              <a:bodyPr wrap="square">
                <a:spAutoFit/>
              </a:bodyPr>
              <a:lstStyle/>
              <a:p>
                <a:pPr marL="285750" indent="-285750">
                  <a:lnSpc>
                    <a:spcPct val="150000"/>
                  </a:lnSpc>
                  <a:buFont typeface=".HelveticaNeueDeskInterface-Regular" charset="-120"/>
                  <a:buChar char="-"/>
                </a:pPr>
                <a:r>
                  <a:rPr lang="en-US" dirty="0" smtClean="0">
                    <a:latin typeface="Times New Roman" charset="0"/>
                    <a:ea typeface="Times New Roman" charset="0"/>
                    <a:cs typeface="Times New Roman" charset="0"/>
                  </a:rPr>
                  <a:t>In the case of </a:t>
                </a:r>
                <a:r>
                  <a:rPr lang="en-US" dirty="0">
                    <a:latin typeface="Times New Roman" charset="0"/>
                    <a:ea typeface="Times New Roman" charset="0"/>
                    <a:cs typeface="Times New Roman" charset="0"/>
                  </a:rPr>
                  <a:t>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4</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which supports to </a:t>
                </a:r>
                <a:r>
                  <a:rPr lang="en-US" dirty="0" smtClean="0">
                    <a:latin typeface="Times New Roman" charset="0"/>
                    <a:ea typeface="Times New Roman" charset="0"/>
                    <a:cs typeface="Times New Roman" charset="0"/>
                  </a:rPr>
                  <a:t>more than one concept c</a:t>
                </a:r>
                <a:r>
                  <a:rPr lang="en-US" baseline="-25000" dirty="0" smtClean="0">
                    <a:latin typeface="Times New Roman" charset="0"/>
                    <a:ea typeface="Times New Roman" charset="0"/>
                    <a:cs typeface="Times New Roman" charset="0"/>
                  </a:rPr>
                  <a:t>1, </a:t>
                </a:r>
                <a:r>
                  <a:rPr lang="en-US" dirty="0">
                    <a:latin typeface="Times New Roman" charset="0"/>
                    <a:ea typeface="Times New Roman" charset="0"/>
                    <a:cs typeface="Times New Roman" charset="0"/>
                  </a:rPr>
                  <a:t>and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2</a:t>
                </a:r>
              </a:p>
              <a:p>
                <a:pPr marL="285750" indent="-285750">
                  <a:lnSpc>
                    <a:spcPct val="150000"/>
                  </a:lnSpc>
                  <a:buFont typeface=".HelveticaNeueDeskInterface-Regular" charset="-120"/>
                  <a:buChar char="-"/>
                </a:pPr>
                <a:endParaRPr lang="en-US" dirty="0" smtClean="0">
                  <a:latin typeface="Times New Roman" charset="0"/>
                  <a:ea typeface="Times New Roman" charset="0"/>
                </a:endParaRPr>
              </a:p>
              <a:p>
                <a:pPr marL="285750" indent="-285750">
                  <a:lnSpc>
                    <a:spcPct val="150000"/>
                  </a:lnSpc>
                  <a:buFont typeface=".HelveticaNeueDeskInterface-Regular" charset="-120"/>
                  <a:buChar char="-"/>
                </a:pP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3</m:t>
                        </m:r>
                      </m:sub>
                    </m:sSub>
                  </m:oMath>
                </a14:m>
                <a:r>
                  <a:rPr lang="en-US" dirty="0">
                    <a:latin typeface="Times New Roman" charset="0"/>
                    <a:ea typeface="Times New Roman" charset="0"/>
                  </a:rPr>
                  <a:t>) = </a:t>
                </a:r>
                <a14:m>
                  <m:oMath xmlns:m="http://schemas.openxmlformats.org/officeDocument/2006/math">
                    <m:f>
                      <m:fPr>
                        <m:ctrlPr>
                          <a:rPr lang="en-US" i="1">
                            <a:latin typeface="Cambria Math" panose="02040503050406030204" pitchFamily="18" charset="0"/>
                            <a:ea typeface="Times New Roman" charset="0"/>
                          </a:rPr>
                        </m:ctrlPr>
                      </m:fPr>
                      <m:num>
                        <m:r>
                          <a:rPr lang="en-US" b="0" i="1" smtClean="0">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1</m:t>
                            </m:r>
                          </m:e>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3</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b="0" i="0" smtClean="0">
                            <a:latin typeface="Cambria Math" charset="0"/>
                            <a:ea typeface="Cambria Math" charset="0"/>
                            <a:cs typeface="Cambria Math" charset="0"/>
                          </a:rPr>
                          <m:t> ]</m:t>
                        </m:r>
                        <m:r>
                          <a:rPr lang="en-US" smtClean="0">
                            <a:solidFill>
                              <a:srgbClr val="FF0000"/>
                            </a:solidFill>
                            <a:latin typeface="Cambria Math" charset="0"/>
                            <a:ea typeface="Times New Roman" charset="0"/>
                          </a:rPr>
                          <m:t>∗</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i="0">
                                <a:latin typeface="Cambria Math" charset="0"/>
                                <a:ea typeface="Cambria Math" charset="0"/>
                                <a:cs typeface="Cambria Math" charset="0"/>
                              </a:rPr>
                              <m:t>C</m:t>
                            </m:r>
                            <m:r>
                              <m:rPr>
                                <m:nor/>
                              </m:rPr>
                              <a:rPr lang="en-US" b="0" i="0" baseline="-25000" smtClean="0">
                                <a:latin typeface="Times New Roman" charset="0"/>
                                <a:ea typeface="Times New Roman" charset="0"/>
                                <a:cs typeface="Times New Roman" charset="0"/>
                              </a:rPr>
                              <m:t>2</m:t>
                            </m:r>
                          </m:e>
                          <m:e>
                            <m:sSub>
                              <m:sSubPr>
                                <m:ctrlPr>
                                  <a:rPr lang="en-US" i="1">
                                    <a:latin typeface="Cambria Math" panose="02040503050406030204" pitchFamily="18" charset="0"/>
                                    <a:ea typeface="Cambria Math" charset="0"/>
                                    <a:cs typeface="Cambria Math" charset="0"/>
                                  </a:rPr>
                                </m:ctrlPr>
                              </m:sSubPr>
                              <m:e>
                                <m:r>
                                  <m:rPr>
                                    <m:nor/>
                                  </m:rPr>
                                  <a:rPr lang="en-US">
                                    <a:latin typeface="Times New Roman" charset="0"/>
                                    <a:ea typeface="Times New Roman" charset="0"/>
                                    <a:cs typeface="Times New Roman" charset="0"/>
                                  </a:rPr>
                                  <m:t>R</m:t>
                                </m:r>
                              </m:e>
                              <m:sub>
                                <m:r>
                                  <a:rPr lang="en-US" b="0" i="0" smtClean="0">
                                    <a:latin typeface="Cambria Math" charset="0"/>
                                    <a:ea typeface="Cambria Math" charset="0"/>
                                    <a:cs typeface="Cambria Math" charset="0"/>
                                  </a:rPr>
                                  <m:t>3</m:t>
                                </m:r>
                              </m:sub>
                            </m:sSub>
                          </m:e>
                        </m:d>
                        <m:r>
                          <a:rPr lang="en-US">
                            <a:solidFill>
                              <a:srgbClr val="000000"/>
                            </a:solidFill>
                            <a:latin typeface="Cambria Math" charset="0"/>
                            <a:ea typeface="Times New Roman" charset="0"/>
                          </a:rPr>
                          <m:t>∗ </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i="1">
                            <a:latin typeface="Cambria Math" charset="0"/>
                            <a:ea typeface="Cambria Math" charset="0"/>
                            <a:cs typeface="Cambria Math" charset="0"/>
                          </a:rPr>
                          <m:t>]</m:t>
                        </m:r>
                      </m:num>
                      <m:den>
                        <m:d>
                          <m:dPr>
                            <m:begChr m:val="["/>
                            <m:endChr m:val="]"/>
                            <m:ctrlPr>
                              <a:rPr lang="en-US" i="1">
                                <a:solidFill>
                                  <a:srgbClr val="000000"/>
                                </a:solidFill>
                                <a:latin typeface="Cambria Math" panose="02040503050406030204" pitchFamily="18" charset="0"/>
                                <a:ea typeface="Times New Roman" charset="0"/>
                              </a:rPr>
                            </m:ctrlPr>
                          </m:dPr>
                          <m:e>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1</m:t>
                                </m:r>
                              </m:e>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3</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 </m:t>
                            </m:r>
                          </m:e>
                        </m:d>
                        <m:r>
                          <a:rPr lang="en-US">
                            <a:solidFill>
                              <a:srgbClr val="000000"/>
                            </a:solidFill>
                            <a:latin typeface="Cambria Math" charset="0"/>
                            <a:ea typeface="Times New Roman" charset="0"/>
                          </a:rPr>
                          <m:t>∗</m:t>
                        </m:r>
                        <m:d>
                          <m:dPr>
                            <m:begChr m:val="["/>
                            <m:endChr m:val="]"/>
                            <m:ctrlPr>
                              <a:rPr lang="en-US" i="1">
                                <a:solidFill>
                                  <a:srgbClr val="000000"/>
                                </a:solidFill>
                                <a:latin typeface="Cambria Math" panose="02040503050406030204" pitchFamily="18" charset="0"/>
                                <a:ea typeface="Times New Roman" charset="0"/>
                                <a:cs typeface="Cambria Math" charset="0"/>
                              </a:rPr>
                            </m:ctrlPr>
                          </m:dPr>
                          <m:e>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2</m:t>
                                </m:r>
                              </m:e>
                              <m:e>
                                <m:sSub>
                                  <m:sSubPr>
                                    <m:ctrlPr>
                                      <a:rPr lang="en-US" i="1">
                                        <a:latin typeface="Cambria Math" panose="02040503050406030204" pitchFamily="18" charset="0"/>
                                        <a:ea typeface="Cambria Math" charset="0"/>
                                        <a:cs typeface="Cambria Math" charset="0"/>
                                      </a:rPr>
                                    </m:ctrlPr>
                                  </m:sSubPr>
                                  <m:e>
                                    <m:r>
                                      <m:rPr>
                                        <m:nor/>
                                      </m:rPr>
                                      <a:rPr lang="en-US">
                                        <a:latin typeface="Times New Roman" charset="0"/>
                                        <a:ea typeface="Times New Roman" charset="0"/>
                                        <a:cs typeface="Times New Roman" charset="0"/>
                                      </a:rPr>
                                      <m:t>R</m:t>
                                    </m:r>
                                  </m:e>
                                  <m:sub>
                                    <m:r>
                                      <a:rPr lang="en-US" b="0" i="0" smtClean="0">
                                        <a:latin typeface="Cambria Math" charset="0"/>
                                        <a:ea typeface="Cambria Math" charset="0"/>
                                        <a:cs typeface="Cambria Math" charset="0"/>
                                      </a:rPr>
                                      <m:t>3</m:t>
                                    </m:r>
                                  </m:sub>
                                </m:sSub>
                              </m:e>
                            </m:d>
                            <m:r>
                              <a:rPr lang="en-US">
                                <a:solidFill>
                                  <a:srgbClr val="000000"/>
                                </a:solidFill>
                                <a:latin typeface="Cambria Math" charset="0"/>
                                <a:ea typeface="Times New Roman" charset="0"/>
                              </a:rPr>
                              <m:t>∗ </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e>
                        </m:d>
                        <m:r>
                          <a:rPr lang="en-US">
                            <a:solidFill>
                              <a:srgbClr val="000000"/>
                            </a:solidFill>
                            <a:latin typeface="Cambria Math" charset="0"/>
                            <a:ea typeface="Times New Roman" charset="0"/>
                          </a:rPr>
                          <m:t>+</m:t>
                        </m:r>
                        <m:r>
                          <a:rPr lang="en-US" i="1">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acc>
                              <m:accPr>
                                <m:chr m:val="̅"/>
                                <m:ctrlPr>
                                  <a:rPr lang="en-US" i="1" smtClean="0">
                                    <a:solidFill>
                                      <a:srgbClr val="000000"/>
                                    </a:solidFill>
                                    <a:latin typeface="Cambria Math" panose="02040503050406030204" pitchFamily="18" charset="0"/>
                                    <a:ea typeface="Times New Roman" charset="0"/>
                                  </a:rPr>
                                </m:ctrlPr>
                              </m:accPr>
                              <m:e>
                                <m:sSub>
                                  <m:sSubPr>
                                    <m:ctrlPr>
                                      <a:rPr lang="en-US" i="1" smtClean="0">
                                        <a:solidFill>
                                          <a:srgbClr val="000000"/>
                                        </a:solidFill>
                                        <a:latin typeface="Cambria Math" panose="02040503050406030204" pitchFamily="18" charset="0"/>
                                        <a:ea typeface="Times New Roman" charset="0"/>
                                      </a:rPr>
                                    </m:ctrlPr>
                                  </m:sSubPr>
                                  <m:e>
                                    <m:r>
                                      <m:rPr>
                                        <m:sty m:val="p"/>
                                      </m:rPr>
                                      <a:rPr lang="en-US" b="0" i="0" smtClean="0">
                                        <a:solidFill>
                                          <a:srgbClr val="000000"/>
                                        </a:solidFill>
                                        <a:latin typeface="Cambria Math" charset="0"/>
                                        <a:ea typeface="Times New Roman" charset="0"/>
                                      </a:rPr>
                                      <m:t>C</m:t>
                                    </m:r>
                                  </m:e>
                                  <m:sub>
                                    <m:r>
                                      <a:rPr lang="en-US" b="0" i="1" smtClean="0">
                                        <a:solidFill>
                                          <a:srgbClr val="000000"/>
                                        </a:solidFill>
                                        <a:latin typeface="Cambria Math" charset="0"/>
                                        <a:ea typeface="Times New Roman" charset="0"/>
                                      </a:rPr>
                                      <m:t>1</m:t>
                                    </m:r>
                                  </m:sub>
                                </m:sSub>
                              </m:e>
                            </m:acc>
                          </m:e>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3</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a:latin typeface="Cambria Math" charset="0"/>
                                        <a:ea typeface="Cambria Math" charset="0"/>
                                        <a:cs typeface="Cambria Math" charset="0"/>
                                      </a:rPr>
                                      <m:t>C</m:t>
                                    </m:r>
                                  </m:e>
                                </m:acc>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acc>
                              <m:accPr>
                                <m:chr m:val="̅"/>
                                <m:ctrlPr>
                                  <a:rPr lang="en-US" i="1">
                                    <a:solidFill>
                                      <a:srgbClr val="000000"/>
                                    </a:solidFill>
                                    <a:latin typeface="Cambria Math" panose="02040503050406030204" pitchFamily="18" charset="0"/>
                                    <a:ea typeface="Times New Roman" charset="0"/>
                                  </a:rPr>
                                </m:ctrlPr>
                              </m:accPr>
                              <m:e>
                                <m:sSub>
                                  <m:sSubPr>
                                    <m:ctrlPr>
                                      <a:rPr lang="en-US" i="1">
                                        <a:solidFill>
                                          <a:srgbClr val="000000"/>
                                        </a:solidFill>
                                        <a:latin typeface="Cambria Math" panose="02040503050406030204" pitchFamily="18" charset="0"/>
                                        <a:ea typeface="Times New Roman" charset="0"/>
                                      </a:rPr>
                                    </m:ctrlPr>
                                  </m:sSubPr>
                                  <m:e>
                                    <m:r>
                                      <m:rPr>
                                        <m:sty m:val="p"/>
                                      </m:rPr>
                                      <a:rPr lang="en-US">
                                        <a:solidFill>
                                          <a:srgbClr val="000000"/>
                                        </a:solidFill>
                                        <a:latin typeface="Cambria Math" charset="0"/>
                                        <a:ea typeface="Times New Roman" charset="0"/>
                                      </a:rPr>
                                      <m:t>C</m:t>
                                    </m:r>
                                  </m:e>
                                  <m:sub>
                                    <m:r>
                                      <a:rPr lang="en-US" b="0" i="1" smtClean="0">
                                        <a:solidFill>
                                          <a:srgbClr val="000000"/>
                                        </a:solidFill>
                                        <a:latin typeface="Cambria Math" charset="0"/>
                                        <a:ea typeface="Times New Roman" charset="0"/>
                                      </a:rPr>
                                      <m:t>2</m:t>
                                    </m:r>
                                  </m:sub>
                                </m:sSub>
                              </m:e>
                            </m:acc>
                          </m:e>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3</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a:latin typeface="Cambria Math" charset="0"/>
                                        <a:ea typeface="Cambria Math" charset="0"/>
                                        <a:cs typeface="Cambria Math" charset="0"/>
                                      </a:rPr>
                                      <m:t>C</m:t>
                                    </m:r>
                                  </m:e>
                                </m:acc>
                              </m:e>
                              <m:sub>
                                <m:r>
                                  <a:rPr lang="en-US">
                                    <a:latin typeface="Cambria Math" charset="0"/>
                                    <a:ea typeface="Cambria Math" charset="0"/>
                                    <a:cs typeface="Cambria Math" charset="0"/>
                                  </a:rPr>
                                  <m:t>4</m:t>
                                </m:r>
                              </m:sub>
                            </m:sSub>
                          </m:e>
                        </m:d>
                        <m:r>
                          <a:rPr lang="en-US" i="1">
                            <a:latin typeface="Cambria Math" charset="0"/>
                            <a:ea typeface="Cambria Math" charset="0"/>
                            <a:cs typeface="Cambria Math" charset="0"/>
                          </a:rPr>
                          <m:t>]</m:t>
                        </m:r>
                      </m:den>
                    </m:f>
                  </m:oMath>
                </a14:m>
                <a:endParaRPr lang="en-US" dirty="0" smtClean="0">
                  <a:latin typeface="Times New Roman" charset="0"/>
                  <a:ea typeface="Times New Roman" charset="0"/>
                </a:endParaRPr>
              </a:p>
              <a:p>
                <a:pPr marL="285750" indent="-285750">
                  <a:lnSpc>
                    <a:spcPct val="150000"/>
                  </a:lnSpc>
                  <a:buFont typeface=".HelveticaNeueDeskInterface-Regular" charset="-120"/>
                  <a:buChar char="-"/>
                </a:pPr>
                <a:r>
                  <a:rPr lang="en-US" dirty="0" smtClean="0">
                    <a:latin typeface="Times New Roman" charset="0"/>
                    <a:ea typeface="Times New Roman" charset="0"/>
                  </a:rPr>
                  <a:t>= </a:t>
                </a:r>
                <a14:m>
                  <m:oMath xmlns:m="http://schemas.openxmlformats.org/officeDocument/2006/math">
                    <m:f>
                      <m:fPr>
                        <m:ctrlPr>
                          <a:rPr lang="en-US" i="1">
                            <a:latin typeface="Cambria Math" panose="02040503050406030204" pitchFamily="18" charset="0"/>
                            <a:ea typeface="Times New Roman" charset="0"/>
                          </a:rPr>
                        </m:ctrlPr>
                      </m:fPr>
                      <m:num>
                        <m:r>
                          <a:rPr lang="en-US" i="1" smtClean="0">
                            <a:solidFill>
                              <a:srgbClr val="FF0000"/>
                            </a:solidFill>
                            <a:latin typeface="Cambria Math" charset="0"/>
                            <a:ea typeface="Times New Roman" charset="0"/>
                          </a:rPr>
                          <m:t>[</m:t>
                        </m:r>
                        <m:r>
                          <a:rPr lang="en-US" b="0" i="1" smtClean="0">
                            <a:solidFill>
                              <a:srgbClr val="000000"/>
                            </a:solidFill>
                            <a:latin typeface="Cambria Math" charset="0"/>
                            <a:ea typeface="Times New Roman" charset="0"/>
                          </a:rPr>
                          <m:t>(</m:t>
                        </m:r>
                        <m:f>
                          <m:fPr>
                            <m:ctrlPr>
                              <a:rPr lang="en-US" i="1" smtClean="0">
                                <a:solidFill>
                                  <a:schemeClr val="tx1"/>
                                </a:solidFill>
                                <a:latin typeface="Cambria Math" panose="02040503050406030204" pitchFamily="18" charset="0"/>
                                <a:ea typeface="Times New Roman" charset="0"/>
                              </a:rPr>
                            </m:ctrlPr>
                          </m:fPr>
                          <m:num>
                            <m:r>
                              <m:rPr>
                                <m:sty m:val="p"/>
                              </m:rPr>
                              <a:rPr lang="en-US">
                                <a:solidFill>
                                  <a:schemeClr val="tx1"/>
                                </a:solidFill>
                                <a:latin typeface="Cambria Math" charset="0"/>
                                <a:ea typeface="Cambria Math" charset="0"/>
                                <a:cs typeface="Cambria Math" charset="0"/>
                              </a:rPr>
                              <m:t>mk</m:t>
                            </m:r>
                            <m:r>
                              <a:rPr lang="en-US">
                                <a:solidFill>
                                  <a:schemeClr val="tx1"/>
                                </a:solidFill>
                                <a:latin typeface="Cambria Math" charset="0"/>
                                <a:ea typeface="Cambria Math" charset="0"/>
                                <a:cs typeface="Cambria Math" charset="0"/>
                              </a:rPr>
                              <m:t>−</m:t>
                            </m:r>
                            <m:r>
                              <m:rPr>
                                <m:sty m:val="p"/>
                              </m:rPr>
                              <a:rPr lang="en-US">
                                <a:solidFill>
                                  <a:schemeClr val="tx1"/>
                                </a:solidFill>
                                <a:latin typeface="Cambria Math" charset="0"/>
                                <a:ea typeface="Cambria Math" charset="0"/>
                                <a:cs typeface="Cambria Math" charset="0"/>
                              </a:rPr>
                              <m:t>mgk</m:t>
                            </m:r>
                          </m:num>
                          <m:den>
                            <m:r>
                              <a:rPr lang="en-US" i="1">
                                <a:solidFill>
                                  <a:schemeClr val="tx1"/>
                                </a:solidFill>
                                <a:latin typeface="Cambria Math" charset="0"/>
                                <a:ea typeface="Cambria Math" charset="0"/>
                                <a:cs typeface="Cambria Math" charset="0"/>
                              </a:rPr>
                              <m:t> </m:t>
                            </m:r>
                            <m:r>
                              <m:rPr>
                                <m:sty m:val="p"/>
                              </m:rPr>
                              <a:rPr lang="en-US">
                                <a:solidFill>
                                  <a:schemeClr val="tx1"/>
                                </a:solidFill>
                                <a:latin typeface="Cambria Math" charset="0"/>
                                <a:ea typeface="Cambria Math" charset="0"/>
                                <a:cs typeface="Cambria Math" charset="0"/>
                              </a:rPr>
                              <m:t>mk</m:t>
                            </m:r>
                            <m:r>
                              <a:rPr lang="en-US" i="1">
                                <a:solidFill>
                                  <a:schemeClr val="tx1"/>
                                </a:solidFill>
                                <a:latin typeface="Cambria Math" charset="0"/>
                                <a:ea typeface="Cambria Math" charset="0"/>
                                <a:cs typeface="Cambria Math" charset="0"/>
                              </a:rPr>
                              <m:t>+</m:t>
                            </m:r>
                            <m:r>
                              <m:rPr>
                                <m:sty m:val="p"/>
                              </m:rPr>
                              <a:rPr lang="en-US">
                                <a:solidFill>
                                  <a:schemeClr val="tx1"/>
                                </a:solidFill>
                                <a:latin typeface="Cambria Math" charset="0"/>
                                <a:ea typeface="Cambria Math" charset="0"/>
                                <a:cs typeface="Cambria Math" charset="0"/>
                              </a:rPr>
                              <m:t>g</m:t>
                            </m:r>
                            <m:r>
                              <a:rPr lang="en-US">
                                <a:solidFill>
                                  <a:schemeClr val="tx1"/>
                                </a:solidFill>
                                <a:latin typeface="Cambria Math" charset="0"/>
                                <a:ea typeface="Cambria Math" charset="0"/>
                                <a:cs typeface="Cambria Math" charset="0"/>
                              </a:rPr>
                              <m:t>−</m:t>
                            </m:r>
                            <m:r>
                              <m:rPr>
                                <m:sty m:val="p"/>
                              </m:rPr>
                              <a:rPr lang="en-US">
                                <a:solidFill>
                                  <a:schemeClr val="tx1"/>
                                </a:solidFill>
                                <a:latin typeface="Cambria Math" charset="0"/>
                                <a:ea typeface="Cambria Math" charset="0"/>
                                <a:cs typeface="Cambria Math" charset="0"/>
                              </a:rPr>
                              <m:t>gk</m:t>
                            </m:r>
                            <m:r>
                              <a:rPr lang="en-US">
                                <a:solidFill>
                                  <a:schemeClr val="tx1"/>
                                </a:solidFill>
                                <a:latin typeface="Cambria Math" charset="0"/>
                                <a:ea typeface="Cambria Math" charset="0"/>
                                <a:cs typeface="Cambria Math" charset="0"/>
                              </a:rPr>
                              <m:t>−</m:t>
                            </m:r>
                            <m:r>
                              <m:rPr>
                                <m:sty m:val="p"/>
                              </m:rPr>
                              <a:rPr lang="en-US">
                                <a:solidFill>
                                  <a:schemeClr val="tx1"/>
                                </a:solidFill>
                                <a:latin typeface="Cambria Math" charset="0"/>
                                <a:ea typeface="Cambria Math" charset="0"/>
                                <a:cs typeface="Cambria Math" charset="0"/>
                              </a:rPr>
                              <m:t>mg</m:t>
                            </m:r>
                          </m:den>
                        </m:f>
                        <m:r>
                          <a:rPr lang="en-US" b="0" i="0" smtClean="0">
                            <a:solidFill>
                              <a:schemeClr val="tx1"/>
                            </a:solidFill>
                            <a:latin typeface="Cambria Math" charset="0"/>
                            <a:ea typeface="Cambria Math" charset="0"/>
                            <a:cs typeface="Cambria Math" charset="0"/>
                          </a:rPr>
                          <m:t>)</m:t>
                        </m:r>
                        <m:r>
                          <m:rPr>
                            <m:sty m:val="p"/>
                          </m:rPr>
                          <a:rPr lang="en-US" smtClean="0">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r>
                                  <m:rPr>
                                    <m:sty m:val="p"/>
                                  </m:rPr>
                                  <a:rPr lang="en-US">
                                    <a:solidFill>
                                      <a:srgbClr val="FF0000"/>
                                    </a:solidFill>
                                    <a:latin typeface="Cambria Math" charset="0"/>
                                    <a:ea typeface="Cambria Math" charset="0"/>
                                    <a:cs typeface="Cambria Math" charset="0"/>
                                  </a:rPr>
                                  <m:t>C</m:t>
                                </m:r>
                              </m:e>
                              <m:sub>
                                <m:r>
                                  <a:rPr lang="en-US">
                                    <a:solidFill>
                                      <a:srgbClr val="FF0000"/>
                                    </a:solidFill>
                                    <a:latin typeface="Cambria Math" charset="0"/>
                                    <a:ea typeface="Cambria Math" charset="0"/>
                                    <a:cs typeface="Cambria Math" charset="0"/>
                                  </a:rPr>
                                  <m:t>4</m:t>
                                </m:r>
                              </m:sub>
                            </m:sSub>
                          </m:e>
                        </m:d>
                        <m:r>
                          <a:rPr lang="en-US" i="1" smtClean="0">
                            <a:solidFill>
                              <a:srgbClr val="FF0000"/>
                            </a:solidFill>
                            <a:latin typeface="Cambria Math" charset="0"/>
                            <a:ea typeface="Cambria Math" charset="0"/>
                            <a:cs typeface="Cambria Math" charset="0"/>
                          </a:rPr>
                          <m:t>]</m:t>
                        </m:r>
                        <m:r>
                          <a:rPr lang="en-US">
                            <a:solidFill>
                              <a:schemeClr val="tx1"/>
                            </a:solidFill>
                            <a:latin typeface="Cambria Math" charset="0"/>
                            <a:ea typeface="Times New Roman" charset="0"/>
                          </a:rPr>
                          <m:t>∗</m:t>
                        </m:r>
                        <m:r>
                          <a:rPr lang="en-US" i="1" smtClean="0">
                            <a:solidFill>
                              <a:srgbClr val="FF0000"/>
                            </a:solidFill>
                            <a:latin typeface="Cambria Math" charset="0"/>
                            <a:ea typeface="Times New Roman" charset="0"/>
                          </a:rPr>
                          <m:t>[</m:t>
                        </m:r>
                        <m:r>
                          <a:rPr lang="en-US" b="0" i="1" smtClean="0">
                            <a:solidFill>
                              <a:schemeClr val="tx1"/>
                            </a:solidFill>
                            <a:latin typeface="Cambria Math" charset="0"/>
                            <a:ea typeface="Times New Roman" charset="0"/>
                          </a:rPr>
                          <m:t>(</m:t>
                        </m:r>
                        <m:f>
                          <m:fPr>
                            <m:ctrlPr>
                              <a:rPr lang="en-US" i="1" smtClean="0">
                                <a:solidFill>
                                  <a:schemeClr val="tx1"/>
                                </a:solidFill>
                                <a:latin typeface="Cambria Math" panose="02040503050406030204" pitchFamily="18" charset="0"/>
                                <a:ea typeface="Times New Roman" charset="0"/>
                              </a:rPr>
                            </m:ctrlPr>
                          </m:fPr>
                          <m:num>
                            <m:r>
                              <m:rPr>
                                <m:sty m:val="p"/>
                              </m:rPr>
                              <a:rPr lang="en-US">
                                <a:solidFill>
                                  <a:schemeClr val="tx1"/>
                                </a:solidFill>
                                <a:effectLst>
                                  <a:glow rad="63500">
                                    <a:schemeClr val="bg1">
                                      <a:alpha val="40000"/>
                                    </a:schemeClr>
                                  </a:glow>
                                </a:effectLst>
                                <a:latin typeface="Cambria Math" charset="0"/>
                                <a:ea typeface="Cambria Math" charset="0"/>
                                <a:cs typeface="Cambria Math" charset="0"/>
                              </a:rPr>
                              <m:t>k</m:t>
                            </m:r>
                            <m:r>
                              <a:rPr lang="en-US" i="1">
                                <a:solidFill>
                                  <a:schemeClr val="tx1"/>
                                </a:solidFill>
                                <a:effectLst>
                                  <a:glow rad="63500">
                                    <a:schemeClr val="bg1">
                                      <a:alpha val="40000"/>
                                    </a:schemeClr>
                                  </a:glow>
                                </a:effectLst>
                                <a:latin typeface="Cambria Math" charset="0"/>
                                <a:ea typeface="Cambria Math" charset="0"/>
                                <a:cs typeface="Cambria Math" charset="0"/>
                              </a:rPr>
                              <m:t>−</m:t>
                            </m:r>
                            <m:r>
                              <m:rPr>
                                <m:sty m:val="p"/>
                              </m:rPr>
                              <a:rPr lang="en-US">
                                <a:solidFill>
                                  <a:schemeClr val="tx1"/>
                                </a:solidFill>
                                <a:latin typeface="Cambria Math" charset="0"/>
                                <a:ea typeface="Cambria Math" charset="0"/>
                                <a:cs typeface="Cambria Math" charset="0"/>
                              </a:rPr>
                              <m:t>gk</m:t>
                            </m:r>
                          </m:num>
                          <m:den>
                            <m:r>
                              <m:rPr>
                                <m:sty m:val="p"/>
                              </m:rPr>
                              <a:rPr lang="en-US">
                                <a:solidFill>
                                  <a:schemeClr val="tx1"/>
                                </a:solidFill>
                                <a:latin typeface="Cambria Math" charset="0"/>
                                <a:ea typeface="Times New Roman" charset="0"/>
                              </a:rPr>
                              <m:t>k</m:t>
                            </m:r>
                            <m:r>
                              <a:rPr lang="en-US">
                                <a:solidFill>
                                  <a:schemeClr val="tx1"/>
                                </a:solidFill>
                                <a:latin typeface="Cambria Math" charset="0"/>
                                <a:ea typeface="Times New Roman" charset="0"/>
                              </a:rPr>
                              <m:t>−</m:t>
                            </m:r>
                            <m:r>
                              <a:rPr lang="en-US">
                                <a:solidFill>
                                  <a:schemeClr val="tx1"/>
                                </a:solidFill>
                                <a:latin typeface="Cambria Math" charset="0"/>
                                <a:ea typeface="Times New Roman" charset="0"/>
                              </a:rPr>
                              <m:t>2</m:t>
                            </m:r>
                            <m:r>
                              <m:rPr>
                                <m:sty m:val="p"/>
                              </m:rPr>
                              <a:rPr lang="en-US">
                                <a:solidFill>
                                  <a:schemeClr val="tx1"/>
                                </a:solidFill>
                                <a:latin typeface="Cambria Math" charset="0"/>
                                <a:ea typeface="Times New Roman" charset="0"/>
                              </a:rPr>
                              <m:t>gk</m:t>
                            </m:r>
                            <m:r>
                              <a:rPr lang="en-US">
                                <a:solidFill>
                                  <a:schemeClr val="tx1"/>
                                </a:solidFill>
                                <a:latin typeface="Cambria Math" charset="0"/>
                                <a:ea typeface="Times New Roman" charset="0"/>
                              </a:rPr>
                              <m:t>+</m:t>
                            </m:r>
                            <m:r>
                              <m:rPr>
                                <m:sty m:val="p"/>
                              </m:rPr>
                              <a:rPr lang="en-US">
                                <a:solidFill>
                                  <a:schemeClr val="tx1"/>
                                </a:solidFill>
                                <a:effectLst>
                                  <a:glow rad="63500">
                                    <a:schemeClr val="bg1">
                                      <a:alpha val="40000"/>
                                    </a:schemeClr>
                                  </a:glow>
                                </a:effectLst>
                                <a:latin typeface="Cambria Math" charset="0"/>
                                <a:ea typeface="Cambria Math" charset="0"/>
                                <a:cs typeface="Cambria Math" charset="0"/>
                              </a:rPr>
                              <m:t>g</m:t>
                            </m:r>
                          </m:den>
                        </m:f>
                        <m:r>
                          <a:rPr lang="en-US" b="0" i="0" smtClean="0">
                            <a:solidFill>
                              <a:schemeClr val="tx1"/>
                            </a:solidFill>
                            <a:latin typeface="Cambria Math" charset="0"/>
                            <a:ea typeface="Times New Roman" charset="0"/>
                          </a:rPr>
                          <m:t>)</m:t>
                        </m:r>
                        <m:r>
                          <m:rPr>
                            <m:sty m:val="p"/>
                          </m:rPr>
                          <a:rPr lang="en-US" smtClean="0">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r>
                                  <m:rPr>
                                    <m:sty m:val="p"/>
                                  </m:rPr>
                                  <a:rPr lang="en-US">
                                    <a:solidFill>
                                      <a:srgbClr val="FF0000"/>
                                    </a:solidFill>
                                    <a:latin typeface="Cambria Math" charset="0"/>
                                    <a:ea typeface="Cambria Math" charset="0"/>
                                    <a:cs typeface="Cambria Math" charset="0"/>
                                  </a:rPr>
                                  <m:t>C</m:t>
                                </m:r>
                              </m:e>
                              <m:sub>
                                <m:r>
                                  <a:rPr lang="en-US">
                                    <a:solidFill>
                                      <a:srgbClr val="FF0000"/>
                                    </a:solidFill>
                                    <a:latin typeface="Cambria Math" charset="0"/>
                                    <a:ea typeface="Cambria Math" charset="0"/>
                                    <a:cs typeface="Cambria Math" charset="0"/>
                                  </a:rPr>
                                  <m:t>4</m:t>
                                </m:r>
                              </m:sub>
                            </m:sSub>
                          </m:e>
                        </m:d>
                        <m:r>
                          <a:rPr lang="en-US" i="1" smtClean="0">
                            <a:solidFill>
                              <a:srgbClr val="FF0000"/>
                            </a:solidFill>
                            <a:latin typeface="Cambria Math" charset="0"/>
                            <a:ea typeface="Cambria Math" charset="0"/>
                            <a:cs typeface="Cambria Math" charset="0"/>
                          </a:rPr>
                          <m:t>]</m:t>
                        </m:r>
                      </m:num>
                      <m:den>
                        <m:r>
                          <a:rPr lang="en-US" i="1" smtClean="0">
                            <a:solidFill>
                              <a:srgbClr val="FF0000"/>
                            </a:solidFill>
                            <a:latin typeface="Cambria Math" charset="0"/>
                            <a:ea typeface="Times New Roman" charset="0"/>
                          </a:rPr>
                          <m:t>[</m:t>
                        </m:r>
                        <m:r>
                          <a:rPr lang="en-US" i="1">
                            <a:solidFill>
                              <a:srgbClr val="000000"/>
                            </a:solidFill>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latin typeface="Cambria Math" charset="0"/>
                                <a:ea typeface="Cambria Math" charset="0"/>
                                <a:cs typeface="Cambria Math" charset="0"/>
                              </a:rPr>
                              <m:t>mk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mgk</m:t>
                            </m:r>
                          </m:num>
                          <m:den>
                            <m:r>
                              <a:rPr lang="en-US" i="1">
                                <a:latin typeface="Cambria Math" charset="0"/>
                                <a:ea typeface="Cambria Math" charset="0"/>
                                <a:cs typeface="Cambria Math" charset="0"/>
                              </a:rPr>
                              <m:t> </m:t>
                            </m:r>
                            <m:r>
                              <m:rPr>
                                <m:sty m:val="p"/>
                              </m:rPr>
                              <a:rPr lang="en-US">
                                <a:latin typeface="Cambria Math" charset="0"/>
                                <a:ea typeface="Cambria Math" charset="0"/>
                                <a:cs typeface="Cambria Math" charset="0"/>
                              </a:rPr>
                              <m:t>mk</m:t>
                            </m:r>
                            <m:r>
                              <a:rPr lang="en-US" i="1">
                                <a:latin typeface="Cambria Math" charset="0"/>
                                <a:ea typeface="Cambria Math" charset="0"/>
                                <a:cs typeface="Cambria Math" charset="0"/>
                              </a:rPr>
                              <m:t>+</m:t>
                            </m:r>
                            <m:r>
                              <m:rPr>
                                <m:sty m:val="p"/>
                              </m:rPr>
                              <a:rPr lang="en-US">
                                <a:latin typeface="Cambria Math" charset="0"/>
                                <a:ea typeface="Cambria Math" charset="0"/>
                                <a:cs typeface="Cambria Math" charset="0"/>
                              </a:rPr>
                              <m:t>g</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mg</m:t>
                            </m:r>
                          </m:den>
                        </m:f>
                        <m:r>
                          <a:rPr lang="en-US">
                            <a:latin typeface="Cambria Math" charset="0"/>
                            <a:ea typeface="Cambria Math" charset="0"/>
                            <a:cs typeface="Cambria Math" charset="0"/>
                          </a:rPr>
                          <m:t>)</m:t>
                        </m:r>
                        <m:r>
                          <m:rPr>
                            <m:sty m:val="p"/>
                          </m:rPr>
                          <a:rPr lang="en-US">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r>
                                  <m:rPr>
                                    <m:sty m:val="p"/>
                                  </m:rPr>
                                  <a:rPr lang="en-US">
                                    <a:solidFill>
                                      <a:srgbClr val="FF0000"/>
                                    </a:solidFill>
                                    <a:latin typeface="Cambria Math" charset="0"/>
                                    <a:ea typeface="Cambria Math" charset="0"/>
                                    <a:cs typeface="Cambria Math" charset="0"/>
                                  </a:rPr>
                                  <m:t>C</m:t>
                                </m:r>
                              </m:e>
                              <m:sub>
                                <m:r>
                                  <a:rPr lang="en-US">
                                    <a:solidFill>
                                      <a:srgbClr val="FF0000"/>
                                    </a:solidFill>
                                    <a:latin typeface="Cambria Math" charset="0"/>
                                    <a:ea typeface="Cambria Math" charset="0"/>
                                    <a:cs typeface="Cambria Math" charset="0"/>
                                  </a:rPr>
                                  <m:t>4</m:t>
                                </m:r>
                              </m:sub>
                            </m:sSub>
                          </m:e>
                        </m:d>
                        <m:r>
                          <a:rPr lang="en-US" i="1">
                            <a:solidFill>
                              <a:srgbClr val="FF0000"/>
                            </a:solidFill>
                            <a:latin typeface="Cambria Math" charset="0"/>
                            <a:ea typeface="Cambria Math" charset="0"/>
                            <a:cs typeface="Cambria Math" charset="0"/>
                          </a:rPr>
                          <m:t>]</m:t>
                        </m:r>
                        <m:r>
                          <a:rPr lang="en-US">
                            <a:latin typeface="Cambria Math" charset="0"/>
                            <a:ea typeface="Times New Roman" charset="0"/>
                          </a:rPr>
                          <m:t>∗</m:t>
                        </m:r>
                        <m:r>
                          <a:rPr lang="en-US" i="1">
                            <a:solidFill>
                              <a:srgbClr val="FF0000"/>
                            </a:solidFill>
                            <a:latin typeface="Cambria Math" charset="0"/>
                            <a:ea typeface="Times New Roman" charset="0"/>
                          </a:rPr>
                          <m:t>[</m:t>
                        </m:r>
                        <m:r>
                          <a:rPr lang="en-US" i="1">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effectLst>
                                  <a:glow rad="63500">
                                    <a:schemeClr val="bg1">
                                      <a:alpha val="40000"/>
                                    </a:schemeClr>
                                  </a:glow>
                                </a:effectLst>
                                <a:latin typeface="Cambria Math" charset="0"/>
                                <a:ea typeface="Cambria Math" charset="0"/>
                                <a:cs typeface="Cambria Math" charset="0"/>
                              </a:rPr>
                              <m:t>k</m:t>
                            </m:r>
                            <m:r>
                              <a:rPr lang="en-US" i="1">
                                <a:effectLst>
                                  <a:glow rad="63500">
                                    <a:schemeClr val="bg1">
                                      <a:alpha val="40000"/>
                                    </a:schemeClr>
                                  </a:glow>
                                </a:effectLst>
                                <a:latin typeface="Cambria Math" charset="0"/>
                                <a:ea typeface="Cambria Math" charset="0"/>
                                <a:cs typeface="Cambria Math" charset="0"/>
                              </a:rPr>
                              <m:t>−</m:t>
                            </m:r>
                            <m:r>
                              <m:rPr>
                                <m:sty m:val="p"/>
                              </m:rPr>
                              <a:rPr lang="en-US">
                                <a:latin typeface="Cambria Math" charset="0"/>
                                <a:ea typeface="Cambria Math" charset="0"/>
                                <a:cs typeface="Cambria Math" charset="0"/>
                              </a:rPr>
                              <m:t>gk</m:t>
                            </m:r>
                          </m:num>
                          <m:den>
                            <m:r>
                              <m:rPr>
                                <m:sty m:val="p"/>
                              </m:rPr>
                              <a:rPr lang="en-US">
                                <a:latin typeface="Cambria Math" charset="0"/>
                                <a:ea typeface="Times New Roman" charset="0"/>
                              </a:rPr>
                              <m:t>k</m:t>
                            </m:r>
                            <m:r>
                              <a:rPr lang="en-US">
                                <a:latin typeface="Cambria Math" charset="0"/>
                                <a:ea typeface="Times New Roman" charset="0"/>
                              </a:rPr>
                              <m:t>−</m:t>
                            </m:r>
                            <m:r>
                              <a:rPr lang="en-US">
                                <a:latin typeface="Cambria Math" charset="0"/>
                                <a:ea typeface="Times New Roman" charset="0"/>
                              </a:rPr>
                              <m:t>2</m:t>
                            </m:r>
                            <m:r>
                              <m:rPr>
                                <m:sty m:val="p"/>
                              </m:rPr>
                              <a:rPr lang="en-US">
                                <a:latin typeface="Cambria Math" charset="0"/>
                                <a:ea typeface="Times New Roman" charset="0"/>
                              </a:rPr>
                              <m:t>gk</m:t>
                            </m:r>
                            <m:r>
                              <a:rPr lang="en-US">
                                <a:latin typeface="Cambria Math" charset="0"/>
                                <a:ea typeface="Times New Roman" charset="0"/>
                              </a:rPr>
                              <m:t>+</m:t>
                            </m:r>
                            <m:r>
                              <m:rPr>
                                <m:sty m:val="p"/>
                              </m:rPr>
                              <a:rPr lang="en-US">
                                <a:effectLst>
                                  <a:glow rad="63500">
                                    <a:schemeClr val="bg1">
                                      <a:alpha val="40000"/>
                                    </a:schemeClr>
                                  </a:glow>
                                </a:effectLst>
                                <a:latin typeface="Cambria Math" charset="0"/>
                                <a:ea typeface="Cambria Math" charset="0"/>
                                <a:cs typeface="Cambria Math" charset="0"/>
                              </a:rPr>
                              <m:t>g</m:t>
                            </m:r>
                          </m:den>
                        </m:f>
                        <m:r>
                          <a:rPr lang="en-US">
                            <a:latin typeface="Cambria Math" charset="0"/>
                            <a:ea typeface="Times New Roman" charset="0"/>
                          </a:rPr>
                          <m:t>)</m:t>
                        </m:r>
                        <m:r>
                          <m:rPr>
                            <m:sty m:val="p"/>
                          </m:rPr>
                          <a:rPr lang="en-US">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r>
                                  <m:rPr>
                                    <m:sty m:val="p"/>
                                  </m:rPr>
                                  <a:rPr lang="en-US">
                                    <a:solidFill>
                                      <a:srgbClr val="FF0000"/>
                                    </a:solidFill>
                                    <a:latin typeface="Cambria Math" charset="0"/>
                                    <a:ea typeface="Cambria Math" charset="0"/>
                                    <a:cs typeface="Cambria Math" charset="0"/>
                                  </a:rPr>
                                  <m:t>C</m:t>
                                </m:r>
                              </m:e>
                              <m:sub>
                                <m:r>
                                  <a:rPr lang="en-US">
                                    <a:solidFill>
                                      <a:srgbClr val="FF0000"/>
                                    </a:solidFill>
                                    <a:latin typeface="Cambria Math" charset="0"/>
                                    <a:ea typeface="Cambria Math" charset="0"/>
                                    <a:cs typeface="Cambria Math" charset="0"/>
                                  </a:rPr>
                                  <m:t>4</m:t>
                                </m:r>
                              </m:sub>
                            </m:sSub>
                          </m:e>
                        </m:d>
                        <m:r>
                          <a:rPr lang="en-US" b="0" i="0" smtClean="0">
                            <a:solidFill>
                              <a:srgbClr val="FF0000"/>
                            </a:solidFill>
                            <a:latin typeface="Cambria Math" charset="0"/>
                            <a:ea typeface="Cambria Math" charset="0"/>
                            <a:cs typeface="Cambria Math" charset="0"/>
                          </a:rPr>
                          <m:t>]</m:t>
                        </m:r>
                        <m:r>
                          <a:rPr lang="en-US">
                            <a:solidFill>
                              <a:srgbClr val="000000"/>
                            </a:solidFill>
                            <a:latin typeface="Cambria Math" charset="0"/>
                            <a:ea typeface="Times New Roman" charset="0"/>
                          </a:rPr>
                          <m:t>+</m:t>
                        </m:r>
                        <m:r>
                          <a:rPr lang="en-US" b="0" i="1" smtClean="0">
                            <a:solidFill>
                              <a:srgbClr val="FF0000"/>
                            </a:solidFill>
                            <a:latin typeface="Cambria Math" charset="0"/>
                            <a:ea typeface="Times New Roman" charset="0"/>
                          </a:rPr>
                          <m:t>[</m:t>
                        </m:r>
                        <m:r>
                          <a:rPr lang="en-US" b="0" i="1" smtClean="0">
                            <a:solidFill>
                              <a:srgbClr val="000000"/>
                            </a:solidFill>
                            <a:latin typeface="Cambria Math" charset="0"/>
                            <a:ea typeface="Times New Roman" charset="0"/>
                          </a:rPr>
                          <m:t>(</m:t>
                        </m:r>
                        <m:r>
                          <a:rPr lang="en-US" b="0" i="1" smtClean="0">
                            <a:solidFill>
                              <a:srgbClr val="000000"/>
                            </a:solidFill>
                            <a:latin typeface="Cambria Math" charset="0"/>
                            <a:ea typeface="Times New Roman" charset="0"/>
                          </a:rPr>
                          <m:t>1</m:t>
                        </m:r>
                        <m:r>
                          <a:rPr lang="en-US" i="1">
                            <a:solidFill>
                              <a:srgbClr val="000000"/>
                            </a:solidFill>
                            <a:latin typeface="Cambria Math" charset="0"/>
                            <a:ea typeface="Times New Roman" charset="0"/>
                          </a:rPr>
                          <m:t>−</m:t>
                        </m:r>
                        <m:r>
                          <a:rPr lang="en-US" b="0" i="1" smtClean="0">
                            <a:solidFill>
                              <a:srgbClr val="000000"/>
                            </a:solidFill>
                            <a:latin typeface="Cambria Math" charset="0"/>
                            <a:ea typeface="Times New Roman" charset="0"/>
                          </a:rPr>
                          <m:t> </m:t>
                        </m:r>
                        <m:f>
                          <m:fPr>
                            <m:ctrlPr>
                              <a:rPr lang="en-US" i="1">
                                <a:latin typeface="Cambria Math" panose="02040503050406030204" pitchFamily="18" charset="0"/>
                                <a:ea typeface="Times New Roman" charset="0"/>
                              </a:rPr>
                            </m:ctrlPr>
                          </m:fPr>
                          <m:num>
                            <m:r>
                              <a:rPr lang="en-US" i="1">
                                <a:latin typeface="Cambria Math" charset="0"/>
                                <a:ea typeface="Times New Roman" charset="0"/>
                              </a:rPr>
                              <m:t> </m:t>
                            </m:r>
                            <m:r>
                              <m:rPr>
                                <m:sty m:val="p"/>
                              </m:rPr>
                              <a:rPr lang="en-US">
                                <a:latin typeface="Cambria Math" charset="0"/>
                                <a:ea typeface="Cambria Math" charset="0"/>
                                <a:cs typeface="Cambria Math" charset="0"/>
                              </a:rPr>
                              <m:t>m</m:t>
                            </m:r>
                            <m:r>
                              <m:rPr>
                                <m:sty m:val="p"/>
                              </m:rPr>
                              <a:rPr lang="en-US">
                                <a:latin typeface="Cambria Math" charset="0"/>
                                <a:ea typeface="Times New Roman" charset="0"/>
                                <a:cs typeface="Times New Roman" charset="0"/>
                              </a:rPr>
                              <m:t>k</m:t>
                            </m:r>
                            <m:r>
                              <a:rPr lang="ar-SA">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gmk</m:t>
                            </m:r>
                          </m:num>
                          <m:den>
                            <m:r>
                              <a:rPr lang="en-US" i="1">
                                <a:latin typeface="Cambria Math" charset="0"/>
                                <a:ea typeface="Cambria Math" charset="0"/>
                                <a:cs typeface="Cambria Math" charset="0"/>
                              </a:rPr>
                              <m:t> </m:t>
                            </m:r>
                            <m:r>
                              <m:rPr>
                                <m:sty m:val="p"/>
                              </m:rPr>
                              <a:rPr lang="en-US">
                                <a:latin typeface="Cambria Math" charset="0"/>
                                <a:ea typeface="Cambria Math" charset="0"/>
                                <a:cs typeface="Cambria Math" charset="0"/>
                              </a:rPr>
                              <m:t>mk</m:t>
                            </m:r>
                            <m:r>
                              <a:rPr lang="en-US">
                                <a:latin typeface="Cambria Math" charset="0"/>
                                <a:ea typeface="Times New Roman" charset="0"/>
                              </a:rPr>
                              <m:t>+</m:t>
                            </m:r>
                            <m:r>
                              <m:rPr>
                                <m:sty m:val="p"/>
                              </m:rPr>
                              <a:rPr lang="en-US">
                                <a:latin typeface="Cambria Math" charset="0"/>
                                <a:ea typeface="Cambria Math" charset="0"/>
                                <a:cs typeface="Cambria Math" charset="0"/>
                              </a:rPr>
                              <m:t>g</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gm</m:t>
                            </m:r>
                          </m:den>
                        </m:f>
                        <m:r>
                          <a:rPr lang="en-US" b="0" i="1" smtClean="0">
                            <a:latin typeface="Cambria Math" charset="0"/>
                            <a:ea typeface="Cambria Math" charset="0"/>
                            <a:cs typeface="Cambria Math" charset="0"/>
                          </a:rPr>
                          <m:t>)</m:t>
                        </m:r>
                        <m:r>
                          <m:rPr>
                            <m:sty m:val="p"/>
                          </m:rPr>
                          <a:rPr lang="en-US" smtClean="0">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acc>
                                  <m:accPr>
                                    <m:chr m:val="̅"/>
                                    <m:ctrlPr>
                                      <a:rPr lang="en-US" i="1">
                                        <a:solidFill>
                                          <a:srgbClr val="FF0000"/>
                                        </a:solidFill>
                                        <a:latin typeface="Cambria Math" panose="02040503050406030204" pitchFamily="18" charset="0"/>
                                        <a:ea typeface="Cambria Math" charset="0"/>
                                        <a:cs typeface="Cambria Math" charset="0"/>
                                      </a:rPr>
                                    </m:ctrlPr>
                                  </m:accPr>
                                  <m:e>
                                    <m:r>
                                      <m:rPr>
                                        <m:sty m:val="p"/>
                                      </m:rPr>
                                      <a:rPr lang="en-US">
                                        <a:solidFill>
                                          <a:srgbClr val="FF0000"/>
                                        </a:solidFill>
                                        <a:latin typeface="Cambria Math" charset="0"/>
                                        <a:ea typeface="Cambria Math" charset="0"/>
                                        <a:cs typeface="Cambria Math" charset="0"/>
                                      </a:rPr>
                                      <m:t>C</m:t>
                                    </m:r>
                                  </m:e>
                                </m:acc>
                              </m:e>
                              <m:sub>
                                <m:r>
                                  <a:rPr lang="en-US">
                                    <a:solidFill>
                                      <a:srgbClr val="FF0000"/>
                                    </a:solidFill>
                                    <a:latin typeface="Cambria Math" charset="0"/>
                                    <a:ea typeface="Cambria Math" charset="0"/>
                                    <a:cs typeface="Cambria Math" charset="0"/>
                                  </a:rPr>
                                  <m:t>4</m:t>
                                </m:r>
                              </m:sub>
                            </m:sSub>
                          </m:e>
                        </m:d>
                        <m:r>
                          <a:rPr lang="en-US" b="0" i="1" smtClean="0">
                            <a:solidFill>
                              <a:srgbClr val="FF0000"/>
                            </a:solidFill>
                            <a:latin typeface="Cambria Math" charset="0"/>
                            <a:ea typeface="Cambria Math" charset="0"/>
                            <a:cs typeface="Cambria Math" charset="0"/>
                          </a:rPr>
                          <m:t>]∗</m:t>
                        </m:r>
                        <m:r>
                          <a:rPr lang="en-US" b="0" i="1" smtClean="0">
                            <a:solidFill>
                              <a:srgbClr val="FF0000"/>
                            </a:solidFill>
                            <a:latin typeface="Cambria Math" charset="0"/>
                            <a:ea typeface="Times New Roman" charset="0"/>
                          </a:rPr>
                          <m:t>[</m:t>
                        </m:r>
                        <m:r>
                          <a:rPr lang="en-US" b="0" i="1" smtClean="0">
                            <a:latin typeface="Cambria Math" charset="0"/>
                            <a:ea typeface="Times New Roman" charset="0"/>
                          </a:rPr>
                          <m:t>(</m:t>
                        </m:r>
                        <m:r>
                          <a:rPr lang="en-US" b="0" i="1" smtClean="0">
                            <a:latin typeface="Cambria Math" charset="0"/>
                            <a:ea typeface="Times New Roman" charset="0"/>
                          </a:rPr>
                          <m:t>1</m:t>
                        </m:r>
                        <m:r>
                          <a:rPr lang="en-US" b="0" i="1" smtClean="0">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effectLst>
                                  <a:glow rad="63500">
                                    <a:schemeClr val="bg1">
                                      <a:alpha val="40000"/>
                                    </a:schemeClr>
                                  </a:glow>
                                </a:effectLst>
                                <a:latin typeface="Cambria Math" charset="0"/>
                                <a:ea typeface="Cambria Math" charset="0"/>
                                <a:cs typeface="Cambria Math" charset="0"/>
                              </a:rPr>
                              <m:t>k</m:t>
                            </m:r>
                            <m:r>
                              <a:rPr lang="en-US" i="1">
                                <a:effectLst>
                                  <a:glow rad="63500">
                                    <a:schemeClr val="bg1">
                                      <a:alpha val="40000"/>
                                    </a:schemeClr>
                                  </a:glow>
                                </a:effectLst>
                                <a:latin typeface="Cambria Math" charset="0"/>
                                <a:ea typeface="Cambria Math" charset="0"/>
                                <a:cs typeface="Cambria Math" charset="0"/>
                              </a:rPr>
                              <m:t>−</m:t>
                            </m:r>
                            <m:r>
                              <m:rPr>
                                <m:sty m:val="p"/>
                              </m:rPr>
                              <a:rPr lang="en-US">
                                <a:latin typeface="Cambria Math" charset="0"/>
                                <a:ea typeface="Cambria Math" charset="0"/>
                                <a:cs typeface="Cambria Math" charset="0"/>
                              </a:rPr>
                              <m:t>gk</m:t>
                            </m:r>
                          </m:num>
                          <m:den>
                            <m:r>
                              <m:rPr>
                                <m:sty m:val="p"/>
                              </m:rPr>
                              <a:rPr lang="en-US">
                                <a:latin typeface="Cambria Math" charset="0"/>
                                <a:ea typeface="Times New Roman" charset="0"/>
                              </a:rPr>
                              <m:t>k</m:t>
                            </m:r>
                            <m:r>
                              <a:rPr lang="en-US">
                                <a:latin typeface="Cambria Math" charset="0"/>
                                <a:ea typeface="Times New Roman" charset="0"/>
                              </a:rPr>
                              <m:t>−</m:t>
                            </m:r>
                            <m:r>
                              <a:rPr lang="en-US">
                                <a:latin typeface="Cambria Math" charset="0"/>
                                <a:ea typeface="Times New Roman" charset="0"/>
                              </a:rPr>
                              <m:t>2</m:t>
                            </m:r>
                            <m:r>
                              <m:rPr>
                                <m:sty m:val="p"/>
                              </m:rPr>
                              <a:rPr lang="en-US">
                                <a:latin typeface="Cambria Math" charset="0"/>
                                <a:ea typeface="Times New Roman" charset="0"/>
                              </a:rPr>
                              <m:t>gk</m:t>
                            </m:r>
                            <m:r>
                              <a:rPr lang="en-US">
                                <a:latin typeface="Cambria Math" charset="0"/>
                                <a:ea typeface="Times New Roman" charset="0"/>
                              </a:rPr>
                              <m:t>+</m:t>
                            </m:r>
                            <m:r>
                              <m:rPr>
                                <m:sty m:val="p"/>
                              </m:rPr>
                              <a:rPr lang="en-US">
                                <a:effectLst>
                                  <a:glow rad="63500">
                                    <a:schemeClr val="bg1">
                                      <a:alpha val="40000"/>
                                    </a:schemeClr>
                                  </a:glow>
                                </a:effectLst>
                                <a:latin typeface="Cambria Math" charset="0"/>
                                <a:ea typeface="Cambria Math" charset="0"/>
                                <a:cs typeface="Cambria Math" charset="0"/>
                              </a:rPr>
                              <m:t>g</m:t>
                            </m:r>
                          </m:den>
                        </m:f>
                        <m:r>
                          <a:rPr lang="en-US" b="0" i="0" smtClean="0">
                            <a:latin typeface="Cambria Math" charset="0"/>
                            <a:ea typeface="Times New Roman" charset="0"/>
                          </a:rPr>
                          <m:t>)</m:t>
                        </m:r>
                        <m:r>
                          <m:rPr>
                            <m:sty m:val="p"/>
                          </m:rPr>
                          <a:rPr lang="en-US">
                            <a:solidFill>
                              <a:srgbClr val="FF0000"/>
                            </a:solidFill>
                            <a:latin typeface="Cambria Math" charset="0"/>
                            <a:ea typeface="Times New Roman" charset="0"/>
                          </a:rPr>
                          <m:t>P</m:t>
                        </m:r>
                        <m:d>
                          <m:dPr>
                            <m:ctrlPr>
                              <a:rPr lang="en-US" i="1">
                                <a:solidFill>
                                  <a:srgbClr val="FF0000"/>
                                </a:solidFill>
                                <a:latin typeface="Cambria Math" panose="02040503050406030204" pitchFamily="18" charset="0"/>
                                <a:ea typeface="Times New Roman" charset="0"/>
                              </a:rPr>
                            </m:ctrlPr>
                          </m:dPr>
                          <m:e>
                            <m:sSub>
                              <m:sSubPr>
                                <m:ctrlPr>
                                  <a:rPr lang="en-US" i="1">
                                    <a:solidFill>
                                      <a:srgbClr val="FF0000"/>
                                    </a:solidFill>
                                    <a:latin typeface="Cambria Math" panose="02040503050406030204" pitchFamily="18" charset="0"/>
                                    <a:ea typeface="Cambria Math" charset="0"/>
                                    <a:cs typeface="Cambria Math" charset="0"/>
                                  </a:rPr>
                                </m:ctrlPr>
                              </m:sSubPr>
                              <m:e>
                                <m:acc>
                                  <m:accPr>
                                    <m:chr m:val="̅"/>
                                    <m:ctrlPr>
                                      <a:rPr lang="en-US" i="1">
                                        <a:solidFill>
                                          <a:srgbClr val="FF0000"/>
                                        </a:solidFill>
                                        <a:latin typeface="Cambria Math" panose="02040503050406030204" pitchFamily="18" charset="0"/>
                                        <a:ea typeface="Cambria Math" charset="0"/>
                                        <a:cs typeface="Cambria Math" charset="0"/>
                                      </a:rPr>
                                    </m:ctrlPr>
                                  </m:accPr>
                                  <m:e>
                                    <m:r>
                                      <m:rPr>
                                        <m:sty m:val="p"/>
                                      </m:rPr>
                                      <a:rPr lang="en-US">
                                        <a:solidFill>
                                          <a:srgbClr val="FF0000"/>
                                        </a:solidFill>
                                        <a:latin typeface="Cambria Math" charset="0"/>
                                        <a:ea typeface="Cambria Math" charset="0"/>
                                        <a:cs typeface="Cambria Math" charset="0"/>
                                      </a:rPr>
                                      <m:t>C</m:t>
                                    </m:r>
                                  </m:e>
                                </m:acc>
                              </m:e>
                              <m:sub>
                                <m:r>
                                  <a:rPr lang="en-US">
                                    <a:solidFill>
                                      <a:srgbClr val="FF0000"/>
                                    </a:solidFill>
                                    <a:latin typeface="Cambria Math" charset="0"/>
                                    <a:ea typeface="Cambria Math" charset="0"/>
                                    <a:cs typeface="Cambria Math" charset="0"/>
                                  </a:rPr>
                                  <m:t>4</m:t>
                                </m:r>
                              </m:sub>
                            </m:sSub>
                          </m:e>
                        </m:d>
                        <m:r>
                          <a:rPr lang="en-US" i="1" smtClean="0">
                            <a:solidFill>
                              <a:srgbClr val="FF0000"/>
                            </a:solidFill>
                            <a:latin typeface="Cambria Math" charset="0"/>
                            <a:ea typeface="Cambria Math" charset="0"/>
                            <a:cs typeface="Cambria Math" charset="0"/>
                          </a:rPr>
                          <m:t>]</m:t>
                        </m:r>
                      </m:den>
                    </m:f>
                  </m:oMath>
                </a14:m>
                <a:endParaRPr lang="en-US" dirty="0" smtClean="0">
                  <a:latin typeface="Times New Roman" charset="0"/>
                  <a:ea typeface="Times New Roman" charset="0"/>
                </a:endParaRPr>
              </a:p>
              <a:p>
                <a:pPr marL="285750" indent="-285750">
                  <a:lnSpc>
                    <a:spcPct val="150000"/>
                  </a:lnSpc>
                  <a:buFont typeface=".HelveticaNeueDeskInterface-Regular" charset="-120"/>
                  <a:buChar char="-"/>
                </a:pPr>
                <a:r>
                  <a:rPr lang="en-US" dirty="0" smtClean="0">
                    <a:latin typeface="Times New Roman" charset="0"/>
                    <a:ea typeface="Times New Roman" charset="0"/>
                  </a:rPr>
                  <a:t>= </a:t>
                </a:r>
                <a14:m>
                  <m:oMath xmlns:m="http://schemas.openxmlformats.org/officeDocument/2006/math">
                    <m:f>
                      <m:fPr>
                        <m:ctrlPr>
                          <a:rPr lang="en-US" i="1">
                            <a:latin typeface="Cambria Math" panose="02040503050406030204" pitchFamily="18" charset="0"/>
                            <a:ea typeface="Times New Roman" charset="0"/>
                          </a:rPr>
                        </m:ctrlPr>
                      </m:fPr>
                      <m:num>
                        <m:r>
                          <a:rPr lang="en-US" i="1">
                            <a:solidFill>
                              <a:srgbClr val="FF0000"/>
                            </a:solidFill>
                            <a:latin typeface="Cambria Math" charset="0"/>
                            <a:ea typeface="Times New Roman" charset="0"/>
                          </a:rPr>
                          <m:t>[</m:t>
                        </m:r>
                        <m:d>
                          <m:dPr>
                            <m:ctrlPr>
                              <a:rPr lang="en-US" i="1">
                                <a:solidFill>
                                  <a:srgbClr val="000000"/>
                                </a:solidFill>
                                <a:latin typeface="Cambria Math" panose="02040503050406030204" pitchFamily="18" charset="0"/>
                                <a:ea typeface="Times New Roman" charset="0"/>
                              </a:rPr>
                            </m:ctrlPr>
                          </m:dPr>
                          <m:e>
                            <m:f>
                              <m:fPr>
                                <m:ctrlPr>
                                  <a:rPr lang="en-US" i="1">
                                    <a:latin typeface="Cambria Math" panose="02040503050406030204" pitchFamily="18" charset="0"/>
                                    <a:ea typeface="Times New Roman" charset="0"/>
                                  </a:rPr>
                                </m:ctrlPr>
                              </m:fPr>
                              <m:num>
                                <m:r>
                                  <m:rPr>
                                    <m:sty m:val="p"/>
                                  </m:rPr>
                                  <a:rPr lang="en-US">
                                    <a:latin typeface="Cambria Math" charset="0"/>
                                    <a:ea typeface="Cambria Math" charset="0"/>
                                    <a:cs typeface="Cambria Math" charset="0"/>
                                  </a:rPr>
                                  <m:t>mk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mgk</m:t>
                                </m:r>
                              </m:num>
                              <m:den>
                                <m:r>
                                  <a:rPr lang="en-US" i="1">
                                    <a:latin typeface="Cambria Math" charset="0"/>
                                    <a:ea typeface="Cambria Math" charset="0"/>
                                    <a:cs typeface="Cambria Math" charset="0"/>
                                  </a:rPr>
                                  <m:t> </m:t>
                                </m:r>
                                <m:r>
                                  <m:rPr>
                                    <m:sty m:val="p"/>
                                  </m:rPr>
                                  <a:rPr lang="en-US">
                                    <a:latin typeface="Cambria Math" charset="0"/>
                                    <a:ea typeface="Cambria Math" charset="0"/>
                                    <a:cs typeface="Cambria Math" charset="0"/>
                                  </a:rPr>
                                  <m:t>mk</m:t>
                                </m:r>
                                <m:r>
                                  <a:rPr lang="en-US" i="1">
                                    <a:latin typeface="Cambria Math" charset="0"/>
                                    <a:ea typeface="Cambria Math" charset="0"/>
                                    <a:cs typeface="Cambria Math" charset="0"/>
                                  </a:rPr>
                                  <m:t>+</m:t>
                                </m:r>
                                <m:r>
                                  <m:rPr>
                                    <m:sty m:val="p"/>
                                  </m:rPr>
                                  <a:rPr lang="en-US">
                                    <a:latin typeface="Cambria Math" charset="0"/>
                                    <a:ea typeface="Cambria Math" charset="0"/>
                                    <a:cs typeface="Cambria Math" charset="0"/>
                                  </a:rPr>
                                  <m:t>g</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mg</m:t>
                                </m:r>
                              </m:den>
                            </m:f>
                          </m:e>
                        </m:d>
                        <m:r>
                          <m:rPr>
                            <m:sty m:val="p"/>
                          </m:rPr>
                          <a:rPr lang="en-US" b="0" i="0" smtClean="0">
                            <a:solidFill>
                              <a:srgbClr val="FF0000"/>
                            </a:solidFill>
                            <a:latin typeface="Cambria Math" charset="0"/>
                            <a:ea typeface="Times New Roman" charset="0"/>
                          </a:rPr>
                          <m:t>k</m:t>
                        </m:r>
                        <m:r>
                          <a:rPr lang="en-US" i="1">
                            <a:solidFill>
                              <a:srgbClr val="FF0000"/>
                            </a:solidFill>
                            <a:latin typeface="Cambria Math" charset="0"/>
                            <a:ea typeface="Cambria Math" charset="0"/>
                            <a:cs typeface="Cambria Math" charset="0"/>
                          </a:rPr>
                          <m:t>]</m:t>
                        </m:r>
                        <m:r>
                          <a:rPr lang="en-US">
                            <a:latin typeface="Cambria Math" charset="0"/>
                            <a:ea typeface="Times New Roman" charset="0"/>
                          </a:rPr>
                          <m:t>∗</m:t>
                        </m:r>
                        <m:r>
                          <a:rPr lang="en-US" i="1">
                            <a:solidFill>
                              <a:srgbClr val="FF0000"/>
                            </a:solidFill>
                            <a:latin typeface="Cambria Math" charset="0"/>
                            <a:ea typeface="Times New Roman" charset="0"/>
                          </a:rPr>
                          <m:t>[</m:t>
                        </m:r>
                        <m:d>
                          <m:dPr>
                            <m:ctrlPr>
                              <a:rPr lang="en-US" b="0" i="1" smtClean="0">
                                <a:solidFill>
                                  <a:srgbClr val="FF0000"/>
                                </a:solidFill>
                                <a:latin typeface="Cambria Math" panose="02040503050406030204" pitchFamily="18" charset="0"/>
                                <a:ea typeface="Times New Roman" charset="0"/>
                                <a:cs typeface="Cambria Math" charset="0"/>
                              </a:rPr>
                            </m:ctrlPr>
                          </m:dPr>
                          <m:e>
                            <m:f>
                              <m:fPr>
                                <m:ctrlPr>
                                  <a:rPr lang="en-US" i="1">
                                    <a:latin typeface="Cambria Math" panose="02040503050406030204" pitchFamily="18" charset="0"/>
                                    <a:ea typeface="Times New Roman" charset="0"/>
                                  </a:rPr>
                                </m:ctrlPr>
                              </m:fPr>
                              <m:num>
                                <m:r>
                                  <m:rPr>
                                    <m:sty m:val="p"/>
                                  </m:rPr>
                                  <a:rPr lang="en-US">
                                    <a:effectLst>
                                      <a:glow rad="63500">
                                        <a:schemeClr val="bg1">
                                          <a:alpha val="40000"/>
                                        </a:schemeClr>
                                      </a:glow>
                                    </a:effectLst>
                                    <a:latin typeface="Cambria Math" charset="0"/>
                                    <a:ea typeface="Cambria Math" charset="0"/>
                                    <a:cs typeface="Cambria Math" charset="0"/>
                                  </a:rPr>
                                  <m:t>k</m:t>
                                </m:r>
                                <m:r>
                                  <a:rPr lang="en-US" i="1">
                                    <a:effectLst>
                                      <a:glow rad="63500">
                                        <a:schemeClr val="bg1">
                                          <a:alpha val="40000"/>
                                        </a:schemeClr>
                                      </a:glow>
                                    </a:effectLst>
                                    <a:latin typeface="Cambria Math" charset="0"/>
                                    <a:ea typeface="Cambria Math" charset="0"/>
                                    <a:cs typeface="Cambria Math" charset="0"/>
                                  </a:rPr>
                                  <m:t>−</m:t>
                                </m:r>
                                <m:r>
                                  <m:rPr>
                                    <m:sty m:val="p"/>
                                  </m:rPr>
                                  <a:rPr lang="en-US">
                                    <a:latin typeface="Cambria Math" charset="0"/>
                                    <a:ea typeface="Cambria Math" charset="0"/>
                                    <a:cs typeface="Cambria Math" charset="0"/>
                                  </a:rPr>
                                  <m:t>gk</m:t>
                                </m:r>
                              </m:num>
                              <m:den>
                                <m:r>
                                  <m:rPr>
                                    <m:sty m:val="p"/>
                                  </m:rPr>
                                  <a:rPr lang="en-US">
                                    <a:latin typeface="Cambria Math" charset="0"/>
                                    <a:ea typeface="Times New Roman" charset="0"/>
                                  </a:rPr>
                                  <m:t>k</m:t>
                                </m:r>
                                <m:r>
                                  <a:rPr lang="en-US">
                                    <a:latin typeface="Cambria Math" charset="0"/>
                                    <a:ea typeface="Times New Roman" charset="0"/>
                                  </a:rPr>
                                  <m:t>−</m:t>
                                </m:r>
                                <m:r>
                                  <a:rPr lang="en-US">
                                    <a:latin typeface="Cambria Math" charset="0"/>
                                    <a:ea typeface="Times New Roman" charset="0"/>
                                  </a:rPr>
                                  <m:t>2</m:t>
                                </m:r>
                                <m:r>
                                  <m:rPr>
                                    <m:sty m:val="p"/>
                                  </m:rPr>
                                  <a:rPr lang="en-US">
                                    <a:latin typeface="Cambria Math" charset="0"/>
                                    <a:ea typeface="Times New Roman" charset="0"/>
                                  </a:rPr>
                                  <m:t>gk</m:t>
                                </m:r>
                                <m:r>
                                  <a:rPr lang="en-US">
                                    <a:latin typeface="Cambria Math" charset="0"/>
                                    <a:ea typeface="Times New Roman" charset="0"/>
                                  </a:rPr>
                                  <m:t>+</m:t>
                                </m:r>
                                <m:r>
                                  <m:rPr>
                                    <m:sty m:val="p"/>
                                  </m:rPr>
                                  <a:rPr lang="en-US">
                                    <a:effectLst>
                                      <a:glow rad="63500">
                                        <a:schemeClr val="bg1">
                                          <a:alpha val="40000"/>
                                        </a:schemeClr>
                                      </a:glow>
                                    </a:effectLst>
                                    <a:latin typeface="Cambria Math" charset="0"/>
                                    <a:ea typeface="Cambria Math" charset="0"/>
                                    <a:cs typeface="Cambria Math" charset="0"/>
                                  </a:rPr>
                                  <m:t>g</m:t>
                                </m:r>
                              </m:den>
                            </m:f>
                          </m:e>
                        </m:d>
                        <m:r>
                          <m:rPr>
                            <m:sty m:val="p"/>
                          </m:rPr>
                          <a:rPr lang="en-US" b="0" i="0" smtClean="0">
                            <a:solidFill>
                              <a:srgbClr val="FF0000"/>
                            </a:solidFill>
                            <a:latin typeface="Cambria Math" charset="0"/>
                            <a:ea typeface="Times New Roman" charset="0"/>
                          </a:rPr>
                          <m:t>k</m:t>
                        </m:r>
                        <m:r>
                          <a:rPr lang="en-US" i="1">
                            <a:solidFill>
                              <a:srgbClr val="FF0000"/>
                            </a:solidFill>
                            <a:latin typeface="Cambria Math" charset="0"/>
                            <a:ea typeface="Cambria Math" charset="0"/>
                            <a:cs typeface="Cambria Math" charset="0"/>
                          </a:rPr>
                          <m:t>]</m:t>
                        </m:r>
                      </m:num>
                      <m:den>
                        <m:r>
                          <a:rPr lang="en-US" i="1">
                            <a:solidFill>
                              <a:srgbClr val="FF0000"/>
                            </a:solidFill>
                            <a:latin typeface="Cambria Math" charset="0"/>
                            <a:ea typeface="Times New Roman" charset="0"/>
                          </a:rPr>
                          <m:t>[</m:t>
                        </m:r>
                        <m:d>
                          <m:dPr>
                            <m:ctrlPr>
                              <a:rPr lang="en-US" i="1">
                                <a:solidFill>
                                  <a:srgbClr val="000000"/>
                                </a:solidFill>
                                <a:latin typeface="Cambria Math" panose="02040503050406030204" pitchFamily="18" charset="0"/>
                                <a:ea typeface="Times New Roman" charset="0"/>
                              </a:rPr>
                            </m:ctrlPr>
                          </m:dPr>
                          <m:e>
                            <m:f>
                              <m:fPr>
                                <m:ctrlPr>
                                  <a:rPr lang="en-US" i="1">
                                    <a:latin typeface="Cambria Math" panose="02040503050406030204" pitchFamily="18" charset="0"/>
                                    <a:ea typeface="Times New Roman" charset="0"/>
                                  </a:rPr>
                                </m:ctrlPr>
                              </m:fPr>
                              <m:num>
                                <m:r>
                                  <m:rPr>
                                    <m:sty m:val="p"/>
                                  </m:rPr>
                                  <a:rPr lang="en-US">
                                    <a:latin typeface="Cambria Math" charset="0"/>
                                    <a:ea typeface="Cambria Math" charset="0"/>
                                    <a:cs typeface="Cambria Math" charset="0"/>
                                  </a:rPr>
                                  <m:t>mk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mgk</m:t>
                                </m:r>
                              </m:num>
                              <m:den>
                                <m:r>
                                  <a:rPr lang="en-US" i="1">
                                    <a:latin typeface="Cambria Math" charset="0"/>
                                    <a:ea typeface="Cambria Math" charset="0"/>
                                    <a:cs typeface="Cambria Math" charset="0"/>
                                  </a:rPr>
                                  <m:t> </m:t>
                                </m:r>
                                <m:r>
                                  <m:rPr>
                                    <m:sty m:val="p"/>
                                  </m:rPr>
                                  <a:rPr lang="en-US">
                                    <a:latin typeface="Cambria Math" charset="0"/>
                                    <a:ea typeface="Cambria Math" charset="0"/>
                                    <a:cs typeface="Cambria Math" charset="0"/>
                                  </a:rPr>
                                  <m:t>mk</m:t>
                                </m:r>
                                <m:r>
                                  <a:rPr lang="en-US" i="1">
                                    <a:latin typeface="Cambria Math" charset="0"/>
                                    <a:ea typeface="Cambria Math" charset="0"/>
                                    <a:cs typeface="Cambria Math" charset="0"/>
                                  </a:rPr>
                                  <m:t>+</m:t>
                                </m:r>
                                <m:r>
                                  <m:rPr>
                                    <m:sty m:val="p"/>
                                  </m:rPr>
                                  <a:rPr lang="en-US">
                                    <a:latin typeface="Cambria Math" charset="0"/>
                                    <a:ea typeface="Cambria Math" charset="0"/>
                                    <a:cs typeface="Cambria Math" charset="0"/>
                                  </a:rPr>
                                  <m:t>g</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mg</m:t>
                                </m:r>
                              </m:den>
                            </m:f>
                          </m:e>
                        </m:d>
                        <m:r>
                          <m:rPr>
                            <m:sty m:val="p"/>
                          </m:rPr>
                          <a:rPr lang="en-US">
                            <a:solidFill>
                              <a:srgbClr val="FF0000"/>
                            </a:solidFill>
                            <a:latin typeface="Cambria Math" charset="0"/>
                            <a:ea typeface="Times New Roman" charset="0"/>
                          </a:rPr>
                          <m:t>k</m:t>
                        </m:r>
                        <m:r>
                          <a:rPr lang="en-US" i="1">
                            <a:solidFill>
                              <a:srgbClr val="FF0000"/>
                            </a:solidFill>
                            <a:latin typeface="Cambria Math" charset="0"/>
                            <a:ea typeface="Cambria Math" charset="0"/>
                            <a:cs typeface="Cambria Math" charset="0"/>
                          </a:rPr>
                          <m:t>]</m:t>
                        </m:r>
                        <m:r>
                          <a:rPr lang="en-US">
                            <a:latin typeface="Cambria Math" charset="0"/>
                            <a:ea typeface="Times New Roman" charset="0"/>
                          </a:rPr>
                          <m:t>∗</m:t>
                        </m:r>
                        <m:r>
                          <a:rPr lang="en-US" i="1">
                            <a:solidFill>
                              <a:srgbClr val="FF0000"/>
                            </a:solidFill>
                            <a:latin typeface="Cambria Math" charset="0"/>
                            <a:ea typeface="Times New Roman" charset="0"/>
                          </a:rPr>
                          <m:t>[</m:t>
                        </m:r>
                        <m:d>
                          <m:dPr>
                            <m:ctrlPr>
                              <a:rPr lang="en-US" i="1">
                                <a:solidFill>
                                  <a:srgbClr val="FF0000"/>
                                </a:solidFill>
                                <a:latin typeface="Cambria Math" panose="02040503050406030204" pitchFamily="18" charset="0"/>
                                <a:ea typeface="Times New Roman" charset="0"/>
                                <a:cs typeface="Cambria Math" charset="0"/>
                              </a:rPr>
                            </m:ctrlPr>
                          </m:dPr>
                          <m:e>
                            <m:f>
                              <m:fPr>
                                <m:ctrlPr>
                                  <a:rPr lang="en-US" i="1">
                                    <a:latin typeface="Cambria Math" panose="02040503050406030204" pitchFamily="18" charset="0"/>
                                    <a:ea typeface="Times New Roman" charset="0"/>
                                  </a:rPr>
                                </m:ctrlPr>
                              </m:fPr>
                              <m:num>
                                <m:r>
                                  <m:rPr>
                                    <m:sty m:val="p"/>
                                  </m:rPr>
                                  <a:rPr lang="en-US">
                                    <a:effectLst>
                                      <a:glow rad="63500">
                                        <a:schemeClr val="bg1">
                                          <a:alpha val="40000"/>
                                        </a:schemeClr>
                                      </a:glow>
                                    </a:effectLst>
                                    <a:latin typeface="Cambria Math" charset="0"/>
                                    <a:ea typeface="Cambria Math" charset="0"/>
                                    <a:cs typeface="Cambria Math" charset="0"/>
                                  </a:rPr>
                                  <m:t>k</m:t>
                                </m:r>
                                <m:r>
                                  <a:rPr lang="en-US" i="1">
                                    <a:effectLst>
                                      <a:glow rad="63500">
                                        <a:schemeClr val="bg1">
                                          <a:alpha val="40000"/>
                                        </a:schemeClr>
                                      </a:glow>
                                    </a:effectLst>
                                    <a:latin typeface="Cambria Math" charset="0"/>
                                    <a:ea typeface="Cambria Math" charset="0"/>
                                    <a:cs typeface="Cambria Math" charset="0"/>
                                  </a:rPr>
                                  <m:t>−</m:t>
                                </m:r>
                                <m:r>
                                  <m:rPr>
                                    <m:sty m:val="p"/>
                                  </m:rPr>
                                  <a:rPr lang="en-US">
                                    <a:latin typeface="Cambria Math" charset="0"/>
                                    <a:ea typeface="Cambria Math" charset="0"/>
                                    <a:cs typeface="Cambria Math" charset="0"/>
                                  </a:rPr>
                                  <m:t>gk</m:t>
                                </m:r>
                              </m:num>
                              <m:den>
                                <m:r>
                                  <m:rPr>
                                    <m:sty m:val="p"/>
                                  </m:rPr>
                                  <a:rPr lang="en-US">
                                    <a:latin typeface="Cambria Math" charset="0"/>
                                    <a:ea typeface="Times New Roman" charset="0"/>
                                  </a:rPr>
                                  <m:t>k</m:t>
                                </m:r>
                                <m:r>
                                  <a:rPr lang="en-US">
                                    <a:latin typeface="Cambria Math" charset="0"/>
                                    <a:ea typeface="Times New Roman" charset="0"/>
                                  </a:rPr>
                                  <m:t>−</m:t>
                                </m:r>
                                <m:r>
                                  <a:rPr lang="en-US">
                                    <a:latin typeface="Cambria Math" charset="0"/>
                                    <a:ea typeface="Times New Roman" charset="0"/>
                                  </a:rPr>
                                  <m:t>2</m:t>
                                </m:r>
                                <m:r>
                                  <m:rPr>
                                    <m:sty m:val="p"/>
                                  </m:rPr>
                                  <a:rPr lang="en-US">
                                    <a:latin typeface="Cambria Math" charset="0"/>
                                    <a:ea typeface="Times New Roman" charset="0"/>
                                  </a:rPr>
                                  <m:t>gk</m:t>
                                </m:r>
                                <m:r>
                                  <a:rPr lang="en-US">
                                    <a:latin typeface="Cambria Math" charset="0"/>
                                    <a:ea typeface="Times New Roman" charset="0"/>
                                  </a:rPr>
                                  <m:t>+</m:t>
                                </m:r>
                                <m:r>
                                  <m:rPr>
                                    <m:sty m:val="p"/>
                                  </m:rPr>
                                  <a:rPr lang="en-US">
                                    <a:effectLst>
                                      <a:glow rad="63500">
                                        <a:schemeClr val="bg1">
                                          <a:alpha val="40000"/>
                                        </a:schemeClr>
                                      </a:glow>
                                    </a:effectLst>
                                    <a:latin typeface="Cambria Math" charset="0"/>
                                    <a:ea typeface="Cambria Math" charset="0"/>
                                    <a:cs typeface="Cambria Math" charset="0"/>
                                  </a:rPr>
                                  <m:t>g</m:t>
                                </m:r>
                              </m:den>
                            </m:f>
                          </m:e>
                        </m:d>
                        <m:r>
                          <m:rPr>
                            <m:sty m:val="p"/>
                          </m:rPr>
                          <a:rPr lang="en-US">
                            <a:solidFill>
                              <a:srgbClr val="FF0000"/>
                            </a:solidFill>
                            <a:latin typeface="Cambria Math" charset="0"/>
                            <a:ea typeface="Times New Roman" charset="0"/>
                          </a:rPr>
                          <m:t>k</m:t>
                        </m:r>
                        <m:r>
                          <a:rPr lang="en-US">
                            <a:solidFill>
                              <a:srgbClr val="FF0000"/>
                            </a:solidFill>
                            <a:latin typeface="Cambria Math" charset="0"/>
                            <a:ea typeface="Cambria Math" charset="0"/>
                            <a:cs typeface="Cambria Math" charset="0"/>
                          </a:rPr>
                          <m:t>]</m:t>
                        </m:r>
                        <m:r>
                          <a:rPr lang="en-US">
                            <a:solidFill>
                              <a:srgbClr val="000000"/>
                            </a:solidFill>
                            <a:latin typeface="Cambria Math" charset="0"/>
                            <a:ea typeface="Times New Roman" charset="0"/>
                          </a:rPr>
                          <m:t>+</m:t>
                        </m:r>
                        <m:r>
                          <a:rPr lang="en-US" i="1">
                            <a:solidFill>
                              <a:srgbClr val="FF0000"/>
                            </a:solidFill>
                            <a:latin typeface="Cambria Math" charset="0"/>
                            <a:ea typeface="Times New Roman" charset="0"/>
                          </a:rPr>
                          <m:t>[</m:t>
                        </m:r>
                        <m:r>
                          <a:rPr lang="en-US" i="1">
                            <a:solidFill>
                              <a:srgbClr val="000000"/>
                            </a:solidFill>
                            <a:latin typeface="Cambria Math" charset="0"/>
                            <a:ea typeface="Times New Roman" charset="0"/>
                          </a:rPr>
                          <m:t>(</m:t>
                        </m:r>
                        <m:r>
                          <a:rPr lang="en-US" i="1">
                            <a:solidFill>
                              <a:srgbClr val="000000"/>
                            </a:solidFill>
                            <a:latin typeface="Cambria Math" charset="0"/>
                            <a:ea typeface="Times New Roman" charset="0"/>
                          </a:rPr>
                          <m:t>1</m:t>
                        </m:r>
                        <m:r>
                          <a:rPr lang="en-US" i="1">
                            <a:solidFill>
                              <a:srgbClr val="000000"/>
                            </a:solidFill>
                            <a:latin typeface="Cambria Math" charset="0"/>
                            <a:ea typeface="Times New Roman" charset="0"/>
                          </a:rPr>
                          <m:t>− </m:t>
                        </m:r>
                        <m:f>
                          <m:fPr>
                            <m:ctrlPr>
                              <a:rPr lang="en-US" i="1">
                                <a:latin typeface="Cambria Math" panose="02040503050406030204" pitchFamily="18" charset="0"/>
                                <a:ea typeface="Times New Roman" charset="0"/>
                              </a:rPr>
                            </m:ctrlPr>
                          </m:fPr>
                          <m:num>
                            <m:r>
                              <a:rPr lang="en-US" i="1">
                                <a:latin typeface="Cambria Math" charset="0"/>
                                <a:ea typeface="Times New Roman" charset="0"/>
                              </a:rPr>
                              <m:t> </m:t>
                            </m:r>
                            <m:r>
                              <m:rPr>
                                <m:sty m:val="p"/>
                              </m:rPr>
                              <a:rPr lang="en-US">
                                <a:latin typeface="Cambria Math" charset="0"/>
                                <a:ea typeface="Cambria Math" charset="0"/>
                                <a:cs typeface="Cambria Math" charset="0"/>
                              </a:rPr>
                              <m:t>m</m:t>
                            </m:r>
                            <m:r>
                              <m:rPr>
                                <m:sty m:val="p"/>
                              </m:rPr>
                              <a:rPr lang="en-US">
                                <a:latin typeface="Cambria Math" charset="0"/>
                                <a:ea typeface="Times New Roman" charset="0"/>
                                <a:cs typeface="Times New Roman" charset="0"/>
                              </a:rPr>
                              <m:t>k</m:t>
                            </m:r>
                            <m:r>
                              <a:rPr lang="ar-SA">
                                <a:latin typeface="Cambria Math" charset="0"/>
                                <a:ea typeface="Times New Roman" charset="0"/>
                                <a:cs typeface="Times New Roman" charset="0"/>
                              </a:rPr>
                              <m:t>−</m:t>
                            </m:r>
                            <m:r>
                              <m:rPr>
                                <m:sty m:val="p"/>
                              </m:rPr>
                              <a:rPr lang="en-US">
                                <a:latin typeface="Cambria Math" charset="0"/>
                                <a:ea typeface="Times New Roman" charset="0"/>
                                <a:cs typeface="Times New Roman" charset="0"/>
                              </a:rPr>
                              <m:t>gmk</m:t>
                            </m:r>
                          </m:num>
                          <m:den>
                            <m:r>
                              <a:rPr lang="en-US" i="1">
                                <a:latin typeface="Cambria Math" charset="0"/>
                                <a:ea typeface="Cambria Math" charset="0"/>
                                <a:cs typeface="Cambria Math" charset="0"/>
                              </a:rPr>
                              <m:t> </m:t>
                            </m:r>
                            <m:r>
                              <m:rPr>
                                <m:sty m:val="p"/>
                              </m:rPr>
                              <a:rPr lang="en-US">
                                <a:latin typeface="Cambria Math" charset="0"/>
                                <a:ea typeface="Cambria Math" charset="0"/>
                                <a:cs typeface="Cambria Math" charset="0"/>
                              </a:rPr>
                              <m:t>mk</m:t>
                            </m:r>
                            <m:r>
                              <a:rPr lang="en-US">
                                <a:latin typeface="Cambria Math" charset="0"/>
                                <a:ea typeface="Times New Roman" charset="0"/>
                              </a:rPr>
                              <m:t>+</m:t>
                            </m:r>
                            <m:r>
                              <m:rPr>
                                <m:sty m:val="p"/>
                              </m:rPr>
                              <a:rPr lang="en-US">
                                <a:latin typeface="Cambria Math" charset="0"/>
                                <a:ea typeface="Cambria Math" charset="0"/>
                                <a:cs typeface="Cambria Math" charset="0"/>
                              </a:rPr>
                              <m:t>g</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gk</m:t>
                            </m:r>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gm</m:t>
                            </m:r>
                          </m:den>
                        </m:f>
                        <m:r>
                          <a:rPr lang="en-US" i="1">
                            <a:latin typeface="Cambria Math" charset="0"/>
                            <a:ea typeface="Cambria Math" charset="0"/>
                            <a:cs typeface="Cambria Math" charset="0"/>
                          </a:rPr>
                          <m:t>)</m:t>
                        </m:r>
                        <m:d>
                          <m:dPr>
                            <m:ctrlPr>
                              <a:rPr lang="en-US" i="1">
                                <a:solidFill>
                                  <a:srgbClr val="FF0000"/>
                                </a:solidFill>
                                <a:latin typeface="Cambria Math" panose="02040503050406030204" pitchFamily="18" charset="0"/>
                                <a:ea typeface="Times New Roman" charset="0"/>
                                <a:cs typeface="Cambria Math" charset="0"/>
                              </a:rPr>
                            </m:ctrlPr>
                          </m:dPr>
                          <m:e>
                            <m:r>
                              <a:rPr lang="en-US" i="1">
                                <a:solidFill>
                                  <a:srgbClr val="FF0000"/>
                                </a:solidFill>
                                <a:latin typeface="Cambria Math" charset="0"/>
                                <a:ea typeface="Times New Roman" charset="0"/>
                              </a:rPr>
                              <m:t>1</m:t>
                            </m:r>
                            <m:r>
                              <a:rPr lang="en-US" i="1">
                                <a:solidFill>
                                  <a:srgbClr val="FF0000"/>
                                </a:solidFill>
                                <a:latin typeface="Cambria Math" charset="0"/>
                                <a:ea typeface="Times New Roman" charset="0"/>
                              </a:rPr>
                              <m:t>−</m:t>
                            </m:r>
                            <m:r>
                              <m:rPr>
                                <m:sty m:val="p"/>
                              </m:rPr>
                              <a:rPr lang="en-US">
                                <a:solidFill>
                                  <a:srgbClr val="FF0000"/>
                                </a:solidFill>
                                <a:latin typeface="Cambria Math" charset="0"/>
                                <a:ea typeface="Times New Roman" charset="0"/>
                              </a:rPr>
                              <m:t>k</m:t>
                            </m:r>
                          </m:e>
                        </m:d>
                        <m:r>
                          <a:rPr lang="en-US" i="1">
                            <a:solidFill>
                              <a:srgbClr val="FF0000"/>
                            </a:solidFill>
                            <a:latin typeface="Cambria Math" charset="0"/>
                            <a:ea typeface="Cambria Math" charset="0"/>
                            <a:cs typeface="Cambria Math" charset="0"/>
                          </a:rPr>
                          <m:t>]∗</m:t>
                        </m:r>
                        <m:r>
                          <a:rPr lang="en-US" i="1">
                            <a:solidFill>
                              <a:srgbClr val="FF0000"/>
                            </a:solidFill>
                            <a:latin typeface="Cambria Math" charset="0"/>
                            <a:ea typeface="Times New Roman" charset="0"/>
                          </a:rPr>
                          <m:t>[</m:t>
                        </m:r>
                        <m:r>
                          <a:rPr lang="en-US" i="1">
                            <a:latin typeface="Cambria Math" charset="0"/>
                            <a:ea typeface="Times New Roman" charset="0"/>
                          </a:rPr>
                          <m:t>(</m:t>
                        </m:r>
                        <m:r>
                          <a:rPr lang="en-US" i="1">
                            <a:latin typeface="Cambria Math" charset="0"/>
                            <a:ea typeface="Times New Roman" charset="0"/>
                          </a:rPr>
                          <m:t>1</m:t>
                        </m:r>
                        <m:r>
                          <a:rPr lang="en-US" i="1">
                            <a:latin typeface="Cambria Math" charset="0"/>
                            <a:ea typeface="Times New Roman" charset="0"/>
                          </a:rPr>
                          <m:t>−</m:t>
                        </m:r>
                        <m:f>
                          <m:fPr>
                            <m:ctrlPr>
                              <a:rPr lang="en-US" i="1">
                                <a:latin typeface="Cambria Math" panose="02040503050406030204" pitchFamily="18" charset="0"/>
                                <a:ea typeface="Times New Roman" charset="0"/>
                              </a:rPr>
                            </m:ctrlPr>
                          </m:fPr>
                          <m:num>
                            <m:r>
                              <m:rPr>
                                <m:sty m:val="p"/>
                              </m:rPr>
                              <a:rPr lang="en-US">
                                <a:effectLst>
                                  <a:glow rad="63500">
                                    <a:schemeClr val="bg1">
                                      <a:alpha val="40000"/>
                                    </a:schemeClr>
                                  </a:glow>
                                </a:effectLst>
                                <a:latin typeface="Cambria Math" charset="0"/>
                                <a:ea typeface="Cambria Math" charset="0"/>
                                <a:cs typeface="Cambria Math" charset="0"/>
                              </a:rPr>
                              <m:t>k</m:t>
                            </m:r>
                            <m:r>
                              <a:rPr lang="en-US" i="1">
                                <a:effectLst>
                                  <a:glow rad="63500">
                                    <a:schemeClr val="bg1">
                                      <a:alpha val="40000"/>
                                    </a:schemeClr>
                                  </a:glow>
                                </a:effectLst>
                                <a:latin typeface="Cambria Math" charset="0"/>
                                <a:ea typeface="Cambria Math" charset="0"/>
                                <a:cs typeface="Cambria Math" charset="0"/>
                              </a:rPr>
                              <m:t>−</m:t>
                            </m:r>
                            <m:r>
                              <m:rPr>
                                <m:sty m:val="p"/>
                              </m:rPr>
                              <a:rPr lang="en-US">
                                <a:latin typeface="Cambria Math" charset="0"/>
                                <a:ea typeface="Cambria Math" charset="0"/>
                                <a:cs typeface="Cambria Math" charset="0"/>
                              </a:rPr>
                              <m:t>gk</m:t>
                            </m:r>
                          </m:num>
                          <m:den>
                            <m:r>
                              <m:rPr>
                                <m:sty m:val="p"/>
                              </m:rPr>
                              <a:rPr lang="en-US">
                                <a:latin typeface="Cambria Math" charset="0"/>
                                <a:ea typeface="Times New Roman" charset="0"/>
                              </a:rPr>
                              <m:t>k</m:t>
                            </m:r>
                            <m:r>
                              <a:rPr lang="en-US">
                                <a:latin typeface="Cambria Math" charset="0"/>
                                <a:ea typeface="Times New Roman" charset="0"/>
                              </a:rPr>
                              <m:t>−</m:t>
                            </m:r>
                            <m:r>
                              <a:rPr lang="en-US">
                                <a:latin typeface="Cambria Math" charset="0"/>
                                <a:ea typeface="Times New Roman" charset="0"/>
                              </a:rPr>
                              <m:t>2</m:t>
                            </m:r>
                            <m:r>
                              <m:rPr>
                                <m:sty m:val="p"/>
                              </m:rPr>
                              <a:rPr lang="en-US">
                                <a:latin typeface="Cambria Math" charset="0"/>
                                <a:ea typeface="Times New Roman" charset="0"/>
                              </a:rPr>
                              <m:t>gk</m:t>
                            </m:r>
                            <m:r>
                              <a:rPr lang="en-US">
                                <a:latin typeface="Cambria Math" charset="0"/>
                                <a:ea typeface="Times New Roman" charset="0"/>
                              </a:rPr>
                              <m:t>+</m:t>
                            </m:r>
                            <m:r>
                              <m:rPr>
                                <m:sty m:val="p"/>
                              </m:rPr>
                              <a:rPr lang="en-US">
                                <a:effectLst>
                                  <a:glow rad="63500">
                                    <a:schemeClr val="bg1">
                                      <a:alpha val="40000"/>
                                    </a:schemeClr>
                                  </a:glow>
                                </a:effectLst>
                                <a:latin typeface="Cambria Math" charset="0"/>
                                <a:ea typeface="Cambria Math" charset="0"/>
                                <a:cs typeface="Cambria Math" charset="0"/>
                              </a:rPr>
                              <m:t>g</m:t>
                            </m:r>
                          </m:den>
                        </m:f>
                        <m:r>
                          <a:rPr lang="en-US">
                            <a:latin typeface="Cambria Math" charset="0"/>
                            <a:ea typeface="Times New Roman" charset="0"/>
                          </a:rPr>
                          <m:t>)</m:t>
                        </m:r>
                        <m:d>
                          <m:dPr>
                            <m:ctrlPr>
                              <a:rPr lang="en-US" i="1">
                                <a:solidFill>
                                  <a:srgbClr val="FF0000"/>
                                </a:solidFill>
                                <a:latin typeface="Cambria Math" panose="02040503050406030204" pitchFamily="18" charset="0"/>
                                <a:ea typeface="Times New Roman" charset="0"/>
                                <a:cs typeface="Cambria Math" charset="0"/>
                              </a:rPr>
                            </m:ctrlPr>
                          </m:dPr>
                          <m:e>
                            <m:r>
                              <a:rPr lang="en-US" i="1">
                                <a:solidFill>
                                  <a:srgbClr val="FF0000"/>
                                </a:solidFill>
                                <a:latin typeface="Cambria Math" charset="0"/>
                                <a:ea typeface="Times New Roman" charset="0"/>
                              </a:rPr>
                              <m:t>1</m:t>
                            </m:r>
                            <m:r>
                              <a:rPr lang="en-US" i="1">
                                <a:solidFill>
                                  <a:srgbClr val="FF0000"/>
                                </a:solidFill>
                                <a:latin typeface="Cambria Math" charset="0"/>
                                <a:ea typeface="Times New Roman" charset="0"/>
                              </a:rPr>
                              <m:t>−</m:t>
                            </m:r>
                            <m:r>
                              <m:rPr>
                                <m:sty m:val="p"/>
                              </m:rPr>
                              <a:rPr lang="en-US">
                                <a:solidFill>
                                  <a:srgbClr val="FF0000"/>
                                </a:solidFill>
                                <a:latin typeface="Cambria Math" charset="0"/>
                                <a:ea typeface="Times New Roman" charset="0"/>
                              </a:rPr>
                              <m:t>k</m:t>
                            </m:r>
                          </m:e>
                        </m:d>
                        <m:r>
                          <a:rPr lang="en-US" i="1">
                            <a:solidFill>
                              <a:srgbClr val="FF0000"/>
                            </a:solidFill>
                            <a:latin typeface="Cambria Math" charset="0"/>
                            <a:ea typeface="Cambria Math" charset="0"/>
                            <a:cs typeface="Cambria Math" charset="0"/>
                          </a:rPr>
                          <m:t>]</m:t>
                        </m:r>
                      </m:den>
                    </m:f>
                  </m:oMath>
                </a14:m>
                <a:endParaRPr lang="en-US"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cs typeface="Times New Roman"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4180" y="1125069"/>
                <a:ext cx="8851849" cy="5140061"/>
              </a:xfrm>
              <a:prstGeom prst="rect">
                <a:avLst/>
              </a:prstGeom>
              <a:blipFill rotWithShape="0">
                <a:blip r:embed="rId4"/>
                <a:stretch>
                  <a:fillRect l="-620"/>
                </a:stretch>
              </a:blipFill>
            </p:spPr>
            <p:txBody>
              <a:bodyPr/>
              <a:lstStyle/>
              <a:p>
                <a:r>
                  <a:rPr lang="en-US">
                    <a:noFill/>
                  </a:rPr>
                  <a:t> </a:t>
                </a:r>
              </a:p>
            </p:txBody>
          </p:sp>
        </mc:Fallback>
      </mc:AlternateContent>
      <p:grpSp>
        <p:nvGrpSpPr>
          <p:cNvPr id="22" name="Group 21"/>
          <p:cNvGrpSpPr/>
          <p:nvPr/>
        </p:nvGrpSpPr>
        <p:grpSpPr>
          <a:xfrm>
            <a:off x="7640382" y="611122"/>
            <a:ext cx="1385647" cy="1510336"/>
            <a:chOff x="1659419" y="1252902"/>
            <a:chExt cx="1385647" cy="1510336"/>
          </a:xfrm>
        </p:grpSpPr>
        <p:grpSp>
          <p:nvGrpSpPr>
            <p:cNvPr id="23" name="Group 22"/>
            <p:cNvGrpSpPr/>
            <p:nvPr/>
          </p:nvGrpSpPr>
          <p:grpSpPr>
            <a:xfrm>
              <a:off x="1659419" y="1252902"/>
              <a:ext cx="1385647" cy="1510336"/>
              <a:chOff x="847118" y="1472908"/>
              <a:chExt cx="1385647" cy="1510336"/>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847118" y="1472908"/>
                <a:ext cx="1385647" cy="1510336"/>
                <a:chOff x="847118" y="1472908"/>
                <a:chExt cx="1385647" cy="1510336"/>
              </a:xfrm>
            </p:grpSpPr>
            <p:sp>
              <p:nvSpPr>
                <p:cNvPr id="28" name="Oval 27"/>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9" name="Group 28"/>
                <p:cNvGrpSpPr/>
                <p:nvPr/>
              </p:nvGrpSpPr>
              <p:grpSpPr>
                <a:xfrm>
                  <a:off x="847118" y="1472908"/>
                  <a:ext cx="1385647" cy="1503603"/>
                  <a:chOff x="4269040" y="1410942"/>
                  <a:chExt cx="1052006" cy="1926280"/>
                </a:xfrm>
              </p:grpSpPr>
              <p:sp>
                <p:nvSpPr>
                  <p:cNvPr id="30" name="Oval 2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31" name="Oval 3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32" name="Oval 3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3" name="Straight Connector 3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88101" y="1410942"/>
                    <a:ext cx="10971" cy="632030"/>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78866" y="1420370"/>
                    <a:ext cx="274" cy="577015"/>
                  </a:xfrm>
                  <a:prstGeom prst="line">
                    <a:avLst/>
                  </a:prstGeom>
                  <a:ln w="3175">
                    <a:solidFill>
                      <a:srgbClr val="C00000"/>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p:nvPr/>
          </p:nvCxnSpPr>
          <p:spPr>
            <a:xfrm flipH="1">
              <a:off x="2131216" y="1252902"/>
              <a:ext cx="607026" cy="50194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1" name="Rectangle 20"/>
          <p:cNvSpPr/>
          <p:nvPr/>
        </p:nvSpPr>
        <p:spPr>
          <a:xfrm>
            <a:off x="8509688" y="252476"/>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38" name="Rectangle 37"/>
          <p:cNvSpPr/>
          <p:nvPr/>
        </p:nvSpPr>
        <p:spPr>
          <a:xfrm>
            <a:off x="7709943" y="259834"/>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Tree>
    <p:extLst>
      <p:ext uri="{BB962C8B-B14F-4D97-AF65-F5344CB8AC3E}">
        <p14:creationId xmlns:p14="http://schemas.microsoft.com/office/powerpoint/2010/main" val="19006974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26400" y="6356350"/>
            <a:ext cx="660400" cy="365125"/>
          </a:xfrm>
        </p:spPr>
        <p:txBody>
          <a:bodyPr/>
          <a:lstStyle/>
          <a:p>
            <a:fld id="{B38F3DF5-46B4-354D-BEB6-FC8B3F9E8E19}" type="slidenum">
              <a:rPr lang="en-US" smtClean="0"/>
              <a:t>65</a:t>
            </a:fld>
            <a:endParaRPr lang="en-US"/>
          </a:p>
        </p:txBody>
      </p:sp>
      <mc:AlternateContent xmlns:mc="http://schemas.openxmlformats.org/markup-compatibility/2006" xmlns:a14="http://schemas.microsoft.com/office/drawing/2010/main">
        <mc:Choice Requires="a14">
          <p:sp>
            <p:nvSpPr>
              <p:cNvPr id="4" name="Rectangle 3"/>
              <p:cNvSpPr/>
              <p:nvPr/>
            </p:nvSpPr>
            <p:spPr>
              <a:xfrm>
                <a:off x="3603386" y="7358"/>
                <a:ext cx="1774838" cy="461665"/>
              </a:xfrm>
              <a:prstGeom prst="rect">
                <a:avLst/>
              </a:prstGeom>
            </p:spPr>
            <p:txBody>
              <a:bodyPr wrap="square">
                <a:spAutoFit/>
              </a:bodyPr>
              <a:lstStyle/>
              <a:p>
                <a:pPr algn="ctr">
                  <a:spcBef>
                    <a:spcPts val="600"/>
                  </a:spcBef>
                  <a:spcAft>
                    <a:spcPts val="1200"/>
                  </a:spcAft>
                </a:pPr>
                <a:r>
                  <a:rPr lang="en-US" sz="2400" b="1" smtClean="0">
                    <a:latin typeface="Times New Roman" charset="0"/>
                    <a:ea typeface="Times New Roman" charset="0"/>
                  </a:rPr>
                  <a:t>P(</a:t>
                </a:r>
                <a14:m>
                  <m:oMath xmlns:m="http://schemas.openxmlformats.org/officeDocument/2006/math">
                    <m:sSub>
                      <m:sSubPr>
                        <m:ctrlPr>
                          <a:rPr lang="en-US" sz="2400" b="1" i="1">
                            <a:latin typeface="Cambria Math" panose="02040503050406030204" pitchFamily="18" charset="0"/>
                            <a:ea typeface="Cambria Math" charset="0"/>
                            <a:cs typeface="Cambria Math" charset="0"/>
                          </a:rPr>
                        </m:ctrlPr>
                      </m:sSubPr>
                      <m:e>
                        <m:r>
                          <a:rPr lang="en-US" sz="2400" b="1" i="0">
                            <a:latin typeface="Cambria Math" charset="0"/>
                            <a:ea typeface="Cambria Math" charset="0"/>
                            <a:cs typeface="Cambria Math" charset="0"/>
                          </a:rPr>
                          <m:t>𝐂</m:t>
                        </m:r>
                      </m:e>
                      <m:sub>
                        <m:r>
                          <a:rPr lang="en-US" sz="2400" b="1" i="0" smtClean="0">
                            <a:latin typeface="Cambria Math" charset="0"/>
                            <a:ea typeface="Cambria Math" charset="0"/>
                            <a:cs typeface="Cambria Math" charset="0"/>
                          </a:rPr>
                          <m:t>𝟒</m:t>
                        </m:r>
                      </m:sub>
                    </m:sSub>
                  </m:oMath>
                </a14:m>
                <a:r>
                  <a:rPr lang="en-US" sz="2400" b="1" smtClean="0">
                    <a:effectLst/>
                    <a:latin typeface="Times New Roman" charset="0"/>
                    <a:ea typeface="Times New Roman" charset="0"/>
                  </a:rPr>
                  <a:t>|</a:t>
                </a:r>
                <a14:m>
                  <m:oMath xmlns:m="http://schemas.openxmlformats.org/officeDocument/2006/math">
                    <m:r>
                      <a:rPr lang="en-US" sz="2400" b="1" i="0" smtClean="0">
                        <a:latin typeface="Cambria Math" charset="0"/>
                        <a:ea typeface="Cambria Math" charset="0"/>
                        <a:cs typeface="Cambria Math" charset="0"/>
                      </a:rPr>
                      <m:t>𝐑</m:t>
                    </m:r>
                    <m:r>
                      <a:rPr lang="en-US" sz="2400" b="1" i="0" baseline="-25000" smtClean="0">
                        <a:latin typeface="Cambria Math" charset="0"/>
                        <a:ea typeface="Cambria Math" charset="0"/>
                        <a:cs typeface="Cambria Math" charset="0"/>
                      </a:rPr>
                      <m:t>𝟒</m:t>
                    </m:r>
                  </m:oMath>
                </a14:m>
                <a:r>
                  <a:rPr lang="en-US" sz="2400" b="1">
                    <a:effectLst/>
                    <a:latin typeface="Times New Roman" charset="0"/>
                    <a:ea typeface="Times New Roman"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603386" y="7358"/>
                <a:ext cx="1774838" cy="461665"/>
              </a:xfrm>
              <a:prstGeom prst="rect">
                <a:avLst/>
              </a:prstGeom>
              <a:blipFill rotWithShape="0">
                <a:blip r:embed="rId3"/>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4180" y="1125069"/>
                <a:ext cx="8851849" cy="4713534"/>
              </a:xfrm>
              <a:prstGeom prst="rect">
                <a:avLst/>
              </a:prstGeom>
            </p:spPr>
            <p:txBody>
              <a:bodyPr wrap="square">
                <a:spAutoFit/>
              </a:bodyPr>
              <a:lstStyle/>
              <a:p>
                <a:pPr marL="285750" indent="-285750">
                  <a:lnSpc>
                    <a:spcPct val="150000"/>
                  </a:lnSpc>
                  <a:buFont typeface=".HelveticaNeueDeskInterface-Regular" charset="-120"/>
                  <a:buChar char="-"/>
                </a:pPr>
                <a:r>
                  <a:rPr lang="en-US" dirty="0" smtClean="0">
                    <a:latin typeface="Times New Roman" charset="0"/>
                    <a:ea typeface="Times New Roman" charset="0"/>
                    <a:cs typeface="Times New Roman" charset="0"/>
                  </a:rPr>
                  <a:t>In the case of </a:t>
                </a:r>
                <a:r>
                  <a:rPr lang="en-US" dirty="0">
                    <a:latin typeface="Times New Roman" charset="0"/>
                    <a:ea typeface="Times New Roman" charset="0"/>
                    <a:cs typeface="Times New Roman" charset="0"/>
                  </a:rPr>
                  <a:t>concept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4</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which supports to </a:t>
                </a:r>
                <a:r>
                  <a:rPr lang="en-US" dirty="0" smtClean="0">
                    <a:latin typeface="Times New Roman" charset="0"/>
                    <a:ea typeface="Times New Roman" charset="0"/>
                    <a:cs typeface="Times New Roman" charset="0"/>
                  </a:rPr>
                  <a:t>more than one concept c</a:t>
                </a:r>
                <a:r>
                  <a:rPr lang="en-US" baseline="-25000" dirty="0" smtClean="0">
                    <a:latin typeface="Times New Roman" charset="0"/>
                    <a:ea typeface="Times New Roman" charset="0"/>
                    <a:cs typeface="Times New Roman" charset="0"/>
                  </a:rPr>
                  <a:t>1, </a:t>
                </a:r>
                <a:r>
                  <a:rPr lang="en-US" dirty="0">
                    <a:latin typeface="Times New Roman" charset="0"/>
                    <a:ea typeface="Times New Roman" charset="0"/>
                    <a:cs typeface="Times New Roman" charset="0"/>
                  </a:rPr>
                  <a:t>and </a:t>
                </a:r>
                <a:r>
                  <a:rPr lang="en-US" dirty="0" smtClean="0">
                    <a:latin typeface="Times New Roman" charset="0"/>
                    <a:ea typeface="Times New Roman" charset="0"/>
                    <a:cs typeface="Times New Roman" charset="0"/>
                  </a:rPr>
                  <a:t>c</a:t>
                </a:r>
                <a:r>
                  <a:rPr lang="en-US" baseline="-25000" dirty="0" smtClean="0">
                    <a:latin typeface="Times New Roman" charset="0"/>
                    <a:ea typeface="Times New Roman" charset="0"/>
                    <a:cs typeface="Times New Roman" charset="0"/>
                  </a:rPr>
                  <a:t>2</a:t>
                </a:r>
              </a:p>
              <a:p>
                <a:pPr marL="285750" indent="-285750">
                  <a:lnSpc>
                    <a:spcPct val="150000"/>
                  </a:lnSpc>
                  <a:buFont typeface=".HelveticaNeueDeskInterface-Regular" charset="-120"/>
                  <a:buChar char="-"/>
                </a:pPr>
                <a:endParaRPr lang="en-US" dirty="0" smtClean="0">
                  <a:latin typeface="Times New Roman" charset="0"/>
                  <a:ea typeface="Times New Roman" charset="0"/>
                </a:endParaRPr>
              </a:p>
              <a:p>
                <a:pPr marL="285750" indent="-285750">
                  <a:lnSpc>
                    <a:spcPct val="150000"/>
                  </a:lnSpc>
                  <a:buFont typeface=".HelveticaNeueDeskInterface-Regular" charset="-120"/>
                  <a:buChar char="-"/>
                </a:pPr>
                <a:r>
                  <a:rPr lang="en-US" dirty="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oMath>
                </a14:m>
                <a:r>
                  <a:rPr lang="en-US" dirty="0">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R</m:t>
                        </m:r>
                      </m:e>
                      <m:sub>
                        <m:r>
                          <a:rPr lang="en-US" b="0" i="0" smtClean="0">
                            <a:latin typeface="Cambria Math" charset="0"/>
                            <a:ea typeface="Cambria Math" charset="0"/>
                            <a:cs typeface="Cambria Math" charset="0"/>
                          </a:rPr>
                          <m:t>4</m:t>
                        </m:r>
                      </m:sub>
                    </m:sSub>
                  </m:oMath>
                </a14:m>
                <a:r>
                  <a:rPr lang="en-US" dirty="0">
                    <a:latin typeface="Times New Roman" charset="0"/>
                    <a:ea typeface="Times New Roman" charset="0"/>
                  </a:rPr>
                  <a:t>) = </a:t>
                </a:r>
                <a14:m>
                  <m:oMath xmlns:m="http://schemas.openxmlformats.org/officeDocument/2006/math">
                    <m:f>
                      <m:fPr>
                        <m:ctrlPr>
                          <a:rPr lang="en-US" i="1">
                            <a:latin typeface="Cambria Math" panose="02040503050406030204" pitchFamily="18" charset="0"/>
                            <a:ea typeface="Times New Roman" charset="0"/>
                          </a:rPr>
                        </m:ctrlPr>
                      </m:fPr>
                      <m:num>
                        <m:r>
                          <a:rPr lang="en-US" b="0" i="1" smtClean="0">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1</m:t>
                            </m:r>
                          </m:e>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3</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b="0" i="0" smtClean="0">
                            <a:latin typeface="Cambria Math" charset="0"/>
                            <a:ea typeface="Cambria Math" charset="0"/>
                            <a:cs typeface="Cambria Math" charset="0"/>
                          </a:rPr>
                          <m:t> ]</m:t>
                        </m:r>
                        <m:r>
                          <a:rPr lang="en-US" smtClean="0">
                            <a:solidFill>
                              <a:srgbClr val="FF0000"/>
                            </a:solidFill>
                            <a:latin typeface="Cambria Math" charset="0"/>
                            <a:ea typeface="Times New Roman" charset="0"/>
                          </a:rPr>
                          <m:t>∗</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i="0">
                                <a:latin typeface="Cambria Math" charset="0"/>
                                <a:ea typeface="Cambria Math" charset="0"/>
                                <a:cs typeface="Cambria Math" charset="0"/>
                              </a:rPr>
                              <m:t>C</m:t>
                            </m:r>
                            <m:r>
                              <m:rPr>
                                <m:nor/>
                              </m:rPr>
                              <a:rPr lang="en-US" b="0" i="0" baseline="-25000" smtClean="0">
                                <a:latin typeface="Times New Roman" charset="0"/>
                                <a:ea typeface="Times New Roman" charset="0"/>
                                <a:cs typeface="Times New Roman" charset="0"/>
                              </a:rPr>
                              <m:t>2</m:t>
                            </m:r>
                          </m:e>
                          <m:e>
                            <m:sSub>
                              <m:sSubPr>
                                <m:ctrlPr>
                                  <a:rPr lang="en-US" i="1">
                                    <a:latin typeface="Cambria Math" panose="02040503050406030204" pitchFamily="18" charset="0"/>
                                    <a:ea typeface="Cambria Math" charset="0"/>
                                    <a:cs typeface="Cambria Math" charset="0"/>
                                  </a:rPr>
                                </m:ctrlPr>
                              </m:sSubPr>
                              <m:e>
                                <m:r>
                                  <m:rPr>
                                    <m:nor/>
                                  </m:rPr>
                                  <a:rPr lang="en-US">
                                    <a:latin typeface="Times New Roman" charset="0"/>
                                    <a:ea typeface="Times New Roman" charset="0"/>
                                    <a:cs typeface="Times New Roman" charset="0"/>
                                  </a:rPr>
                                  <m:t>R</m:t>
                                </m:r>
                              </m:e>
                              <m:sub>
                                <m:r>
                                  <a:rPr lang="en-US" b="0" i="0" smtClean="0">
                                    <a:latin typeface="Cambria Math" charset="0"/>
                                    <a:ea typeface="Cambria Math" charset="0"/>
                                    <a:cs typeface="Cambria Math" charset="0"/>
                                  </a:rPr>
                                  <m:t>3</m:t>
                                </m:r>
                              </m:sub>
                            </m:sSub>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i="1">
                            <a:latin typeface="Cambria Math" charset="0"/>
                            <a:ea typeface="Cambria Math" charset="0"/>
                            <a:cs typeface="Cambria Math" charset="0"/>
                          </a:rPr>
                          <m:t>]</m:t>
                        </m:r>
                      </m:num>
                      <m:den>
                        <m:d>
                          <m:dPr>
                            <m:begChr m:val="["/>
                            <m:endChr m:val="]"/>
                            <m:ctrlPr>
                              <a:rPr lang="en-US" i="1">
                                <a:solidFill>
                                  <a:srgbClr val="000000"/>
                                </a:solidFill>
                                <a:latin typeface="Cambria Math" panose="02040503050406030204" pitchFamily="18" charset="0"/>
                                <a:ea typeface="Times New Roman" charset="0"/>
                              </a:rPr>
                            </m:ctrlPr>
                          </m:dPr>
                          <m:e>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1</m:t>
                                </m:r>
                              </m:e>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3</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 </m:t>
                            </m:r>
                          </m:e>
                        </m:d>
                        <m:r>
                          <a:rPr lang="en-US">
                            <a:solidFill>
                              <a:srgbClr val="000000"/>
                            </a:solidFill>
                            <a:latin typeface="Cambria Math" charset="0"/>
                            <a:ea typeface="Times New Roman" charset="0"/>
                          </a:rPr>
                          <m:t>∗</m:t>
                        </m:r>
                        <m:d>
                          <m:dPr>
                            <m:begChr m:val="["/>
                            <m:endChr m:val="]"/>
                            <m:ctrlPr>
                              <a:rPr lang="en-US" i="1">
                                <a:solidFill>
                                  <a:srgbClr val="000000"/>
                                </a:solidFill>
                                <a:latin typeface="Cambria Math" panose="02040503050406030204" pitchFamily="18" charset="0"/>
                                <a:ea typeface="Times New Roman" charset="0"/>
                                <a:cs typeface="Cambria Math" charset="0"/>
                              </a:rPr>
                            </m:ctrlPr>
                          </m:dPr>
                          <m:e>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sty m:val="p"/>
                                  </m:rPr>
                                  <a:rPr lang="en-US">
                                    <a:latin typeface="Cambria Math" charset="0"/>
                                    <a:ea typeface="Cambria Math" charset="0"/>
                                    <a:cs typeface="Cambria Math" charset="0"/>
                                  </a:rPr>
                                  <m:t>C</m:t>
                                </m:r>
                                <m:r>
                                  <m:rPr>
                                    <m:nor/>
                                  </m:rPr>
                                  <a:rPr lang="en-US" baseline="-25000">
                                    <a:latin typeface="Times New Roman" charset="0"/>
                                    <a:ea typeface="Times New Roman" charset="0"/>
                                    <a:cs typeface="Times New Roman" charset="0"/>
                                  </a:rPr>
                                  <m:t>2</m:t>
                                </m:r>
                              </m:e>
                              <m:e>
                                <m:sSub>
                                  <m:sSubPr>
                                    <m:ctrlPr>
                                      <a:rPr lang="en-US" i="1">
                                        <a:latin typeface="Cambria Math" panose="02040503050406030204" pitchFamily="18" charset="0"/>
                                        <a:ea typeface="Cambria Math" charset="0"/>
                                        <a:cs typeface="Cambria Math" charset="0"/>
                                      </a:rPr>
                                    </m:ctrlPr>
                                  </m:sSubPr>
                                  <m:e>
                                    <m:r>
                                      <m:rPr>
                                        <m:nor/>
                                      </m:rPr>
                                      <a:rPr lang="en-US">
                                        <a:latin typeface="Times New Roman" charset="0"/>
                                        <a:ea typeface="Times New Roman" charset="0"/>
                                        <a:cs typeface="Times New Roman" charset="0"/>
                                      </a:rPr>
                                      <m:t>R</m:t>
                                    </m:r>
                                  </m:e>
                                  <m:sub>
                                    <m:r>
                                      <a:rPr lang="en-US" b="0" i="0" smtClean="0">
                                        <a:latin typeface="Cambria Math" charset="0"/>
                                        <a:ea typeface="Cambria Math" charset="0"/>
                                        <a:cs typeface="Cambria Math" charset="0"/>
                                      </a:rPr>
                                      <m:t>3</m:t>
                                    </m:r>
                                  </m:sub>
                                </m:sSub>
                              </m:e>
                            </m:d>
                            <m:r>
                              <a:rPr lang="en-US">
                                <a:solidFill>
                                  <a:srgbClr val="000000"/>
                                </a:solidFill>
                                <a:latin typeface="Cambria Math" charset="0"/>
                                <a:ea typeface="Times New Roman" charset="0"/>
                              </a:rPr>
                              <m:t>∗ </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C</m:t>
                                    </m:r>
                                  </m:e>
                                  <m:sub>
                                    <m:r>
                                      <a:rPr lang="en-US">
                                        <a:latin typeface="Cambria Math" charset="0"/>
                                        <a:ea typeface="Cambria Math" charset="0"/>
                                        <a:cs typeface="Cambria Math" charset="0"/>
                                      </a:rPr>
                                      <m:t>4</m:t>
                                    </m:r>
                                  </m:sub>
                                </m:sSub>
                              </m:e>
                            </m:d>
                          </m:e>
                        </m:d>
                        <m:r>
                          <a:rPr lang="en-US">
                            <a:solidFill>
                              <a:srgbClr val="000000"/>
                            </a:solidFill>
                            <a:latin typeface="Cambria Math" charset="0"/>
                            <a:ea typeface="Times New Roman" charset="0"/>
                          </a:rPr>
                          <m:t>+</m:t>
                        </m:r>
                        <m:r>
                          <a:rPr lang="en-US" i="1">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acc>
                              <m:accPr>
                                <m:chr m:val="̅"/>
                                <m:ctrlPr>
                                  <a:rPr lang="en-US" i="1" smtClean="0">
                                    <a:solidFill>
                                      <a:srgbClr val="000000"/>
                                    </a:solidFill>
                                    <a:latin typeface="Cambria Math" panose="02040503050406030204" pitchFamily="18" charset="0"/>
                                    <a:ea typeface="Times New Roman" charset="0"/>
                                  </a:rPr>
                                </m:ctrlPr>
                              </m:accPr>
                              <m:e>
                                <m:sSub>
                                  <m:sSubPr>
                                    <m:ctrlPr>
                                      <a:rPr lang="en-US" i="1" smtClean="0">
                                        <a:solidFill>
                                          <a:srgbClr val="000000"/>
                                        </a:solidFill>
                                        <a:latin typeface="Cambria Math" panose="02040503050406030204" pitchFamily="18" charset="0"/>
                                        <a:ea typeface="Times New Roman" charset="0"/>
                                      </a:rPr>
                                    </m:ctrlPr>
                                  </m:sSubPr>
                                  <m:e>
                                    <m:r>
                                      <m:rPr>
                                        <m:sty m:val="p"/>
                                      </m:rPr>
                                      <a:rPr lang="en-US" b="0" i="0" smtClean="0">
                                        <a:solidFill>
                                          <a:srgbClr val="000000"/>
                                        </a:solidFill>
                                        <a:latin typeface="Cambria Math" charset="0"/>
                                        <a:ea typeface="Times New Roman" charset="0"/>
                                      </a:rPr>
                                      <m:t>C</m:t>
                                    </m:r>
                                  </m:e>
                                  <m:sub>
                                    <m:r>
                                      <a:rPr lang="en-US" b="0" i="1" smtClean="0">
                                        <a:solidFill>
                                          <a:srgbClr val="000000"/>
                                        </a:solidFill>
                                        <a:latin typeface="Cambria Math" charset="0"/>
                                        <a:ea typeface="Times New Roman" charset="0"/>
                                      </a:rPr>
                                      <m:t>1</m:t>
                                    </m:r>
                                  </m:sub>
                                </m:sSub>
                              </m:e>
                            </m:acc>
                          </m:e>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3</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a:latin typeface="Cambria Math" charset="0"/>
                                        <a:ea typeface="Cambria Math" charset="0"/>
                                        <a:cs typeface="Cambria Math" charset="0"/>
                                      </a:rPr>
                                      <m:t>C</m:t>
                                    </m:r>
                                  </m:e>
                                </m:acc>
                              </m:e>
                              <m:sub>
                                <m:r>
                                  <a:rPr lang="en-US">
                                    <a:latin typeface="Cambria Math" charset="0"/>
                                    <a:ea typeface="Cambria Math" charset="0"/>
                                    <a:cs typeface="Cambria Math" charset="0"/>
                                  </a:rPr>
                                  <m:t>4</m:t>
                                </m:r>
                              </m:sub>
                            </m:sSub>
                          </m:e>
                        </m:d>
                        <m:r>
                          <a:rPr lang="en-US">
                            <a:latin typeface="Cambria Math" charset="0"/>
                            <a:ea typeface="Cambria Math" charset="0"/>
                            <a:cs typeface="Cambria Math" charset="0"/>
                          </a:rPr>
                          <m:t>]</m:t>
                        </m:r>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acc>
                              <m:accPr>
                                <m:chr m:val="̅"/>
                                <m:ctrlPr>
                                  <a:rPr lang="en-US" i="1">
                                    <a:solidFill>
                                      <a:srgbClr val="000000"/>
                                    </a:solidFill>
                                    <a:latin typeface="Cambria Math" panose="02040503050406030204" pitchFamily="18" charset="0"/>
                                    <a:ea typeface="Times New Roman" charset="0"/>
                                  </a:rPr>
                                </m:ctrlPr>
                              </m:accPr>
                              <m:e>
                                <m:sSub>
                                  <m:sSubPr>
                                    <m:ctrlPr>
                                      <a:rPr lang="en-US" i="1">
                                        <a:solidFill>
                                          <a:srgbClr val="000000"/>
                                        </a:solidFill>
                                        <a:latin typeface="Cambria Math" panose="02040503050406030204" pitchFamily="18" charset="0"/>
                                        <a:ea typeface="Times New Roman" charset="0"/>
                                      </a:rPr>
                                    </m:ctrlPr>
                                  </m:sSubPr>
                                  <m:e>
                                    <m:r>
                                      <m:rPr>
                                        <m:sty m:val="p"/>
                                      </m:rPr>
                                      <a:rPr lang="en-US">
                                        <a:solidFill>
                                          <a:srgbClr val="000000"/>
                                        </a:solidFill>
                                        <a:latin typeface="Cambria Math" charset="0"/>
                                        <a:ea typeface="Times New Roman" charset="0"/>
                                      </a:rPr>
                                      <m:t>C</m:t>
                                    </m:r>
                                  </m:e>
                                  <m:sub>
                                    <m:r>
                                      <a:rPr lang="en-US" b="0" i="1" smtClean="0">
                                        <a:solidFill>
                                          <a:srgbClr val="000000"/>
                                        </a:solidFill>
                                        <a:latin typeface="Cambria Math" charset="0"/>
                                        <a:ea typeface="Times New Roman" charset="0"/>
                                      </a:rPr>
                                      <m:t>2</m:t>
                                    </m:r>
                                  </m:sub>
                                </m:sSub>
                              </m:e>
                            </m:acc>
                          </m:e>
                          <m:e>
                            <m:r>
                              <m:rPr>
                                <m:nor/>
                              </m:rPr>
                              <a:rPr lang="en-US">
                                <a:latin typeface="Times New Roman" charset="0"/>
                                <a:ea typeface="Times New Roman" charset="0"/>
                                <a:cs typeface="Times New Roman" charset="0"/>
                              </a:rPr>
                              <m:t>R</m:t>
                            </m:r>
                            <m:r>
                              <m:rPr>
                                <m:nor/>
                              </m:rPr>
                              <a:rPr lang="en-US" b="0" i="0" baseline="-25000" smtClean="0">
                                <a:latin typeface="Times New Roman" charset="0"/>
                                <a:ea typeface="Times New Roman" charset="0"/>
                                <a:cs typeface="Times New Roman" charset="0"/>
                              </a:rPr>
                              <m:t>3</m:t>
                            </m:r>
                          </m:e>
                        </m:d>
                        <m:r>
                          <a:rPr lang="en-US">
                            <a:solidFill>
                              <a:srgbClr val="000000"/>
                            </a:solidFill>
                            <a:latin typeface="Cambria Math" charset="0"/>
                            <a:ea typeface="Times New Roman" charset="0"/>
                          </a:rPr>
                          <m:t>∗</m:t>
                        </m:r>
                        <m:r>
                          <m:rPr>
                            <m:sty m:val="p"/>
                          </m:rPr>
                          <a:rPr lang="en-US">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a:latin typeface="Cambria Math" charset="0"/>
                                        <a:ea typeface="Cambria Math" charset="0"/>
                                        <a:cs typeface="Cambria Math" charset="0"/>
                                      </a:rPr>
                                      <m:t>C</m:t>
                                    </m:r>
                                  </m:e>
                                </m:acc>
                              </m:e>
                              <m:sub>
                                <m:r>
                                  <a:rPr lang="en-US">
                                    <a:latin typeface="Cambria Math" charset="0"/>
                                    <a:ea typeface="Cambria Math" charset="0"/>
                                    <a:cs typeface="Cambria Math" charset="0"/>
                                  </a:rPr>
                                  <m:t>4</m:t>
                                </m:r>
                              </m:sub>
                            </m:sSub>
                          </m:e>
                        </m:d>
                        <m:r>
                          <a:rPr lang="en-US" i="1">
                            <a:latin typeface="Cambria Math" charset="0"/>
                            <a:ea typeface="Cambria Math" charset="0"/>
                            <a:cs typeface="Cambria Math" charset="0"/>
                          </a:rPr>
                          <m:t>]</m:t>
                        </m:r>
                      </m:den>
                    </m:f>
                  </m:oMath>
                </a14:m>
                <a:endParaRPr lang="en-US" dirty="0" smtClean="0">
                  <a:latin typeface="Times New Roman" charset="0"/>
                  <a:ea typeface="Times New Roman" charset="0"/>
                </a:endParaRPr>
              </a:p>
              <a:p>
                <a:pPr marL="285750" indent="-285750">
                  <a:lnSpc>
                    <a:spcPct val="150000"/>
                  </a:lnSpc>
                  <a:buFont typeface=".HelveticaNeueDeskInterface-Regular" charset="-120"/>
                  <a:buChar char="-"/>
                </a:pPr>
                <a14:m>
                  <m:oMath xmlns:m="http://schemas.openxmlformats.org/officeDocument/2006/math">
                    <m:f>
                      <m:fPr>
                        <m:ctrlPr>
                          <a:rPr lang="en-US" sz="1600" i="1">
                            <a:latin typeface="Cambria Math" panose="02040503050406030204" pitchFamily="18" charset="0"/>
                            <a:ea typeface="Times New Roman" charset="0"/>
                          </a:rPr>
                        </m:ctrlPr>
                      </m:fPr>
                      <m:num>
                        <m:r>
                          <a:rPr lang="en-US" sz="1600" i="1" smtClean="0">
                            <a:solidFill>
                              <a:srgbClr val="FF0000"/>
                            </a:solidFill>
                            <a:latin typeface="Cambria Math" charset="0"/>
                            <a:ea typeface="Times New Roman" charset="0"/>
                          </a:rPr>
                          <m:t>[</m:t>
                        </m:r>
                        <m:r>
                          <a:rPr lang="en-US" sz="1600" b="0" i="1" smtClean="0">
                            <a:solidFill>
                              <a:srgbClr val="000000"/>
                            </a:solidFill>
                            <a:latin typeface="Cambria Math" charset="0"/>
                            <a:ea typeface="Times New Roman" charset="0"/>
                          </a:rPr>
                          <m:t>(</m:t>
                        </m:r>
                        <m:f>
                          <m:fPr>
                            <m:ctrlPr>
                              <a:rPr lang="en-US" sz="1600" i="1" smtClean="0">
                                <a:solidFill>
                                  <a:schemeClr val="tx1"/>
                                </a:solidFill>
                                <a:latin typeface="Cambria Math" panose="02040503050406030204" pitchFamily="18" charset="0"/>
                                <a:ea typeface="Times New Roman" charset="0"/>
                              </a:rPr>
                            </m:ctrlPr>
                          </m:fPr>
                          <m:num>
                            <m:r>
                              <m:rPr>
                                <m:sty m:val="p"/>
                              </m:rPr>
                              <a:rPr lang="en-US" sz="1600">
                                <a:solidFill>
                                  <a:schemeClr val="tx1"/>
                                </a:solidFill>
                                <a:latin typeface="Cambria Math" charset="0"/>
                                <a:ea typeface="Cambria Math" charset="0"/>
                                <a:cs typeface="Cambria Math" charset="0"/>
                              </a:rPr>
                              <m:t>m</m:t>
                            </m:r>
                            <m:r>
                              <a:rPr lang="en-US" sz="1600" baseline="30000">
                                <a:solidFill>
                                  <a:schemeClr val="tx1"/>
                                </a:solidFill>
                                <a:latin typeface="Cambria Math" charset="0"/>
                                <a:ea typeface="Cambria Math" charset="0"/>
                                <a:cs typeface="Cambria Math" charset="0"/>
                              </a:rPr>
                              <m:t>2</m:t>
                            </m:r>
                            <m:r>
                              <a:rPr lang="en-US" sz="1600">
                                <a:solidFill>
                                  <a:schemeClr val="tx1"/>
                                </a:solidFill>
                                <a:latin typeface="Cambria Math" charset="0"/>
                                <a:ea typeface="Cambria Math" charset="0"/>
                                <a:cs typeface="Cambria Math" charset="0"/>
                              </a:rPr>
                              <m:t>∗</m:t>
                            </m:r>
                            <m:r>
                              <m:rPr>
                                <m:sty m:val="p"/>
                              </m:rPr>
                              <a:rPr lang="en-US" sz="1600">
                                <a:solidFill>
                                  <a:schemeClr val="tx1"/>
                                </a:solidFill>
                                <a:latin typeface="Cambria Math" charset="0"/>
                                <a:ea typeface="Times New Roman" charset="0"/>
                                <a:cs typeface="Times New Roman" charset="0"/>
                              </a:rPr>
                              <m:t>k</m:t>
                            </m:r>
                          </m:num>
                          <m:den>
                            <m:r>
                              <m:rPr>
                                <m:sty m:val="p"/>
                              </m:rPr>
                              <a:rPr lang="en-US" sz="1600">
                                <a:solidFill>
                                  <a:schemeClr val="tx1"/>
                                </a:solidFill>
                                <a:latin typeface="Cambria Math" charset="0"/>
                                <a:ea typeface="Cambria Math" charset="0"/>
                                <a:cs typeface="Cambria Math" charset="0"/>
                              </a:rPr>
                              <m:t>m</m:t>
                            </m:r>
                            <m:r>
                              <a:rPr lang="en-US" sz="1600" baseline="30000">
                                <a:solidFill>
                                  <a:schemeClr val="tx1"/>
                                </a:solidFill>
                                <a:latin typeface="Cambria Math" charset="0"/>
                                <a:ea typeface="Cambria Math" charset="0"/>
                                <a:cs typeface="Cambria Math" charset="0"/>
                              </a:rPr>
                              <m:t>2</m:t>
                            </m:r>
                            <m:r>
                              <m:rPr>
                                <m:sty m:val="p"/>
                              </m:rPr>
                              <a:rPr lang="en-US" sz="1600">
                                <a:solidFill>
                                  <a:schemeClr val="tx1"/>
                                </a:solidFill>
                                <a:latin typeface="Cambria Math" charset="0"/>
                                <a:ea typeface="Times New Roman" charset="0"/>
                                <a:cs typeface="Times New Roman" charset="0"/>
                              </a:rPr>
                              <m:t>k</m:t>
                            </m:r>
                            <m:r>
                              <a:rPr lang="en-US" sz="1600">
                                <a:solidFill>
                                  <a:schemeClr val="tx1"/>
                                </a:solidFill>
                                <a:latin typeface="Cambria Math" charset="0"/>
                                <a:ea typeface="Times New Roman" charset="0"/>
                              </a:rPr>
                              <m:t>+</m:t>
                            </m:r>
                            <m:r>
                              <a:rPr lang="en-US" sz="1600">
                                <a:solidFill>
                                  <a:schemeClr val="tx1"/>
                                </a:solidFill>
                                <a:latin typeface="Cambria Math" charset="0"/>
                                <a:ea typeface="Cambria Math" charset="0"/>
                                <a:cs typeface="Cambria Math" charset="0"/>
                              </a:rPr>
                              <m:t>1</m:t>
                            </m:r>
                            <m:r>
                              <a:rPr lang="en-US" sz="1600">
                                <a:solidFill>
                                  <a:schemeClr val="tx1"/>
                                </a:solidFill>
                                <a:latin typeface="Cambria Math" charset="0"/>
                                <a:ea typeface="Cambria Math" charset="0"/>
                                <a:cs typeface="Cambria Math" charset="0"/>
                              </a:rPr>
                              <m:t>−</m:t>
                            </m:r>
                            <m:r>
                              <a:rPr lang="en-US" sz="1600">
                                <a:solidFill>
                                  <a:schemeClr val="tx1"/>
                                </a:solidFill>
                                <a:latin typeface="Cambria Math" charset="0"/>
                                <a:ea typeface="Cambria Math" charset="0"/>
                                <a:cs typeface="Cambria Math" charset="0"/>
                              </a:rPr>
                              <m:t>2</m:t>
                            </m:r>
                            <m:r>
                              <m:rPr>
                                <m:sty m:val="p"/>
                              </m:rPr>
                              <a:rPr lang="en-US" sz="1600">
                                <a:solidFill>
                                  <a:schemeClr val="tx1"/>
                                </a:solidFill>
                                <a:latin typeface="Cambria Math" charset="0"/>
                                <a:ea typeface="Cambria Math" charset="0"/>
                                <a:cs typeface="Cambria Math" charset="0"/>
                              </a:rPr>
                              <m:t>m</m:t>
                            </m:r>
                            <m:r>
                              <a:rPr lang="en-US" sz="1600">
                                <a:solidFill>
                                  <a:schemeClr val="tx1"/>
                                </a:solidFill>
                                <a:latin typeface="Cambria Math" charset="0"/>
                                <a:ea typeface="Cambria Math" charset="0"/>
                                <a:cs typeface="Cambria Math" charset="0"/>
                              </a:rPr>
                              <m:t>+</m:t>
                            </m:r>
                            <m:r>
                              <m:rPr>
                                <m:sty m:val="p"/>
                              </m:rPr>
                              <a:rPr lang="en-US" sz="1600">
                                <a:solidFill>
                                  <a:schemeClr val="tx1"/>
                                </a:solidFill>
                                <a:latin typeface="Cambria Math" charset="0"/>
                                <a:ea typeface="Cambria Math" charset="0"/>
                                <a:cs typeface="Cambria Math" charset="0"/>
                              </a:rPr>
                              <m:t>m</m:t>
                            </m:r>
                            <m:r>
                              <a:rPr lang="en-US" sz="1600" baseline="30000">
                                <a:solidFill>
                                  <a:schemeClr val="tx1"/>
                                </a:solidFill>
                                <a:latin typeface="Cambria Math" charset="0"/>
                                <a:ea typeface="Cambria Math" charset="0"/>
                                <a:cs typeface="Cambria Math" charset="0"/>
                              </a:rPr>
                              <m:t>2</m:t>
                            </m:r>
                            <m:r>
                              <a:rPr lang="en-US" sz="1600" i="1">
                                <a:solidFill>
                                  <a:schemeClr val="tx1"/>
                                </a:solidFill>
                                <a:latin typeface="Cambria Math" charset="0"/>
                                <a:ea typeface="Cambria Math" charset="0"/>
                                <a:cs typeface="Cambria Math" charset="0"/>
                              </a:rPr>
                              <m:t>−</m:t>
                            </m:r>
                            <m:r>
                              <m:rPr>
                                <m:sty m:val="p"/>
                              </m:rPr>
                              <a:rPr lang="en-US" sz="1600">
                                <a:solidFill>
                                  <a:schemeClr val="tx1"/>
                                </a:solidFill>
                                <a:latin typeface="Cambria Math" charset="0"/>
                                <a:ea typeface="Cambria Math" charset="0"/>
                                <a:cs typeface="Cambria Math" charset="0"/>
                              </a:rPr>
                              <m:t>k</m:t>
                            </m:r>
                            <m:r>
                              <a:rPr lang="en-US" sz="1600">
                                <a:solidFill>
                                  <a:schemeClr val="tx1"/>
                                </a:solidFill>
                                <a:latin typeface="Cambria Math" charset="0"/>
                                <a:ea typeface="Cambria Math" charset="0"/>
                                <a:cs typeface="Cambria Math" charset="0"/>
                              </a:rPr>
                              <m:t>+</m:t>
                            </m:r>
                            <m:r>
                              <a:rPr lang="en-US" sz="1600">
                                <a:solidFill>
                                  <a:schemeClr val="tx1"/>
                                </a:solidFill>
                                <a:latin typeface="Cambria Math" charset="0"/>
                                <a:ea typeface="Cambria Math" charset="0"/>
                                <a:cs typeface="Cambria Math" charset="0"/>
                              </a:rPr>
                              <m:t>2</m:t>
                            </m:r>
                            <m:r>
                              <m:rPr>
                                <m:sty m:val="p"/>
                              </m:rPr>
                              <a:rPr lang="en-US" sz="1600">
                                <a:solidFill>
                                  <a:schemeClr val="tx1"/>
                                </a:solidFill>
                                <a:latin typeface="Cambria Math" charset="0"/>
                                <a:ea typeface="Cambria Math" charset="0"/>
                                <a:cs typeface="Cambria Math" charset="0"/>
                              </a:rPr>
                              <m:t>km</m:t>
                            </m:r>
                            <m:r>
                              <a:rPr lang="en-US" sz="1600">
                                <a:solidFill>
                                  <a:schemeClr val="tx1"/>
                                </a:solidFill>
                                <a:latin typeface="Cambria Math" charset="0"/>
                                <a:ea typeface="Cambria Math" charset="0"/>
                                <a:cs typeface="Cambria Math" charset="0"/>
                              </a:rPr>
                              <m:t>−</m:t>
                            </m:r>
                            <m:r>
                              <m:rPr>
                                <m:sty m:val="p"/>
                              </m:rPr>
                              <a:rPr lang="en-US" sz="1600">
                                <a:solidFill>
                                  <a:schemeClr val="tx1"/>
                                </a:solidFill>
                                <a:latin typeface="Cambria Math" charset="0"/>
                                <a:ea typeface="Cambria Math" charset="0"/>
                                <a:cs typeface="Cambria Math" charset="0"/>
                              </a:rPr>
                              <m:t>mk</m:t>
                            </m:r>
                            <m:r>
                              <a:rPr lang="en-US" sz="1600" baseline="30000">
                                <a:solidFill>
                                  <a:schemeClr val="tx1"/>
                                </a:solidFill>
                                <a:latin typeface="Cambria Math" charset="0"/>
                                <a:ea typeface="Cambria Math" charset="0"/>
                                <a:cs typeface="Cambria Math" charset="0"/>
                              </a:rPr>
                              <m:t>2</m:t>
                            </m:r>
                          </m:den>
                        </m:f>
                        <m:r>
                          <a:rPr lang="en-US" sz="1600" b="0" i="0" smtClean="0">
                            <a:solidFill>
                              <a:schemeClr val="tx1"/>
                            </a:solidFill>
                            <a:latin typeface="Cambria Math" charset="0"/>
                            <a:ea typeface="Cambria Math" charset="0"/>
                            <a:cs typeface="Cambria Math" charset="0"/>
                          </a:rPr>
                          <m:t>)</m:t>
                        </m:r>
                        <m:r>
                          <m:rPr>
                            <m:sty m:val="p"/>
                          </m:rPr>
                          <a:rPr lang="en-US" sz="1600" smtClean="0">
                            <a:solidFill>
                              <a:srgbClr val="FF0000"/>
                            </a:solidFill>
                            <a:latin typeface="Cambria Math" charset="0"/>
                            <a:ea typeface="Times New Roman" charset="0"/>
                          </a:rPr>
                          <m:t>P</m:t>
                        </m:r>
                        <m:d>
                          <m:dPr>
                            <m:ctrlPr>
                              <a:rPr lang="en-US" sz="1600" i="1">
                                <a:solidFill>
                                  <a:srgbClr val="FF0000"/>
                                </a:solidFill>
                                <a:latin typeface="Cambria Math" panose="02040503050406030204" pitchFamily="18" charset="0"/>
                                <a:ea typeface="Times New Roman" charset="0"/>
                              </a:rPr>
                            </m:ctrlPr>
                          </m:dPr>
                          <m:e>
                            <m:sSub>
                              <m:sSubPr>
                                <m:ctrlPr>
                                  <a:rPr lang="en-US" sz="1600" i="1">
                                    <a:solidFill>
                                      <a:srgbClr val="FF0000"/>
                                    </a:solidFill>
                                    <a:latin typeface="Cambria Math" panose="02040503050406030204" pitchFamily="18" charset="0"/>
                                    <a:ea typeface="Cambria Math" charset="0"/>
                                    <a:cs typeface="Cambria Math" charset="0"/>
                                  </a:rPr>
                                </m:ctrlPr>
                              </m:sSubPr>
                              <m:e>
                                <m:r>
                                  <m:rPr>
                                    <m:sty m:val="p"/>
                                  </m:rPr>
                                  <a:rPr lang="en-US" sz="1600">
                                    <a:solidFill>
                                      <a:srgbClr val="FF0000"/>
                                    </a:solidFill>
                                    <a:latin typeface="Cambria Math" charset="0"/>
                                    <a:ea typeface="Cambria Math" charset="0"/>
                                    <a:cs typeface="Cambria Math" charset="0"/>
                                  </a:rPr>
                                  <m:t>C</m:t>
                                </m:r>
                              </m:e>
                              <m:sub>
                                <m:r>
                                  <a:rPr lang="en-US" sz="1600">
                                    <a:solidFill>
                                      <a:srgbClr val="FF0000"/>
                                    </a:solidFill>
                                    <a:latin typeface="Cambria Math" charset="0"/>
                                    <a:ea typeface="Cambria Math" charset="0"/>
                                    <a:cs typeface="Cambria Math" charset="0"/>
                                  </a:rPr>
                                  <m:t>4</m:t>
                                </m:r>
                              </m:sub>
                            </m:sSub>
                          </m:e>
                        </m:d>
                        <m:r>
                          <a:rPr lang="en-US" sz="1600" i="1" smtClean="0">
                            <a:solidFill>
                              <a:srgbClr val="FF0000"/>
                            </a:solidFill>
                            <a:latin typeface="Cambria Math" charset="0"/>
                            <a:ea typeface="Cambria Math" charset="0"/>
                            <a:cs typeface="Cambria Math" charset="0"/>
                          </a:rPr>
                          <m:t>]</m:t>
                        </m:r>
                        <m:r>
                          <a:rPr lang="en-US" sz="1600">
                            <a:solidFill>
                              <a:schemeClr val="tx1"/>
                            </a:solidFill>
                            <a:latin typeface="Cambria Math" charset="0"/>
                            <a:ea typeface="Times New Roman" charset="0"/>
                          </a:rPr>
                          <m:t>∗</m:t>
                        </m:r>
                        <m:r>
                          <a:rPr lang="en-US" sz="1600" i="1" smtClean="0">
                            <a:solidFill>
                              <a:srgbClr val="FF0000"/>
                            </a:solidFill>
                            <a:latin typeface="Cambria Math" charset="0"/>
                            <a:ea typeface="Times New Roman" charset="0"/>
                          </a:rPr>
                          <m:t>[</m:t>
                        </m:r>
                        <m:r>
                          <a:rPr lang="en-US" sz="1600" b="0" i="1" smtClean="0">
                            <a:solidFill>
                              <a:schemeClr val="tx1"/>
                            </a:solidFill>
                            <a:latin typeface="Cambria Math" charset="0"/>
                            <a:ea typeface="Times New Roman" charset="0"/>
                          </a:rPr>
                          <m:t>(</m:t>
                        </m:r>
                        <m:f>
                          <m:fPr>
                            <m:ctrlPr>
                              <a:rPr lang="en-US" sz="1600" i="1">
                                <a:latin typeface="Cambria Math" panose="02040503050406030204" pitchFamily="18" charset="0"/>
                                <a:ea typeface="Times New Roman" charset="0"/>
                              </a:rPr>
                            </m:ctrlPr>
                          </m:fPr>
                          <m:num>
                            <m:r>
                              <m:rPr>
                                <m:sty m:val="p"/>
                              </m:rPr>
                              <a:rPr lang="en-US" sz="1600">
                                <a:solidFill>
                                  <a:schemeClr val="bg1">
                                    <a:lumMod val="50000"/>
                                  </a:schemeClr>
                                </a:solidFill>
                                <a:latin typeface="Cambria Math" charset="0"/>
                                <a:ea typeface="Times New Roman" charset="0"/>
                                <a:cs typeface="Times New Roman" charset="0"/>
                              </a:rPr>
                              <m:t>m</m:t>
                            </m:r>
                            <m:r>
                              <m:rPr>
                                <m:sty m:val="p"/>
                              </m:rPr>
                              <a:rPr lang="en-US" sz="1600">
                                <a:latin typeface="Cambria Math" charset="0"/>
                                <a:ea typeface="Times New Roman" charset="0"/>
                                <a:cs typeface="Times New Roman" charset="0"/>
                              </a:rPr>
                              <m:t>k</m:t>
                            </m:r>
                          </m:num>
                          <m:den>
                            <m:r>
                              <a:rPr lang="en-US" sz="1600">
                                <a:latin typeface="Cambria Math" charset="0"/>
                                <a:ea typeface="Times New Roman" charset="0"/>
                                <a:cs typeface="Times New Roman" charset="0"/>
                              </a:rPr>
                              <m:t>2</m:t>
                            </m:r>
                            <m:r>
                              <m:rPr>
                                <m:sty m:val="p"/>
                              </m:rPr>
                              <a:rPr lang="en-US" sz="1600">
                                <a:solidFill>
                                  <a:schemeClr val="bg1">
                                    <a:lumMod val="50000"/>
                                  </a:schemeClr>
                                </a:solidFill>
                                <a:latin typeface="Cambria Math" charset="0"/>
                                <a:ea typeface="Times New Roman" charset="0"/>
                                <a:cs typeface="Times New Roman" charset="0"/>
                              </a:rPr>
                              <m:t>m</m:t>
                            </m:r>
                            <m:r>
                              <m:rPr>
                                <m:sty m:val="p"/>
                              </m:rPr>
                              <a:rPr lang="en-US" sz="1600">
                                <a:latin typeface="Cambria Math" charset="0"/>
                                <a:ea typeface="Times New Roman" charset="0"/>
                                <a:cs typeface="Times New Roman" charset="0"/>
                              </a:rPr>
                              <m:t>k</m:t>
                            </m:r>
                            <m:r>
                              <a:rPr lang="en-US" sz="1600">
                                <a:solidFill>
                                  <a:srgbClr val="000000"/>
                                </a:solidFill>
                                <a:latin typeface="Cambria Math" charset="0"/>
                                <a:ea typeface="Times New Roman" charset="0"/>
                              </a:rPr>
                              <m:t>+</m:t>
                            </m:r>
                            <m:r>
                              <a:rPr lang="en-US" sz="1600">
                                <a:solidFill>
                                  <a:schemeClr val="bg1">
                                    <a:lumMod val="50000"/>
                                  </a:schemeClr>
                                </a:solidFill>
                                <a:latin typeface="Cambria Math" charset="0"/>
                                <a:ea typeface="Cambria Math" charset="0"/>
                                <a:cs typeface="Cambria Math" charset="0"/>
                              </a:rPr>
                              <m:t>1</m:t>
                            </m:r>
                            <m:r>
                              <a:rPr lang="en-US" sz="1600">
                                <a:solidFill>
                                  <a:schemeClr val="bg1">
                                    <a:lumMod val="50000"/>
                                  </a:schemeClr>
                                </a:solidFill>
                                <a:latin typeface="Cambria Math" charset="0"/>
                                <a:ea typeface="Cambria Math" charset="0"/>
                                <a:cs typeface="Cambria Math" charset="0"/>
                              </a:rPr>
                              <m:t>−</m:t>
                            </m:r>
                            <m:r>
                              <m:rPr>
                                <m:sty m:val="p"/>
                              </m:rPr>
                              <a:rPr lang="en-US" sz="1600">
                                <a:solidFill>
                                  <a:schemeClr val="bg1">
                                    <a:lumMod val="50000"/>
                                  </a:schemeClr>
                                </a:solidFill>
                                <a:latin typeface="Cambria Math" charset="0"/>
                                <a:ea typeface="Cambria Math" charset="0"/>
                                <a:cs typeface="Cambria Math" charset="0"/>
                              </a:rPr>
                              <m:t>k</m:t>
                            </m:r>
                            <m:r>
                              <a:rPr lang="en-US" sz="1600">
                                <a:solidFill>
                                  <a:schemeClr val="bg1">
                                    <a:lumMod val="50000"/>
                                  </a:schemeClr>
                                </a:solidFill>
                                <a:latin typeface="Cambria Math" charset="0"/>
                                <a:ea typeface="Cambria Math" charset="0"/>
                                <a:cs typeface="Cambria Math" charset="0"/>
                              </a:rPr>
                              <m:t>−</m:t>
                            </m:r>
                            <m:r>
                              <m:rPr>
                                <m:sty m:val="p"/>
                              </m:rPr>
                              <a:rPr lang="en-US" sz="1600">
                                <a:solidFill>
                                  <a:schemeClr val="bg1">
                                    <a:lumMod val="50000"/>
                                  </a:schemeClr>
                                </a:solidFill>
                                <a:latin typeface="Cambria Math" charset="0"/>
                                <a:ea typeface="Times New Roman" charset="0"/>
                                <a:cs typeface="Times New Roman" charset="0"/>
                              </a:rPr>
                              <m:t>m</m:t>
                            </m:r>
                          </m:den>
                        </m:f>
                        <m:r>
                          <a:rPr lang="en-US" sz="1600" b="0" i="0" smtClean="0">
                            <a:solidFill>
                              <a:schemeClr val="tx1"/>
                            </a:solidFill>
                            <a:latin typeface="Cambria Math" charset="0"/>
                            <a:ea typeface="Times New Roman" charset="0"/>
                          </a:rPr>
                          <m:t>)</m:t>
                        </m:r>
                        <m:r>
                          <m:rPr>
                            <m:sty m:val="p"/>
                          </m:rPr>
                          <a:rPr lang="en-US" sz="1600" smtClean="0">
                            <a:solidFill>
                              <a:srgbClr val="FF0000"/>
                            </a:solidFill>
                            <a:latin typeface="Cambria Math" charset="0"/>
                            <a:ea typeface="Times New Roman" charset="0"/>
                          </a:rPr>
                          <m:t>P</m:t>
                        </m:r>
                        <m:d>
                          <m:dPr>
                            <m:ctrlPr>
                              <a:rPr lang="en-US" sz="1600" i="1">
                                <a:solidFill>
                                  <a:srgbClr val="FF0000"/>
                                </a:solidFill>
                                <a:latin typeface="Cambria Math" panose="02040503050406030204" pitchFamily="18" charset="0"/>
                                <a:ea typeface="Times New Roman" charset="0"/>
                              </a:rPr>
                            </m:ctrlPr>
                          </m:dPr>
                          <m:e>
                            <m:sSub>
                              <m:sSubPr>
                                <m:ctrlPr>
                                  <a:rPr lang="en-US" sz="1600" i="1">
                                    <a:solidFill>
                                      <a:srgbClr val="FF0000"/>
                                    </a:solidFill>
                                    <a:latin typeface="Cambria Math" panose="02040503050406030204" pitchFamily="18" charset="0"/>
                                    <a:ea typeface="Cambria Math" charset="0"/>
                                    <a:cs typeface="Cambria Math" charset="0"/>
                                  </a:rPr>
                                </m:ctrlPr>
                              </m:sSubPr>
                              <m:e>
                                <m:r>
                                  <m:rPr>
                                    <m:sty m:val="p"/>
                                  </m:rPr>
                                  <a:rPr lang="en-US" sz="1600">
                                    <a:solidFill>
                                      <a:srgbClr val="FF0000"/>
                                    </a:solidFill>
                                    <a:latin typeface="Cambria Math" charset="0"/>
                                    <a:ea typeface="Cambria Math" charset="0"/>
                                    <a:cs typeface="Cambria Math" charset="0"/>
                                  </a:rPr>
                                  <m:t>C</m:t>
                                </m:r>
                              </m:e>
                              <m:sub>
                                <m:r>
                                  <a:rPr lang="en-US" sz="1600">
                                    <a:solidFill>
                                      <a:srgbClr val="FF0000"/>
                                    </a:solidFill>
                                    <a:latin typeface="Cambria Math" charset="0"/>
                                    <a:ea typeface="Cambria Math" charset="0"/>
                                    <a:cs typeface="Cambria Math" charset="0"/>
                                  </a:rPr>
                                  <m:t>4</m:t>
                                </m:r>
                              </m:sub>
                            </m:sSub>
                          </m:e>
                        </m:d>
                        <m:r>
                          <a:rPr lang="en-US" sz="1600" i="1" smtClean="0">
                            <a:solidFill>
                              <a:srgbClr val="FF0000"/>
                            </a:solidFill>
                            <a:latin typeface="Cambria Math" charset="0"/>
                            <a:ea typeface="Cambria Math" charset="0"/>
                            <a:cs typeface="Cambria Math" charset="0"/>
                          </a:rPr>
                          <m:t>]</m:t>
                        </m:r>
                      </m:num>
                      <m:den>
                        <m:r>
                          <a:rPr lang="en-US" sz="1600" i="1">
                            <a:solidFill>
                              <a:srgbClr val="FF0000"/>
                            </a:solidFill>
                            <a:latin typeface="Cambria Math" charset="0"/>
                            <a:ea typeface="Times New Roman" charset="0"/>
                          </a:rPr>
                          <m:t>[</m:t>
                        </m:r>
                        <m:r>
                          <a:rPr lang="en-US" sz="1600" i="1">
                            <a:solidFill>
                              <a:srgbClr val="000000"/>
                            </a:solidFill>
                            <a:latin typeface="Cambria Math" charset="0"/>
                            <a:ea typeface="Times New Roman" charset="0"/>
                          </a:rPr>
                          <m:t>(</m:t>
                        </m:r>
                        <m:f>
                          <m:fPr>
                            <m:ctrlPr>
                              <a:rPr lang="en-US" sz="1600" i="1">
                                <a:latin typeface="Cambria Math" panose="02040503050406030204" pitchFamily="18" charset="0"/>
                                <a:ea typeface="Times New Roman" charset="0"/>
                              </a:rPr>
                            </m:ctrlPr>
                          </m:fPr>
                          <m:num>
                            <m:r>
                              <m:rPr>
                                <m:sty m:val="p"/>
                              </m:rPr>
                              <a:rPr lang="en-US" sz="1600">
                                <a:latin typeface="Cambria Math" charset="0"/>
                                <a:ea typeface="Cambria Math" charset="0"/>
                                <a:cs typeface="Cambria Math" charset="0"/>
                              </a:rPr>
                              <m:t>m</m:t>
                            </m:r>
                            <m:r>
                              <a:rPr lang="en-US" sz="1600" baseline="30000">
                                <a:latin typeface="Cambria Math" charset="0"/>
                                <a:ea typeface="Cambria Math" charset="0"/>
                                <a:cs typeface="Cambria Math" charset="0"/>
                              </a:rPr>
                              <m:t>2</m:t>
                            </m:r>
                            <m:r>
                              <a:rPr lang="en-US" sz="1600">
                                <a:latin typeface="Cambria Math" charset="0"/>
                                <a:ea typeface="Cambria Math" charset="0"/>
                                <a:cs typeface="Cambria Math" charset="0"/>
                              </a:rPr>
                              <m:t>∗</m:t>
                            </m:r>
                            <m:r>
                              <m:rPr>
                                <m:sty m:val="p"/>
                              </m:rPr>
                              <a:rPr lang="en-US" sz="1600">
                                <a:latin typeface="Cambria Math" charset="0"/>
                                <a:ea typeface="Times New Roman" charset="0"/>
                                <a:cs typeface="Times New Roman" charset="0"/>
                              </a:rPr>
                              <m:t>k</m:t>
                            </m:r>
                          </m:num>
                          <m:den>
                            <m:r>
                              <m:rPr>
                                <m:sty m:val="p"/>
                              </m:rPr>
                              <a:rPr lang="en-US" sz="1600">
                                <a:latin typeface="Cambria Math" charset="0"/>
                                <a:ea typeface="Cambria Math" charset="0"/>
                                <a:cs typeface="Cambria Math" charset="0"/>
                              </a:rPr>
                              <m:t>m</m:t>
                            </m:r>
                            <m:r>
                              <a:rPr lang="en-US" sz="1600" baseline="30000">
                                <a:latin typeface="Cambria Math" charset="0"/>
                                <a:ea typeface="Cambria Math" charset="0"/>
                                <a:cs typeface="Cambria Math" charset="0"/>
                              </a:rPr>
                              <m:t>2</m:t>
                            </m:r>
                            <m:r>
                              <m:rPr>
                                <m:sty m:val="p"/>
                              </m:rPr>
                              <a:rPr lang="en-US" sz="1600">
                                <a:latin typeface="Cambria Math" charset="0"/>
                                <a:ea typeface="Times New Roman" charset="0"/>
                                <a:cs typeface="Times New Roman" charset="0"/>
                              </a:rPr>
                              <m:t>k</m:t>
                            </m:r>
                            <m:r>
                              <a:rPr lang="en-US" sz="1600">
                                <a:latin typeface="Cambria Math" charset="0"/>
                                <a:ea typeface="Times New Roman" charset="0"/>
                              </a:rPr>
                              <m:t>+</m:t>
                            </m:r>
                            <m:r>
                              <a:rPr lang="en-US" sz="1600">
                                <a:latin typeface="Cambria Math" charset="0"/>
                                <a:ea typeface="Cambria Math" charset="0"/>
                                <a:cs typeface="Cambria Math" charset="0"/>
                              </a:rPr>
                              <m:t>1</m:t>
                            </m:r>
                            <m:r>
                              <a:rPr lang="en-US" sz="1600">
                                <a:latin typeface="Cambria Math" charset="0"/>
                                <a:ea typeface="Cambria Math" charset="0"/>
                                <a:cs typeface="Cambria Math" charset="0"/>
                              </a:rPr>
                              <m:t>−</m:t>
                            </m:r>
                            <m:r>
                              <a:rPr lang="en-US" sz="1600">
                                <a:latin typeface="Cambria Math" charset="0"/>
                                <a:ea typeface="Cambria Math" charset="0"/>
                                <a:cs typeface="Cambria Math" charset="0"/>
                              </a:rPr>
                              <m:t>2</m:t>
                            </m:r>
                            <m:r>
                              <m:rPr>
                                <m:sty m:val="p"/>
                              </m:rPr>
                              <a:rPr lang="en-US" sz="1600">
                                <a:latin typeface="Cambria Math" charset="0"/>
                                <a:ea typeface="Cambria Math" charset="0"/>
                                <a:cs typeface="Cambria Math" charset="0"/>
                              </a:rPr>
                              <m:t>m</m:t>
                            </m:r>
                            <m:r>
                              <a:rPr lang="en-US" sz="1600">
                                <a:latin typeface="Cambria Math" charset="0"/>
                                <a:ea typeface="Cambria Math" charset="0"/>
                                <a:cs typeface="Cambria Math" charset="0"/>
                              </a:rPr>
                              <m:t>+</m:t>
                            </m:r>
                            <m:r>
                              <m:rPr>
                                <m:sty m:val="p"/>
                              </m:rPr>
                              <a:rPr lang="en-US" sz="1600">
                                <a:latin typeface="Cambria Math" charset="0"/>
                                <a:ea typeface="Cambria Math" charset="0"/>
                                <a:cs typeface="Cambria Math" charset="0"/>
                              </a:rPr>
                              <m:t>m</m:t>
                            </m:r>
                            <m:r>
                              <a:rPr lang="en-US" sz="1600" baseline="30000">
                                <a:latin typeface="Cambria Math" charset="0"/>
                                <a:ea typeface="Cambria Math" charset="0"/>
                                <a:cs typeface="Cambria Math" charset="0"/>
                              </a:rPr>
                              <m:t>2</m:t>
                            </m:r>
                            <m:r>
                              <a:rPr lang="en-US" sz="1600" i="1">
                                <a:latin typeface="Cambria Math" charset="0"/>
                                <a:ea typeface="Cambria Math" charset="0"/>
                                <a:cs typeface="Cambria Math" charset="0"/>
                              </a:rPr>
                              <m:t>−</m:t>
                            </m:r>
                            <m:r>
                              <m:rPr>
                                <m:sty m:val="p"/>
                              </m:rPr>
                              <a:rPr lang="en-US" sz="1600">
                                <a:latin typeface="Cambria Math" charset="0"/>
                                <a:ea typeface="Cambria Math" charset="0"/>
                                <a:cs typeface="Cambria Math" charset="0"/>
                              </a:rPr>
                              <m:t>k</m:t>
                            </m:r>
                            <m:r>
                              <a:rPr lang="en-US" sz="1600">
                                <a:latin typeface="Cambria Math" charset="0"/>
                                <a:ea typeface="Cambria Math" charset="0"/>
                                <a:cs typeface="Cambria Math" charset="0"/>
                              </a:rPr>
                              <m:t>+</m:t>
                            </m:r>
                            <m:r>
                              <a:rPr lang="en-US" sz="1600">
                                <a:latin typeface="Cambria Math" charset="0"/>
                                <a:ea typeface="Cambria Math" charset="0"/>
                                <a:cs typeface="Cambria Math" charset="0"/>
                              </a:rPr>
                              <m:t>2</m:t>
                            </m:r>
                            <m:r>
                              <m:rPr>
                                <m:sty m:val="p"/>
                              </m:rPr>
                              <a:rPr lang="en-US" sz="1600">
                                <a:latin typeface="Cambria Math" charset="0"/>
                                <a:ea typeface="Cambria Math" charset="0"/>
                                <a:cs typeface="Cambria Math" charset="0"/>
                              </a:rPr>
                              <m:t>km</m:t>
                            </m:r>
                            <m:r>
                              <a:rPr lang="en-US" sz="1600">
                                <a:latin typeface="Cambria Math" charset="0"/>
                                <a:ea typeface="Cambria Math" charset="0"/>
                                <a:cs typeface="Cambria Math" charset="0"/>
                              </a:rPr>
                              <m:t>−</m:t>
                            </m:r>
                            <m:r>
                              <m:rPr>
                                <m:sty m:val="p"/>
                              </m:rPr>
                              <a:rPr lang="en-US" sz="1600">
                                <a:latin typeface="Cambria Math" charset="0"/>
                                <a:ea typeface="Cambria Math" charset="0"/>
                                <a:cs typeface="Cambria Math" charset="0"/>
                              </a:rPr>
                              <m:t>mk</m:t>
                            </m:r>
                            <m:r>
                              <a:rPr lang="en-US" sz="1600" baseline="30000">
                                <a:latin typeface="Cambria Math" charset="0"/>
                                <a:ea typeface="Cambria Math" charset="0"/>
                                <a:cs typeface="Cambria Math" charset="0"/>
                              </a:rPr>
                              <m:t>2</m:t>
                            </m:r>
                          </m:den>
                        </m:f>
                        <m:r>
                          <a:rPr lang="en-US" sz="1600">
                            <a:latin typeface="Cambria Math" charset="0"/>
                            <a:ea typeface="Cambria Math" charset="0"/>
                            <a:cs typeface="Cambria Math" charset="0"/>
                          </a:rPr>
                          <m:t>)</m:t>
                        </m:r>
                        <m:r>
                          <m:rPr>
                            <m:sty m:val="p"/>
                          </m:rPr>
                          <a:rPr lang="en-US" sz="1600">
                            <a:solidFill>
                              <a:srgbClr val="FF0000"/>
                            </a:solidFill>
                            <a:latin typeface="Cambria Math" charset="0"/>
                            <a:ea typeface="Times New Roman" charset="0"/>
                          </a:rPr>
                          <m:t>P</m:t>
                        </m:r>
                        <m:d>
                          <m:dPr>
                            <m:ctrlPr>
                              <a:rPr lang="en-US" sz="1600" i="1">
                                <a:solidFill>
                                  <a:srgbClr val="FF0000"/>
                                </a:solidFill>
                                <a:latin typeface="Cambria Math" panose="02040503050406030204" pitchFamily="18" charset="0"/>
                                <a:ea typeface="Times New Roman" charset="0"/>
                              </a:rPr>
                            </m:ctrlPr>
                          </m:dPr>
                          <m:e>
                            <m:sSub>
                              <m:sSubPr>
                                <m:ctrlPr>
                                  <a:rPr lang="en-US" sz="1600" i="1">
                                    <a:solidFill>
                                      <a:srgbClr val="FF0000"/>
                                    </a:solidFill>
                                    <a:latin typeface="Cambria Math" panose="02040503050406030204" pitchFamily="18" charset="0"/>
                                    <a:ea typeface="Cambria Math" charset="0"/>
                                    <a:cs typeface="Cambria Math" charset="0"/>
                                  </a:rPr>
                                </m:ctrlPr>
                              </m:sSubPr>
                              <m:e>
                                <m:r>
                                  <m:rPr>
                                    <m:sty m:val="p"/>
                                  </m:rPr>
                                  <a:rPr lang="en-US" sz="1600">
                                    <a:solidFill>
                                      <a:srgbClr val="FF0000"/>
                                    </a:solidFill>
                                    <a:latin typeface="Cambria Math" charset="0"/>
                                    <a:ea typeface="Cambria Math" charset="0"/>
                                    <a:cs typeface="Cambria Math" charset="0"/>
                                  </a:rPr>
                                  <m:t>C</m:t>
                                </m:r>
                              </m:e>
                              <m:sub>
                                <m:r>
                                  <a:rPr lang="en-US" sz="1600">
                                    <a:solidFill>
                                      <a:srgbClr val="FF0000"/>
                                    </a:solidFill>
                                    <a:latin typeface="Cambria Math" charset="0"/>
                                    <a:ea typeface="Cambria Math" charset="0"/>
                                    <a:cs typeface="Cambria Math" charset="0"/>
                                  </a:rPr>
                                  <m:t>4</m:t>
                                </m:r>
                              </m:sub>
                            </m:sSub>
                          </m:e>
                        </m:d>
                        <m:r>
                          <a:rPr lang="en-US" sz="1600" i="1">
                            <a:solidFill>
                              <a:srgbClr val="FF0000"/>
                            </a:solidFill>
                            <a:latin typeface="Cambria Math" charset="0"/>
                            <a:ea typeface="Cambria Math" charset="0"/>
                            <a:cs typeface="Cambria Math" charset="0"/>
                          </a:rPr>
                          <m:t>]</m:t>
                        </m:r>
                        <m:r>
                          <a:rPr lang="en-US" sz="1600">
                            <a:latin typeface="Cambria Math" charset="0"/>
                            <a:ea typeface="Times New Roman" charset="0"/>
                          </a:rPr>
                          <m:t>∗</m:t>
                        </m:r>
                        <m:r>
                          <a:rPr lang="en-US" sz="1600" i="1">
                            <a:solidFill>
                              <a:srgbClr val="FF0000"/>
                            </a:solidFill>
                            <a:latin typeface="Cambria Math" charset="0"/>
                            <a:ea typeface="Times New Roman" charset="0"/>
                          </a:rPr>
                          <m:t>[</m:t>
                        </m:r>
                        <m:r>
                          <a:rPr lang="en-US" sz="1600" i="1">
                            <a:latin typeface="Cambria Math" charset="0"/>
                            <a:ea typeface="Times New Roman" charset="0"/>
                          </a:rPr>
                          <m:t>(</m:t>
                        </m:r>
                        <m:f>
                          <m:fPr>
                            <m:ctrlPr>
                              <a:rPr lang="en-US" sz="1600" i="1">
                                <a:latin typeface="Cambria Math" panose="02040503050406030204" pitchFamily="18" charset="0"/>
                                <a:ea typeface="Times New Roman" charset="0"/>
                              </a:rPr>
                            </m:ctrlPr>
                          </m:fPr>
                          <m:num>
                            <m:r>
                              <m:rPr>
                                <m:sty m:val="p"/>
                              </m:rPr>
                              <a:rPr lang="en-US" sz="1600">
                                <a:solidFill>
                                  <a:schemeClr val="bg1">
                                    <a:lumMod val="50000"/>
                                  </a:schemeClr>
                                </a:solidFill>
                                <a:latin typeface="Cambria Math" charset="0"/>
                                <a:ea typeface="Times New Roman" charset="0"/>
                                <a:cs typeface="Times New Roman" charset="0"/>
                              </a:rPr>
                              <m:t>m</m:t>
                            </m:r>
                            <m:r>
                              <m:rPr>
                                <m:sty m:val="p"/>
                              </m:rPr>
                              <a:rPr lang="en-US" sz="1600">
                                <a:latin typeface="Cambria Math" charset="0"/>
                                <a:ea typeface="Times New Roman" charset="0"/>
                                <a:cs typeface="Times New Roman" charset="0"/>
                              </a:rPr>
                              <m:t>k</m:t>
                            </m:r>
                          </m:num>
                          <m:den>
                            <m:r>
                              <a:rPr lang="en-US" sz="1600">
                                <a:latin typeface="Cambria Math" charset="0"/>
                                <a:ea typeface="Times New Roman" charset="0"/>
                                <a:cs typeface="Times New Roman" charset="0"/>
                              </a:rPr>
                              <m:t>2</m:t>
                            </m:r>
                            <m:r>
                              <m:rPr>
                                <m:sty m:val="p"/>
                              </m:rPr>
                              <a:rPr lang="en-US" sz="1600">
                                <a:solidFill>
                                  <a:schemeClr val="bg1">
                                    <a:lumMod val="50000"/>
                                  </a:schemeClr>
                                </a:solidFill>
                                <a:latin typeface="Cambria Math" charset="0"/>
                                <a:ea typeface="Times New Roman" charset="0"/>
                                <a:cs typeface="Times New Roman" charset="0"/>
                              </a:rPr>
                              <m:t>m</m:t>
                            </m:r>
                            <m:r>
                              <m:rPr>
                                <m:sty m:val="p"/>
                              </m:rPr>
                              <a:rPr lang="en-US" sz="1600">
                                <a:latin typeface="Cambria Math" charset="0"/>
                                <a:ea typeface="Times New Roman" charset="0"/>
                                <a:cs typeface="Times New Roman" charset="0"/>
                              </a:rPr>
                              <m:t>k</m:t>
                            </m:r>
                            <m:r>
                              <a:rPr lang="en-US" sz="1600">
                                <a:solidFill>
                                  <a:srgbClr val="000000"/>
                                </a:solidFill>
                                <a:latin typeface="Cambria Math" charset="0"/>
                                <a:ea typeface="Times New Roman" charset="0"/>
                              </a:rPr>
                              <m:t>+</m:t>
                            </m:r>
                            <m:r>
                              <a:rPr lang="en-US" sz="1600">
                                <a:solidFill>
                                  <a:schemeClr val="bg1">
                                    <a:lumMod val="50000"/>
                                  </a:schemeClr>
                                </a:solidFill>
                                <a:latin typeface="Cambria Math" charset="0"/>
                                <a:ea typeface="Cambria Math" charset="0"/>
                                <a:cs typeface="Cambria Math" charset="0"/>
                              </a:rPr>
                              <m:t>1</m:t>
                            </m:r>
                            <m:r>
                              <a:rPr lang="en-US" sz="1600">
                                <a:solidFill>
                                  <a:schemeClr val="bg1">
                                    <a:lumMod val="50000"/>
                                  </a:schemeClr>
                                </a:solidFill>
                                <a:latin typeface="Cambria Math" charset="0"/>
                                <a:ea typeface="Cambria Math" charset="0"/>
                                <a:cs typeface="Cambria Math" charset="0"/>
                              </a:rPr>
                              <m:t>−</m:t>
                            </m:r>
                            <m:r>
                              <m:rPr>
                                <m:sty m:val="p"/>
                              </m:rPr>
                              <a:rPr lang="en-US" sz="1600">
                                <a:solidFill>
                                  <a:schemeClr val="bg1">
                                    <a:lumMod val="50000"/>
                                  </a:schemeClr>
                                </a:solidFill>
                                <a:latin typeface="Cambria Math" charset="0"/>
                                <a:ea typeface="Cambria Math" charset="0"/>
                                <a:cs typeface="Cambria Math" charset="0"/>
                              </a:rPr>
                              <m:t>k</m:t>
                            </m:r>
                            <m:r>
                              <a:rPr lang="en-US" sz="1600">
                                <a:solidFill>
                                  <a:schemeClr val="bg1">
                                    <a:lumMod val="50000"/>
                                  </a:schemeClr>
                                </a:solidFill>
                                <a:latin typeface="Cambria Math" charset="0"/>
                                <a:ea typeface="Cambria Math" charset="0"/>
                                <a:cs typeface="Cambria Math" charset="0"/>
                              </a:rPr>
                              <m:t>−</m:t>
                            </m:r>
                            <m:r>
                              <m:rPr>
                                <m:sty m:val="p"/>
                              </m:rPr>
                              <a:rPr lang="en-US" sz="1600">
                                <a:solidFill>
                                  <a:schemeClr val="bg1">
                                    <a:lumMod val="50000"/>
                                  </a:schemeClr>
                                </a:solidFill>
                                <a:latin typeface="Cambria Math" charset="0"/>
                                <a:ea typeface="Times New Roman" charset="0"/>
                                <a:cs typeface="Times New Roman" charset="0"/>
                              </a:rPr>
                              <m:t>m</m:t>
                            </m:r>
                          </m:den>
                        </m:f>
                        <m:r>
                          <a:rPr lang="en-US" sz="1600">
                            <a:latin typeface="Cambria Math" charset="0"/>
                            <a:ea typeface="Times New Roman" charset="0"/>
                          </a:rPr>
                          <m:t>)</m:t>
                        </m:r>
                        <m:r>
                          <m:rPr>
                            <m:sty m:val="p"/>
                          </m:rPr>
                          <a:rPr lang="en-US" sz="1600">
                            <a:solidFill>
                              <a:srgbClr val="FF0000"/>
                            </a:solidFill>
                            <a:latin typeface="Cambria Math" charset="0"/>
                            <a:ea typeface="Times New Roman" charset="0"/>
                          </a:rPr>
                          <m:t>P</m:t>
                        </m:r>
                        <m:d>
                          <m:dPr>
                            <m:ctrlPr>
                              <a:rPr lang="en-US" sz="1600" i="1">
                                <a:solidFill>
                                  <a:srgbClr val="FF0000"/>
                                </a:solidFill>
                                <a:latin typeface="Cambria Math" panose="02040503050406030204" pitchFamily="18" charset="0"/>
                                <a:ea typeface="Times New Roman" charset="0"/>
                              </a:rPr>
                            </m:ctrlPr>
                          </m:dPr>
                          <m:e>
                            <m:sSub>
                              <m:sSubPr>
                                <m:ctrlPr>
                                  <a:rPr lang="en-US" sz="1600" i="1">
                                    <a:solidFill>
                                      <a:srgbClr val="FF0000"/>
                                    </a:solidFill>
                                    <a:latin typeface="Cambria Math" panose="02040503050406030204" pitchFamily="18" charset="0"/>
                                    <a:ea typeface="Cambria Math" charset="0"/>
                                    <a:cs typeface="Cambria Math" charset="0"/>
                                  </a:rPr>
                                </m:ctrlPr>
                              </m:sSubPr>
                              <m:e>
                                <m:r>
                                  <m:rPr>
                                    <m:sty m:val="p"/>
                                  </m:rPr>
                                  <a:rPr lang="en-US" sz="1600">
                                    <a:solidFill>
                                      <a:srgbClr val="FF0000"/>
                                    </a:solidFill>
                                    <a:latin typeface="Cambria Math" charset="0"/>
                                    <a:ea typeface="Cambria Math" charset="0"/>
                                    <a:cs typeface="Cambria Math" charset="0"/>
                                  </a:rPr>
                                  <m:t>C</m:t>
                                </m:r>
                              </m:e>
                              <m:sub>
                                <m:r>
                                  <a:rPr lang="en-US" sz="1600">
                                    <a:solidFill>
                                      <a:srgbClr val="FF0000"/>
                                    </a:solidFill>
                                    <a:latin typeface="Cambria Math" charset="0"/>
                                    <a:ea typeface="Cambria Math" charset="0"/>
                                    <a:cs typeface="Cambria Math" charset="0"/>
                                  </a:rPr>
                                  <m:t>4</m:t>
                                </m:r>
                              </m:sub>
                            </m:sSub>
                          </m:e>
                        </m:d>
                        <m:r>
                          <a:rPr lang="en-US" sz="1600" b="0" i="0" smtClean="0">
                            <a:solidFill>
                              <a:srgbClr val="FF0000"/>
                            </a:solidFill>
                            <a:latin typeface="Cambria Math" charset="0"/>
                            <a:ea typeface="Cambria Math" charset="0"/>
                            <a:cs typeface="Cambria Math" charset="0"/>
                          </a:rPr>
                          <m:t>]</m:t>
                        </m:r>
                        <m:r>
                          <a:rPr lang="en-US" sz="1600">
                            <a:solidFill>
                              <a:srgbClr val="000000"/>
                            </a:solidFill>
                            <a:latin typeface="Cambria Math" charset="0"/>
                            <a:ea typeface="Times New Roman" charset="0"/>
                          </a:rPr>
                          <m:t>+</m:t>
                        </m:r>
                        <m:r>
                          <a:rPr lang="en-US" sz="1600" b="0" i="1" smtClean="0">
                            <a:solidFill>
                              <a:srgbClr val="FF0000"/>
                            </a:solidFill>
                            <a:latin typeface="Cambria Math" charset="0"/>
                            <a:ea typeface="Times New Roman" charset="0"/>
                          </a:rPr>
                          <m:t>[</m:t>
                        </m:r>
                        <m:r>
                          <a:rPr lang="en-US" sz="1600" b="0" i="1" smtClean="0">
                            <a:solidFill>
                              <a:srgbClr val="000000"/>
                            </a:solidFill>
                            <a:latin typeface="Cambria Math" charset="0"/>
                            <a:ea typeface="Times New Roman" charset="0"/>
                          </a:rPr>
                          <m:t>(</m:t>
                        </m:r>
                        <m:r>
                          <a:rPr lang="en-US" sz="1600" b="0" i="1" smtClean="0">
                            <a:solidFill>
                              <a:srgbClr val="000000"/>
                            </a:solidFill>
                            <a:latin typeface="Cambria Math" charset="0"/>
                            <a:ea typeface="Times New Roman" charset="0"/>
                          </a:rPr>
                          <m:t>1</m:t>
                        </m:r>
                        <m:r>
                          <a:rPr lang="en-US" sz="1600" i="1">
                            <a:solidFill>
                              <a:srgbClr val="000000"/>
                            </a:solidFill>
                            <a:latin typeface="Cambria Math" charset="0"/>
                            <a:ea typeface="Times New Roman" charset="0"/>
                          </a:rPr>
                          <m:t>−</m:t>
                        </m:r>
                        <m:r>
                          <a:rPr lang="en-US" sz="1600" b="0" i="1" smtClean="0">
                            <a:solidFill>
                              <a:srgbClr val="000000"/>
                            </a:solidFill>
                            <a:latin typeface="Cambria Math" charset="0"/>
                            <a:ea typeface="Times New Roman" charset="0"/>
                          </a:rPr>
                          <m:t> </m:t>
                        </m:r>
                        <m:f>
                          <m:fPr>
                            <m:ctrlPr>
                              <a:rPr lang="en-US" sz="1600" i="1">
                                <a:latin typeface="Cambria Math" panose="02040503050406030204" pitchFamily="18" charset="0"/>
                                <a:ea typeface="Times New Roman" charset="0"/>
                              </a:rPr>
                            </m:ctrlPr>
                          </m:fPr>
                          <m:num>
                            <m:r>
                              <m:rPr>
                                <m:sty m:val="p"/>
                              </m:rPr>
                              <a:rPr lang="en-US" sz="1600">
                                <a:latin typeface="Cambria Math" charset="0"/>
                                <a:ea typeface="Cambria Math" charset="0"/>
                                <a:cs typeface="Cambria Math" charset="0"/>
                              </a:rPr>
                              <m:t>m</m:t>
                            </m:r>
                            <m:r>
                              <a:rPr lang="en-US" sz="1600" baseline="30000">
                                <a:latin typeface="Cambria Math" charset="0"/>
                                <a:ea typeface="Cambria Math" charset="0"/>
                                <a:cs typeface="Cambria Math" charset="0"/>
                              </a:rPr>
                              <m:t>2</m:t>
                            </m:r>
                            <m:r>
                              <a:rPr lang="en-US" sz="1600">
                                <a:latin typeface="Cambria Math" charset="0"/>
                                <a:ea typeface="Cambria Math" charset="0"/>
                                <a:cs typeface="Cambria Math" charset="0"/>
                              </a:rPr>
                              <m:t>∗</m:t>
                            </m:r>
                            <m:r>
                              <m:rPr>
                                <m:sty m:val="p"/>
                              </m:rPr>
                              <a:rPr lang="en-US" sz="1600">
                                <a:latin typeface="Cambria Math" charset="0"/>
                                <a:ea typeface="Times New Roman" charset="0"/>
                                <a:cs typeface="Times New Roman" charset="0"/>
                              </a:rPr>
                              <m:t>k</m:t>
                            </m:r>
                          </m:num>
                          <m:den>
                            <m:r>
                              <m:rPr>
                                <m:sty m:val="p"/>
                              </m:rPr>
                              <a:rPr lang="en-US" sz="1600">
                                <a:latin typeface="Cambria Math" charset="0"/>
                                <a:ea typeface="Cambria Math" charset="0"/>
                                <a:cs typeface="Cambria Math" charset="0"/>
                              </a:rPr>
                              <m:t>m</m:t>
                            </m:r>
                            <m:r>
                              <a:rPr lang="en-US" sz="1600" baseline="30000">
                                <a:latin typeface="Cambria Math" charset="0"/>
                                <a:ea typeface="Cambria Math" charset="0"/>
                                <a:cs typeface="Cambria Math" charset="0"/>
                              </a:rPr>
                              <m:t>2</m:t>
                            </m:r>
                            <m:r>
                              <m:rPr>
                                <m:sty m:val="p"/>
                              </m:rPr>
                              <a:rPr lang="en-US" sz="1600">
                                <a:latin typeface="Cambria Math" charset="0"/>
                                <a:ea typeface="Times New Roman" charset="0"/>
                                <a:cs typeface="Times New Roman" charset="0"/>
                              </a:rPr>
                              <m:t>k</m:t>
                            </m:r>
                            <m:r>
                              <a:rPr lang="en-US" sz="1600">
                                <a:latin typeface="Cambria Math" charset="0"/>
                                <a:ea typeface="Times New Roman" charset="0"/>
                              </a:rPr>
                              <m:t>+</m:t>
                            </m:r>
                            <m:r>
                              <a:rPr lang="en-US" sz="1600">
                                <a:latin typeface="Cambria Math" charset="0"/>
                                <a:ea typeface="Cambria Math" charset="0"/>
                                <a:cs typeface="Cambria Math" charset="0"/>
                              </a:rPr>
                              <m:t>1</m:t>
                            </m:r>
                            <m:r>
                              <a:rPr lang="en-US" sz="1600">
                                <a:latin typeface="Cambria Math" charset="0"/>
                                <a:ea typeface="Cambria Math" charset="0"/>
                                <a:cs typeface="Cambria Math" charset="0"/>
                              </a:rPr>
                              <m:t>−</m:t>
                            </m:r>
                            <m:r>
                              <a:rPr lang="en-US" sz="1600">
                                <a:latin typeface="Cambria Math" charset="0"/>
                                <a:ea typeface="Cambria Math" charset="0"/>
                                <a:cs typeface="Cambria Math" charset="0"/>
                              </a:rPr>
                              <m:t>2</m:t>
                            </m:r>
                            <m:r>
                              <m:rPr>
                                <m:sty m:val="p"/>
                              </m:rPr>
                              <a:rPr lang="en-US" sz="1600">
                                <a:latin typeface="Cambria Math" charset="0"/>
                                <a:ea typeface="Cambria Math" charset="0"/>
                                <a:cs typeface="Cambria Math" charset="0"/>
                              </a:rPr>
                              <m:t>m</m:t>
                            </m:r>
                            <m:r>
                              <a:rPr lang="en-US" sz="1600">
                                <a:latin typeface="Cambria Math" charset="0"/>
                                <a:ea typeface="Cambria Math" charset="0"/>
                                <a:cs typeface="Cambria Math" charset="0"/>
                              </a:rPr>
                              <m:t>+</m:t>
                            </m:r>
                            <m:r>
                              <m:rPr>
                                <m:sty m:val="p"/>
                              </m:rPr>
                              <a:rPr lang="en-US" sz="1600">
                                <a:latin typeface="Cambria Math" charset="0"/>
                                <a:ea typeface="Cambria Math" charset="0"/>
                                <a:cs typeface="Cambria Math" charset="0"/>
                              </a:rPr>
                              <m:t>m</m:t>
                            </m:r>
                            <m:r>
                              <a:rPr lang="en-US" sz="1600" baseline="30000">
                                <a:latin typeface="Cambria Math" charset="0"/>
                                <a:ea typeface="Cambria Math" charset="0"/>
                                <a:cs typeface="Cambria Math" charset="0"/>
                              </a:rPr>
                              <m:t>2</m:t>
                            </m:r>
                            <m:r>
                              <a:rPr lang="en-US" sz="1600" i="1">
                                <a:latin typeface="Cambria Math" charset="0"/>
                                <a:ea typeface="Cambria Math" charset="0"/>
                                <a:cs typeface="Cambria Math" charset="0"/>
                              </a:rPr>
                              <m:t>−</m:t>
                            </m:r>
                            <m:r>
                              <m:rPr>
                                <m:sty m:val="p"/>
                              </m:rPr>
                              <a:rPr lang="en-US" sz="1600">
                                <a:latin typeface="Cambria Math" charset="0"/>
                                <a:ea typeface="Cambria Math" charset="0"/>
                                <a:cs typeface="Cambria Math" charset="0"/>
                              </a:rPr>
                              <m:t>k</m:t>
                            </m:r>
                            <m:r>
                              <a:rPr lang="en-US" sz="1600">
                                <a:latin typeface="Cambria Math" charset="0"/>
                                <a:ea typeface="Cambria Math" charset="0"/>
                                <a:cs typeface="Cambria Math" charset="0"/>
                              </a:rPr>
                              <m:t>+</m:t>
                            </m:r>
                            <m:r>
                              <a:rPr lang="en-US" sz="1600">
                                <a:latin typeface="Cambria Math" charset="0"/>
                                <a:ea typeface="Cambria Math" charset="0"/>
                                <a:cs typeface="Cambria Math" charset="0"/>
                              </a:rPr>
                              <m:t>2</m:t>
                            </m:r>
                            <m:r>
                              <m:rPr>
                                <m:sty m:val="p"/>
                              </m:rPr>
                              <a:rPr lang="en-US" sz="1600">
                                <a:latin typeface="Cambria Math" charset="0"/>
                                <a:ea typeface="Cambria Math" charset="0"/>
                                <a:cs typeface="Cambria Math" charset="0"/>
                              </a:rPr>
                              <m:t>km</m:t>
                            </m:r>
                            <m:r>
                              <a:rPr lang="en-US" sz="1600">
                                <a:latin typeface="Cambria Math" charset="0"/>
                                <a:ea typeface="Cambria Math" charset="0"/>
                                <a:cs typeface="Cambria Math" charset="0"/>
                              </a:rPr>
                              <m:t>−</m:t>
                            </m:r>
                            <m:r>
                              <m:rPr>
                                <m:sty m:val="p"/>
                              </m:rPr>
                              <a:rPr lang="en-US" sz="1600">
                                <a:latin typeface="Cambria Math" charset="0"/>
                                <a:ea typeface="Cambria Math" charset="0"/>
                                <a:cs typeface="Cambria Math" charset="0"/>
                              </a:rPr>
                              <m:t>mk</m:t>
                            </m:r>
                            <m:r>
                              <a:rPr lang="en-US" sz="1600" baseline="30000">
                                <a:latin typeface="Cambria Math" charset="0"/>
                                <a:ea typeface="Cambria Math" charset="0"/>
                                <a:cs typeface="Cambria Math" charset="0"/>
                              </a:rPr>
                              <m:t>2</m:t>
                            </m:r>
                          </m:den>
                        </m:f>
                        <m:r>
                          <a:rPr lang="en-US" sz="1600" b="0" i="1" smtClean="0">
                            <a:latin typeface="Cambria Math" charset="0"/>
                            <a:ea typeface="Cambria Math" charset="0"/>
                            <a:cs typeface="Cambria Math" charset="0"/>
                          </a:rPr>
                          <m:t>)</m:t>
                        </m:r>
                        <m:r>
                          <m:rPr>
                            <m:sty m:val="p"/>
                          </m:rPr>
                          <a:rPr lang="en-US" sz="1600" smtClean="0">
                            <a:solidFill>
                              <a:srgbClr val="FF0000"/>
                            </a:solidFill>
                            <a:latin typeface="Cambria Math" charset="0"/>
                            <a:ea typeface="Times New Roman" charset="0"/>
                          </a:rPr>
                          <m:t>P</m:t>
                        </m:r>
                        <m:d>
                          <m:dPr>
                            <m:ctrlPr>
                              <a:rPr lang="en-US" sz="1600" i="1">
                                <a:solidFill>
                                  <a:srgbClr val="FF0000"/>
                                </a:solidFill>
                                <a:latin typeface="Cambria Math" panose="02040503050406030204" pitchFamily="18" charset="0"/>
                                <a:ea typeface="Times New Roman" charset="0"/>
                              </a:rPr>
                            </m:ctrlPr>
                          </m:dPr>
                          <m:e>
                            <m:sSub>
                              <m:sSubPr>
                                <m:ctrlPr>
                                  <a:rPr lang="en-US" sz="1600" i="1">
                                    <a:solidFill>
                                      <a:srgbClr val="FF0000"/>
                                    </a:solidFill>
                                    <a:latin typeface="Cambria Math" panose="02040503050406030204" pitchFamily="18" charset="0"/>
                                    <a:ea typeface="Cambria Math" charset="0"/>
                                    <a:cs typeface="Cambria Math" charset="0"/>
                                  </a:rPr>
                                </m:ctrlPr>
                              </m:sSubPr>
                              <m:e>
                                <m:acc>
                                  <m:accPr>
                                    <m:chr m:val="̅"/>
                                    <m:ctrlPr>
                                      <a:rPr lang="en-US" sz="1600" i="1">
                                        <a:solidFill>
                                          <a:srgbClr val="FF0000"/>
                                        </a:solidFill>
                                        <a:latin typeface="Cambria Math" panose="02040503050406030204" pitchFamily="18" charset="0"/>
                                        <a:ea typeface="Cambria Math" charset="0"/>
                                        <a:cs typeface="Cambria Math" charset="0"/>
                                      </a:rPr>
                                    </m:ctrlPr>
                                  </m:accPr>
                                  <m:e>
                                    <m:r>
                                      <m:rPr>
                                        <m:sty m:val="p"/>
                                      </m:rPr>
                                      <a:rPr lang="en-US" sz="1600">
                                        <a:solidFill>
                                          <a:srgbClr val="FF0000"/>
                                        </a:solidFill>
                                        <a:latin typeface="Cambria Math" charset="0"/>
                                        <a:ea typeface="Cambria Math" charset="0"/>
                                        <a:cs typeface="Cambria Math" charset="0"/>
                                      </a:rPr>
                                      <m:t>C</m:t>
                                    </m:r>
                                  </m:e>
                                </m:acc>
                              </m:e>
                              <m:sub>
                                <m:r>
                                  <a:rPr lang="en-US" sz="1600">
                                    <a:solidFill>
                                      <a:srgbClr val="FF0000"/>
                                    </a:solidFill>
                                    <a:latin typeface="Cambria Math" charset="0"/>
                                    <a:ea typeface="Cambria Math" charset="0"/>
                                    <a:cs typeface="Cambria Math" charset="0"/>
                                  </a:rPr>
                                  <m:t>4</m:t>
                                </m:r>
                              </m:sub>
                            </m:sSub>
                          </m:e>
                        </m:d>
                        <m:r>
                          <a:rPr lang="en-US" sz="1600" b="0" i="1" smtClean="0">
                            <a:solidFill>
                              <a:srgbClr val="FF0000"/>
                            </a:solidFill>
                            <a:latin typeface="Cambria Math" charset="0"/>
                            <a:ea typeface="Cambria Math" charset="0"/>
                            <a:cs typeface="Cambria Math" charset="0"/>
                          </a:rPr>
                          <m:t>]∗</m:t>
                        </m:r>
                        <m:r>
                          <a:rPr lang="en-US" sz="1600" b="0" i="1" smtClean="0">
                            <a:solidFill>
                              <a:srgbClr val="FF0000"/>
                            </a:solidFill>
                            <a:latin typeface="Cambria Math" charset="0"/>
                            <a:ea typeface="Times New Roman" charset="0"/>
                          </a:rPr>
                          <m:t>[</m:t>
                        </m:r>
                        <m:r>
                          <a:rPr lang="en-US" sz="1600" b="0" i="1" smtClean="0">
                            <a:latin typeface="Cambria Math" charset="0"/>
                            <a:ea typeface="Times New Roman" charset="0"/>
                          </a:rPr>
                          <m:t>(</m:t>
                        </m:r>
                        <m:r>
                          <a:rPr lang="en-US" sz="1600" b="0" i="1" smtClean="0">
                            <a:latin typeface="Cambria Math" charset="0"/>
                            <a:ea typeface="Times New Roman" charset="0"/>
                          </a:rPr>
                          <m:t>1</m:t>
                        </m:r>
                        <m:r>
                          <a:rPr lang="en-US" sz="1600" b="0" i="1" smtClean="0">
                            <a:latin typeface="Cambria Math" charset="0"/>
                            <a:ea typeface="Times New Roman" charset="0"/>
                          </a:rPr>
                          <m:t>−</m:t>
                        </m:r>
                        <m:f>
                          <m:fPr>
                            <m:ctrlPr>
                              <a:rPr lang="en-US" sz="1600" i="1">
                                <a:latin typeface="Cambria Math" panose="02040503050406030204" pitchFamily="18" charset="0"/>
                                <a:ea typeface="Times New Roman" charset="0"/>
                              </a:rPr>
                            </m:ctrlPr>
                          </m:fPr>
                          <m:num>
                            <m:r>
                              <m:rPr>
                                <m:sty m:val="p"/>
                              </m:rPr>
                              <a:rPr lang="en-US" sz="1600">
                                <a:solidFill>
                                  <a:schemeClr val="bg1">
                                    <a:lumMod val="50000"/>
                                  </a:schemeClr>
                                </a:solidFill>
                                <a:latin typeface="Cambria Math" charset="0"/>
                                <a:ea typeface="Times New Roman" charset="0"/>
                                <a:cs typeface="Times New Roman" charset="0"/>
                              </a:rPr>
                              <m:t>m</m:t>
                            </m:r>
                            <m:r>
                              <m:rPr>
                                <m:sty m:val="p"/>
                              </m:rPr>
                              <a:rPr lang="en-US" sz="1600">
                                <a:latin typeface="Cambria Math" charset="0"/>
                                <a:ea typeface="Times New Roman" charset="0"/>
                                <a:cs typeface="Times New Roman" charset="0"/>
                              </a:rPr>
                              <m:t>k</m:t>
                            </m:r>
                          </m:num>
                          <m:den>
                            <m:r>
                              <a:rPr lang="en-US" sz="1600">
                                <a:latin typeface="Cambria Math" charset="0"/>
                                <a:ea typeface="Times New Roman" charset="0"/>
                                <a:cs typeface="Times New Roman" charset="0"/>
                              </a:rPr>
                              <m:t>2</m:t>
                            </m:r>
                            <m:r>
                              <m:rPr>
                                <m:sty m:val="p"/>
                              </m:rPr>
                              <a:rPr lang="en-US" sz="1600">
                                <a:solidFill>
                                  <a:schemeClr val="bg1">
                                    <a:lumMod val="50000"/>
                                  </a:schemeClr>
                                </a:solidFill>
                                <a:latin typeface="Cambria Math" charset="0"/>
                                <a:ea typeface="Times New Roman" charset="0"/>
                                <a:cs typeface="Times New Roman" charset="0"/>
                              </a:rPr>
                              <m:t>m</m:t>
                            </m:r>
                            <m:r>
                              <m:rPr>
                                <m:sty m:val="p"/>
                              </m:rPr>
                              <a:rPr lang="en-US" sz="1600">
                                <a:latin typeface="Cambria Math" charset="0"/>
                                <a:ea typeface="Times New Roman" charset="0"/>
                                <a:cs typeface="Times New Roman" charset="0"/>
                              </a:rPr>
                              <m:t>k</m:t>
                            </m:r>
                            <m:r>
                              <a:rPr lang="en-US" sz="1600">
                                <a:solidFill>
                                  <a:srgbClr val="000000"/>
                                </a:solidFill>
                                <a:latin typeface="Cambria Math" charset="0"/>
                                <a:ea typeface="Times New Roman" charset="0"/>
                              </a:rPr>
                              <m:t>+</m:t>
                            </m:r>
                            <m:r>
                              <a:rPr lang="en-US" sz="1600">
                                <a:solidFill>
                                  <a:schemeClr val="bg1">
                                    <a:lumMod val="50000"/>
                                  </a:schemeClr>
                                </a:solidFill>
                                <a:latin typeface="Cambria Math" charset="0"/>
                                <a:ea typeface="Cambria Math" charset="0"/>
                                <a:cs typeface="Cambria Math" charset="0"/>
                              </a:rPr>
                              <m:t>1</m:t>
                            </m:r>
                            <m:r>
                              <a:rPr lang="en-US" sz="1600">
                                <a:solidFill>
                                  <a:schemeClr val="bg1">
                                    <a:lumMod val="50000"/>
                                  </a:schemeClr>
                                </a:solidFill>
                                <a:latin typeface="Cambria Math" charset="0"/>
                                <a:ea typeface="Cambria Math" charset="0"/>
                                <a:cs typeface="Cambria Math" charset="0"/>
                              </a:rPr>
                              <m:t>−</m:t>
                            </m:r>
                            <m:r>
                              <m:rPr>
                                <m:sty m:val="p"/>
                              </m:rPr>
                              <a:rPr lang="en-US" sz="1600">
                                <a:solidFill>
                                  <a:schemeClr val="bg1">
                                    <a:lumMod val="50000"/>
                                  </a:schemeClr>
                                </a:solidFill>
                                <a:latin typeface="Cambria Math" charset="0"/>
                                <a:ea typeface="Cambria Math" charset="0"/>
                                <a:cs typeface="Cambria Math" charset="0"/>
                              </a:rPr>
                              <m:t>k</m:t>
                            </m:r>
                            <m:r>
                              <a:rPr lang="en-US" sz="1600">
                                <a:solidFill>
                                  <a:schemeClr val="bg1">
                                    <a:lumMod val="50000"/>
                                  </a:schemeClr>
                                </a:solidFill>
                                <a:latin typeface="Cambria Math" charset="0"/>
                                <a:ea typeface="Cambria Math" charset="0"/>
                                <a:cs typeface="Cambria Math" charset="0"/>
                              </a:rPr>
                              <m:t>−</m:t>
                            </m:r>
                            <m:r>
                              <m:rPr>
                                <m:sty m:val="p"/>
                              </m:rPr>
                              <a:rPr lang="en-US" sz="1600">
                                <a:solidFill>
                                  <a:schemeClr val="bg1">
                                    <a:lumMod val="50000"/>
                                  </a:schemeClr>
                                </a:solidFill>
                                <a:latin typeface="Cambria Math" charset="0"/>
                                <a:ea typeface="Times New Roman" charset="0"/>
                                <a:cs typeface="Times New Roman" charset="0"/>
                              </a:rPr>
                              <m:t>m</m:t>
                            </m:r>
                          </m:den>
                        </m:f>
                        <m:r>
                          <a:rPr lang="en-US" sz="1600" b="0" i="0" smtClean="0">
                            <a:latin typeface="Cambria Math" charset="0"/>
                            <a:ea typeface="Times New Roman" charset="0"/>
                          </a:rPr>
                          <m:t>)</m:t>
                        </m:r>
                        <m:r>
                          <m:rPr>
                            <m:sty m:val="p"/>
                          </m:rPr>
                          <a:rPr lang="en-US" sz="1600">
                            <a:solidFill>
                              <a:srgbClr val="FF0000"/>
                            </a:solidFill>
                            <a:latin typeface="Cambria Math" charset="0"/>
                            <a:ea typeface="Times New Roman" charset="0"/>
                          </a:rPr>
                          <m:t>P</m:t>
                        </m:r>
                        <m:d>
                          <m:dPr>
                            <m:ctrlPr>
                              <a:rPr lang="en-US" sz="1600" i="1">
                                <a:solidFill>
                                  <a:srgbClr val="FF0000"/>
                                </a:solidFill>
                                <a:latin typeface="Cambria Math" panose="02040503050406030204" pitchFamily="18" charset="0"/>
                                <a:ea typeface="Times New Roman" charset="0"/>
                              </a:rPr>
                            </m:ctrlPr>
                          </m:dPr>
                          <m:e>
                            <m:sSub>
                              <m:sSubPr>
                                <m:ctrlPr>
                                  <a:rPr lang="en-US" sz="1600" i="1">
                                    <a:solidFill>
                                      <a:srgbClr val="FF0000"/>
                                    </a:solidFill>
                                    <a:latin typeface="Cambria Math" panose="02040503050406030204" pitchFamily="18" charset="0"/>
                                    <a:ea typeface="Cambria Math" charset="0"/>
                                    <a:cs typeface="Cambria Math" charset="0"/>
                                  </a:rPr>
                                </m:ctrlPr>
                              </m:sSubPr>
                              <m:e>
                                <m:acc>
                                  <m:accPr>
                                    <m:chr m:val="̅"/>
                                    <m:ctrlPr>
                                      <a:rPr lang="en-US" sz="1600" i="1">
                                        <a:solidFill>
                                          <a:srgbClr val="FF0000"/>
                                        </a:solidFill>
                                        <a:latin typeface="Cambria Math" panose="02040503050406030204" pitchFamily="18" charset="0"/>
                                        <a:ea typeface="Cambria Math" charset="0"/>
                                        <a:cs typeface="Cambria Math" charset="0"/>
                                      </a:rPr>
                                    </m:ctrlPr>
                                  </m:accPr>
                                  <m:e>
                                    <m:r>
                                      <m:rPr>
                                        <m:sty m:val="p"/>
                                      </m:rPr>
                                      <a:rPr lang="en-US" sz="1600">
                                        <a:solidFill>
                                          <a:srgbClr val="FF0000"/>
                                        </a:solidFill>
                                        <a:latin typeface="Cambria Math" charset="0"/>
                                        <a:ea typeface="Cambria Math" charset="0"/>
                                        <a:cs typeface="Cambria Math" charset="0"/>
                                      </a:rPr>
                                      <m:t>C</m:t>
                                    </m:r>
                                  </m:e>
                                </m:acc>
                              </m:e>
                              <m:sub>
                                <m:r>
                                  <a:rPr lang="en-US" sz="1600">
                                    <a:solidFill>
                                      <a:srgbClr val="FF0000"/>
                                    </a:solidFill>
                                    <a:latin typeface="Cambria Math" charset="0"/>
                                    <a:ea typeface="Cambria Math" charset="0"/>
                                    <a:cs typeface="Cambria Math" charset="0"/>
                                  </a:rPr>
                                  <m:t>4</m:t>
                                </m:r>
                              </m:sub>
                            </m:sSub>
                          </m:e>
                        </m:d>
                        <m:r>
                          <a:rPr lang="en-US" sz="1600" i="1" smtClean="0">
                            <a:solidFill>
                              <a:srgbClr val="FF0000"/>
                            </a:solidFill>
                            <a:latin typeface="Cambria Math" charset="0"/>
                            <a:ea typeface="Cambria Math" charset="0"/>
                            <a:cs typeface="Cambria Math" charset="0"/>
                          </a:rPr>
                          <m:t>]</m:t>
                        </m:r>
                      </m:den>
                    </m:f>
                  </m:oMath>
                </a14:m>
                <a:endParaRPr lang="en-US" sz="1600" dirty="0" smtClean="0">
                  <a:latin typeface="Times New Roman" charset="0"/>
                  <a:ea typeface="Times New Roman" charset="0"/>
                </a:endParaRPr>
              </a:p>
              <a:p>
                <a:pPr marL="285750" indent="-285750">
                  <a:lnSpc>
                    <a:spcPct val="150000"/>
                  </a:lnSpc>
                  <a:buFont typeface=".HelveticaNeueDeskInterface-Regular" charset="-120"/>
                  <a:buChar char="-"/>
                </a:pPr>
                <a:r>
                  <a:rPr lang="en-US" dirty="0" smtClean="0">
                    <a:latin typeface="Times New Roman" charset="0"/>
                    <a:ea typeface="Times New Roman" charset="0"/>
                  </a:rPr>
                  <a:t>= </a:t>
                </a:r>
                <a14:m>
                  <m:oMath xmlns:m="http://schemas.openxmlformats.org/officeDocument/2006/math">
                    <m:f>
                      <m:fPr>
                        <m:ctrlPr>
                          <a:rPr lang="en-US" sz="1600" i="1">
                            <a:solidFill>
                              <a:prstClr val="black"/>
                            </a:solidFill>
                            <a:latin typeface="Cambria Math" panose="02040503050406030204" pitchFamily="18" charset="0"/>
                            <a:ea typeface="Times New Roman" charset="0"/>
                          </a:rPr>
                        </m:ctrlPr>
                      </m:fPr>
                      <m:num>
                        <m:r>
                          <a:rPr lang="en-US" sz="1600" i="1">
                            <a:solidFill>
                              <a:srgbClr val="FF0000"/>
                            </a:solidFill>
                            <a:latin typeface="Cambria Math" charset="0"/>
                            <a:ea typeface="Times New Roman" charset="0"/>
                          </a:rPr>
                          <m:t>[</m:t>
                        </m:r>
                        <m:d>
                          <m:dPr>
                            <m:ctrlPr>
                              <a:rPr lang="en-US" sz="1600" i="1">
                                <a:solidFill>
                                  <a:srgbClr val="000000"/>
                                </a:solidFill>
                                <a:latin typeface="Cambria Math" panose="02040503050406030204" pitchFamily="18" charset="0"/>
                                <a:ea typeface="Times New Roman" charset="0"/>
                              </a:rPr>
                            </m:ctrlPr>
                          </m:dPr>
                          <m:e>
                            <m:f>
                              <m:fPr>
                                <m:ctrlPr>
                                  <a:rPr lang="en-US" sz="1600" i="1">
                                    <a:solidFill>
                                      <a:prstClr val="black"/>
                                    </a:solidFill>
                                    <a:latin typeface="Cambria Math" panose="02040503050406030204" pitchFamily="18" charset="0"/>
                                    <a:ea typeface="Times New Roman" charset="0"/>
                                  </a:rPr>
                                </m:ctrlPr>
                              </m:fPr>
                              <m:num>
                                <m:r>
                                  <m:rPr>
                                    <m:sty m:val="p"/>
                                  </m:rPr>
                                  <a:rPr lang="en-US" sz="1600">
                                    <a:solidFill>
                                      <a:prstClr val="black"/>
                                    </a:solidFill>
                                    <a:latin typeface="Cambria Math" charset="0"/>
                                    <a:ea typeface="Cambria Math" charset="0"/>
                                    <a:cs typeface="Cambria Math" charset="0"/>
                                  </a:rPr>
                                  <m:t>m</m:t>
                                </m:r>
                                <m:r>
                                  <a:rPr lang="en-US" sz="1600" baseline="30000">
                                    <a:solidFill>
                                      <a:prstClr val="black"/>
                                    </a:solidFill>
                                    <a:latin typeface="Cambria Math" charset="0"/>
                                    <a:ea typeface="Cambria Math" charset="0"/>
                                    <a:cs typeface="Cambria Math" charset="0"/>
                                  </a:rPr>
                                  <m:t>2</m:t>
                                </m:r>
                                <m:r>
                                  <a:rPr lang="en-US" sz="1600">
                                    <a:solidFill>
                                      <a:prstClr val="black"/>
                                    </a:solidFill>
                                    <a:latin typeface="Cambria Math" charset="0"/>
                                    <a:ea typeface="Cambria Math" charset="0"/>
                                    <a:cs typeface="Cambria Math" charset="0"/>
                                  </a:rPr>
                                  <m:t>∗</m:t>
                                </m:r>
                                <m:r>
                                  <m:rPr>
                                    <m:sty m:val="p"/>
                                  </m:rPr>
                                  <a:rPr lang="en-US" sz="1600">
                                    <a:solidFill>
                                      <a:prstClr val="black"/>
                                    </a:solidFill>
                                    <a:latin typeface="Cambria Math" charset="0"/>
                                    <a:ea typeface="Times New Roman" charset="0"/>
                                    <a:cs typeface="Times New Roman" charset="0"/>
                                  </a:rPr>
                                  <m:t>k</m:t>
                                </m:r>
                              </m:num>
                              <m:den>
                                <m:r>
                                  <m:rPr>
                                    <m:sty m:val="p"/>
                                  </m:rPr>
                                  <a:rPr lang="en-US" sz="1600">
                                    <a:solidFill>
                                      <a:prstClr val="black"/>
                                    </a:solidFill>
                                    <a:latin typeface="Cambria Math" charset="0"/>
                                    <a:ea typeface="Cambria Math" charset="0"/>
                                    <a:cs typeface="Cambria Math" charset="0"/>
                                  </a:rPr>
                                  <m:t>m</m:t>
                                </m:r>
                                <m:r>
                                  <a:rPr lang="en-US" sz="1600" baseline="30000">
                                    <a:solidFill>
                                      <a:prstClr val="black"/>
                                    </a:solidFill>
                                    <a:latin typeface="Cambria Math" charset="0"/>
                                    <a:ea typeface="Cambria Math" charset="0"/>
                                    <a:cs typeface="Cambria Math" charset="0"/>
                                  </a:rPr>
                                  <m:t>2</m:t>
                                </m:r>
                                <m:r>
                                  <m:rPr>
                                    <m:sty m:val="p"/>
                                  </m:rPr>
                                  <a:rPr lang="en-US" sz="1600">
                                    <a:solidFill>
                                      <a:prstClr val="black"/>
                                    </a:solidFill>
                                    <a:latin typeface="Cambria Math" charset="0"/>
                                    <a:ea typeface="Times New Roman" charset="0"/>
                                    <a:cs typeface="Times New Roman" charset="0"/>
                                  </a:rPr>
                                  <m:t>k</m:t>
                                </m:r>
                                <m:r>
                                  <a:rPr lang="en-US" sz="1600">
                                    <a:solidFill>
                                      <a:prstClr val="black"/>
                                    </a:solidFill>
                                    <a:latin typeface="Cambria Math" charset="0"/>
                                    <a:ea typeface="Times New Roman" charset="0"/>
                                  </a:rPr>
                                  <m:t>+</m:t>
                                </m:r>
                                <m:r>
                                  <a:rPr lang="en-US" sz="1600">
                                    <a:solidFill>
                                      <a:prstClr val="black"/>
                                    </a:solidFill>
                                    <a:latin typeface="Cambria Math" charset="0"/>
                                    <a:ea typeface="Cambria Math" charset="0"/>
                                    <a:cs typeface="Cambria Math" charset="0"/>
                                  </a:rPr>
                                  <m:t>1</m:t>
                                </m:r>
                                <m:r>
                                  <a:rPr lang="en-US" sz="1600">
                                    <a:solidFill>
                                      <a:prstClr val="black"/>
                                    </a:solidFill>
                                    <a:latin typeface="Cambria Math" charset="0"/>
                                    <a:ea typeface="Cambria Math" charset="0"/>
                                    <a:cs typeface="Cambria Math" charset="0"/>
                                  </a:rPr>
                                  <m:t>−</m:t>
                                </m:r>
                                <m:r>
                                  <a:rPr lang="en-US" sz="1600">
                                    <a:solidFill>
                                      <a:prstClr val="black"/>
                                    </a:solidFill>
                                    <a:latin typeface="Cambria Math" charset="0"/>
                                    <a:ea typeface="Cambria Math" charset="0"/>
                                    <a:cs typeface="Cambria Math" charset="0"/>
                                  </a:rPr>
                                  <m:t>2</m:t>
                                </m:r>
                                <m:r>
                                  <m:rPr>
                                    <m:sty m:val="p"/>
                                  </m:rPr>
                                  <a:rPr lang="en-US" sz="1600">
                                    <a:solidFill>
                                      <a:prstClr val="black"/>
                                    </a:solidFill>
                                    <a:latin typeface="Cambria Math" charset="0"/>
                                    <a:ea typeface="Cambria Math" charset="0"/>
                                    <a:cs typeface="Cambria Math" charset="0"/>
                                  </a:rPr>
                                  <m:t>m</m:t>
                                </m:r>
                                <m:r>
                                  <a:rPr lang="en-US" sz="1600">
                                    <a:solidFill>
                                      <a:prstClr val="black"/>
                                    </a:solidFill>
                                    <a:latin typeface="Cambria Math" charset="0"/>
                                    <a:ea typeface="Cambria Math" charset="0"/>
                                    <a:cs typeface="Cambria Math" charset="0"/>
                                  </a:rPr>
                                  <m:t>+</m:t>
                                </m:r>
                                <m:r>
                                  <m:rPr>
                                    <m:sty m:val="p"/>
                                  </m:rPr>
                                  <a:rPr lang="en-US" sz="1600">
                                    <a:solidFill>
                                      <a:prstClr val="black"/>
                                    </a:solidFill>
                                    <a:latin typeface="Cambria Math" charset="0"/>
                                    <a:ea typeface="Cambria Math" charset="0"/>
                                    <a:cs typeface="Cambria Math" charset="0"/>
                                  </a:rPr>
                                  <m:t>m</m:t>
                                </m:r>
                                <m:r>
                                  <a:rPr lang="en-US" sz="1600" baseline="30000">
                                    <a:solidFill>
                                      <a:prstClr val="black"/>
                                    </a:solidFill>
                                    <a:latin typeface="Cambria Math" charset="0"/>
                                    <a:ea typeface="Cambria Math" charset="0"/>
                                    <a:cs typeface="Cambria Math" charset="0"/>
                                  </a:rPr>
                                  <m:t>2</m:t>
                                </m:r>
                                <m:r>
                                  <a:rPr lang="en-US" sz="1600" i="1">
                                    <a:solidFill>
                                      <a:prstClr val="black"/>
                                    </a:solidFill>
                                    <a:latin typeface="Cambria Math" charset="0"/>
                                    <a:ea typeface="Cambria Math" charset="0"/>
                                    <a:cs typeface="Cambria Math" charset="0"/>
                                  </a:rPr>
                                  <m:t>−</m:t>
                                </m:r>
                                <m:r>
                                  <m:rPr>
                                    <m:sty m:val="p"/>
                                  </m:rPr>
                                  <a:rPr lang="en-US" sz="1600">
                                    <a:solidFill>
                                      <a:prstClr val="black"/>
                                    </a:solidFill>
                                    <a:latin typeface="Cambria Math" charset="0"/>
                                    <a:ea typeface="Cambria Math" charset="0"/>
                                    <a:cs typeface="Cambria Math" charset="0"/>
                                  </a:rPr>
                                  <m:t>k</m:t>
                                </m:r>
                                <m:r>
                                  <a:rPr lang="en-US" sz="1600">
                                    <a:solidFill>
                                      <a:prstClr val="black"/>
                                    </a:solidFill>
                                    <a:latin typeface="Cambria Math" charset="0"/>
                                    <a:ea typeface="Cambria Math" charset="0"/>
                                    <a:cs typeface="Cambria Math" charset="0"/>
                                  </a:rPr>
                                  <m:t>+</m:t>
                                </m:r>
                                <m:r>
                                  <a:rPr lang="en-US" sz="1600">
                                    <a:solidFill>
                                      <a:prstClr val="black"/>
                                    </a:solidFill>
                                    <a:latin typeface="Cambria Math" charset="0"/>
                                    <a:ea typeface="Cambria Math" charset="0"/>
                                    <a:cs typeface="Cambria Math" charset="0"/>
                                  </a:rPr>
                                  <m:t>2</m:t>
                                </m:r>
                                <m:r>
                                  <m:rPr>
                                    <m:sty m:val="p"/>
                                  </m:rPr>
                                  <a:rPr lang="en-US" sz="1600">
                                    <a:solidFill>
                                      <a:prstClr val="black"/>
                                    </a:solidFill>
                                    <a:latin typeface="Cambria Math" charset="0"/>
                                    <a:ea typeface="Cambria Math" charset="0"/>
                                    <a:cs typeface="Cambria Math" charset="0"/>
                                  </a:rPr>
                                  <m:t>km</m:t>
                                </m:r>
                                <m:r>
                                  <a:rPr lang="en-US" sz="1600">
                                    <a:solidFill>
                                      <a:prstClr val="black"/>
                                    </a:solidFill>
                                    <a:latin typeface="Cambria Math" charset="0"/>
                                    <a:ea typeface="Cambria Math" charset="0"/>
                                    <a:cs typeface="Cambria Math" charset="0"/>
                                  </a:rPr>
                                  <m:t>−</m:t>
                                </m:r>
                                <m:r>
                                  <m:rPr>
                                    <m:sty m:val="p"/>
                                  </m:rPr>
                                  <a:rPr lang="en-US" sz="1600">
                                    <a:solidFill>
                                      <a:prstClr val="black"/>
                                    </a:solidFill>
                                    <a:latin typeface="Cambria Math" charset="0"/>
                                    <a:ea typeface="Cambria Math" charset="0"/>
                                    <a:cs typeface="Cambria Math" charset="0"/>
                                  </a:rPr>
                                  <m:t>mk</m:t>
                                </m:r>
                                <m:r>
                                  <a:rPr lang="en-US" sz="1600" baseline="30000">
                                    <a:solidFill>
                                      <a:prstClr val="black"/>
                                    </a:solidFill>
                                    <a:latin typeface="Cambria Math" charset="0"/>
                                    <a:ea typeface="Cambria Math" charset="0"/>
                                    <a:cs typeface="Cambria Math" charset="0"/>
                                  </a:rPr>
                                  <m:t>2</m:t>
                                </m:r>
                              </m:den>
                            </m:f>
                          </m:e>
                        </m:d>
                        <m:r>
                          <m:rPr>
                            <m:sty m:val="p"/>
                          </m:rPr>
                          <a:rPr lang="en-US" sz="1600" b="0" i="0" smtClean="0">
                            <a:solidFill>
                              <a:srgbClr val="FF0000"/>
                            </a:solidFill>
                            <a:latin typeface="Cambria Math" charset="0"/>
                            <a:ea typeface="Times New Roman" charset="0"/>
                          </a:rPr>
                          <m:t>k</m:t>
                        </m:r>
                        <m:r>
                          <a:rPr lang="en-US" sz="1600" i="1">
                            <a:solidFill>
                              <a:srgbClr val="FF0000"/>
                            </a:solidFill>
                            <a:latin typeface="Cambria Math" charset="0"/>
                            <a:ea typeface="Cambria Math" charset="0"/>
                            <a:cs typeface="Cambria Math" charset="0"/>
                          </a:rPr>
                          <m:t>]</m:t>
                        </m:r>
                        <m:r>
                          <a:rPr lang="en-US" sz="1600">
                            <a:solidFill>
                              <a:prstClr val="black"/>
                            </a:solidFill>
                            <a:latin typeface="Cambria Math" charset="0"/>
                            <a:ea typeface="Times New Roman" charset="0"/>
                          </a:rPr>
                          <m:t>∗</m:t>
                        </m:r>
                        <m:r>
                          <a:rPr lang="en-US" sz="1600" i="1">
                            <a:solidFill>
                              <a:srgbClr val="FF0000"/>
                            </a:solidFill>
                            <a:latin typeface="Cambria Math" charset="0"/>
                            <a:ea typeface="Times New Roman" charset="0"/>
                          </a:rPr>
                          <m:t>[</m:t>
                        </m:r>
                        <m:r>
                          <a:rPr lang="en-US" sz="1600" i="1">
                            <a:solidFill>
                              <a:prstClr val="black"/>
                            </a:solidFill>
                            <a:latin typeface="Cambria Math" charset="0"/>
                            <a:ea typeface="Times New Roman" charset="0"/>
                          </a:rPr>
                          <m:t>(</m:t>
                        </m:r>
                        <m:f>
                          <m:fPr>
                            <m:ctrlPr>
                              <a:rPr lang="en-US" sz="1600" i="1">
                                <a:solidFill>
                                  <a:prstClr val="black"/>
                                </a:solidFill>
                                <a:latin typeface="Cambria Math" panose="02040503050406030204" pitchFamily="18" charset="0"/>
                                <a:ea typeface="Times New Roman" charset="0"/>
                              </a:rPr>
                            </m:ctrlPr>
                          </m:fPr>
                          <m:num>
                            <m:r>
                              <m:rPr>
                                <m:sty m:val="p"/>
                              </m:rPr>
                              <a:rPr lang="en-US" sz="1600">
                                <a:solidFill>
                                  <a:prstClr val="white">
                                    <a:lumMod val="50000"/>
                                  </a:prstClr>
                                </a:solidFill>
                                <a:latin typeface="Cambria Math" charset="0"/>
                                <a:ea typeface="Times New Roman" charset="0"/>
                                <a:cs typeface="Times New Roman" charset="0"/>
                              </a:rPr>
                              <m:t>m</m:t>
                            </m:r>
                            <m:r>
                              <m:rPr>
                                <m:sty m:val="p"/>
                              </m:rPr>
                              <a:rPr lang="en-US" sz="1600">
                                <a:solidFill>
                                  <a:prstClr val="black"/>
                                </a:solidFill>
                                <a:latin typeface="Cambria Math" charset="0"/>
                                <a:ea typeface="Times New Roman" charset="0"/>
                                <a:cs typeface="Times New Roman" charset="0"/>
                              </a:rPr>
                              <m:t>k</m:t>
                            </m:r>
                          </m:num>
                          <m:den>
                            <m:r>
                              <a:rPr lang="en-US" sz="1600">
                                <a:solidFill>
                                  <a:prstClr val="black"/>
                                </a:solidFill>
                                <a:latin typeface="Cambria Math" charset="0"/>
                                <a:ea typeface="Times New Roman" charset="0"/>
                                <a:cs typeface="Times New Roman" charset="0"/>
                              </a:rPr>
                              <m:t>2</m:t>
                            </m:r>
                            <m:r>
                              <m:rPr>
                                <m:sty m:val="p"/>
                              </m:rPr>
                              <a:rPr lang="en-US" sz="1600">
                                <a:solidFill>
                                  <a:prstClr val="white">
                                    <a:lumMod val="50000"/>
                                  </a:prstClr>
                                </a:solidFill>
                                <a:latin typeface="Cambria Math" charset="0"/>
                                <a:ea typeface="Times New Roman" charset="0"/>
                                <a:cs typeface="Times New Roman" charset="0"/>
                              </a:rPr>
                              <m:t>m</m:t>
                            </m:r>
                            <m:r>
                              <m:rPr>
                                <m:sty m:val="p"/>
                              </m:rPr>
                              <a:rPr lang="en-US" sz="1600">
                                <a:solidFill>
                                  <a:prstClr val="black"/>
                                </a:solidFill>
                                <a:latin typeface="Cambria Math" charset="0"/>
                                <a:ea typeface="Times New Roman" charset="0"/>
                                <a:cs typeface="Times New Roman" charset="0"/>
                              </a:rPr>
                              <m:t>k</m:t>
                            </m:r>
                            <m:r>
                              <a:rPr lang="en-US" sz="1600">
                                <a:solidFill>
                                  <a:srgbClr val="000000"/>
                                </a:solidFill>
                                <a:latin typeface="Cambria Math" charset="0"/>
                                <a:ea typeface="Times New Roman" charset="0"/>
                              </a:rPr>
                              <m:t>+</m:t>
                            </m:r>
                            <m:r>
                              <a:rPr lang="en-US" sz="1600">
                                <a:solidFill>
                                  <a:prstClr val="white">
                                    <a:lumMod val="50000"/>
                                  </a:prstClr>
                                </a:solidFill>
                                <a:latin typeface="Cambria Math" charset="0"/>
                                <a:ea typeface="Cambria Math" charset="0"/>
                                <a:cs typeface="Cambria Math" charset="0"/>
                              </a:rPr>
                              <m:t>1</m:t>
                            </m:r>
                            <m:r>
                              <a:rPr lang="en-US" sz="1600">
                                <a:solidFill>
                                  <a:prstClr val="white">
                                    <a:lumMod val="50000"/>
                                  </a:prstClr>
                                </a:solidFill>
                                <a:latin typeface="Cambria Math" charset="0"/>
                                <a:ea typeface="Cambria Math" charset="0"/>
                                <a:cs typeface="Cambria Math" charset="0"/>
                              </a:rPr>
                              <m:t>−</m:t>
                            </m:r>
                            <m:r>
                              <m:rPr>
                                <m:sty m:val="p"/>
                              </m:rPr>
                              <a:rPr lang="en-US" sz="1600">
                                <a:solidFill>
                                  <a:prstClr val="white">
                                    <a:lumMod val="50000"/>
                                  </a:prstClr>
                                </a:solidFill>
                                <a:latin typeface="Cambria Math" charset="0"/>
                                <a:ea typeface="Cambria Math" charset="0"/>
                                <a:cs typeface="Cambria Math" charset="0"/>
                              </a:rPr>
                              <m:t>k</m:t>
                            </m:r>
                            <m:r>
                              <a:rPr lang="en-US" sz="1600">
                                <a:solidFill>
                                  <a:prstClr val="white">
                                    <a:lumMod val="50000"/>
                                  </a:prstClr>
                                </a:solidFill>
                                <a:latin typeface="Cambria Math" charset="0"/>
                                <a:ea typeface="Cambria Math" charset="0"/>
                                <a:cs typeface="Cambria Math" charset="0"/>
                              </a:rPr>
                              <m:t>−</m:t>
                            </m:r>
                            <m:r>
                              <m:rPr>
                                <m:sty m:val="p"/>
                              </m:rPr>
                              <a:rPr lang="en-US" sz="1600">
                                <a:solidFill>
                                  <a:prstClr val="white">
                                    <a:lumMod val="50000"/>
                                  </a:prstClr>
                                </a:solidFill>
                                <a:latin typeface="Cambria Math" charset="0"/>
                                <a:ea typeface="Times New Roman" charset="0"/>
                                <a:cs typeface="Times New Roman" charset="0"/>
                              </a:rPr>
                              <m:t>m</m:t>
                            </m:r>
                          </m:den>
                        </m:f>
                        <m:r>
                          <a:rPr lang="en-US" sz="1600">
                            <a:solidFill>
                              <a:prstClr val="black"/>
                            </a:solidFill>
                            <a:latin typeface="Cambria Math" charset="0"/>
                            <a:ea typeface="Times New Roman" charset="0"/>
                          </a:rPr>
                          <m:t>)</m:t>
                        </m:r>
                        <m:r>
                          <m:rPr>
                            <m:sty m:val="p"/>
                          </m:rPr>
                          <a:rPr lang="en-US" sz="1600">
                            <a:solidFill>
                              <a:srgbClr val="FF0000"/>
                            </a:solidFill>
                            <a:latin typeface="Cambria Math" charset="0"/>
                            <a:ea typeface="Times New Roman" charset="0"/>
                          </a:rPr>
                          <m:t>k</m:t>
                        </m:r>
                        <m:r>
                          <a:rPr lang="en-US" sz="1600" i="1">
                            <a:solidFill>
                              <a:srgbClr val="FF0000"/>
                            </a:solidFill>
                            <a:latin typeface="Cambria Math" charset="0"/>
                            <a:ea typeface="Cambria Math" charset="0"/>
                            <a:cs typeface="Cambria Math" charset="0"/>
                          </a:rPr>
                          <m:t>]</m:t>
                        </m:r>
                      </m:num>
                      <m:den>
                        <m:r>
                          <a:rPr lang="en-US" sz="1600" i="1">
                            <a:solidFill>
                              <a:srgbClr val="FF0000"/>
                            </a:solidFill>
                            <a:latin typeface="Cambria Math" charset="0"/>
                            <a:ea typeface="Times New Roman" charset="0"/>
                          </a:rPr>
                          <m:t>[</m:t>
                        </m:r>
                        <m:r>
                          <a:rPr lang="en-US" sz="1600" i="1">
                            <a:solidFill>
                              <a:srgbClr val="000000"/>
                            </a:solidFill>
                            <a:latin typeface="Cambria Math" charset="0"/>
                            <a:ea typeface="Times New Roman" charset="0"/>
                          </a:rPr>
                          <m:t>(</m:t>
                        </m:r>
                        <m:f>
                          <m:fPr>
                            <m:ctrlPr>
                              <a:rPr lang="en-US" sz="1600" i="1">
                                <a:solidFill>
                                  <a:prstClr val="black"/>
                                </a:solidFill>
                                <a:latin typeface="Cambria Math" panose="02040503050406030204" pitchFamily="18" charset="0"/>
                                <a:ea typeface="Times New Roman" charset="0"/>
                              </a:rPr>
                            </m:ctrlPr>
                          </m:fPr>
                          <m:num>
                            <m:r>
                              <m:rPr>
                                <m:sty m:val="p"/>
                              </m:rPr>
                              <a:rPr lang="en-US" sz="1600">
                                <a:solidFill>
                                  <a:prstClr val="black"/>
                                </a:solidFill>
                                <a:latin typeface="Cambria Math" charset="0"/>
                                <a:ea typeface="Cambria Math" charset="0"/>
                                <a:cs typeface="Cambria Math" charset="0"/>
                              </a:rPr>
                              <m:t>m</m:t>
                            </m:r>
                            <m:r>
                              <a:rPr lang="en-US" sz="1600" baseline="30000">
                                <a:solidFill>
                                  <a:prstClr val="black"/>
                                </a:solidFill>
                                <a:latin typeface="Cambria Math" charset="0"/>
                                <a:ea typeface="Cambria Math" charset="0"/>
                                <a:cs typeface="Cambria Math" charset="0"/>
                              </a:rPr>
                              <m:t>2</m:t>
                            </m:r>
                            <m:r>
                              <a:rPr lang="en-US" sz="1600">
                                <a:solidFill>
                                  <a:prstClr val="black"/>
                                </a:solidFill>
                                <a:latin typeface="Cambria Math" charset="0"/>
                                <a:ea typeface="Cambria Math" charset="0"/>
                                <a:cs typeface="Cambria Math" charset="0"/>
                              </a:rPr>
                              <m:t>∗</m:t>
                            </m:r>
                            <m:r>
                              <m:rPr>
                                <m:sty m:val="p"/>
                              </m:rPr>
                              <a:rPr lang="en-US" sz="1600">
                                <a:solidFill>
                                  <a:prstClr val="black"/>
                                </a:solidFill>
                                <a:latin typeface="Cambria Math" charset="0"/>
                                <a:ea typeface="Times New Roman" charset="0"/>
                                <a:cs typeface="Times New Roman" charset="0"/>
                              </a:rPr>
                              <m:t>k</m:t>
                            </m:r>
                          </m:num>
                          <m:den>
                            <m:r>
                              <m:rPr>
                                <m:sty m:val="p"/>
                              </m:rPr>
                              <a:rPr lang="en-US" sz="1600">
                                <a:solidFill>
                                  <a:prstClr val="black"/>
                                </a:solidFill>
                                <a:latin typeface="Cambria Math" charset="0"/>
                                <a:ea typeface="Cambria Math" charset="0"/>
                                <a:cs typeface="Cambria Math" charset="0"/>
                              </a:rPr>
                              <m:t>m</m:t>
                            </m:r>
                            <m:r>
                              <a:rPr lang="en-US" sz="1600" baseline="30000">
                                <a:solidFill>
                                  <a:prstClr val="black"/>
                                </a:solidFill>
                                <a:latin typeface="Cambria Math" charset="0"/>
                                <a:ea typeface="Cambria Math" charset="0"/>
                                <a:cs typeface="Cambria Math" charset="0"/>
                              </a:rPr>
                              <m:t>2</m:t>
                            </m:r>
                            <m:r>
                              <m:rPr>
                                <m:sty m:val="p"/>
                              </m:rPr>
                              <a:rPr lang="en-US" sz="1600">
                                <a:solidFill>
                                  <a:prstClr val="black"/>
                                </a:solidFill>
                                <a:latin typeface="Cambria Math" charset="0"/>
                                <a:ea typeface="Times New Roman" charset="0"/>
                                <a:cs typeface="Times New Roman" charset="0"/>
                              </a:rPr>
                              <m:t>k</m:t>
                            </m:r>
                            <m:r>
                              <a:rPr lang="en-US" sz="1600">
                                <a:solidFill>
                                  <a:prstClr val="black"/>
                                </a:solidFill>
                                <a:latin typeface="Cambria Math" charset="0"/>
                                <a:ea typeface="Times New Roman" charset="0"/>
                              </a:rPr>
                              <m:t>+</m:t>
                            </m:r>
                            <m:r>
                              <a:rPr lang="en-US" sz="1600">
                                <a:solidFill>
                                  <a:prstClr val="black"/>
                                </a:solidFill>
                                <a:latin typeface="Cambria Math" charset="0"/>
                                <a:ea typeface="Cambria Math" charset="0"/>
                                <a:cs typeface="Cambria Math" charset="0"/>
                              </a:rPr>
                              <m:t>1</m:t>
                            </m:r>
                            <m:r>
                              <a:rPr lang="en-US" sz="1600">
                                <a:solidFill>
                                  <a:prstClr val="black"/>
                                </a:solidFill>
                                <a:latin typeface="Cambria Math" charset="0"/>
                                <a:ea typeface="Cambria Math" charset="0"/>
                                <a:cs typeface="Cambria Math" charset="0"/>
                              </a:rPr>
                              <m:t>−</m:t>
                            </m:r>
                            <m:r>
                              <a:rPr lang="en-US" sz="1600">
                                <a:solidFill>
                                  <a:prstClr val="black"/>
                                </a:solidFill>
                                <a:latin typeface="Cambria Math" charset="0"/>
                                <a:ea typeface="Cambria Math" charset="0"/>
                                <a:cs typeface="Cambria Math" charset="0"/>
                              </a:rPr>
                              <m:t>2</m:t>
                            </m:r>
                            <m:r>
                              <m:rPr>
                                <m:sty m:val="p"/>
                              </m:rPr>
                              <a:rPr lang="en-US" sz="1600">
                                <a:solidFill>
                                  <a:prstClr val="black"/>
                                </a:solidFill>
                                <a:latin typeface="Cambria Math" charset="0"/>
                                <a:ea typeface="Cambria Math" charset="0"/>
                                <a:cs typeface="Cambria Math" charset="0"/>
                              </a:rPr>
                              <m:t>m</m:t>
                            </m:r>
                            <m:r>
                              <a:rPr lang="en-US" sz="1600">
                                <a:solidFill>
                                  <a:prstClr val="black"/>
                                </a:solidFill>
                                <a:latin typeface="Cambria Math" charset="0"/>
                                <a:ea typeface="Cambria Math" charset="0"/>
                                <a:cs typeface="Cambria Math" charset="0"/>
                              </a:rPr>
                              <m:t>+</m:t>
                            </m:r>
                            <m:r>
                              <m:rPr>
                                <m:sty m:val="p"/>
                              </m:rPr>
                              <a:rPr lang="en-US" sz="1600">
                                <a:solidFill>
                                  <a:prstClr val="black"/>
                                </a:solidFill>
                                <a:latin typeface="Cambria Math" charset="0"/>
                                <a:ea typeface="Cambria Math" charset="0"/>
                                <a:cs typeface="Cambria Math" charset="0"/>
                              </a:rPr>
                              <m:t>m</m:t>
                            </m:r>
                            <m:r>
                              <a:rPr lang="en-US" sz="1600" baseline="30000">
                                <a:solidFill>
                                  <a:prstClr val="black"/>
                                </a:solidFill>
                                <a:latin typeface="Cambria Math" charset="0"/>
                                <a:ea typeface="Cambria Math" charset="0"/>
                                <a:cs typeface="Cambria Math" charset="0"/>
                              </a:rPr>
                              <m:t>2</m:t>
                            </m:r>
                            <m:r>
                              <a:rPr lang="en-US" sz="1600" i="1">
                                <a:solidFill>
                                  <a:prstClr val="black"/>
                                </a:solidFill>
                                <a:latin typeface="Cambria Math" charset="0"/>
                                <a:ea typeface="Cambria Math" charset="0"/>
                                <a:cs typeface="Cambria Math" charset="0"/>
                              </a:rPr>
                              <m:t>−</m:t>
                            </m:r>
                            <m:r>
                              <m:rPr>
                                <m:sty m:val="p"/>
                              </m:rPr>
                              <a:rPr lang="en-US" sz="1600">
                                <a:solidFill>
                                  <a:prstClr val="black"/>
                                </a:solidFill>
                                <a:latin typeface="Cambria Math" charset="0"/>
                                <a:ea typeface="Cambria Math" charset="0"/>
                                <a:cs typeface="Cambria Math" charset="0"/>
                              </a:rPr>
                              <m:t>k</m:t>
                            </m:r>
                            <m:r>
                              <a:rPr lang="en-US" sz="1600">
                                <a:solidFill>
                                  <a:prstClr val="black"/>
                                </a:solidFill>
                                <a:latin typeface="Cambria Math" charset="0"/>
                                <a:ea typeface="Cambria Math" charset="0"/>
                                <a:cs typeface="Cambria Math" charset="0"/>
                              </a:rPr>
                              <m:t>+</m:t>
                            </m:r>
                            <m:r>
                              <a:rPr lang="en-US" sz="1600">
                                <a:solidFill>
                                  <a:prstClr val="black"/>
                                </a:solidFill>
                                <a:latin typeface="Cambria Math" charset="0"/>
                                <a:ea typeface="Cambria Math" charset="0"/>
                                <a:cs typeface="Cambria Math" charset="0"/>
                              </a:rPr>
                              <m:t>2</m:t>
                            </m:r>
                            <m:r>
                              <m:rPr>
                                <m:sty m:val="p"/>
                              </m:rPr>
                              <a:rPr lang="en-US" sz="1600">
                                <a:solidFill>
                                  <a:prstClr val="black"/>
                                </a:solidFill>
                                <a:latin typeface="Cambria Math" charset="0"/>
                                <a:ea typeface="Cambria Math" charset="0"/>
                                <a:cs typeface="Cambria Math" charset="0"/>
                              </a:rPr>
                              <m:t>km</m:t>
                            </m:r>
                            <m:r>
                              <a:rPr lang="en-US" sz="1600">
                                <a:solidFill>
                                  <a:prstClr val="black"/>
                                </a:solidFill>
                                <a:latin typeface="Cambria Math" charset="0"/>
                                <a:ea typeface="Cambria Math" charset="0"/>
                                <a:cs typeface="Cambria Math" charset="0"/>
                              </a:rPr>
                              <m:t>−</m:t>
                            </m:r>
                            <m:r>
                              <m:rPr>
                                <m:sty m:val="p"/>
                              </m:rPr>
                              <a:rPr lang="en-US" sz="1600">
                                <a:solidFill>
                                  <a:prstClr val="black"/>
                                </a:solidFill>
                                <a:latin typeface="Cambria Math" charset="0"/>
                                <a:ea typeface="Cambria Math" charset="0"/>
                                <a:cs typeface="Cambria Math" charset="0"/>
                              </a:rPr>
                              <m:t>mk</m:t>
                            </m:r>
                            <m:r>
                              <a:rPr lang="en-US" sz="1600" baseline="30000">
                                <a:solidFill>
                                  <a:prstClr val="black"/>
                                </a:solidFill>
                                <a:latin typeface="Cambria Math" charset="0"/>
                                <a:ea typeface="Cambria Math" charset="0"/>
                                <a:cs typeface="Cambria Math" charset="0"/>
                              </a:rPr>
                              <m:t>2</m:t>
                            </m:r>
                          </m:den>
                        </m:f>
                        <m:r>
                          <a:rPr lang="en-US" sz="1600">
                            <a:solidFill>
                              <a:prstClr val="black"/>
                            </a:solidFill>
                            <a:latin typeface="Cambria Math" charset="0"/>
                            <a:ea typeface="Cambria Math" charset="0"/>
                            <a:cs typeface="Cambria Math" charset="0"/>
                          </a:rPr>
                          <m:t>)</m:t>
                        </m:r>
                        <m:r>
                          <m:rPr>
                            <m:sty m:val="p"/>
                          </m:rPr>
                          <a:rPr lang="en-US" sz="1600">
                            <a:solidFill>
                              <a:srgbClr val="FF0000"/>
                            </a:solidFill>
                            <a:latin typeface="Cambria Math" charset="0"/>
                            <a:ea typeface="Times New Roman" charset="0"/>
                          </a:rPr>
                          <m:t>k</m:t>
                        </m:r>
                        <m:r>
                          <a:rPr lang="en-US" sz="1600" i="1">
                            <a:solidFill>
                              <a:srgbClr val="FF0000"/>
                            </a:solidFill>
                            <a:latin typeface="Cambria Math" charset="0"/>
                            <a:ea typeface="Cambria Math" charset="0"/>
                            <a:cs typeface="Cambria Math" charset="0"/>
                          </a:rPr>
                          <m:t>]</m:t>
                        </m:r>
                        <m:r>
                          <a:rPr lang="en-US" sz="1600">
                            <a:solidFill>
                              <a:prstClr val="black"/>
                            </a:solidFill>
                            <a:latin typeface="Cambria Math" charset="0"/>
                            <a:ea typeface="Times New Roman" charset="0"/>
                          </a:rPr>
                          <m:t>∗</m:t>
                        </m:r>
                        <m:r>
                          <a:rPr lang="en-US" sz="1600" i="1">
                            <a:solidFill>
                              <a:srgbClr val="FF0000"/>
                            </a:solidFill>
                            <a:latin typeface="Cambria Math" charset="0"/>
                            <a:ea typeface="Times New Roman" charset="0"/>
                          </a:rPr>
                          <m:t>[</m:t>
                        </m:r>
                        <m:r>
                          <a:rPr lang="en-US" sz="1600" i="1">
                            <a:solidFill>
                              <a:prstClr val="black"/>
                            </a:solidFill>
                            <a:latin typeface="Cambria Math" charset="0"/>
                            <a:ea typeface="Times New Roman" charset="0"/>
                          </a:rPr>
                          <m:t>(</m:t>
                        </m:r>
                        <m:f>
                          <m:fPr>
                            <m:ctrlPr>
                              <a:rPr lang="en-US" sz="1600" i="1">
                                <a:solidFill>
                                  <a:prstClr val="black"/>
                                </a:solidFill>
                                <a:latin typeface="Cambria Math" panose="02040503050406030204" pitchFamily="18" charset="0"/>
                                <a:ea typeface="Times New Roman" charset="0"/>
                              </a:rPr>
                            </m:ctrlPr>
                          </m:fPr>
                          <m:num>
                            <m:r>
                              <m:rPr>
                                <m:sty m:val="p"/>
                              </m:rPr>
                              <a:rPr lang="en-US" sz="1600">
                                <a:solidFill>
                                  <a:prstClr val="white">
                                    <a:lumMod val="50000"/>
                                  </a:prstClr>
                                </a:solidFill>
                                <a:latin typeface="Cambria Math" charset="0"/>
                                <a:ea typeface="Times New Roman" charset="0"/>
                                <a:cs typeface="Times New Roman" charset="0"/>
                              </a:rPr>
                              <m:t>m</m:t>
                            </m:r>
                            <m:r>
                              <m:rPr>
                                <m:sty m:val="p"/>
                              </m:rPr>
                              <a:rPr lang="en-US" sz="1600">
                                <a:solidFill>
                                  <a:prstClr val="black"/>
                                </a:solidFill>
                                <a:latin typeface="Cambria Math" charset="0"/>
                                <a:ea typeface="Times New Roman" charset="0"/>
                                <a:cs typeface="Times New Roman" charset="0"/>
                              </a:rPr>
                              <m:t>k</m:t>
                            </m:r>
                          </m:num>
                          <m:den>
                            <m:r>
                              <a:rPr lang="en-US" sz="1600">
                                <a:solidFill>
                                  <a:prstClr val="black"/>
                                </a:solidFill>
                                <a:latin typeface="Cambria Math" charset="0"/>
                                <a:ea typeface="Times New Roman" charset="0"/>
                                <a:cs typeface="Times New Roman" charset="0"/>
                              </a:rPr>
                              <m:t>2</m:t>
                            </m:r>
                            <m:r>
                              <m:rPr>
                                <m:sty m:val="p"/>
                              </m:rPr>
                              <a:rPr lang="en-US" sz="1600">
                                <a:solidFill>
                                  <a:prstClr val="white">
                                    <a:lumMod val="50000"/>
                                  </a:prstClr>
                                </a:solidFill>
                                <a:latin typeface="Cambria Math" charset="0"/>
                                <a:ea typeface="Times New Roman" charset="0"/>
                                <a:cs typeface="Times New Roman" charset="0"/>
                              </a:rPr>
                              <m:t>m</m:t>
                            </m:r>
                            <m:r>
                              <m:rPr>
                                <m:sty m:val="p"/>
                              </m:rPr>
                              <a:rPr lang="en-US" sz="1600">
                                <a:solidFill>
                                  <a:prstClr val="black"/>
                                </a:solidFill>
                                <a:latin typeface="Cambria Math" charset="0"/>
                                <a:ea typeface="Times New Roman" charset="0"/>
                                <a:cs typeface="Times New Roman" charset="0"/>
                              </a:rPr>
                              <m:t>k</m:t>
                            </m:r>
                            <m:r>
                              <a:rPr lang="en-US" sz="1600">
                                <a:solidFill>
                                  <a:srgbClr val="000000"/>
                                </a:solidFill>
                                <a:latin typeface="Cambria Math" charset="0"/>
                                <a:ea typeface="Times New Roman" charset="0"/>
                              </a:rPr>
                              <m:t>+</m:t>
                            </m:r>
                            <m:r>
                              <a:rPr lang="en-US" sz="1600">
                                <a:solidFill>
                                  <a:prstClr val="white">
                                    <a:lumMod val="50000"/>
                                  </a:prstClr>
                                </a:solidFill>
                                <a:latin typeface="Cambria Math" charset="0"/>
                                <a:ea typeface="Cambria Math" charset="0"/>
                                <a:cs typeface="Cambria Math" charset="0"/>
                              </a:rPr>
                              <m:t>1</m:t>
                            </m:r>
                            <m:r>
                              <a:rPr lang="en-US" sz="1600">
                                <a:solidFill>
                                  <a:prstClr val="white">
                                    <a:lumMod val="50000"/>
                                  </a:prstClr>
                                </a:solidFill>
                                <a:latin typeface="Cambria Math" charset="0"/>
                                <a:ea typeface="Cambria Math" charset="0"/>
                                <a:cs typeface="Cambria Math" charset="0"/>
                              </a:rPr>
                              <m:t>−</m:t>
                            </m:r>
                            <m:r>
                              <m:rPr>
                                <m:sty m:val="p"/>
                              </m:rPr>
                              <a:rPr lang="en-US" sz="1600">
                                <a:solidFill>
                                  <a:prstClr val="white">
                                    <a:lumMod val="50000"/>
                                  </a:prstClr>
                                </a:solidFill>
                                <a:latin typeface="Cambria Math" charset="0"/>
                                <a:ea typeface="Cambria Math" charset="0"/>
                                <a:cs typeface="Cambria Math" charset="0"/>
                              </a:rPr>
                              <m:t>k</m:t>
                            </m:r>
                            <m:r>
                              <a:rPr lang="en-US" sz="1600">
                                <a:solidFill>
                                  <a:prstClr val="white">
                                    <a:lumMod val="50000"/>
                                  </a:prstClr>
                                </a:solidFill>
                                <a:latin typeface="Cambria Math" charset="0"/>
                                <a:ea typeface="Cambria Math" charset="0"/>
                                <a:cs typeface="Cambria Math" charset="0"/>
                              </a:rPr>
                              <m:t>−</m:t>
                            </m:r>
                            <m:r>
                              <m:rPr>
                                <m:sty m:val="p"/>
                              </m:rPr>
                              <a:rPr lang="en-US" sz="1600">
                                <a:solidFill>
                                  <a:prstClr val="white">
                                    <a:lumMod val="50000"/>
                                  </a:prstClr>
                                </a:solidFill>
                                <a:latin typeface="Cambria Math" charset="0"/>
                                <a:ea typeface="Times New Roman" charset="0"/>
                                <a:cs typeface="Times New Roman" charset="0"/>
                              </a:rPr>
                              <m:t>m</m:t>
                            </m:r>
                          </m:den>
                        </m:f>
                        <m:r>
                          <a:rPr lang="en-US" sz="1600">
                            <a:solidFill>
                              <a:prstClr val="black"/>
                            </a:solidFill>
                            <a:latin typeface="Cambria Math" charset="0"/>
                            <a:ea typeface="Times New Roman" charset="0"/>
                          </a:rPr>
                          <m:t>)</m:t>
                        </m:r>
                        <m:r>
                          <m:rPr>
                            <m:sty m:val="p"/>
                          </m:rPr>
                          <a:rPr lang="en-US" sz="1600">
                            <a:solidFill>
                              <a:srgbClr val="FF0000"/>
                            </a:solidFill>
                            <a:latin typeface="Cambria Math" charset="0"/>
                            <a:ea typeface="Times New Roman" charset="0"/>
                          </a:rPr>
                          <m:t>k</m:t>
                        </m:r>
                        <m:r>
                          <a:rPr lang="en-US" sz="1600">
                            <a:solidFill>
                              <a:srgbClr val="FF0000"/>
                            </a:solidFill>
                            <a:latin typeface="Cambria Math" charset="0"/>
                            <a:ea typeface="Cambria Math" charset="0"/>
                            <a:cs typeface="Cambria Math" charset="0"/>
                          </a:rPr>
                          <m:t>]</m:t>
                        </m:r>
                        <m:r>
                          <a:rPr lang="en-US" sz="1600">
                            <a:solidFill>
                              <a:srgbClr val="000000"/>
                            </a:solidFill>
                            <a:latin typeface="Cambria Math" charset="0"/>
                            <a:ea typeface="Times New Roman" charset="0"/>
                          </a:rPr>
                          <m:t>+</m:t>
                        </m:r>
                        <m:r>
                          <a:rPr lang="en-US" sz="1600" i="1">
                            <a:solidFill>
                              <a:srgbClr val="FF0000"/>
                            </a:solidFill>
                            <a:latin typeface="Cambria Math" charset="0"/>
                            <a:ea typeface="Times New Roman" charset="0"/>
                          </a:rPr>
                          <m:t>[</m:t>
                        </m:r>
                        <m:r>
                          <a:rPr lang="en-US" sz="1600" i="1">
                            <a:solidFill>
                              <a:srgbClr val="000000"/>
                            </a:solidFill>
                            <a:latin typeface="Cambria Math" charset="0"/>
                            <a:ea typeface="Times New Roman" charset="0"/>
                          </a:rPr>
                          <m:t>(</m:t>
                        </m:r>
                        <m:r>
                          <a:rPr lang="en-US" sz="1600" i="1">
                            <a:solidFill>
                              <a:srgbClr val="000000"/>
                            </a:solidFill>
                            <a:latin typeface="Cambria Math" charset="0"/>
                            <a:ea typeface="Times New Roman" charset="0"/>
                          </a:rPr>
                          <m:t>1</m:t>
                        </m:r>
                        <m:r>
                          <a:rPr lang="en-US" sz="1600" i="1">
                            <a:solidFill>
                              <a:srgbClr val="000000"/>
                            </a:solidFill>
                            <a:latin typeface="Cambria Math" charset="0"/>
                            <a:ea typeface="Times New Roman" charset="0"/>
                          </a:rPr>
                          <m:t>− </m:t>
                        </m:r>
                        <m:f>
                          <m:fPr>
                            <m:ctrlPr>
                              <a:rPr lang="en-US" sz="1600" i="1">
                                <a:solidFill>
                                  <a:prstClr val="black"/>
                                </a:solidFill>
                                <a:latin typeface="Cambria Math" panose="02040503050406030204" pitchFamily="18" charset="0"/>
                                <a:ea typeface="Times New Roman" charset="0"/>
                              </a:rPr>
                            </m:ctrlPr>
                          </m:fPr>
                          <m:num>
                            <m:r>
                              <m:rPr>
                                <m:sty m:val="p"/>
                              </m:rPr>
                              <a:rPr lang="en-US" sz="1600">
                                <a:solidFill>
                                  <a:prstClr val="black"/>
                                </a:solidFill>
                                <a:latin typeface="Cambria Math" charset="0"/>
                                <a:ea typeface="Cambria Math" charset="0"/>
                                <a:cs typeface="Cambria Math" charset="0"/>
                              </a:rPr>
                              <m:t>m</m:t>
                            </m:r>
                            <m:r>
                              <a:rPr lang="en-US" sz="1600" baseline="30000">
                                <a:solidFill>
                                  <a:prstClr val="black"/>
                                </a:solidFill>
                                <a:latin typeface="Cambria Math" charset="0"/>
                                <a:ea typeface="Cambria Math" charset="0"/>
                                <a:cs typeface="Cambria Math" charset="0"/>
                              </a:rPr>
                              <m:t>2</m:t>
                            </m:r>
                            <m:r>
                              <a:rPr lang="en-US" sz="1600">
                                <a:solidFill>
                                  <a:prstClr val="black"/>
                                </a:solidFill>
                                <a:latin typeface="Cambria Math" charset="0"/>
                                <a:ea typeface="Cambria Math" charset="0"/>
                                <a:cs typeface="Cambria Math" charset="0"/>
                              </a:rPr>
                              <m:t>∗</m:t>
                            </m:r>
                            <m:r>
                              <m:rPr>
                                <m:sty m:val="p"/>
                              </m:rPr>
                              <a:rPr lang="en-US" sz="1600">
                                <a:solidFill>
                                  <a:prstClr val="black"/>
                                </a:solidFill>
                                <a:latin typeface="Cambria Math" charset="0"/>
                                <a:ea typeface="Times New Roman" charset="0"/>
                                <a:cs typeface="Times New Roman" charset="0"/>
                              </a:rPr>
                              <m:t>k</m:t>
                            </m:r>
                          </m:num>
                          <m:den>
                            <m:r>
                              <m:rPr>
                                <m:sty m:val="p"/>
                              </m:rPr>
                              <a:rPr lang="en-US" sz="1600">
                                <a:solidFill>
                                  <a:prstClr val="black"/>
                                </a:solidFill>
                                <a:latin typeface="Cambria Math" charset="0"/>
                                <a:ea typeface="Cambria Math" charset="0"/>
                                <a:cs typeface="Cambria Math" charset="0"/>
                              </a:rPr>
                              <m:t>m</m:t>
                            </m:r>
                            <m:r>
                              <a:rPr lang="en-US" sz="1600" baseline="30000">
                                <a:solidFill>
                                  <a:prstClr val="black"/>
                                </a:solidFill>
                                <a:latin typeface="Cambria Math" charset="0"/>
                                <a:ea typeface="Cambria Math" charset="0"/>
                                <a:cs typeface="Cambria Math" charset="0"/>
                              </a:rPr>
                              <m:t>2</m:t>
                            </m:r>
                            <m:r>
                              <m:rPr>
                                <m:sty m:val="p"/>
                              </m:rPr>
                              <a:rPr lang="en-US" sz="1600">
                                <a:solidFill>
                                  <a:prstClr val="black"/>
                                </a:solidFill>
                                <a:latin typeface="Cambria Math" charset="0"/>
                                <a:ea typeface="Times New Roman" charset="0"/>
                                <a:cs typeface="Times New Roman" charset="0"/>
                              </a:rPr>
                              <m:t>k</m:t>
                            </m:r>
                            <m:r>
                              <a:rPr lang="en-US" sz="1600">
                                <a:solidFill>
                                  <a:prstClr val="black"/>
                                </a:solidFill>
                                <a:latin typeface="Cambria Math" charset="0"/>
                                <a:ea typeface="Times New Roman" charset="0"/>
                              </a:rPr>
                              <m:t>+</m:t>
                            </m:r>
                            <m:r>
                              <a:rPr lang="en-US" sz="1600">
                                <a:solidFill>
                                  <a:prstClr val="black"/>
                                </a:solidFill>
                                <a:latin typeface="Cambria Math" charset="0"/>
                                <a:ea typeface="Cambria Math" charset="0"/>
                                <a:cs typeface="Cambria Math" charset="0"/>
                              </a:rPr>
                              <m:t>1</m:t>
                            </m:r>
                            <m:r>
                              <a:rPr lang="en-US" sz="1600">
                                <a:solidFill>
                                  <a:prstClr val="black"/>
                                </a:solidFill>
                                <a:latin typeface="Cambria Math" charset="0"/>
                                <a:ea typeface="Cambria Math" charset="0"/>
                                <a:cs typeface="Cambria Math" charset="0"/>
                              </a:rPr>
                              <m:t>−</m:t>
                            </m:r>
                            <m:r>
                              <a:rPr lang="en-US" sz="1600">
                                <a:solidFill>
                                  <a:prstClr val="black"/>
                                </a:solidFill>
                                <a:latin typeface="Cambria Math" charset="0"/>
                                <a:ea typeface="Cambria Math" charset="0"/>
                                <a:cs typeface="Cambria Math" charset="0"/>
                              </a:rPr>
                              <m:t>2</m:t>
                            </m:r>
                            <m:r>
                              <m:rPr>
                                <m:sty m:val="p"/>
                              </m:rPr>
                              <a:rPr lang="en-US" sz="1600">
                                <a:solidFill>
                                  <a:prstClr val="black"/>
                                </a:solidFill>
                                <a:latin typeface="Cambria Math" charset="0"/>
                                <a:ea typeface="Cambria Math" charset="0"/>
                                <a:cs typeface="Cambria Math" charset="0"/>
                              </a:rPr>
                              <m:t>m</m:t>
                            </m:r>
                            <m:r>
                              <a:rPr lang="en-US" sz="1600">
                                <a:solidFill>
                                  <a:prstClr val="black"/>
                                </a:solidFill>
                                <a:latin typeface="Cambria Math" charset="0"/>
                                <a:ea typeface="Cambria Math" charset="0"/>
                                <a:cs typeface="Cambria Math" charset="0"/>
                              </a:rPr>
                              <m:t>+</m:t>
                            </m:r>
                            <m:r>
                              <m:rPr>
                                <m:sty m:val="p"/>
                              </m:rPr>
                              <a:rPr lang="en-US" sz="1600">
                                <a:solidFill>
                                  <a:prstClr val="black"/>
                                </a:solidFill>
                                <a:latin typeface="Cambria Math" charset="0"/>
                                <a:ea typeface="Cambria Math" charset="0"/>
                                <a:cs typeface="Cambria Math" charset="0"/>
                              </a:rPr>
                              <m:t>m</m:t>
                            </m:r>
                            <m:r>
                              <a:rPr lang="en-US" sz="1600" baseline="30000">
                                <a:solidFill>
                                  <a:prstClr val="black"/>
                                </a:solidFill>
                                <a:latin typeface="Cambria Math" charset="0"/>
                                <a:ea typeface="Cambria Math" charset="0"/>
                                <a:cs typeface="Cambria Math" charset="0"/>
                              </a:rPr>
                              <m:t>2</m:t>
                            </m:r>
                            <m:r>
                              <a:rPr lang="en-US" sz="1600" i="1">
                                <a:solidFill>
                                  <a:prstClr val="black"/>
                                </a:solidFill>
                                <a:latin typeface="Cambria Math" charset="0"/>
                                <a:ea typeface="Cambria Math" charset="0"/>
                                <a:cs typeface="Cambria Math" charset="0"/>
                              </a:rPr>
                              <m:t>−</m:t>
                            </m:r>
                            <m:r>
                              <m:rPr>
                                <m:sty m:val="p"/>
                              </m:rPr>
                              <a:rPr lang="en-US" sz="1600">
                                <a:solidFill>
                                  <a:prstClr val="black"/>
                                </a:solidFill>
                                <a:latin typeface="Cambria Math" charset="0"/>
                                <a:ea typeface="Cambria Math" charset="0"/>
                                <a:cs typeface="Cambria Math" charset="0"/>
                              </a:rPr>
                              <m:t>k</m:t>
                            </m:r>
                            <m:r>
                              <a:rPr lang="en-US" sz="1600">
                                <a:solidFill>
                                  <a:prstClr val="black"/>
                                </a:solidFill>
                                <a:latin typeface="Cambria Math" charset="0"/>
                                <a:ea typeface="Cambria Math" charset="0"/>
                                <a:cs typeface="Cambria Math" charset="0"/>
                              </a:rPr>
                              <m:t>+</m:t>
                            </m:r>
                            <m:r>
                              <a:rPr lang="en-US" sz="1600">
                                <a:solidFill>
                                  <a:prstClr val="black"/>
                                </a:solidFill>
                                <a:latin typeface="Cambria Math" charset="0"/>
                                <a:ea typeface="Cambria Math" charset="0"/>
                                <a:cs typeface="Cambria Math" charset="0"/>
                              </a:rPr>
                              <m:t>2</m:t>
                            </m:r>
                            <m:r>
                              <m:rPr>
                                <m:sty m:val="p"/>
                              </m:rPr>
                              <a:rPr lang="en-US" sz="1600">
                                <a:solidFill>
                                  <a:prstClr val="black"/>
                                </a:solidFill>
                                <a:latin typeface="Cambria Math" charset="0"/>
                                <a:ea typeface="Cambria Math" charset="0"/>
                                <a:cs typeface="Cambria Math" charset="0"/>
                              </a:rPr>
                              <m:t>km</m:t>
                            </m:r>
                            <m:r>
                              <a:rPr lang="en-US" sz="1600">
                                <a:solidFill>
                                  <a:prstClr val="black"/>
                                </a:solidFill>
                                <a:latin typeface="Cambria Math" charset="0"/>
                                <a:ea typeface="Cambria Math" charset="0"/>
                                <a:cs typeface="Cambria Math" charset="0"/>
                              </a:rPr>
                              <m:t>−</m:t>
                            </m:r>
                            <m:r>
                              <m:rPr>
                                <m:sty m:val="p"/>
                              </m:rPr>
                              <a:rPr lang="en-US" sz="1600">
                                <a:solidFill>
                                  <a:prstClr val="black"/>
                                </a:solidFill>
                                <a:latin typeface="Cambria Math" charset="0"/>
                                <a:ea typeface="Cambria Math" charset="0"/>
                                <a:cs typeface="Cambria Math" charset="0"/>
                              </a:rPr>
                              <m:t>mk</m:t>
                            </m:r>
                            <m:r>
                              <a:rPr lang="en-US" sz="1600" baseline="30000">
                                <a:solidFill>
                                  <a:prstClr val="black"/>
                                </a:solidFill>
                                <a:latin typeface="Cambria Math" charset="0"/>
                                <a:ea typeface="Cambria Math" charset="0"/>
                                <a:cs typeface="Cambria Math" charset="0"/>
                              </a:rPr>
                              <m:t>2</m:t>
                            </m:r>
                          </m:den>
                        </m:f>
                        <m:r>
                          <a:rPr lang="en-US" sz="1600" i="1">
                            <a:solidFill>
                              <a:prstClr val="black"/>
                            </a:solidFill>
                            <a:latin typeface="Cambria Math" charset="0"/>
                            <a:ea typeface="Cambria Math" charset="0"/>
                            <a:cs typeface="Cambria Math" charset="0"/>
                          </a:rPr>
                          <m:t>)</m:t>
                        </m:r>
                        <m:d>
                          <m:dPr>
                            <m:ctrlPr>
                              <a:rPr lang="en-US" sz="1600" i="1">
                                <a:solidFill>
                                  <a:srgbClr val="FF0000"/>
                                </a:solidFill>
                                <a:latin typeface="Cambria Math" panose="02040503050406030204" pitchFamily="18" charset="0"/>
                                <a:ea typeface="Times New Roman" charset="0"/>
                                <a:cs typeface="Cambria Math" charset="0"/>
                              </a:rPr>
                            </m:ctrlPr>
                          </m:dPr>
                          <m:e>
                            <m:r>
                              <a:rPr lang="en-US" sz="1600" i="1">
                                <a:solidFill>
                                  <a:srgbClr val="FF0000"/>
                                </a:solidFill>
                                <a:latin typeface="Cambria Math" charset="0"/>
                                <a:ea typeface="Times New Roman" charset="0"/>
                              </a:rPr>
                              <m:t>1</m:t>
                            </m:r>
                            <m:r>
                              <a:rPr lang="en-US" sz="1600" i="1">
                                <a:solidFill>
                                  <a:srgbClr val="FF0000"/>
                                </a:solidFill>
                                <a:latin typeface="Cambria Math" charset="0"/>
                                <a:ea typeface="Times New Roman" charset="0"/>
                              </a:rPr>
                              <m:t>−</m:t>
                            </m:r>
                            <m:r>
                              <m:rPr>
                                <m:sty m:val="p"/>
                              </m:rPr>
                              <a:rPr lang="en-US" sz="1600">
                                <a:solidFill>
                                  <a:srgbClr val="FF0000"/>
                                </a:solidFill>
                                <a:latin typeface="Cambria Math" charset="0"/>
                                <a:ea typeface="Times New Roman" charset="0"/>
                              </a:rPr>
                              <m:t>k</m:t>
                            </m:r>
                          </m:e>
                        </m:d>
                        <m:r>
                          <a:rPr lang="en-US" sz="1600" i="1">
                            <a:solidFill>
                              <a:srgbClr val="FF0000"/>
                            </a:solidFill>
                            <a:latin typeface="Cambria Math" charset="0"/>
                            <a:ea typeface="Cambria Math" charset="0"/>
                            <a:cs typeface="Cambria Math" charset="0"/>
                          </a:rPr>
                          <m:t>]∗</m:t>
                        </m:r>
                        <m:r>
                          <a:rPr lang="en-US" sz="1600" i="1">
                            <a:solidFill>
                              <a:srgbClr val="FF0000"/>
                            </a:solidFill>
                            <a:latin typeface="Cambria Math" charset="0"/>
                            <a:ea typeface="Times New Roman" charset="0"/>
                          </a:rPr>
                          <m:t>[</m:t>
                        </m:r>
                        <m:r>
                          <a:rPr lang="en-US" sz="1600" i="1">
                            <a:solidFill>
                              <a:prstClr val="black"/>
                            </a:solidFill>
                            <a:latin typeface="Cambria Math" charset="0"/>
                            <a:ea typeface="Times New Roman" charset="0"/>
                          </a:rPr>
                          <m:t>(</m:t>
                        </m:r>
                        <m:r>
                          <a:rPr lang="en-US" sz="1600" i="1">
                            <a:solidFill>
                              <a:prstClr val="black"/>
                            </a:solidFill>
                            <a:latin typeface="Cambria Math" charset="0"/>
                            <a:ea typeface="Times New Roman" charset="0"/>
                          </a:rPr>
                          <m:t>1</m:t>
                        </m:r>
                        <m:r>
                          <a:rPr lang="en-US" sz="1600" i="1">
                            <a:solidFill>
                              <a:prstClr val="black"/>
                            </a:solidFill>
                            <a:latin typeface="Cambria Math" charset="0"/>
                            <a:ea typeface="Times New Roman" charset="0"/>
                          </a:rPr>
                          <m:t>−</m:t>
                        </m:r>
                        <m:f>
                          <m:fPr>
                            <m:ctrlPr>
                              <a:rPr lang="en-US" sz="1600" i="1">
                                <a:solidFill>
                                  <a:prstClr val="black"/>
                                </a:solidFill>
                                <a:latin typeface="Cambria Math" panose="02040503050406030204" pitchFamily="18" charset="0"/>
                                <a:ea typeface="Times New Roman" charset="0"/>
                              </a:rPr>
                            </m:ctrlPr>
                          </m:fPr>
                          <m:num>
                            <m:r>
                              <m:rPr>
                                <m:sty m:val="p"/>
                              </m:rPr>
                              <a:rPr lang="en-US" sz="1600">
                                <a:solidFill>
                                  <a:prstClr val="white">
                                    <a:lumMod val="50000"/>
                                  </a:prstClr>
                                </a:solidFill>
                                <a:latin typeface="Cambria Math" charset="0"/>
                                <a:ea typeface="Times New Roman" charset="0"/>
                                <a:cs typeface="Times New Roman" charset="0"/>
                              </a:rPr>
                              <m:t>m</m:t>
                            </m:r>
                            <m:r>
                              <m:rPr>
                                <m:sty m:val="p"/>
                              </m:rPr>
                              <a:rPr lang="en-US" sz="1600">
                                <a:solidFill>
                                  <a:prstClr val="black"/>
                                </a:solidFill>
                                <a:latin typeface="Cambria Math" charset="0"/>
                                <a:ea typeface="Times New Roman" charset="0"/>
                                <a:cs typeface="Times New Roman" charset="0"/>
                              </a:rPr>
                              <m:t>k</m:t>
                            </m:r>
                          </m:num>
                          <m:den>
                            <m:r>
                              <a:rPr lang="en-US" sz="1600">
                                <a:solidFill>
                                  <a:prstClr val="black"/>
                                </a:solidFill>
                                <a:latin typeface="Cambria Math" charset="0"/>
                                <a:ea typeface="Times New Roman" charset="0"/>
                                <a:cs typeface="Times New Roman" charset="0"/>
                              </a:rPr>
                              <m:t>2</m:t>
                            </m:r>
                            <m:r>
                              <m:rPr>
                                <m:sty m:val="p"/>
                              </m:rPr>
                              <a:rPr lang="en-US" sz="1600">
                                <a:solidFill>
                                  <a:prstClr val="white">
                                    <a:lumMod val="50000"/>
                                  </a:prstClr>
                                </a:solidFill>
                                <a:latin typeface="Cambria Math" charset="0"/>
                                <a:ea typeface="Times New Roman" charset="0"/>
                                <a:cs typeface="Times New Roman" charset="0"/>
                              </a:rPr>
                              <m:t>m</m:t>
                            </m:r>
                            <m:r>
                              <m:rPr>
                                <m:sty m:val="p"/>
                              </m:rPr>
                              <a:rPr lang="en-US" sz="1600">
                                <a:solidFill>
                                  <a:prstClr val="black"/>
                                </a:solidFill>
                                <a:latin typeface="Cambria Math" charset="0"/>
                                <a:ea typeface="Times New Roman" charset="0"/>
                                <a:cs typeface="Times New Roman" charset="0"/>
                              </a:rPr>
                              <m:t>k</m:t>
                            </m:r>
                            <m:r>
                              <a:rPr lang="en-US" sz="1600">
                                <a:solidFill>
                                  <a:srgbClr val="000000"/>
                                </a:solidFill>
                                <a:latin typeface="Cambria Math" charset="0"/>
                                <a:ea typeface="Times New Roman" charset="0"/>
                              </a:rPr>
                              <m:t>+</m:t>
                            </m:r>
                            <m:r>
                              <a:rPr lang="en-US" sz="1600">
                                <a:solidFill>
                                  <a:prstClr val="white">
                                    <a:lumMod val="50000"/>
                                  </a:prstClr>
                                </a:solidFill>
                                <a:latin typeface="Cambria Math" charset="0"/>
                                <a:ea typeface="Cambria Math" charset="0"/>
                                <a:cs typeface="Cambria Math" charset="0"/>
                              </a:rPr>
                              <m:t>1</m:t>
                            </m:r>
                            <m:r>
                              <a:rPr lang="en-US" sz="1600">
                                <a:solidFill>
                                  <a:prstClr val="white">
                                    <a:lumMod val="50000"/>
                                  </a:prstClr>
                                </a:solidFill>
                                <a:latin typeface="Cambria Math" charset="0"/>
                                <a:ea typeface="Cambria Math" charset="0"/>
                                <a:cs typeface="Cambria Math" charset="0"/>
                              </a:rPr>
                              <m:t>−</m:t>
                            </m:r>
                            <m:r>
                              <m:rPr>
                                <m:sty m:val="p"/>
                              </m:rPr>
                              <a:rPr lang="en-US" sz="1600">
                                <a:solidFill>
                                  <a:prstClr val="white">
                                    <a:lumMod val="50000"/>
                                  </a:prstClr>
                                </a:solidFill>
                                <a:latin typeface="Cambria Math" charset="0"/>
                                <a:ea typeface="Cambria Math" charset="0"/>
                                <a:cs typeface="Cambria Math" charset="0"/>
                              </a:rPr>
                              <m:t>k</m:t>
                            </m:r>
                            <m:r>
                              <a:rPr lang="en-US" sz="1600">
                                <a:solidFill>
                                  <a:prstClr val="white">
                                    <a:lumMod val="50000"/>
                                  </a:prstClr>
                                </a:solidFill>
                                <a:latin typeface="Cambria Math" charset="0"/>
                                <a:ea typeface="Cambria Math" charset="0"/>
                                <a:cs typeface="Cambria Math" charset="0"/>
                              </a:rPr>
                              <m:t>−</m:t>
                            </m:r>
                            <m:r>
                              <m:rPr>
                                <m:sty m:val="p"/>
                              </m:rPr>
                              <a:rPr lang="en-US" sz="1600">
                                <a:solidFill>
                                  <a:prstClr val="white">
                                    <a:lumMod val="50000"/>
                                  </a:prstClr>
                                </a:solidFill>
                                <a:latin typeface="Cambria Math" charset="0"/>
                                <a:ea typeface="Times New Roman" charset="0"/>
                                <a:cs typeface="Times New Roman" charset="0"/>
                              </a:rPr>
                              <m:t>m</m:t>
                            </m:r>
                          </m:den>
                        </m:f>
                        <m:r>
                          <a:rPr lang="en-US" sz="1600">
                            <a:solidFill>
                              <a:prstClr val="black"/>
                            </a:solidFill>
                            <a:latin typeface="Cambria Math" charset="0"/>
                            <a:ea typeface="Times New Roman" charset="0"/>
                          </a:rPr>
                          <m:t>)</m:t>
                        </m:r>
                        <m:d>
                          <m:dPr>
                            <m:ctrlPr>
                              <a:rPr lang="en-US" sz="1600" i="1">
                                <a:solidFill>
                                  <a:srgbClr val="FF0000"/>
                                </a:solidFill>
                                <a:latin typeface="Cambria Math" panose="02040503050406030204" pitchFamily="18" charset="0"/>
                                <a:ea typeface="Times New Roman" charset="0"/>
                                <a:cs typeface="Cambria Math" charset="0"/>
                              </a:rPr>
                            </m:ctrlPr>
                          </m:dPr>
                          <m:e>
                            <m:r>
                              <a:rPr lang="en-US" sz="1600" i="1">
                                <a:solidFill>
                                  <a:srgbClr val="FF0000"/>
                                </a:solidFill>
                                <a:latin typeface="Cambria Math" charset="0"/>
                                <a:ea typeface="Times New Roman" charset="0"/>
                              </a:rPr>
                              <m:t>1</m:t>
                            </m:r>
                            <m:r>
                              <a:rPr lang="en-US" sz="1600" i="1">
                                <a:solidFill>
                                  <a:srgbClr val="FF0000"/>
                                </a:solidFill>
                                <a:latin typeface="Cambria Math" charset="0"/>
                                <a:ea typeface="Times New Roman" charset="0"/>
                              </a:rPr>
                              <m:t>−</m:t>
                            </m:r>
                            <m:r>
                              <m:rPr>
                                <m:sty m:val="p"/>
                              </m:rPr>
                              <a:rPr lang="en-US" sz="1600">
                                <a:solidFill>
                                  <a:srgbClr val="FF0000"/>
                                </a:solidFill>
                                <a:latin typeface="Cambria Math" charset="0"/>
                                <a:ea typeface="Times New Roman" charset="0"/>
                              </a:rPr>
                              <m:t>k</m:t>
                            </m:r>
                          </m:e>
                        </m:d>
                        <m:r>
                          <a:rPr lang="en-US" sz="1600" i="1">
                            <a:solidFill>
                              <a:srgbClr val="FF0000"/>
                            </a:solidFill>
                            <a:latin typeface="Cambria Math" charset="0"/>
                            <a:ea typeface="Cambria Math" charset="0"/>
                            <a:cs typeface="Cambria Math" charset="0"/>
                          </a:rPr>
                          <m:t>]</m:t>
                        </m:r>
                      </m:den>
                    </m:f>
                  </m:oMath>
                </a14:m>
                <a:endParaRPr lang="en-US" sz="16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smtClean="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endParaRPr lang="en-US" dirty="0">
                  <a:latin typeface="Times New Roman" charset="0"/>
                  <a:ea typeface="Times New Roman" charset="0"/>
                  <a:cs typeface="Times New Roman"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4180" y="1125069"/>
                <a:ext cx="8851849" cy="4713534"/>
              </a:xfrm>
              <a:prstGeom prst="rect">
                <a:avLst/>
              </a:prstGeom>
              <a:blipFill rotWithShape="0">
                <a:blip r:embed="rId4"/>
                <a:stretch>
                  <a:fillRect l="-620"/>
                </a:stretch>
              </a:blipFill>
            </p:spPr>
            <p:txBody>
              <a:bodyPr/>
              <a:lstStyle/>
              <a:p>
                <a:r>
                  <a:rPr lang="en-US">
                    <a:noFill/>
                  </a:rPr>
                  <a:t> </a:t>
                </a:r>
              </a:p>
            </p:txBody>
          </p:sp>
        </mc:Fallback>
      </mc:AlternateContent>
      <p:grpSp>
        <p:nvGrpSpPr>
          <p:cNvPr id="22" name="Group 21"/>
          <p:cNvGrpSpPr/>
          <p:nvPr/>
        </p:nvGrpSpPr>
        <p:grpSpPr>
          <a:xfrm>
            <a:off x="7663776" y="596834"/>
            <a:ext cx="1385647" cy="1510337"/>
            <a:chOff x="1659419" y="1252901"/>
            <a:chExt cx="1385647" cy="1510337"/>
          </a:xfrm>
        </p:grpSpPr>
        <p:grpSp>
          <p:nvGrpSpPr>
            <p:cNvPr id="23" name="Group 22"/>
            <p:cNvGrpSpPr/>
            <p:nvPr/>
          </p:nvGrpSpPr>
          <p:grpSpPr>
            <a:xfrm>
              <a:off x="1659419" y="1252901"/>
              <a:ext cx="1385647" cy="1510337"/>
              <a:chOff x="847118" y="1472907"/>
              <a:chExt cx="1385647" cy="1510337"/>
            </a:xfrm>
          </p:grpSpPr>
          <p:cxnSp>
            <p:nvCxnSpPr>
              <p:cNvPr id="26" name="Straight Connector 25"/>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847118" y="1472907"/>
                <a:ext cx="1385647" cy="1510337"/>
                <a:chOff x="847118" y="1472907"/>
                <a:chExt cx="1385647" cy="1510337"/>
              </a:xfrm>
            </p:grpSpPr>
            <p:sp>
              <p:nvSpPr>
                <p:cNvPr id="28" name="Oval 27"/>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9" name="Group 28"/>
                <p:cNvGrpSpPr/>
                <p:nvPr/>
              </p:nvGrpSpPr>
              <p:grpSpPr>
                <a:xfrm>
                  <a:off x="847118" y="1472907"/>
                  <a:ext cx="1385647" cy="1503603"/>
                  <a:chOff x="4269040" y="1410942"/>
                  <a:chExt cx="1052006" cy="1926280"/>
                </a:xfrm>
              </p:grpSpPr>
              <p:sp>
                <p:nvSpPr>
                  <p:cNvPr id="30" name="Oval 29"/>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latin typeface="Times New Roman"/>
                        <a:cs typeface="Times New Roman"/>
                      </a:rPr>
                      <a:t>C</a:t>
                    </a:r>
                    <a:r>
                      <a:rPr lang="en-US" sz="1000" b="1" baseline="-25000">
                        <a:solidFill>
                          <a:schemeClr val="tx1"/>
                        </a:solidFill>
                        <a:latin typeface="Times New Roman"/>
                        <a:cs typeface="Times New Roman"/>
                      </a:rPr>
                      <a:t>1</a:t>
                    </a:r>
                  </a:p>
                </p:txBody>
              </p:sp>
              <p:sp>
                <p:nvSpPr>
                  <p:cNvPr id="31" name="Oval 30"/>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32" name="Oval 31"/>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3" name="Straight Connector 32"/>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088101" y="1410942"/>
                    <a:ext cx="10971" cy="632030"/>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78866" y="1420370"/>
                    <a:ext cx="274" cy="577015"/>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grpSp>
        </p:grpSp>
        <p:cxnSp>
          <p:nvCxnSpPr>
            <p:cNvPr id="24" name="Straight Connector 23"/>
            <p:cNvCxnSpPr/>
            <p:nvPr/>
          </p:nvCxnSpPr>
          <p:spPr>
            <a:xfrm flipH="1">
              <a:off x="2131216" y="1252902"/>
              <a:ext cx="607026" cy="501946"/>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35794" y="2012373"/>
              <a:ext cx="708325" cy="484511"/>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
        <p:nvSpPr>
          <p:cNvPr id="21" name="Rectangle 20"/>
          <p:cNvSpPr/>
          <p:nvPr/>
        </p:nvSpPr>
        <p:spPr>
          <a:xfrm>
            <a:off x="8560818" y="238188"/>
            <a:ext cx="465211" cy="3586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38" name="Rectangle 37"/>
          <p:cNvSpPr/>
          <p:nvPr/>
        </p:nvSpPr>
        <p:spPr>
          <a:xfrm>
            <a:off x="7761073" y="245546"/>
            <a:ext cx="460522" cy="3586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q</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Tree>
    <p:extLst>
      <p:ext uri="{BB962C8B-B14F-4D97-AF65-F5344CB8AC3E}">
        <p14:creationId xmlns:p14="http://schemas.microsoft.com/office/powerpoint/2010/main" val="11944790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Table 81"/>
          <p:cNvGraphicFramePr>
            <a:graphicFrameLocks noGrp="1"/>
          </p:cNvGraphicFramePr>
          <p:nvPr>
            <p:extLst>
              <p:ext uri="{D42A27DB-BD31-4B8C-83A1-F6EECF244321}">
                <p14:modId xmlns:p14="http://schemas.microsoft.com/office/powerpoint/2010/main" val="2135213777"/>
              </p:ext>
            </p:extLst>
          </p:nvPr>
        </p:nvGraphicFramePr>
        <p:xfrm>
          <a:off x="4023360" y="237406"/>
          <a:ext cx="5060802" cy="1995847"/>
        </p:xfrm>
        <a:graphic>
          <a:graphicData uri="http://schemas.openxmlformats.org/drawingml/2006/table">
            <a:tbl>
              <a:tblPr firstRow="1" firstCol="1" bandRow="1">
                <a:tableStyleId>{5C22544A-7EE6-4342-B048-85BDC9FD1C3A}</a:tableStyleId>
              </a:tblPr>
              <a:tblGrid>
                <a:gridCol w="384172">
                  <a:extLst>
                    <a:ext uri="{9D8B030D-6E8A-4147-A177-3AD203B41FA5}">
                      <a16:colId xmlns:a16="http://schemas.microsoft.com/office/drawing/2014/main" val="20000"/>
                    </a:ext>
                  </a:extLst>
                </a:gridCol>
                <a:gridCol w="505983">
                  <a:extLst>
                    <a:ext uri="{9D8B030D-6E8A-4147-A177-3AD203B41FA5}">
                      <a16:colId xmlns:a16="http://schemas.microsoft.com/office/drawing/2014/main" val="20001"/>
                    </a:ext>
                  </a:extLst>
                </a:gridCol>
                <a:gridCol w="177607">
                  <a:extLst>
                    <a:ext uri="{9D8B030D-6E8A-4147-A177-3AD203B41FA5}">
                      <a16:colId xmlns:a16="http://schemas.microsoft.com/office/drawing/2014/main" val="20002"/>
                    </a:ext>
                  </a:extLst>
                </a:gridCol>
                <a:gridCol w="326296">
                  <a:extLst>
                    <a:ext uri="{9D8B030D-6E8A-4147-A177-3AD203B41FA5}">
                      <a16:colId xmlns:a16="http://schemas.microsoft.com/office/drawing/2014/main" val="20003"/>
                    </a:ext>
                  </a:extLst>
                </a:gridCol>
                <a:gridCol w="612648">
                  <a:extLst>
                    <a:ext uri="{9D8B030D-6E8A-4147-A177-3AD203B41FA5}">
                      <a16:colId xmlns:a16="http://schemas.microsoft.com/office/drawing/2014/main" val="20004"/>
                    </a:ext>
                  </a:extLst>
                </a:gridCol>
                <a:gridCol w="1495446">
                  <a:extLst>
                    <a:ext uri="{9D8B030D-6E8A-4147-A177-3AD203B41FA5}">
                      <a16:colId xmlns:a16="http://schemas.microsoft.com/office/drawing/2014/main" val="20005"/>
                    </a:ext>
                  </a:extLst>
                </a:gridCol>
                <a:gridCol w="1558650">
                  <a:extLst>
                    <a:ext uri="{9D8B030D-6E8A-4147-A177-3AD203B41FA5}">
                      <a16:colId xmlns:a16="http://schemas.microsoft.com/office/drawing/2014/main" val="20006"/>
                    </a:ext>
                  </a:extLst>
                </a:gridCol>
              </a:tblGrid>
              <a:tr h="137469">
                <a:tc gridSpan="7">
                  <a:txBody>
                    <a:bodyPr/>
                    <a:lstStyle/>
                    <a:p>
                      <a:pPr marL="0" marR="0" algn="ctr">
                        <a:spcBef>
                          <a:spcPts val="0"/>
                        </a:spcBef>
                        <a:spcAft>
                          <a:spcPts val="0"/>
                        </a:spcAft>
                      </a:pPr>
                      <a:r>
                        <a:rPr lang="en-US" sz="1600" b="1" smtClean="0">
                          <a:effectLst/>
                          <a:latin typeface="Times New Roman" charset="0"/>
                          <a:ea typeface="Times New Roman" charset="0"/>
                        </a:rPr>
                        <a:t>Evidence Table</a:t>
                      </a:r>
                      <a:endParaRPr lang="en-US" sz="1600" b="1">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837607">
                <a:tc>
                  <a:txBody>
                    <a:bodyPr/>
                    <a:lstStyle/>
                    <a:p>
                      <a:pPr marL="0" marR="0" algn="ctr">
                        <a:spcBef>
                          <a:spcPts val="0"/>
                        </a:spcBef>
                        <a:spcAft>
                          <a:spcPts val="0"/>
                        </a:spcAft>
                      </a:pPr>
                      <a:r>
                        <a:rPr lang="en-US" sz="1000" b="1" smtClean="0">
                          <a:solidFill>
                            <a:schemeClr val="tx1"/>
                          </a:solidFill>
                          <a:effectLst/>
                          <a:latin typeface="Times New Roman" charset="0"/>
                          <a:ea typeface="Times New Roman" charset="0"/>
                        </a:rPr>
                        <a:t>Q #</a:t>
                      </a:r>
                      <a:endParaRPr lang="en-US" sz="1000" b="1">
                        <a:solidFill>
                          <a:schemeClr val="tx1"/>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solidFill>
                            <a:schemeClr val="tx1"/>
                          </a:solidFill>
                          <a:effectLst/>
                        </a:rPr>
                        <a:t>Q Type</a:t>
                      </a:r>
                      <a:endParaRPr lang="en-US" sz="1000" b="1">
                        <a:solidFill>
                          <a:schemeClr val="tx1"/>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solidFill>
                            <a:schemeClr val="tx1"/>
                          </a:solidFill>
                          <a:effectLst/>
                          <a:latin typeface="Times New Roman" charset="0"/>
                          <a:ea typeface="Times New Roman" charset="0"/>
                        </a:rPr>
                        <a:t>C#</a:t>
                      </a:r>
                      <a:endParaRPr lang="en-US" sz="1000" b="1">
                        <a:solidFill>
                          <a:schemeClr val="tx1"/>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solidFill>
                            <a:schemeClr val="tx1"/>
                          </a:solidFill>
                          <a:effectLst/>
                        </a:rPr>
                        <a:t>C Type</a:t>
                      </a:r>
                      <a:endParaRPr lang="en-US" sz="1000" b="1">
                        <a:solidFill>
                          <a:schemeClr val="tx1"/>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solidFill>
                            <a:schemeClr val="tx1"/>
                          </a:solidFill>
                          <a:effectLst/>
                          <a:latin typeface="Times New Roman" charset="0"/>
                          <a:ea typeface="Times New Roman" charset="0"/>
                        </a:rPr>
                        <a:t>Response</a:t>
                      </a:r>
                      <a:endParaRPr lang="en-US" sz="1000" b="1">
                        <a:solidFill>
                          <a:schemeClr val="tx1"/>
                        </a:solidFill>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solidFill>
                            <a:schemeClr val="tx1"/>
                          </a:solidFill>
                          <a:effectLst/>
                          <a:latin typeface="Times New Roman" charset="0"/>
                          <a:ea typeface="Times New Roman" charset="0"/>
                        </a:rPr>
                        <a:t>The strength of evidence</a:t>
                      </a:r>
                      <a:r>
                        <a:rPr lang="en-US" sz="1000" b="1" baseline="0" smtClean="0">
                          <a:solidFill>
                            <a:schemeClr val="tx1"/>
                          </a:solidFill>
                          <a:effectLst/>
                          <a:latin typeface="Times New Roman" charset="0"/>
                          <a:ea typeface="Times New Roman" charset="0"/>
                        </a:rPr>
                        <a:t> </a:t>
                      </a:r>
                      <a:r>
                        <a:rPr lang="en-US" sz="1000" b="1" smtClean="0">
                          <a:solidFill>
                            <a:schemeClr val="tx1"/>
                          </a:solidFill>
                          <a:effectLst/>
                          <a:latin typeface="Times New Roman" charset="0"/>
                          <a:ea typeface="Times New Roman" charset="0"/>
                        </a:rPr>
                        <a:t>for each open</a:t>
                      </a:r>
                      <a:r>
                        <a:rPr lang="en-US" sz="1000" b="1" baseline="0" smtClean="0">
                          <a:solidFill>
                            <a:schemeClr val="tx1"/>
                          </a:solidFill>
                          <a:effectLst/>
                          <a:latin typeface="Times New Roman" charset="0"/>
                          <a:ea typeface="Times New Roman" charset="0"/>
                        </a:rPr>
                        <a:t> </a:t>
                      </a:r>
                      <a:r>
                        <a:rPr lang="en-US" sz="1000" b="1" smtClean="0">
                          <a:solidFill>
                            <a:schemeClr val="tx1"/>
                          </a:solidFill>
                          <a:effectLst/>
                          <a:latin typeface="Times New Roman" charset="0"/>
                          <a:ea typeface="Times New Roman" charset="0"/>
                        </a:rPr>
                        <a:t>question</a:t>
                      </a:r>
                      <a:r>
                        <a:rPr lang="en-US" sz="1000" b="1" baseline="0" smtClean="0">
                          <a:solidFill>
                            <a:schemeClr val="tx1"/>
                          </a:solidFill>
                          <a:effectLst/>
                          <a:latin typeface="Times New Roman" charset="0"/>
                          <a:ea typeface="Times New Roman" charset="0"/>
                        </a:rPr>
                        <a:t> of the probability of knowing the concept </a:t>
                      </a:r>
                      <a:r>
                        <a:rPr lang="en-US" sz="1000" b="1" smtClean="0">
                          <a:solidFill>
                            <a:schemeClr val="tx1"/>
                          </a:solidFill>
                          <a:effectLst/>
                          <a:latin typeface="Times New Roman" charset="0"/>
                          <a:ea typeface="Times New Roman" charset="0"/>
                        </a:rPr>
                        <a:t>P(</a:t>
                      </a:r>
                      <a:r>
                        <a:rPr lang="en-US" sz="1000" b="1" baseline="0" err="1" smtClean="0">
                          <a:solidFill>
                            <a:schemeClr val="tx1"/>
                          </a:solidFill>
                          <a:effectLst/>
                          <a:latin typeface="Times New Roman" charset="0"/>
                          <a:ea typeface="Times New Roman" charset="0"/>
                        </a:rPr>
                        <a:t>OQ</a:t>
                      </a:r>
                      <a:r>
                        <a:rPr lang="en-US" sz="1000" b="1" err="1" smtClean="0">
                          <a:solidFill>
                            <a:schemeClr val="tx1"/>
                          </a:solidFill>
                          <a:effectLst/>
                          <a:latin typeface="Times New Roman" charset="0"/>
                          <a:ea typeface="Times New Roman" charset="0"/>
                        </a:rPr>
                        <a:t>|C</a:t>
                      </a:r>
                      <a:r>
                        <a:rPr lang="en-US" sz="1000" b="1" baseline="-25000" err="1" smtClean="0">
                          <a:solidFill>
                            <a:schemeClr val="tx1"/>
                          </a:solidFill>
                          <a:effectLst/>
                          <a:latin typeface="Times New Roman" charset="0"/>
                          <a:ea typeface="Times New Roman" charset="0"/>
                        </a:rPr>
                        <a:t>j</a:t>
                      </a:r>
                      <a:r>
                        <a:rPr lang="en-US" sz="1000" b="1" smtClean="0">
                          <a:solidFill>
                            <a:schemeClr val="tx1"/>
                          </a:solidFill>
                          <a:effectLst/>
                          <a:latin typeface="Times New Roman" charset="0"/>
                          <a:ea typeface="Times New Roman" charset="0"/>
                        </a:rPr>
                        <a:t>)</a:t>
                      </a:r>
                      <a:endParaRPr lang="en-US" sz="1000" b="1">
                        <a:solidFill>
                          <a:schemeClr val="tx1"/>
                        </a:solidFill>
                        <a:effectLst/>
                        <a:latin typeface="Times New Roman" charset="0"/>
                        <a:ea typeface="Times New Roman" charset="0"/>
                      </a:endParaRPr>
                    </a:p>
                  </a:txBody>
                  <a:tcPr marL="0" marR="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smtClean="0">
                          <a:solidFill>
                            <a:schemeClr val="tx1"/>
                          </a:solidFill>
                          <a:effectLst/>
                          <a:latin typeface="Times New Roman" charset="0"/>
                          <a:ea typeface="Times New Roman" charset="0"/>
                        </a:rPr>
                        <a:t>The probability of knowing the concept by using</a:t>
                      </a:r>
                      <a:r>
                        <a:rPr lang="en-US" sz="1000" b="1" baseline="0" smtClean="0">
                          <a:solidFill>
                            <a:schemeClr val="tx1"/>
                          </a:solidFill>
                          <a:effectLst/>
                          <a:latin typeface="Times New Roman" charset="0"/>
                          <a:ea typeface="Times New Roman" charset="0"/>
                        </a:rPr>
                        <a:t> </a:t>
                      </a:r>
                      <a:r>
                        <a:rPr lang="en-US" sz="1000" b="1" smtClean="0">
                          <a:solidFill>
                            <a:schemeClr val="tx1"/>
                          </a:solidFill>
                          <a:effectLst/>
                          <a:latin typeface="Times New Roman" charset="0"/>
                          <a:ea typeface="Times New Roman" charset="0"/>
                        </a:rPr>
                        <a:t>evidences from all open questions</a:t>
                      </a:r>
                      <a:r>
                        <a:rPr lang="en-US" sz="1000" b="1" baseline="0" smtClean="0">
                          <a:solidFill>
                            <a:schemeClr val="tx1"/>
                          </a:solidFill>
                          <a:effectLst/>
                          <a:latin typeface="Times New Roman" charset="0"/>
                          <a:ea typeface="Times New Roman"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smtClean="0">
                          <a:solidFill>
                            <a:schemeClr val="tx1"/>
                          </a:solidFill>
                          <a:effectLst/>
                          <a:latin typeface="Times New Roman" charset="0"/>
                          <a:ea typeface="Times New Roman" charset="0"/>
                        </a:rPr>
                        <a:t>P(</a:t>
                      </a:r>
                      <a:r>
                        <a:rPr lang="en-US" sz="1000" b="1" baseline="0" err="1" smtClean="0">
                          <a:solidFill>
                            <a:schemeClr val="tx1"/>
                          </a:solidFill>
                          <a:effectLst/>
                          <a:latin typeface="Times New Roman" charset="0"/>
                          <a:ea typeface="Times New Roman" charset="0"/>
                        </a:rPr>
                        <a:t>C</a:t>
                      </a:r>
                      <a:r>
                        <a:rPr lang="en-US" sz="1000" b="1" baseline="-25000" err="1" smtClean="0">
                          <a:solidFill>
                            <a:schemeClr val="tx1"/>
                          </a:solidFill>
                          <a:effectLst/>
                          <a:latin typeface="Times New Roman" charset="0"/>
                          <a:ea typeface="Times New Roman" charset="0"/>
                        </a:rPr>
                        <a:t>j</a:t>
                      </a:r>
                      <a:r>
                        <a:rPr lang="en-US" sz="1000" b="1" baseline="0" err="1" smtClean="0">
                          <a:solidFill>
                            <a:schemeClr val="tx1"/>
                          </a:solidFill>
                          <a:effectLst/>
                          <a:latin typeface="Times New Roman" charset="0"/>
                          <a:ea typeface="Times New Roman" charset="0"/>
                        </a:rPr>
                        <a:t>|R</a:t>
                      </a:r>
                      <a:r>
                        <a:rPr lang="en-US" sz="1000" b="1" baseline="-25000" err="1" smtClean="0">
                          <a:solidFill>
                            <a:schemeClr val="tx1"/>
                          </a:solidFill>
                          <a:effectLst/>
                          <a:latin typeface="Times New Roman" charset="0"/>
                          <a:ea typeface="Times New Roman" charset="0"/>
                        </a:rPr>
                        <a:t>i</a:t>
                      </a:r>
                      <a:r>
                        <a:rPr lang="en-US" sz="1000" b="1" baseline="0" smtClean="0">
                          <a:solidFill>
                            <a:schemeClr val="tx1"/>
                          </a:solidFill>
                          <a:effectLst/>
                          <a:latin typeface="Times New Roman" charset="0"/>
                          <a:ea typeface="Times New Roman" charset="0"/>
                        </a:rPr>
                        <a:t>) = </a:t>
                      </a:r>
                      <a:r>
                        <a:rPr lang="en-US" sz="1000" b="1" smtClean="0">
                          <a:solidFill>
                            <a:schemeClr val="tx1"/>
                          </a:solidFill>
                          <a:effectLst/>
                          <a:latin typeface="Times New Roman" charset="0"/>
                          <a:ea typeface="Times New Roman" charset="0"/>
                        </a:rPr>
                        <a:t>P(</a:t>
                      </a:r>
                      <a:r>
                        <a:rPr lang="en-US" sz="1000" b="1" baseline="0" err="1" smtClean="0">
                          <a:solidFill>
                            <a:schemeClr val="tx1"/>
                          </a:solidFill>
                          <a:effectLst/>
                          <a:latin typeface="Times New Roman" charset="0"/>
                          <a:ea typeface="Times New Roman" charset="0"/>
                        </a:rPr>
                        <a:t>C</a:t>
                      </a:r>
                      <a:r>
                        <a:rPr lang="en-US" sz="1000" b="1" baseline="-25000" err="1" smtClean="0">
                          <a:solidFill>
                            <a:schemeClr val="tx1"/>
                          </a:solidFill>
                          <a:effectLst/>
                          <a:latin typeface="Times New Roman" charset="0"/>
                          <a:ea typeface="Times New Roman" charset="0"/>
                        </a:rPr>
                        <a:t>j</a:t>
                      </a:r>
                      <a:r>
                        <a:rPr lang="en-US" sz="1000" b="1" smtClean="0">
                          <a:solidFill>
                            <a:schemeClr val="tx1"/>
                          </a:solidFill>
                          <a:effectLst/>
                          <a:latin typeface="Times New Roman" charset="0"/>
                          <a:ea typeface="Times New Roman" charset="0"/>
                        </a:rPr>
                        <a:t>|(r</a:t>
                      </a:r>
                      <a:r>
                        <a:rPr lang="en-US" sz="1000" b="1" baseline="-25000" smtClean="0">
                          <a:solidFill>
                            <a:schemeClr val="tx1"/>
                          </a:solidFill>
                          <a:effectLst/>
                          <a:latin typeface="Times New Roman" charset="0"/>
                          <a:ea typeface="Times New Roman" charset="0"/>
                        </a:rPr>
                        <a:t>OQ1,</a:t>
                      </a:r>
                      <a:r>
                        <a:rPr lang="en-US" sz="1000" b="1" smtClean="0">
                          <a:solidFill>
                            <a:schemeClr val="tx1"/>
                          </a:solidFill>
                          <a:effectLst/>
                          <a:latin typeface="Times New Roman" charset="0"/>
                          <a:ea typeface="Times New Roman" charset="0"/>
                        </a:rPr>
                        <a:t> r</a:t>
                      </a:r>
                      <a:r>
                        <a:rPr lang="en-US" sz="1000" b="1" baseline="-25000" smtClean="0">
                          <a:solidFill>
                            <a:schemeClr val="tx1"/>
                          </a:solidFill>
                          <a:effectLst/>
                          <a:latin typeface="Times New Roman" charset="0"/>
                          <a:ea typeface="Times New Roman" charset="0"/>
                        </a:rPr>
                        <a:t>OQ2</a:t>
                      </a:r>
                      <a:r>
                        <a:rPr lang="en-US" sz="1000" b="1" baseline="0" smtClean="0">
                          <a:solidFill>
                            <a:schemeClr val="tx1"/>
                          </a:solidFill>
                          <a:effectLst/>
                          <a:latin typeface="Times New Roman" charset="0"/>
                          <a:ea typeface="Times New Roman" charset="0"/>
                        </a:rPr>
                        <a:t>))</a:t>
                      </a: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QO1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mn-lt"/>
                          <a:ea typeface="+mn-ea"/>
                        </a:rPr>
                        <a:t>Open</a:t>
                      </a:r>
                    </a:p>
                    <a:p>
                      <a:pPr marL="0" marR="0" algn="l">
                        <a:spcBef>
                          <a:spcPts val="0"/>
                        </a:spcBef>
                        <a:spcAft>
                          <a:spcPts val="0"/>
                        </a:spcAft>
                      </a:pPr>
                      <a:r>
                        <a:rPr lang="en-US" sz="1000" b="0" baseline="0" smtClean="0">
                          <a:effectLst/>
                          <a:latin typeface="+mn-lt"/>
                          <a:ea typeface="+mn-ea"/>
                        </a:rPr>
                        <a:t>Question</a:t>
                      </a:r>
                      <a:endParaRPr lang="en-US" sz="1000" b="0">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rPr>
                        <a:t>C</a:t>
                      </a:r>
                      <a:r>
                        <a:rPr lang="en-US" sz="1000" b="0" baseline="-25000" smtClean="0">
                          <a:effectLst/>
                          <a:latin typeface="Times New Roman" charset="0"/>
                          <a:ea typeface="Times New Roman" charset="0"/>
                        </a:rPr>
                        <a:t>1</a:t>
                      </a:r>
                      <a:endParaRPr lang="en-US" sz="1000" b="0" baseline="-25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a:effectLst/>
                          <a:latin typeface="Times New Roman" charset="0"/>
                          <a:ea typeface="Times New Roman" charset="0"/>
                          <a:cs typeface="Times New Roman" charset="0"/>
                        </a:rPr>
                        <a:t>V</a:t>
                      </a: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2"/>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OQ1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mn-lt"/>
                          <a:ea typeface="+mn-ea"/>
                        </a:rPr>
                        <a:t>Open</a:t>
                      </a:r>
                    </a:p>
                    <a:p>
                      <a:pPr marL="0" marR="0" algn="l">
                        <a:spcBef>
                          <a:spcPts val="0"/>
                        </a:spcBef>
                        <a:spcAft>
                          <a:spcPts val="0"/>
                        </a:spcAft>
                      </a:pPr>
                      <a:r>
                        <a:rPr lang="en-US" sz="1000" b="0" baseline="0" smtClean="0">
                          <a:effectLst/>
                          <a:latin typeface="+mn-lt"/>
                          <a:ea typeface="+mn-ea"/>
                        </a:rPr>
                        <a:t>Question</a:t>
                      </a:r>
                      <a:endParaRPr lang="en-US" sz="1000" b="0">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rPr>
                        <a:t>C</a:t>
                      </a:r>
                      <a:r>
                        <a:rPr lang="en-US" sz="1000" b="0" baseline="-25000" smtClean="0">
                          <a:effectLst/>
                          <a:latin typeface="Times New Roman" charset="0"/>
                          <a:ea typeface="Times New Roman" charset="0"/>
                        </a:rPr>
                        <a:t>2</a:t>
                      </a:r>
                      <a:endParaRPr lang="en-US" sz="1000" b="0" baseline="-25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V</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0.9</a:t>
                      </a:r>
                      <a:endParaRPr lang="en-US" sz="1000">
                        <a:solidFill>
                          <a:srgbClr val="FF0000"/>
                        </a:solidFill>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0.5</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3"/>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OQ2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mn-lt"/>
                          <a:ea typeface="+mn-ea"/>
                        </a:rPr>
                        <a:t>Open</a:t>
                      </a:r>
                    </a:p>
                    <a:p>
                      <a:pPr marL="0" marR="0" algn="l">
                        <a:spcBef>
                          <a:spcPts val="0"/>
                        </a:spcBef>
                        <a:spcAft>
                          <a:spcPts val="0"/>
                        </a:spcAft>
                      </a:pPr>
                      <a:r>
                        <a:rPr lang="en-US" sz="1000" b="0" baseline="0" smtClean="0">
                          <a:effectLst/>
                          <a:latin typeface="+mn-lt"/>
                          <a:ea typeface="+mn-ea"/>
                        </a:rPr>
                        <a:t>Question</a:t>
                      </a:r>
                      <a:endParaRPr lang="en-US" sz="1000" b="0">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rPr>
                        <a:t>C</a:t>
                      </a:r>
                      <a:r>
                        <a:rPr lang="en-US" sz="1000" b="0" baseline="-25000" smtClean="0">
                          <a:effectLst/>
                          <a:latin typeface="Times New Roman" charset="0"/>
                          <a:ea typeface="Times New Roman" charset="0"/>
                        </a:rPr>
                        <a:t>2</a:t>
                      </a:r>
                      <a:endParaRPr lang="en-US" sz="1000" b="0" baseline="-25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a:effectLst/>
                          <a:latin typeface="Times New Roman" charset="0"/>
                          <a:ea typeface="Times New Roman" charset="0"/>
                          <a:cs typeface="Times New Roman" charset="0"/>
                        </a:rPr>
                        <a:t>V</a:t>
                      </a: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0.1</a:t>
                      </a:r>
                      <a:endParaRPr lang="en-US" sz="1000">
                        <a:solidFill>
                          <a:srgbClr val="FF0000"/>
                        </a:solidFill>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0.5</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2"/>
          </p:nvPr>
        </p:nvSpPr>
        <p:spPr/>
        <p:txBody>
          <a:bodyPr/>
          <a:lstStyle/>
          <a:p>
            <a:fld id="{B38F3DF5-46B4-354D-BEB6-FC8B3F9E8E19}" type="slidenum">
              <a:rPr lang="en-US" smtClean="0"/>
              <a:t>66</a:t>
            </a:fld>
            <a:endParaRPr lang="en-US"/>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926865823"/>
                  </p:ext>
                </p:extLst>
              </p:nvPr>
            </p:nvGraphicFramePr>
            <p:xfrm>
              <a:off x="208702" y="3950318"/>
              <a:ext cx="3361761" cy="2771157"/>
            </p:xfrm>
            <a:graphic>
              <a:graphicData uri="http://schemas.openxmlformats.org/drawingml/2006/table">
                <a:tbl>
                  <a:tblPr firstRow="1" firstCol="1" bandRow="1">
                    <a:tableStyleId>{5C22544A-7EE6-4342-B048-85BDC9FD1C3A}</a:tableStyleId>
                  </a:tblPr>
                  <a:tblGrid>
                    <a:gridCol w="725143">
                      <a:extLst>
                        <a:ext uri="{9D8B030D-6E8A-4147-A177-3AD203B41FA5}">
                          <a16:colId xmlns:a16="http://schemas.microsoft.com/office/drawing/2014/main" val="20000"/>
                        </a:ext>
                      </a:extLst>
                    </a:gridCol>
                    <a:gridCol w="740293">
                      <a:extLst>
                        <a:ext uri="{9D8B030D-6E8A-4147-A177-3AD203B41FA5}">
                          <a16:colId xmlns:a16="http://schemas.microsoft.com/office/drawing/2014/main" val="20001"/>
                        </a:ext>
                      </a:extLst>
                    </a:gridCol>
                    <a:gridCol w="760857">
                      <a:extLst>
                        <a:ext uri="{9D8B030D-6E8A-4147-A177-3AD203B41FA5}">
                          <a16:colId xmlns:a16="http://schemas.microsoft.com/office/drawing/2014/main" val="20002"/>
                        </a:ext>
                      </a:extLst>
                    </a:gridCol>
                    <a:gridCol w="1135468">
                      <a:extLst>
                        <a:ext uri="{9D8B030D-6E8A-4147-A177-3AD203B41FA5}">
                          <a16:colId xmlns:a16="http://schemas.microsoft.com/office/drawing/2014/main" val="20003"/>
                        </a:ext>
                      </a:extLst>
                    </a:gridCol>
                  </a:tblGrid>
                  <a:tr h="1209362">
                    <a:tc>
                      <a:txBody>
                        <a:bodyPr/>
                        <a:lstStyle/>
                        <a:p>
                          <a:pPr marL="0" marR="0" algn="ctr">
                            <a:spcBef>
                              <a:spcPts val="0"/>
                            </a:spcBef>
                            <a:spcAft>
                              <a:spcPts val="0"/>
                            </a:spcAft>
                          </a:pPr>
                          <a:r>
                            <a:rPr lang="en-US" sz="900" b="1" smtClean="0">
                              <a:effectLst/>
                              <a:latin typeface="Times New Roman" charset="0"/>
                              <a:ea typeface="Times New Roman" charset="0"/>
                            </a:rPr>
                            <a:t>Concept</a:t>
                          </a:r>
                        </a:p>
                        <a:p>
                          <a:pPr marL="0" marR="0" algn="ctr">
                            <a:spcBef>
                              <a:spcPts val="0"/>
                            </a:spcBef>
                            <a:spcAft>
                              <a:spcPts val="0"/>
                            </a:spcAft>
                          </a:pPr>
                          <a:r>
                            <a:rPr lang="en-US" sz="900" b="1" smtClean="0">
                              <a:effectLst/>
                              <a:latin typeface="Times New Roman" charset="0"/>
                              <a:ea typeface="Times New Roman" charset="0"/>
                            </a:rPr>
                            <a:t> #</a:t>
                          </a:r>
                          <a:endParaRPr lang="en-US" sz="9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smtClean="0">
                              <a:effectLst/>
                            </a:rPr>
                            <a:t>Estimated Probability</a:t>
                          </a:r>
                          <a:endParaRPr lang="en-US" sz="900" baseline="0" smtClean="0">
                            <a:effectLst/>
                          </a:endParaRPr>
                        </a:p>
                        <a:p>
                          <a:pPr marL="0" marR="0" algn="ctr">
                            <a:spcBef>
                              <a:spcPts val="0"/>
                            </a:spcBef>
                            <a:spcAft>
                              <a:spcPts val="0"/>
                            </a:spcAft>
                          </a:pPr>
                          <a:r>
                            <a:rPr lang="en-US" sz="900" smtClean="0">
                              <a:effectLst/>
                            </a:rPr>
                            <a:t>by Kent Method</a:t>
                          </a:r>
                          <a:endParaRPr lang="en-US" sz="9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smtClean="0">
                              <a:effectLst/>
                            </a:rPr>
                            <a:t>Estimated probability by Direct</a:t>
                          </a:r>
                          <a:r>
                            <a:rPr lang="en-US" sz="900" baseline="0" smtClean="0">
                              <a:effectLst/>
                            </a:rPr>
                            <a:t> Question</a:t>
                          </a:r>
                          <a:endParaRPr lang="en-US" sz="9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900" b="1" smtClean="0">
                              <a:effectLst/>
                              <a:latin typeface="Times New Roman" charset="0"/>
                              <a:ea typeface="Times New Roman" charset="0"/>
                            </a:rPr>
                            <a:t>The accurate probability by joint evidences (using Bayes)</a:t>
                          </a:r>
                          <a:endParaRPr lang="en-US" sz="9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453511">
                    <a:tc>
                      <a:txBody>
                        <a:bodyPr/>
                        <a:lstStyle/>
                        <a:p>
                          <a:pPr marL="0" marR="0" algn="l">
                            <a:spcBef>
                              <a:spcPts val="0"/>
                            </a:spcBef>
                            <a:spcAft>
                              <a:spcPts val="0"/>
                            </a:spcAft>
                          </a:pPr>
                          <a:endParaRPr lang="en-US" sz="1000" b="1">
                            <a:effectLst/>
                            <a:latin typeface="Times New Roman" charset="0"/>
                            <a:ea typeface="Times New Roman" charset="0"/>
                          </a:endParaRPr>
                        </a:p>
                      </a:txBody>
                      <a:tcPr marL="0" marR="0" marT="0" marB="0"/>
                    </a:tc>
                    <a:tc>
                      <a:txBody>
                        <a:bodyPr/>
                        <a:lstStyle/>
                        <a:p>
                          <a:r>
                            <a:rPr lang="en-US" sz="1000" b="1" smtClean="0"/>
                            <a:t>P(</a:t>
                          </a:r>
                          <a:r>
                            <a:rPr lang="en-US" sz="1000" b="1" err="1" smtClean="0"/>
                            <a:t>C</a:t>
                          </a:r>
                          <a:r>
                            <a:rPr lang="en-US" sz="1000" b="1" baseline="-25000" err="1" smtClean="0">
                              <a:effectLst/>
                              <a:latin typeface="Times New Roman" charset="0"/>
                              <a:ea typeface="Times New Roman" charset="0"/>
                            </a:rPr>
                            <a:t>j</a:t>
                          </a:r>
                          <a:r>
                            <a:rPr lang="en-US" sz="1000" b="1" err="1" smtClean="0"/>
                            <a:t>|</a:t>
                          </a:r>
                          <a:r>
                            <a:rPr lang="en-US" sz="1000" b="1" baseline="0" err="1" smtClean="0"/>
                            <a:t>OQ</a:t>
                          </a:r>
                          <a:r>
                            <a:rPr lang="en-US" sz="1000" b="1" smtClean="0"/>
                            <a:t>)</a:t>
                          </a: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smtClean="0"/>
                            <a:t>P(</a:t>
                          </a:r>
                          <a:r>
                            <a:rPr lang="en-US" sz="1000" b="1" err="1" smtClean="0"/>
                            <a:t>C</a:t>
                          </a:r>
                          <a:r>
                            <a:rPr lang="en-US" sz="1000" b="1" baseline="-25000" err="1" smtClean="0">
                              <a:effectLst/>
                              <a:latin typeface="Times New Roman" charset="0"/>
                              <a:ea typeface="Times New Roman" charset="0"/>
                            </a:rPr>
                            <a:t>j</a:t>
                          </a:r>
                          <a:r>
                            <a:rPr lang="en-US" sz="1000" b="1" err="1" smtClean="0"/>
                            <a:t>|</a:t>
                          </a:r>
                          <a:r>
                            <a:rPr lang="en-US" sz="1000" b="1" baseline="0" err="1" smtClean="0"/>
                            <a:t>DQ</a:t>
                          </a:r>
                          <a:r>
                            <a:rPr lang="en-US" sz="1000" b="1" smtClean="0"/>
                            <a:t>)</a:t>
                          </a:r>
                        </a:p>
                      </a:txBody>
                      <a:tcPr marL="0" marR="0" marT="0" marB="0" anchor="ct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1000" b="1" baseline="0" smtClean="0">
                              <a:effectLst/>
                              <a:latin typeface="Times New Roman" charset="0"/>
                              <a:ea typeface="Times New Roman" charset="0"/>
                            </a:rPr>
                            <a:t>P(</a:t>
                          </a:r>
                          <a:r>
                            <a:rPr lang="en-US" sz="1000" b="1" err="1" smtClean="0"/>
                            <a:t>C</a:t>
                          </a:r>
                          <a:r>
                            <a:rPr lang="en-US" sz="1000" b="1" baseline="-25000" err="1" smtClean="0">
                              <a:effectLst/>
                              <a:latin typeface="Times New Roman" charset="0"/>
                              <a:ea typeface="Times New Roman" charset="0"/>
                            </a:rPr>
                            <a:t>j</a:t>
                          </a:r>
                          <a:r>
                            <a:rPr lang="en-US" sz="1000" b="1" baseline="0" err="1" smtClean="0">
                              <a:effectLst/>
                              <a:latin typeface="Times New Roman" charset="0"/>
                              <a:ea typeface="Times New Roman" charset="0"/>
                            </a:rPr>
                            <a:t>|R</a:t>
                          </a:r>
                          <a:r>
                            <a:rPr lang="en-US" sz="1000" b="1" baseline="-25000" err="1" smtClean="0">
                              <a:effectLst/>
                              <a:latin typeface="Times New Roman" charset="0"/>
                              <a:ea typeface="Times New Roman" charset="0"/>
                            </a:rPr>
                            <a:t>i</a:t>
                          </a:r>
                          <a:r>
                            <a:rPr lang="en-US" sz="1000" b="1" baseline="0" smtClean="0">
                              <a:effectLst/>
                              <a:latin typeface="Times New Roman" charset="0"/>
                              <a:ea typeface="Times New Roman" charset="0"/>
                            </a:rPr>
                            <a:t>)</a:t>
                          </a:r>
                        </a:p>
                        <a:p>
                          <a:pPr marL="0" marR="0" indent="0" algn="l" defTabSz="457200" rtl="1"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rPr>
                            <a:t>P(</a:t>
                          </a:r>
                          <a:r>
                            <a:rPr lang="en-US" sz="1000" b="1" err="1" smtClean="0"/>
                            <a:t>C</a:t>
                          </a:r>
                          <a:r>
                            <a:rPr lang="en-US" sz="1000" b="1" baseline="-25000" err="1" smtClean="0">
                              <a:effectLst/>
                              <a:latin typeface="Times New Roman" charset="0"/>
                              <a:ea typeface="Times New Roman" charset="0"/>
                            </a:rPr>
                            <a:t>j</a:t>
                          </a:r>
                          <a:r>
                            <a:rPr lang="en-US" sz="1000" b="1" smtClean="0">
                              <a:effectLst/>
                              <a:latin typeface="Times New Roman" charset="0"/>
                              <a:ea typeface="Times New Roman" charset="0"/>
                            </a:rPr>
                            <a:t>|(</a:t>
                          </a:r>
                          <a:r>
                            <a:rPr lang="en-US" sz="1000" b="1" baseline="0" smtClean="0">
                              <a:effectLst/>
                              <a:latin typeface="Times New Roman" charset="0"/>
                              <a:ea typeface="Times New Roman" charset="0"/>
                            </a:rPr>
                            <a:t>OQ</a:t>
                          </a:r>
                          <a:r>
                            <a:rPr lang="en-US" sz="1000" b="1" baseline="-25000" smtClean="0">
                              <a:effectLst/>
                              <a:latin typeface="Times New Roman" charset="0"/>
                              <a:ea typeface="Times New Roman" charset="0"/>
                            </a:rPr>
                            <a:t>,</a:t>
                          </a:r>
                          <a:r>
                            <a:rPr lang="en-US" sz="1000" b="1" smtClean="0">
                              <a:effectLst/>
                              <a:latin typeface="Times New Roman" charset="0"/>
                              <a:ea typeface="Times New Roman" charset="0"/>
                            </a:rPr>
                            <a:t> </a:t>
                          </a:r>
                          <a:r>
                            <a:rPr lang="en-US" sz="1000" b="1" baseline="0" smtClean="0">
                              <a:effectLst/>
                              <a:latin typeface="Times New Roman" charset="0"/>
                              <a:ea typeface="Times New Roman" charset="0"/>
                            </a:rPr>
                            <a:t>DQ))</a:t>
                          </a:r>
                        </a:p>
                      </a:txBody>
                      <a:tcPr marL="0" marR="0" marT="0" marB="0" anchor="ctr"/>
                    </a:tc>
                    <a:extLst>
                      <a:ext uri="{0D108BD9-81ED-4DB2-BD59-A6C34878D82A}">
                        <a16:rowId xmlns:a16="http://schemas.microsoft.com/office/drawing/2014/main" val="10001"/>
                      </a:ext>
                    </a:extLst>
                  </a:tr>
                  <a:tr h="277071">
                    <a:tc>
                      <a:txBody>
                        <a:bodyPr/>
                        <a:lstStyle/>
                        <a:p>
                          <a:pPr marL="0" marR="0" algn="l">
                            <a:spcBef>
                              <a:spcPts val="0"/>
                            </a:spcBef>
                            <a:spcAft>
                              <a:spcPts val="0"/>
                            </a:spcAft>
                          </a:pPr>
                          <a:r>
                            <a:rPr lang="en-US" sz="1000" b="1" smtClean="0">
                              <a:effectLst/>
                              <a:latin typeface="Times New Roman" charset="0"/>
                              <a:ea typeface="Times New Roman" charset="0"/>
                            </a:rPr>
                            <a:t>C</a:t>
                          </a:r>
                          <a:r>
                            <a:rPr lang="en-US" sz="1000" b="1" baseline="-25000" smtClean="0">
                              <a:effectLst/>
                              <a:latin typeface="Times New Roman" charset="0"/>
                              <a:ea typeface="Times New Roman" charset="0"/>
                            </a:rPr>
                            <a:t>1</a:t>
                          </a:r>
                          <a:endParaRPr lang="en-US" sz="1000" b="1" baseline="-25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0.9</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0.9</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1</a:t>
                          </a:r>
                          <a:endParaRPr lang="en-US" sz="1000">
                            <a:effectLst/>
                            <a:latin typeface="Times New Roman" charset="0"/>
                            <a:ea typeface="Times New Roman" charset="0"/>
                            <a:cs typeface="Times New Roman" charset="0"/>
                          </a:endParaRPr>
                        </a:p>
                      </a:txBody>
                      <a:tcPr marL="0" marR="0" marT="0" marB="0" anchor="ctr"/>
                    </a:tc>
                    <a:extLst>
                      <a:ext uri="{0D108BD9-81ED-4DB2-BD59-A6C34878D82A}">
                        <a16:rowId xmlns:a16="http://schemas.microsoft.com/office/drawing/2014/main" val="10002"/>
                      </a:ext>
                    </a:extLst>
                  </a:tr>
                  <a:tr h="277071">
                    <a:tc>
                      <a:txBody>
                        <a:bodyPr/>
                        <a:lstStyle/>
                        <a:p>
                          <a:pPr marL="0" marR="0" algn="l">
                            <a:spcBef>
                              <a:spcPts val="0"/>
                            </a:spcBef>
                            <a:spcAft>
                              <a:spcPts val="0"/>
                            </a:spcAft>
                          </a:pPr>
                          <a:r>
                            <a:rPr lang="en-US" sz="1000" b="1" smtClean="0">
                              <a:effectLst/>
                              <a:latin typeface="Times New Roman" charset="0"/>
                              <a:ea typeface="Times New Roman" charset="0"/>
                            </a:rPr>
                            <a:t>C</a:t>
                          </a:r>
                          <a:r>
                            <a:rPr lang="en-US" sz="1000" b="1" baseline="-25000" smtClean="0">
                              <a:effectLst/>
                              <a:latin typeface="Times New Roman" charset="0"/>
                              <a:ea typeface="Times New Roman" charset="0"/>
                            </a:rPr>
                            <a:t>2</a:t>
                          </a:r>
                          <a:endParaRPr lang="en-US" sz="1000" b="1" baseline="-25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0.5</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0.9</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algn="ctr" fontAlgn="b"/>
                          <a:r>
                            <a:rPr lang="en-US" sz="1000" b="0" i="0" u="none" strike="noStrike" smtClean="0">
                              <a:solidFill>
                                <a:schemeClr val="tx1"/>
                              </a:solidFill>
                              <a:effectLst/>
                              <a:latin typeface="Times New Roman" charset="0"/>
                              <a:ea typeface="Times New Roman" charset="0"/>
                              <a:cs typeface="Times New Roman" charset="0"/>
                            </a:rPr>
                            <a:t>0.91</a:t>
                          </a:r>
                          <a:endParaRPr lang="en-US" sz="1000" b="0" i="0" u="none" strike="noStrike">
                            <a:solidFill>
                              <a:schemeClr val="tx1"/>
                            </a:solidFill>
                            <a:effectLst/>
                            <a:latin typeface="Times New Roman" charset="0"/>
                            <a:ea typeface="Times New Roman" charset="0"/>
                            <a:cs typeface="Times New Roman" charset="0"/>
                          </a:endParaRPr>
                        </a:p>
                      </a:txBody>
                      <a:tcPr marL="12700" marR="12700" marT="12700" marB="0" anchor="ctr"/>
                    </a:tc>
                    <a:extLst>
                      <a:ext uri="{0D108BD9-81ED-4DB2-BD59-A6C34878D82A}">
                        <a16:rowId xmlns:a16="http://schemas.microsoft.com/office/drawing/2014/main" val="10003"/>
                      </a:ext>
                    </a:extLst>
                  </a:tr>
                  <a:tr h="277071">
                    <a:tc>
                      <a:txBody>
                        <a:bodyPr/>
                        <a:lstStyle/>
                        <a:p>
                          <a:pPr marL="0" marR="0" algn="l">
                            <a:spcBef>
                              <a:spcPts val="0"/>
                            </a:spcBef>
                            <a:spcAft>
                              <a:spcPts val="0"/>
                            </a:spcAft>
                          </a:pPr>
                          <a:r>
                            <a:rPr lang="en-US" sz="1000" b="1" smtClean="0">
                              <a:effectLst/>
                              <a:latin typeface="Times New Roman" charset="0"/>
                              <a:ea typeface="Times New Roman" charset="0"/>
                            </a:rPr>
                            <a:t>C</a:t>
                          </a:r>
                          <a:r>
                            <a:rPr lang="en-US" sz="1000" b="1" baseline="-25000" smtClean="0">
                              <a:effectLst/>
                              <a:latin typeface="Times New Roman" charset="0"/>
                              <a:ea typeface="Times New Roman" charset="0"/>
                            </a:rPr>
                            <a:t>3</a:t>
                          </a:r>
                          <a:endParaRPr lang="en-US" sz="1000" b="1" baseline="-25000">
                            <a:effectLst/>
                            <a:latin typeface="Times New Roman" charset="0"/>
                            <a:ea typeface="Times New Roman" charset="0"/>
                          </a:endParaRPr>
                        </a:p>
                      </a:txBody>
                      <a:tcPr marL="0" marR="0" marT="0" marB="0"/>
                    </a:tc>
                    <a:tc>
                      <a:txBody>
                        <a:bodyPr/>
                        <a:lstStyle/>
                        <a:p>
                          <a:pPr marL="0" marR="0" algn="ctr" defTabSz="457200" rtl="0" eaLnBrk="1" latinLnBrk="0" hangingPunct="1">
                            <a:spcBef>
                              <a:spcPts val="0"/>
                            </a:spcBef>
                            <a:spcAft>
                              <a:spcPts val="0"/>
                            </a:spcAft>
                          </a:pPr>
                          <a:r>
                            <a:rPr lang="en-US" sz="1000" smtClean="0">
                              <a:solidFill>
                                <a:schemeClr val="tx1"/>
                              </a:solidFill>
                              <a:effectLst/>
                              <a:latin typeface="Times New Roman" charset="0"/>
                              <a:ea typeface="Times New Roman" charset="0"/>
                              <a:cs typeface="Times New Roman" charset="0"/>
                            </a:rPr>
                            <a:t>0.92</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0.1</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0.56</a:t>
                          </a:r>
                          <a:endParaRPr lang="en-US" sz="1000">
                            <a:solidFill>
                              <a:schemeClr val="tx1"/>
                            </a:solidFill>
                            <a:effectLst/>
                            <a:latin typeface="Times New Roman" charset="0"/>
                            <a:ea typeface="Times New Roman" charset="0"/>
                            <a:cs typeface="Times New Roman" charset="0"/>
                          </a:endParaRPr>
                        </a:p>
                      </a:txBody>
                      <a:tcPr marL="0" marR="0" marT="0" marB="0" anchor="ctr"/>
                    </a:tc>
                    <a:extLst>
                      <a:ext uri="{0D108BD9-81ED-4DB2-BD59-A6C34878D82A}">
                        <a16:rowId xmlns:a16="http://schemas.microsoft.com/office/drawing/2014/main" val="10004"/>
                      </a:ext>
                    </a:extLst>
                  </a:tr>
                  <a:tr h="277071">
                    <a:tc>
                      <a:txBody>
                        <a:bodyPr/>
                        <a:lstStyle/>
                        <a:p>
                          <a:pPr marL="0" marR="0" algn="l">
                            <a:spcBef>
                              <a:spcPts val="0"/>
                            </a:spcBef>
                            <a:spcAft>
                              <a:spcPts val="0"/>
                            </a:spcAft>
                          </a:pPr>
                          <a:r>
                            <a:rPr lang="en-US" sz="1000" b="1" smtClean="0">
                              <a:effectLst/>
                              <a:latin typeface="Times New Roman" charset="0"/>
                              <a:ea typeface="Times New Roman" charset="0"/>
                            </a:rPr>
                            <a:t>C</a:t>
                          </a:r>
                          <a:r>
                            <a:rPr lang="en-US" sz="1000" b="1" baseline="-25000" smtClean="0">
                              <a:effectLst/>
                              <a:latin typeface="Times New Roman" charset="0"/>
                              <a:ea typeface="Times New Roman" charset="0"/>
                            </a:rPr>
                            <a:t>4</a:t>
                          </a:r>
                          <a:endParaRPr lang="en-US" sz="1000" b="1" baseline="-25000">
                            <a:effectLst/>
                            <a:latin typeface="Times New Roman" charset="0"/>
                            <a:ea typeface="Times New Roman" charset="0"/>
                          </a:endParaRPr>
                        </a:p>
                      </a:txBody>
                      <a:tcPr marL="0" marR="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000" b="0" i="0" smtClean="0">
                                    <a:solidFill>
                                      <a:schemeClr val="tx1"/>
                                    </a:solidFill>
                                    <a:latin typeface="Cambria Math" charset="0"/>
                                    <a:ea typeface="Times New Roman" charset="0"/>
                                    <a:cs typeface="Times New Roman" charset="0"/>
                                  </a:rPr>
                                  <m:t>0</m:t>
                                </m:r>
                                <m:r>
                                  <a:rPr lang="en-US" sz="1000" b="0" i="0" smtClean="0">
                                    <a:solidFill>
                                      <a:schemeClr val="tx1"/>
                                    </a:solidFill>
                                    <a:latin typeface="Cambria Math" charset="0"/>
                                    <a:ea typeface="Times New Roman" charset="0"/>
                                    <a:cs typeface="Times New Roman" charset="0"/>
                                  </a:rPr>
                                  <m:t>.</m:t>
                                </m:r>
                                <m:r>
                                  <a:rPr lang="en-US" sz="1000" b="0" i="1" smtClean="0">
                                    <a:solidFill>
                                      <a:schemeClr val="tx1"/>
                                    </a:solidFill>
                                    <a:latin typeface="Cambria Math" charset="0"/>
                                    <a:ea typeface="Times New Roman" charset="0"/>
                                    <a:cs typeface="Times New Roman" charset="0"/>
                                  </a:rPr>
                                  <m:t> </m:t>
                                </m:r>
                                <m:r>
                                  <a:rPr lang="en-US" sz="1000" b="0" i="0" smtClean="0">
                                    <a:solidFill>
                                      <a:schemeClr val="tx1"/>
                                    </a:solidFill>
                                    <a:latin typeface="Cambria Math" charset="0"/>
                                    <a:ea typeface="Times New Roman" charset="0"/>
                                    <a:cs typeface="Times New Roman" charset="0"/>
                                  </a:rPr>
                                  <m:t>5</m:t>
                                </m:r>
                              </m:oMath>
                            </m:oMathPara>
                          </a14:m>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0.1</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algn="ctr"/>
                          <a14:m>
                            <m:oMath xmlns:m="http://schemas.openxmlformats.org/officeDocument/2006/math">
                              <m:r>
                                <a:rPr lang="en-US" sz="1000" b="0" i="0" smtClean="0">
                                  <a:solidFill>
                                    <a:schemeClr val="tx1"/>
                                  </a:solidFill>
                                  <a:latin typeface="Cambria Math" charset="0"/>
                                  <a:ea typeface="Times New Roman" charset="0"/>
                                </a:rPr>
                                <m:t>0</m:t>
                              </m:r>
                            </m:oMath>
                          </a14:m>
                          <a:r>
                            <a:rPr lang="en-US" sz="1000" kern="1200" smtClean="0">
                              <a:solidFill>
                                <a:schemeClr val="tx1"/>
                              </a:solidFill>
                              <a:latin typeface="+mn-lt"/>
                              <a:ea typeface="+mn-ea"/>
                              <a:cs typeface="+mn-cs"/>
                            </a:rPr>
                            <a:t>.12</a:t>
                          </a:r>
                          <a:endParaRPr lang="en-US" sz="1000" kern="1200">
                            <a:solidFill>
                              <a:schemeClr val="tx1"/>
                            </a:solidFill>
                            <a:latin typeface="+mn-lt"/>
                            <a:ea typeface="+mn-ea"/>
                            <a:cs typeface="+mn-cs"/>
                          </a:endParaRPr>
                        </a:p>
                      </a:txBody>
                      <a:tcPr marL="0" marR="0" marT="0" marB="0" anchor="ctr"/>
                    </a:tc>
                    <a:extLst>
                      <a:ext uri="{0D108BD9-81ED-4DB2-BD59-A6C34878D82A}">
                        <a16:rowId xmlns:a16="http://schemas.microsoft.com/office/drawing/2014/main" val="10005"/>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926865823"/>
                  </p:ext>
                </p:extLst>
              </p:nvPr>
            </p:nvGraphicFramePr>
            <p:xfrm>
              <a:off x="208702" y="3950318"/>
              <a:ext cx="3361761" cy="2771157"/>
            </p:xfrm>
            <a:graphic>
              <a:graphicData uri="http://schemas.openxmlformats.org/drawingml/2006/table">
                <a:tbl>
                  <a:tblPr firstRow="1" firstCol="1" bandRow="1">
                    <a:tableStyleId>{5C22544A-7EE6-4342-B048-85BDC9FD1C3A}</a:tableStyleId>
                  </a:tblPr>
                  <a:tblGrid>
                    <a:gridCol w="725143"/>
                    <a:gridCol w="740293"/>
                    <a:gridCol w="760857"/>
                    <a:gridCol w="1135468"/>
                  </a:tblGrid>
                  <a:tr h="1209362">
                    <a:tc>
                      <a:txBody>
                        <a:bodyPr/>
                        <a:lstStyle/>
                        <a:p>
                          <a:pPr marL="0" marR="0" algn="ctr">
                            <a:spcBef>
                              <a:spcPts val="0"/>
                            </a:spcBef>
                            <a:spcAft>
                              <a:spcPts val="0"/>
                            </a:spcAft>
                          </a:pPr>
                          <a:r>
                            <a:rPr lang="en-US" sz="900" b="1" dirty="0" smtClean="0">
                              <a:effectLst/>
                              <a:latin typeface="Times New Roman" charset="0"/>
                              <a:ea typeface="Times New Roman" charset="0"/>
                            </a:rPr>
                            <a:t>Concept</a:t>
                          </a:r>
                        </a:p>
                        <a:p>
                          <a:pPr marL="0" marR="0" algn="ctr">
                            <a:spcBef>
                              <a:spcPts val="0"/>
                            </a:spcBef>
                            <a:spcAft>
                              <a:spcPts val="0"/>
                            </a:spcAft>
                          </a:pPr>
                          <a:r>
                            <a:rPr lang="en-US" sz="900" b="1" dirty="0" smtClean="0">
                              <a:effectLst/>
                              <a:latin typeface="Times New Roman" charset="0"/>
                              <a:ea typeface="Times New Roman" charset="0"/>
                            </a:rPr>
                            <a:t> #</a:t>
                          </a:r>
                          <a:endParaRPr lang="en-US" sz="9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dirty="0" smtClean="0">
                              <a:effectLst/>
                            </a:rPr>
                            <a:t>Estimated Probability</a:t>
                          </a:r>
                          <a:endParaRPr lang="en-US" sz="900" baseline="0" dirty="0" smtClean="0">
                            <a:effectLst/>
                          </a:endParaRPr>
                        </a:p>
                        <a:p>
                          <a:pPr marL="0" marR="0" algn="ctr">
                            <a:spcBef>
                              <a:spcPts val="0"/>
                            </a:spcBef>
                            <a:spcAft>
                              <a:spcPts val="0"/>
                            </a:spcAft>
                          </a:pPr>
                          <a:r>
                            <a:rPr lang="en-US" sz="900" dirty="0" smtClean="0">
                              <a:effectLst/>
                            </a:rPr>
                            <a:t>by Kent Method</a:t>
                          </a:r>
                          <a:endParaRPr lang="en-US" sz="9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dirty="0" smtClean="0">
                              <a:effectLst/>
                            </a:rPr>
                            <a:t>Estimated probability by Direct</a:t>
                          </a:r>
                          <a:r>
                            <a:rPr lang="en-US" sz="900" baseline="0" dirty="0" smtClean="0">
                              <a:effectLst/>
                            </a:rPr>
                            <a:t> Question</a:t>
                          </a:r>
                          <a:endParaRPr lang="en-US" sz="900" b="1" dirty="0">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900" b="1" dirty="0" smtClean="0">
                              <a:effectLst/>
                              <a:latin typeface="Times New Roman" charset="0"/>
                              <a:ea typeface="Times New Roman" charset="0"/>
                            </a:rPr>
                            <a:t>The accurate probability by joint evidences (using Bayes)</a:t>
                          </a:r>
                          <a:endParaRPr lang="en-US" sz="900" b="1" dirty="0">
                            <a:effectLst/>
                            <a:latin typeface="Times New Roman" charset="0"/>
                            <a:ea typeface="Times New Roman" charset="0"/>
                          </a:endParaRPr>
                        </a:p>
                      </a:txBody>
                      <a:tcPr marL="0" marR="0" marT="0" marB="0"/>
                    </a:tc>
                  </a:tr>
                  <a:tr h="453511">
                    <a:tc>
                      <a:txBody>
                        <a:bodyPr/>
                        <a:lstStyle/>
                        <a:p>
                          <a:pPr marL="0" marR="0" algn="l">
                            <a:spcBef>
                              <a:spcPts val="0"/>
                            </a:spcBef>
                            <a:spcAft>
                              <a:spcPts val="0"/>
                            </a:spcAft>
                          </a:pPr>
                          <a:endParaRPr lang="en-US" sz="1000" b="1" dirty="0">
                            <a:effectLst/>
                            <a:latin typeface="Times New Roman" charset="0"/>
                            <a:ea typeface="Times New Roman" charset="0"/>
                          </a:endParaRPr>
                        </a:p>
                      </a:txBody>
                      <a:tcPr marL="0" marR="0" marT="0" marB="0"/>
                    </a:tc>
                    <a:tc>
                      <a:txBody>
                        <a:bodyPr/>
                        <a:lstStyle/>
                        <a:p>
                          <a:r>
                            <a:rPr lang="en-US" sz="1000" b="1" dirty="0" smtClean="0"/>
                            <a:t>P(</a:t>
                          </a:r>
                          <a:r>
                            <a:rPr lang="en-US" sz="1000" b="1" dirty="0" err="1" smtClean="0"/>
                            <a:t>C</a:t>
                          </a:r>
                          <a:r>
                            <a:rPr lang="en-US" sz="1000" b="1" baseline="-25000" dirty="0" err="1" smtClean="0">
                              <a:effectLst/>
                              <a:latin typeface="Times New Roman" charset="0"/>
                              <a:ea typeface="Times New Roman" charset="0"/>
                            </a:rPr>
                            <a:t>j</a:t>
                          </a:r>
                          <a:r>
                            <a:rPr lang="en-US" sz="1000" b="1" dirty="0" err="1" smtClean="0"/>
                            <a:t>|</a:t>
                          </a:r>
                          <a:r>
                            <a:rPr lang="en-US" sz="1000" b="1" baseline="0" dirty="0" err="1" smtClean="0"/>
                            <a:t>OQ</a:t>
                          </a:r>
                          <a:r>
                            <a:rPr lang="en-US" sz="1000" b="1" dirty="0" smtClean="0"/>
                            <a:t>)</a:t>
                          </a: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t>P(</a:t>
                          </a:r>
                          <a:r>
                            <a:rPr lang="en-US" sz="1000" b="1" dirty="0" err="1" smtClean="0"/>
                            <a:t>C</a:t>
                          </a:r>
                          <a:r>
                            <a:rPr lang="en-US" sz="1000" b="1" baseline="-25000" dirty="0" err="1" smtClean="0">
                              <a:effectLst/>
                              <a:latin typeface="Times New Roman" charset="0"/>
                              <a:ea typeface="Times New Roman" charset="0"/>
                            </a:rPr>
                            <a:t>j</a:t>
                          </a:r>
                          <a:r>
                            <a:rPr lang="en-US" sz="1000" b="1" dirty="0" err="1" smtClean="0"/>
                            <a:t>|</a:t>
                          </a:r>
                          <a:r>
                            <a:rPr lang="en-US" sz="1000" b="1" baseline="0" dirty="0" err="1" smtClean="0"/>
                            <a:t>DQ</a:t>
                          </a:r>
                          <a:r>
                            <a:rPr lang="en-US" sz="1000" b="1" dirty="0" smtClean="0"/>
                            <a:t>)</a:t>
                          </a:r>
                        </a:p>
                      </a:txBody>
                      <a:tcPr marL="0" marR="0" marT="0" marB="0" anchor="ct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1000" b="1" baseline="0" dirty="0" smtClean="0">
                              <a:effectLst/>
                              <a:latin typeface="Times New Roman" charset="0"/>
                              <a:ea typeface="Times New Roman" charset="0"/>
                            </a:rPr>
                            <a:t>P(</a:t>
                          </a:r>
                          <a:r>
                            <a:rPr lang="en-US" sz="1000" b="1" dirty="0" err="1" smtClean="0"/>
                            <a:t>C</a:t>
                          </a:r>
                          <a:r>
                            <a:rPr lang="en-US" sz="1000" b="1" baseline="-25000" dirty="0" err="1" smtClean="0">
                              <a:effectLst/>
                              <a:latin typeface="Times New Roman" charset="0"/>
                              <a:ea typeface="Times New Roman" charset="0"/>
                            </a:rPr>
                            <a:t>j</a:t>
                          </a:r>
                          <a:r>
                            <a:rPr lang="en-US" sz="1000" b="1" baseline="0" dirty="0" err="1" smtClean="0">
                              <a:effectLst/>
                              <a:latin typeface="Times New Roman" charset="0"/>
                              <a:ea typeface="Times New Roman" charset="0"/>
                            </a:rPr>
                            <a:t>|R</a:t>
                          </a:r>
                          <a:r>
                            <a:rPr lang="en-US" sz="1000" b="1" baseline="-25000" dirty="0" err="1" smtClean="0">
                              <a:effectLst/>
                              <a:latin typeface="Times New Roman" charset="0"/>
                              <a:ea typeface="Times New Roman" charset="0"/>
                            </a:rPr>
                            <a:t>i</a:t>
                          </a:r>
                          <a:r>
                            <a:rPr lang="en-US" sz="1000" b="1" baseline="0" dirty="0" smtClean="0">
                              <a:effectLst/>
                              <a:latin typeface="Times New Roman" charset="0"/>
                              <a:ea typeface="Times New Roman" charset="0"/>
                            </a:rPr>
                            <a:t>)</a:t>
                          </a:r>
                          <a:endParaRPr lang="en-US" sz="1000" b="1" baseline="0" dirty="0" smtClean="0">
                            <a:effectLst/>
                            <a:latin typeface="Times New Roman" charset="0"/>
                            <a:ea typeface="Times New Roman" charset="0"/>
                          </a:endParaRPr>
                        </a:p>
                        <a:p>
                          <a:pPr marL="0" marR="0" indent="0" algn="l" defTabSz="457200" rtl="1" eaLnBrk="1" fontAlgn="auto" latinLnBrk="0" hangingPunct="1">
                            <a:lnSpc>
                              <a:spcPct val="100000"/>
                            </a:lnSpc>
                            <a:spcBef>
                              <a:spcPts val="0"/>
                            </a:spcBef>
                            <a:spcAft>
                              <a:spcPts val="0"/>
                            </a:spcAft>
                            <a:buClrTx/>
                            <a:buSzTx/>
                            <a:buFontTx/>
                            <a:buNone/>
                            <a:tabLst/>
                            <a:defRPr/>
                          </a:pPr>
                          <a:r>
                            <a:rPr lang="en-US" sz="1000" b="1" dirty="0" smtClean="0">
                              <a:effectLst/>
                              <a:latin typeface="Times New Roman" charset="0"/>
                              <a:ea typeface="Times New Roman" charset="0"/>
                            </a:rPr>
                            <a:t>P(</a:t>
                          </a:r>
                          <a:r>
                            <a:rPr lang="en-US" sz="1000" b="1" dirty="0" err="1" smtClean="0"/>
                            <a:t>C</a:t>
                          </a:r>
                          <a:r>
                            <a:rPr lang="en-US" sz="1000" b="1" baseline="-25000" dirty="0" err="1" smtClean="0">
                              <a:effectLst/>
                              <a:latin typeface="Times New Roman" charset="0"/>
                              <a:ea typeface="Times New Roman" charset="0"/>
                            </a:rPr>
                            <a:t>j</a:t>
                          </a:r>
                          <a:r>
                            <a:rPr lang="en-US" sz="1000" b="1" dirty="0" smtClean="0">
                              <a:effectLst/>
                              <a:latin typeface="Times New Roman" charset="0"/>
                              <a:ea typeface="Times New Roman" charset="0"/>
                            </a:rPr>
                            <a:t>|(</a:t>
                          </a:r>
                          <a:r>
                            <a:rPr lang="en-US" sz="1000" b="1" baseline="0" dirty="0" smtClean="0">
                              <a:effectLst/>
                              <a:latin typeface="Times New Roman" charset="0"/>
                              <a:ea typeface="Times New Roman" charset="0"/>
                            </a:rPr>
                            <a:t>OQ</a:t>
                          </a:r>
                          <a:r>
                            <a:rPr lang="en-US" sz="1000" b="1" baseline="-25000" dirty="0" smtClean="0">
                              <a:effectLst/>
                              <a:latin typeface="Times New Roman" charset="0"/>
                              <a:ea typeface="Times New Roman" charset="0"/>
                            </a:rPr>
                            <a:t>,</a:t>
                          </a:r>
                          <a:r>
                            <a:rPr lang="en-US" sz="1000" b="1" dirty="0" smtClean="0">
                              <a:effectLst/>
                              <a:latin typeface="Times New Roman" charset="0"/>
                              <a:ea typeface="Times New Roman" charset="0"/>
                            </a:rPr>
                            <a:t> </a:t>
                          </a:r>
                          <a:r>
                            <a:rPr lang="en-US" sz="1000" b="1" baseline="0" dirty="0" smtClean="0">
                              <a:effectLst/>
                              <a:latin typeface="Times New Roman" charset="0"/>
                              <a:ea typeface="Times New Roman" charset="0"/>
                            </a:rPr>
                            <a:t>DQ</a:t>
                          </a:r>
                          <a:r>
                            <a:rPr lang="en-US" sz="1000" b="1" baseline="0" dirty="0" smtClean="0">
                              <a:effectLst/>
                              <a:latin typeface="Times New Roman" charset="0"/>
                              <a:ea typeface="Times New Roman" charset="0"/>
                            </a:rPr>
                            <a:t>))</a:t>
                          </a:r>
                        </a:p>
                      </a:txBody>
                      <a:tcPr marL="0" marR="0" marT="0" marB="0" anchor="ctr"/>
                    </a:tc>
                  </a:tr>
                  <a:tr h="277071">
                    <a:tc>
                      <a:txBody>
                        <a:bodyPr/>
                        <a:lstStyle/>
                        <a:p>
                          <a:pPr marL="0" marR="0" algn="l">
                            <a:spcBef>
                              <a:spcPts val="0"/>
                            </a:spcBef>
                            <a:spcAft>
                              <a:spcPts val="0"/>
                            </a:spcAft>
                          </a:pPr>
                          <a:r>
                            <a:rPr lang="en-US" sz="1000" b="1" dirty="0" smtClean="0">
                              <a:effectLst/>
                              <a:latin typeface="Times New Roman" charset="0"/>
                              <a:ea typeface="Times New Roman" charset="0"/>
                            </a:rPr>
                            <a:t>C</a:t>
                          </a:r>
                          <a:r>
                            <a:rPr lang="en-US" sz="1000" b="1" baseline="-25000" dirty="0" smtClean="0">
                              <a:effectLst/>
                              <a:latin typeface="Times New Roman" charset="0"/>
                              <a:ea typeface="Times New Roman" charset="0"/>
                            </a:rPr>
                            <a:t>1</a:t>
                          </a:r>
                          <a:endParaRPr lang="en-US" sz="1000" b="1" baseline="-25000"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dirty="0" smtClean="0">
                              <a:effectLst/>
                              <a:latin typeface="Times New Roman" charset="0"/>
                              <a:ea typeface="Times New Roman" charset="0"/>
                              <a:cs typeface="Times New Roman" charset="0"/>
                            </a:rPr>
                            <a:t>0.9</a:t>
                          </a:r>
                          <a:endParaRPr lang="en-US" sz="1000" dirty="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effectLst/>
                              <a:latin typeface="Times New Roman" charset="0"/>
                              <a:ea typeface="Times New Roman" charset="0"/>
                              <a:cs typeface="Times New Roman" charset="0"/>
                            </a:rPr>
                            <a:t>0.9</a:t>
                          </a:r>
                          <a:endParaRPr lang="en-US" sz="1000" dirty="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effectLst/>
                              <a:latin typeface="Times New Roman" charset="0"/>
                              <a:ea typeface="Times New Roman" charset="0"/>
                              <a:cs typeface="Times New Roman" charset="0"/>
                            </a:rPr>
                            <a:t>1</a:t>
                          </a:r>
                          <a:endParaRPr lang="en-US" sz="1000" dirty="0">
                            <a:effectLst/>
                            <a:latin typeface="Times New Roman" charset="0"/>
                            <a:ea typeface="Times New Roman" charset="0"/>
                            <a:cs typeface="Times New Roman" charset="0"/>
                          </a:endParaRPr>
                        </a:p>
                      </a:txBody>
                      <a:tcPr marL="0" marR="0" marT="0" marB="0" anchor="ctr"/>
                    </a:tc>
                  </a:tr>
                  <a:tr h="277071">
                    <a:tc>
                      <a:txBody>
                        <a:bodyPr/>
                        <a:lstStyle/>
                        <a:p>
                          <a:pPr marL="0" marR="0" algn="l">
                            <a:spcBef>
                              <a:spcPts val="0"/>
                            </a:spcBef>
                            <a:spcAft>
                              <a:spcPts val="0"/>
                            </a:spcAft>
                          </a:pPr>
                          <a:r>
                            <a:rPr lang="en-US" sz="1000" b="1" dirty="0" smtClean="0">
                              <a:effectLst/>
                              <a:latin typeface="Times New Roman" charset="0"/>
                              <a:ea typeface="Times New Roman" charset="0"/>
                            </a:rPr>
                            <a:t>C</a:t>
                          </a:r>
                          <a:r>
                            <a:rPr lang="en-US" sz="1000" b="1" baseline="-25000" dirty="0" smtClean="0">
                              <a:effectLst/>
                              <a:latin typeface="Times New Roman" charset="0"/>
                              <a:ea typeface="Times New Roman" charset="0"/>
                            </a:rPr>
                            <a:t>2</a:t>
                          </a:r>
                          <a:endParaRPr lang="en-US" sz="1000" b="1" baseline="-25000"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0.5</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0.9</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pPr algn="ctr" fontAlgn="b"/>
                          <a:r>
                            <a:rPr lang="en-US" sz="1000" b="0" i="0" u="none" strike="noStrike" smtClean="0">
                              <a:solidFill>
                                <a:schemeClr val="tx1"/>
                              </a:solidFill>
                              <a:effectLst/>
                              <a:latin typeface="Times New Roman" charset="0"/>
                              <a:ea typeface="Times New Roman" charset="0"/>
                              <a:cs typeface="Times New Roman" charset="0"/>
                            </a:rPr>
                            <a:t>0.91</a:t>
                          </a:r>
                          <a:endParaRPr lang="en-US" sz="1000" b="0" i="0" u="none" strike="noStrike" dirty="0">
                            <a:solidFill>
                              <a:schemeClr val="tx1"/>
                            </a:solidFill>
                            <a:effectLst/>
                            <a:latin typeface="Times New Roman" charset="0"/>
                            <a:ea typeface="Times New Roman" charset="0"/>
                            <a:cs typeface="Times New Roman" charset="0"/>
                          </a:endParaRPr>
                        </a:p>
                      </a:txBody>
                      <a:tcPr marL="12700" marR="12700" marT="12700" marB="0" anchor="ctr"/>
                    </a:tc>
                  </a:tr>
                  <a:tr h="277071">
                    <a:tc>
                      <a:txBody>
                        <a:bodyPr/>
                        <a:lstStyle/>
                        <a:p>
                          <a:pPr marL="0" marR="0" algn="l">
                            <a:spcBef>
                              <a:spcPts val="0"/>
                            </a:spcBef>
                            <a:spcAft>
                              <a:spcPts val="0"/>
                            </a:spcAft>
                          </a:pPr>
                          <a:r>
                            <a:rPr lang="en-US" sz="1000" b="1" dirty="0" smtClean="0">
                              <a:effectLst/>
                              <a:latin typeface="Times New Roman" charset="0"/>
                              <a:ea typeface="Times New Roman" charset="0"/>
                            </a:rPr>
                            <a:t>C</a:t>
                          </a:r>
                          <a:r>
                            <a:rPr lang="en-US" sz="1000" b="1" baseline="-25000" dirty="0" smtClean="0">
                              <a:effectLst/>
                              <a:latin typeface="Times New Roman" charset="0"/>
                              <a:ea typeface="Times New Roman" charset="0"/>
                            </a:rPr>
                            <a:t>3</a:t>
                          </a:r>
                          <a:endParaRPr lang="en-US" sz="1000" b="1" baseline="-25000" dirty="0">
                            <a:effectLst/>
                            <a:latin typeface="Times New Roman" charset="0"/>
                            <a:ea typeface="Times New Roman" charset="0"/>
                          </a:endParaRPr>
                        </a:p>
                      </a:txBody>
                      <a:tcPr marL="0" marR="0" marT="0" marB="0"/>
                    </a:tc>
                    <a:tc>
                      <a:txBody>
                        <a:bodyPr/>
                        <a:lstStyle/>
                        <a:p>
                          <a:pPr marL="0" marR="0" algn="ctr" defTabSz="457200" rtl="0" eaLnBrk="1" latinLnBrk="0" hangingPunct="1">
                            <a:spcBef>
                              <a:spcPts val="0"/>
                            </a:spcBef>
                            <a:spcAft>
                              <a:spcPts val="0"/>
                            </a:spcAft>
                          </a:pPr>
                          <a:r>
                            <a:rPr lang="en-US" sz="1000" dirty="0" smtClean="0">
                              <a:solidFill>
                                <a:schemeClr val="tx1"/>
                              </a:solidFill>
                              <a:effectLst/>
                              <a:latin typeface="Times New Roman" charset="0"/>
                              <a:ea typeface="Times New Roman" charset="0"/>
                              <a:cs typeface="Times New Roman" charset="0"/>
                            </a:rPr>
                            <a:t>0.92</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0.1</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0.56</a:t>
                          </a:r>
                          <a:endParaRPr lang="en-US" sz="1000" dirty="0">
                            <a:solidFill>
                              <a:schemeClr val="tx1"/>
                            </a:solidFill>
                            <a:effectLst/>
                            <a:latin typeface="Times New Roman" charset="0"/>
                            <a:ea typeface="Times New Roman" charset="0"/>
                            <a:cs typeface="Times New Roman" charset="0"/>
                          </a:endParaRPr>
                        </a:p>
                      </a:txBody>
                      <a:tcPr marL="0" marR="0" marT="0" marB="0" anchor="ctr"/>
                    </a:tc>
                  </a:tr>
                  <a:tr h="277071">
                    <a:tc>
                      <a:txBody>
                        <a:bodyPr/>
                        <a:lstStyle/>
                        <a:p>
                          <a:pPr marL="0" marR="0" algn="l">
                            <a:spcBef>
                              <a:spcPts val="0"/>
                            </a:spcBef>
                            <a:spcAft>
                              <a:spcPts val="0"/>
                            </a:spcAft>
                          </a:pPr>
                          <a:r>
                            <a:rPr lang="en-US" sz="1000" b="1" dirty="0" smtClean="0">
                              <a:effectLst/>
                              <a:latin typeface="Times New Roman" charset="0"/>
                              <a:ea typeface="Times New Roman" charset="0"/>
                            </a:rPr>
                            <a:t>C</a:t>
                          </a:r>
                          <a:r>
                            <a:rPr lang="en-US" sz="1000" b="1" baseline="-25000" dirty="0" smtClean="0">
                              <a:effectLst/>
                              <a:latin typeface="Times New Roman" charset="0"/>
                              <a:ea typeface="Times New Roman" charset="0"/>
                            </a:rPr>
                            <a:t>4</a:t>
                          </a:r>
                          <a:endParaRPr lang="en-US" sz="1000" b="1" baseline="-25000" dirty="0">
                            <a:effectLst/>
                            <a:latin typeface="Times New Roman" charset="0"/>
                            <a:ea typeface="Times New Roman" charset="0"/>
                          </a:endParaRPr>
                        </a:p>
                      </a:txBody>
                      <a:tcPr marL="0" marR="0" marT="0" marB="0"/>
                    </a:tc>
                    <a:tc>
                      <a:txBody>
                        <a:bodyPr/>
                        <a:lstStyle/>
                        <a:p>
                          <a:endParaRPr lang="en-US"/>
                        </a:p>
                      </a:txBody>
                      <a:tcPr marL="0" marR="0" marT="0" marB="0" anchor="ctr">
                        <a:blipFill rotWithShape="0">
                          <a:blip r:embed="rId3"/>
                          <a:stretch>
                            <a:fillRect l="-98361" t="-926667" r="-258197" b="-6667"/>
                          </a:stretch>
                        </a:blipFill>
                      </a:tcP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0.1</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endParaRPr lang="en-US"/>
                        </a:p>
                      </a:txBody>
                      <a:tcPr marL="0" marR="0" marT="0" marB="0" anchor="ctr">
                        <a:blipFill rotWithShape="0">
                          <a:blip r:embed="rId3"/>
                          <a:stretch>
                            <a:fillRect l="-197312" t="-926667" r="-2151" b="-6667"/>
                          </a:stretch>
                        </a:blipFill>
                      </a:tcPr>
                    </a:tc>
                  </a:tr>
                </a:tbl>
              </a:graphicData>
            </a:graphic>
          </p:graphicFrame>
        </mc:Fallback>
      </mc:AlternateContent>
      <p:grpSp>
        <p:nvGrpSpPr>
          <p:cNvPr id="11" name="Group 10"/>
          <p:cNvGrpSpPr/>
          <p:nvPr/>
        </p:nvGrpSpPr>
        <p:grpSpPr>
          <a:xfrm>
            <a:off x="802498" y="894257"/>
            <a:ext cx="2988360" cy="1868981"/>
            <a:chOff x="802498" y="894257"/>
            <a:chExt cx="2988360" cy="1868981"/>
          </a:xfrm>
        </p:grpSpPr>
        <p:sp>
          <p:nvSpPr>
            <p:cNvPr id="48" name="Rectangle 47"/>
            <p:cNvSpPr/>
            <p:nvPr/>
          </p:nvSpPr>
          <p:spPr>
            <a:xfrm>
              <a:off x="802498" y="1731471"/>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a:t>
              </a:r>
              <a:endParaRPr lang="en-US" sz="1000" b="1">
                <a:solidFill>
                  <a:schemeClr val="tx1"/>
                </a:solidFill>
                <a:latin typeface="Times New Roman"/>
                <a:cs typeface="Times New Roman"/>
              </a:endParaRPr>
            </a:p>
          </p:txBody>
        </p:sp>
        <p:grpSp>
          <p:nvGrpSpPr>
            <p:cNvPr id="5" name="Group 4"/>
            <p:cNvGrpSpPr/>
            <p:nvPr/>
          </p:nvGrpSpPr>
          <p:grpSpPr>
            <a:xfrm>
              <a:off x="1180632" y="894257"/>
              <a:ext cx="2610226" cy="1868981"/>
              <a:chOff x="1180632" y="894257"/>
              <a:chExt cx="2610226" cy="1868981"/>
            </a:xfrm>
          </p:grpSpPr>
          <p:grpSp>
            <p:nvGrpSpPr>
              <p:cNvPr id="186" name="Group 185"/>
              <p:cNvGrpSpPr/>
              <p:nvPr/>
            </p:nvGrpSpPr>
            <p:grpSpPr>
              <a:xfrm>
                <a:off x="1188838" y="894257"/>
                <a:ext cx="2305055" cy="1868981"/>
                <a:chOff x="376537" y="1114263"/>
                <a:chExt cx="2305055" cy="1868981"/>
              </a:xfrm>
            </p:grpSpPr>
            <p:cxnSp>
              <p:nvCxnSpPr>
                <p:cNvPr id="104" name="Straight Connector 103"/>
                <p:cNvCxnSpPr>
                  <a:stCxn id="88" idx="3"/>
                  <a:endCxn id="19" idx="2"/>
                </p:cNvCxnSpPr>
                <p:nvPr/>
              </p:nvCxnSpPr>
              <p:spPr>
                <a:xfrm>
                  <a:off x="754671" y="2820484"/>
                  <a:ext cx="184694" cy="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376537" y="1114263"/>
                  <a:ext cx="2305055" cy="1868981"/>
                  <a:chOff x="376537" y="1114263"/>
                  <a:chExt cx="2305055" cy="1868981"/>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376537" y="1114263"/>
                    <a:ext cx="2305055" cy="1868981"/>
                    <a:chOff x="376537" y="1114263"/>
                    <a:chExt cx="2305055" cy="1868981"/>
                  </a:xfrm>
                </p:grpSpPr>
                <p:sp>
                  <p:nvSpPr>
                    <p:cNvPr id="73" name="Oval 72"/>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183" name="Group 182"/>
                    <p:cNvGrpSpPr/>
                    <p:nvPr/>
                  </p:nvGrpSpPr>
                  <p:grpSpPr>
                    <a:xfrm>
                      <a:off x="376537" y="1114263"/>
                      <a:ext cx="2305055" cy="1862248"/>
                      <a:chOff x="376537" y="1114263"/>
                      <a:chExt cx="2305055" cy="1862248"/>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376537" y="1114263"/>
                        <a:ext cx="2305055" cy="1862248"/>
                        <a:chOff x="376537" y="1114263"/>
                        <a:chExt cx="2305055" cy="1862248"/>
                      </a:xfrm>
                    </p:grpSpPr>
                    <p:grpSp>
                      <p:nvGrpSpPr>
                        <p:cNvPr id="149" name="Group 148"/>
                        <p:cNvGrpSpPr/>
                        <p:nvPr/>
                      </p:nvGrpSpPr>
                      <p:grpSpPr>
                        <a:xfrm>
                          <a:off x="376537" y="1114263"/>
                          <a:ext cx="2305055" cy="1862248"/>
                          <a:chOff x="376537" y="1114263"/>
                          <a:chExt cx="2305055" cy="1862248"/>
                        </a:xfrm>
                      </p:grpSpPr>
                      <p:sp>
                        <p:nvSpPr>
                          <p:cNvPr id="88" name="Rectangle 87"/>
                          <p:cNvSpPr/>
                          <p:nvPr/>
                        </p:nvSpPr>
                        <p:spPr>
                          <a:xfrm>
                            <a:off x="376537" y="2695921"/>
                            <a:ext cx="378134" cy="249126"/>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grpSp>
                        <p:nvGrpSpPr>
                          <p:cNvPr id="2" name="Group 1"/>
                          <p:cNvGrpSpPr/>
                          <p:nvPr/>
                        </p:nvGrpSpPr>
                        <p:grpSpPr>
                          <a:xfrm>
                            <a:off x="847121" y="1114263"/>
                            <a:ext cx="1834471" cy="1862248"/>
                            <a:chOff x="4269040" y="951479"/>
                            <a:chExt cx="1392760" cy="2385743"/>
                          </a:xfrm>
                        </p:grpSpPr>
                        <p:sp>
                          <p:nvSpPr>
                            <p:cNvPr id="7" name="Rectangle 6"/>
                            <p:cNvSpPr/>
                            <p:nvPr/>
                          </p:nvSpPr>
                          <p:spPr>
                            <a:xfrm>
                              <a:off x="5378034"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1</a:t>
                              </a:r>
                              <a:endParaRPr lang="en-US" sz="1000" b="1" baseline="-25000">
                                <a:solidFill>
                                  <a:schemeClr val="tx1"/>
                                </a:solidFill>
                                <a:latin typeface="Times New Roman"/>
                                <a:cs typeface="Times New Roman"/>
                              </a:endParaRPr>
                            </a:p>
                          </p:txBody>
                        </p:sp>
                        <p:sp>
                          <p:nvSpPr>
                            <p:cNvPr id="9" name="Oval 8"/>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a:t>
                              </a:r>
                              <a:r>
                                <a:rPr lang="en-US" sz="1000" b="1" baseline="-25000" smtClean="0">
                                  <a:solidFill>
                                    <a:schemeClr val="tx1"/>
                                  </a:solidFill>
                                  <a:latin typeface="Times New Roman"/>
                                  <a:cs typeface="Times New Roman"/>
                                </a:rPr>
                                <a:t>2</a:t>
                              </a:r>
                              <a:endParaRPr lang="en-US" sz="1000" b="1" baseline="-25000">
                                <a:solidFill>
                                  <a:schemeClr val="tx1"/>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4" name="Straight Connector 33"/>
                            <p:cNvCxnSpPr>
                              <a:stCxn id="7" idx="1"/>
                              <a:endCxn id="73" idx="6"/>
                            </p:cNvCxnSpPr>
                            <p:nvPr/>
                          </p:nvCxnSpPr>
                          <p:spPr>
                            <a:xfrm flipH="1" flipV="1">
                              <a:off x="5231479" y="3145962"/>
                              <a:ext cx="146555" cy="2068"/>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4"/>
                              <a:endCxn id="73" idx="0"/>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10971" cy="632030"/>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grp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grpSp>
              </p:grpSp>
            </p:grpSp>
          </p:grpSp>
          <p:sp>
            <p:nvSpPr>
              <p:cNvPr id="49" name="Rectangle 48"/>
              <p:cNvSpPr/>
              <p:nvPr/>
            </p:nvSpPr>
            <p:spPr>
              <a:xfrm>
                <a:off x="3412724" y="1744099"/>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DQ2</a:t>
                </a:r>
                <a:endParaRPr lang="en-US" sz="1000" b="1">
                  <a:solidFill>
                    <a:schemeClr val="tx1"/>
                  </a:solidFill>
                  <a:latin typeface="Times New Roman"/>
                  <a:cs typeface="Times New Roman"/>
                </a:endParaRPr>
              </a:p>
            </p:txBody>
          </p:sp>
          <p:cxnSp>
            <p:nvCxnSpPr>
              <p:cNvPr id="50" name="Straight Connector 49"/>
              <p:cNvCxnSpPr>
                <a:stCxn id="49" idx="1"/>
                <a:endCxn id="9" idx="6"/>
              </p:cNvCxnSpPr>
              <p:nvPr/>
            </p:nvCxnSpPr>
            <p:spPr>
              <a:xfrm flipH="1">
                <a:off x="3045069" y="1894954"/>
                <a:ext cx="367655" cy="7321"/>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8" idx="3"/>
              </p:cNvCxnSpPr>
              <p:nvPr/>
            </p:nvCxnSpPr>
            <p:spPr>
              <a:xfrm>
                <a:off x="1180632" y="1882326"/>
                <a:ext cx="489978" cy="0"/>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9" idx="1"/>
              </p:cNvCxnSpPr>
              <p:nvPr/>
            </p:nvCxnSpPr>
            <p:spPr>
              <a:xfrm>
                <a:off x="2120644" y="1285947"/>
                <a:ext cx="425314" cy="506000"/>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19" idx="7"/>
              </p:cNvCxnSpPr>
              <p:nvPr/>
            </p:nvCxnSpPr>
            <p:spPr>
              <a:xfrm flipH="1">
                <a:off x="2066609" y="2036622"/>
                <a:ext cx="558391" cy="453529"/>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4135720" y="5173704"/>
            <a:ext cx="4834960" cy="584775"/>
          </a:xfrm>
          <a:prstGeom prst="rect">
            <a:avLst/>
          </a:prstGeom>
          <a:noFill/>
        </p:spPr>
        <p:txBody>
          <a:bodyPr wrap="square" rtlCol="0">
            <a:spAutoFit/>
          </a:bodyPr>
          <a:lstStyle/>
          <a:p>
            <a:pPr algn="ctr"/>
            <a:r>
              <a:rPr lang="en-US" sz="1600" smtClean="0">
                <a:latin typeface="Times New Roman" charset="0"/>
                <a:ea typeface="Times New Roman" charset="0"/>
                <a:cs typeface="Times New Roman" charset="0"/>
              </a:rPr>
              <a:t>The used equation to calculate the probability of knowing the concept by the computation is</a:t>
            </a:r>
            <a:endParaRPr lang="en-US" sz="1600">
              <a:latin typeface="Times New Roman" charset="0"/>
              <a:ea typeface="Times New Roman" charset="0"/>
              <a:cs typeface="Times New Roman" charset="0"/>
            </a:endParaRPr>
          </a:p>
        </p:txBody>
      </p:sp>
      <p:sp>
        <p:nvSpPr>
          <p:cNvPr id="3" name="TextBox 2"/>
          <p:cNvSpPr txBox="1"/>
          <p:nvPr/>
        </p:nvSpPr>
        <p:spPr>
          <a:xfrm>
            <a:off x="50961" y="3343973"/>
            <a:ext cx="3790860" cy="584775"/>
          </a:xfrm>
          <a:prstGeom prst="rect">
            <a:avLst/>
          </a:prstGeom>
          <a:noFill/>
        </p:spPr>
        <p:txBody>
          <a:bodyPr wrap="square" rtlCol="0">
            <a:spAutoFit/>
          </a:bodyPr>
          <a:lstStyle/>
          <a:p>
            <a:pPr algn="ctr"/>
            <a:r>
              <a:rPr lang="en-US" sz="1600" smtClean="0">
                <a:latin typeface="Times New Roman" charset="0"/>
                <a:ea typeface="Times New Roman" charset="0"/>
                <a:cs typeface="Times New Roman" charset="0"/>
              </a:rPr>
              <a:t>The columns in the experiment’s graph of the probability of knowing the concept</a:t>
            </a:r>
            <a:endParaRPr lang="en-US" sz="1600">
              <a:latin typeface="Times New Roman" charset="0"/>
              <a:ea typeface="Times New Roman" charset="0"/>
              <a:cs typeface="Times New Roman"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1282004165"/>
              </p:ext>
            </p:extLst>
          </p:nvPr>
        </p:nvGraphicFramePr>
        <p:xfrm>
          <a:off x="4034857" y="2338647"/>
          <a:ext cx="4902332" cy="2773680"/>
        </p:xfrm>
        <a:graphic>
          <a:graphicData uri="http://schemas.openxmlformats.org/drawingml/2006/table">
            <a:tbl>
              <a:tblPr firstRow="1" firstCol="1" bandRow="1">
                <a:tableStyleId>{5C22544A-7EE6-4342-B048-85BDC9FD1C3A}</a:tableStyleId>
              </a:tblPr>
              <a:tblGrid>
                <a:gridCol w="518258">
                  <a:extLst>
                    <a:ext uri="{9D8B030D-6E8A-4147-A177-3AD203B41FA5}">
                      <a16:colId xmlns:a16="http://schemas.microsoft.com/office/drawing/2014/main" val="20000"/>
                    </a:ext>
                  </a:extLst>
                </a:gridCol>
                <a:gridCol w="561882">
                  <a:extLst>
                    <a:ext uri="{9D8B030D-6E8A-4147-A177-3AD203B41FA5}">
                      <a16:colId xmlns:a16="http://schemas.microsoft.com/office/drawing/2014/main" val="20001"/>
                    </a:ext>
                  </a:extLst>
                </a:gridCol>
                <a:gridCol w="265176">
                  <a:extLst>
                    <a:ext uri="{9D8B030D-6E8A-4147-A177-3AD203B41FA5}">
                      <a16:colId xmlns:a16="http://schemas.microsoft.com/office/drawing/2014/main" val="20002"/>
                    </a:ext>
                  </a:extLst>
                </a:gridCol>
                <a:gridCol w="539496">
                  <a:extLst>
                    <a:ext uri="{9D8B030D-6E8A-4147-A177-3AD203B41FA5}">
                      <a16:colId xmlns:a16="http://schemas.microsoft.com/office/drawing/2014/main" val="20003"/>
                    </a:ext>
                  </a:extLst>
                </a:gridCol>
                <a:gridCol w="532545">
                  <a:extLst>
                    <a:ext uri="{9D8B030D-6E8A-4147-A177-3AD203B41FA5}">
                      <a16:colId xmlns:a16="http://schemas.microsoft.com/office/drawing/2014/main" val="20004"/>
                    </a:ext>
                  </a:extLst>
                </a:gridCol>
                <a:gridCol w="1442559">
                  <a:extLst>
                    <a:ext uri="{9D8B030D-6E8A-4147-A177-3AD203B41FA5}">
                      <a16:colId xmlns:a16="http://schemas.microsoft.com/office/drawing/2014/main" val="20005"/>
                    </a:ext>
                  </a:extLst>
                </a:gridCol>
                <a:gridCol w="1042416">
                  <a:extLst>
                    <a:ext uri="{9D8B030D-6E8A-4147-A177-3AD203B41FA5}">
                      <a16:colId xmlns:a16="http://schemas.microsoft.com/office/drawing/2014/main" val="20006"/>
                    </a:ext>
                  </a:extLst>
                </a:gridCol>
              </a:tblGrid>
              <a:tr h="74118">
                <a:tc gridSpan="7">
                  <a:txBody>
                    <a:bodyPr/>
                    <a:lstStyle/>
                    <a:p>
                      <a:pPr marL="0" marR="0" algn="ctr">
                        <a:spcBef>
                          <a:spcPts val="0"/>
                        </a:spcBef>
                        <a:spcAft>
                          <a:spcPts val="0"/>
                        </a:spcAft>
                      </a:pPr>
                      <a:r>
                        <a:rPr lang="en-US" sz="1600" b="1" smtClean="0">
                          <a:effectLst/>
                          <a:latin typeface="Times New Roman" charset="0"/>
                          <a:ea typeface="Times New Roman" charset="0"/>
                        </a:rPr>
                        <a:t>The Confirmation Test (Second Test of</a:t>
                      </a:r>
                      <a:r>
                        <a:rPr lang="en-US" sz="1600" b="1" baseline="0" smtClean="0">
                          <a:effectLst/>
                          <a:latin typeface="Times New Roman" charset="0"/>
                          <a:ea typeface="Times New Roman" charset="0"/>
                        </a:rPr>
                        <a:t> </a:t>
                      </a:r>
                      <a:r>
                        <a:rPr lang="en-US" sz="1600" b="1" smtClean="0">
                          <a:effectLst/>
                          <a:latin typeface="Times New Roman" charset="0"/>
                          <a:ea typeface="Times New Roman" charset="0"/>
                        </a:rPr>
                        <a:t>Direct Questions)</a:t>
                      </a:r>
                      <a:endParaRPr lang="en-US" sz="1600" b="1">
                        <a:effectLst/>
                        <a:latin typeface="Times New Roman" charset="0"/>
                        <a:ea typeface="Times New Roman" charset="0"/>
                      </a:endParaRPr>
                    </a:p>
                  </a:txBody>
                  <a:tcPr marL="0" marR="0" marT="0" marB="0"/>
                </a:tc>
                <a:tc hMerge="1">
                  <a:txBody>
                    <a:bodyPr/>
                    <a:lstStyle/>
                    <a:p>
                      <a:pPr marL="0" marR="0" algn="l">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l">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dirty="0">
                        <a:effectLst/>
                        <a:latin typeface="Times New Roman" charset="0"/>
                        <a:ea typeface="Times New Roman" charset="0"/>
                        <a:cs typeface="Times New Roman" charset="0"/>
                      </a:endParaRPr>
                    </a:p>
                  </a:txBody>
                  <a:tcPr marL="0" marR="0" marT="0" marB="0"/>
                </a:tc>
                <a:tc hMerge="1">
                  <a:txBody>
                    <a:bodyPr/>
                    <a:lstStyle/>
                    <a:p>
                      <a:pPr marL="0" marR="0" algn="ctr">
                        <a:spcBef>
                          <a:spcPts val="0"/>
                        </a:spcBef>
                        <a:spcAft>
                          <a:spcPts val="0"/>
                        </a:spcAft>
                      </a:pPr>
                      <a:endParaRPr lang="en-US" sz="1000"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977398">
                <a:tc>
                  <a:txBody>
                    <a:bodyPr/>
                    <a:lstStyle/>
                    <a:p>
                      <a:pPr marL="0" marR="0" algn="ctr">
                        <a:spcBef>
                          <a:spcPts val="0"/>
                        </a:spcBef>
                        <a:spcAft>
                          <a:spcPts val="0"/>
                        </a:spcAft>
                      </a:pPr>
                      <a:r>
                        <a:rPr lang="en-US" sz="1000" b="1" smtClean="0">
                          <a:effectLst/>
                          <a:latin typeface="Times New Roman" charset="0"/>
                          <a:ea typeface="Times New Roman" charset="0"/>
                        </a:rPr>
                        <a:t>Q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rPr>
                        <a:t>Q </a:t>
                      </a:r>
                    </a:p>
                    <a:p>
                      <a:pPr marL="0" marR="0" algn="ctr">
                        <a:spcBef>
                          <a:spcPts val="0"/>
                        </a:spcBef>
                        <a:spcAft>
                          <a:spcPts val="0"/>
                        </a:spcAft>
                      </a:pPr>
                      <a:r>
                        <a:rPr lang="en-US" sz="1000" b="1" smtClean="0">
                          <a:effectLst/>
                        </a:rPr>
                        <a:t>Type</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C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rPr>
                        <a:t>C Type</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Response</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The strength of evidence</a:t>
                      </a:r>
                      <a:r>
                        <a:rPr lang="en-US" sz="1000" b="1" baseline="0" smtClean="0">
                          <a:effectLst/>
                          <a:latin typeface="Times New Roman" charset="0"/>
                          <a:ea typeface="Times New Roman" charset="0"/>
                        </a:rPr>
                        <a:t> </a:t>
                      </a:r>
                      <a:r>
                        <a:rPr lang="en-US" sz="1000" b="1" smtClean="0">
                          <a:effectLst/>
                          <a:latin typeface="Times New Roman" charset="0"/>
                          <a:ea typeface="Times New Roman" charset="0"/>
                        </a:rPr>
                        <a:t>for each direct</a:t>
                      </a:r>
                      <a:r>
                        <a:rPr lang="en-US" sz="1000" b="1" baseline="0" smtClean="0">
                          <a:effectLst/>
                          <a:latin typeface="Times New Roman" charset="0"/>
                          <a:ea typeface="Times New Roman" charset="0"/>
                        </a:rPr>
                        <a:t> </a:t>
                      </a:r>
                      <a:r>
                        <a:rPr lang="en-US" sz="1000" b="1" smtClean="0">
                          <a:effectLst/>
                          <a:latin typeface="Times New Roman" charset="0"/>
                          <a:ea typeface="Times New Roman" charset="0"/>
                        </a:rPr>
                        <a:t>question</a:t>
                      </a:r>
                      <a:r>
                        <a:rPr lang="en-US" sz="1000" b="1" baseline="0" smtClean="0">
                          <a:effectLst/>
                          <a:latin typeface="Times New Roman" charset="0"/>
                          <a:ea typeface="Times New Roman" charset="0"/>
                        </a:rPr>
                        <a:t> of the probability of knowing </a:t>
                      </a:r>
                      <a:r>
                        <a:rPr lang="en-US" sz="1000" b="1" smtClean="0">
                          <a:effectLst/>
                          <a:latin typeface="Times New Roman" charset="0"/>
                          <a:ea typeface="Times New Roman" charset="0"/>
                        </a:rPr>
                        <a:t>the concept</a:t>
                      </a:r>
                      <a:endParaRPr lang="en-US" sz="1000" b="1" baseline="0" smtClean="0">
                        <a:effectLst/>
                        <a:latin typeface="Times New Roman" charset="0"/>
                        <a:ea typeface="Times New Roman"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rPr>
                        <a:t>P(</a:t>
                      </a:r>
                      <a:r>
                        <a:rPr lang="en-US" sz="1000" b="1" baseline="0" err="1" smtClean="0">
                          <a:effectLst/>
                          <a:latin typeface="Times New Roman" charset="0"/>
                          <a:ea typeface="Times New Roman" charset="0"/>
                        </a:rPr>
                        <a:t>DQ|C</a:t>
                      </a:r>
                      <a:r>
                        <a:rPr lang="en-US" sz="1000" b="1" baseline="-25000" err="1" smtClean="0">
                          <a:effectLst/>
                          <a:latin typeface="Times New Roman" charset="0"/>
                          <a:ea typeface="Times New Roman" charset="0"/>
                        </a:rPr>
                        <a:t>j</a:t>
                      </a:r>
                      <a:r>
                        <a:rPr lang="en-US" sz="1000" b="1" smtClean="0">
                          <a:effectLst/>
                          <a:latin typeface="Times New Roman" charset="0"/>
                          <a:ea typeface="Times New Roman" charset="0"/>
                        </a:rPr>
                        <a:t>)</a:t>
                      </a:r>
                    </a:p>
                  </a:txBody>
                  <a:tcPr marL="0" marR="0" marT="0" marB="0"/>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rPr>
                        <a:t>The probability of knowing the concept by</a:t>
                      </a:r>
                      <a:r>
                        <a:rPr lang="en-US" sz="1000" b="1" baseline="0" smtClean="0">
                          <a:effectLst/>
                          <a:latin typeface="Times New Roman" charset="0"/>
                          <a:ea typeface="Times New Roman" charset="0"/>
                        </a:rPr>
                        <a:t> </a:t>
                      </a:r>
                      <a:r>
                        <a:rPr lang="en-US" sz="1000" b="1" smtClean="0">
                          <a:effectLst/>
                          <a:latin typeface="Times New Roman" charset="0"/>
                          <a:ea typeface="Times New Roman" charset="0"/>
                        </a:rPr>
                        <a:t>evidences from </a:t>
                      </a:r>
                      <a:r>
                        <a:rPr lang="en-US" sz="1000" b="1" baseline="0" smtClean="0">
                          <a:effectLst/>
                          <a:latin typeface="Times New Roman" charset="0"/>
                          <a:ea typeface="Times New Roman" charset="0"/>
                        </a:rPr>
                        <a:t>OQ &amp; DQ</a:t>
                      </a:r>
                    </a:p>
                    <a:p>
                      <a:pPr marL="0" marR="0" indent="0" algn="l" defTabSz="457200" rtl="1" eaLnBrk="1" fontAlgn="auto" latinLnBrk="0" hangingPunct="1">
                        <a:lnSpc>
                          <a:spcPct val="100000"/>
                        </a:lnSpc>
                        <a:spcBef>
                          <a:spcPts val="0"/>
                        </a:spcBef>
                        <a:spcAft>
                          <a:spcPts val="0"/>
                        </a:spcAft>
                        <a:buClrTx/>
                        <a:buSzTx/>
                        <a:buFontTx/>
                        <a:buNone/>
                        <a:tabLst/>
                        <a:defRPr/>
                      </a:pPr>
                      <a:r>
                        <a:rPr lang="en-US" sz="1000" b="1" baseline="0" smtClean="0">
                          <a:effectLst/>
                          <a:latin typeface="Times New Roman" charset="0"/>
                          <a:ea typeface="Times New Roman" charset="0"/>
                        </a:rPr>
                        <a:t>P(</a:t>
                      </a:r>
                      <a:r>
                        <a:rPr lang="en-US" sz="1000" b="1" err="1" smtClean="0">
                          <a:solidFill>
                            <a:schemeClr val="tx1"/>
                          </a:solidFill>
                          <a:effectLst/>
                          <a:latin typeface="Times New Roman" charset="0"/>
                          <a:ea typeface="Times New Roman" charset="0"/>
                        </a:rPr>
                        <a:t>C</a:t>
                      </a:r>
                      <a:r>
                        <a:rPr lang="en-US" sz="1000" b="1" baseline="-25000" err="1" smtClean="0">
                          <a:solidFill>
                            <a:schemeClr val="tx1"/>
                          </a:solidFill>
                          <a:effectLst/>
                          <a:latin typeface="Times New Roman" charset="0"/>
                          <a:ea typeface="Times New Roman" charset="0"/>
                        </a:rPr>
                        <a:t>j</a:t>
                      </a:r>
                      <a:r>
                        <a:rPr lang="en-US" sz="1000" b="1" baseline="0" err="1" smtClean="0">
                          <a:effectLst/>
                          <a:latin typeface="Times New Roman" charset="0"/>
                          <a:ea typeface="Times New Roman" charset="0"/>
                        </a:rPr>
                        <a:t>|R</a:t>
                      </a:r>
                      <a:r>
                        <a:rPr lang="en-US" sz="1000" b="1" baseline="-25000" err="1" smtClean="0">
                          <a:effectLst/>
                          <a:latin typeface="Times New Roman" charset="0"/>
                          <a:ea typeface="Times New Roman" charset="0"/>
                        </a:rPr>
                        <a:t>i</a:t>
                      </a:r>
                      <a:r>
                        <a:rPr lang="en-US" sz="1000" b="1" baseline="0" smtClean="0">
                          <a:effectLst/>
                          <a:latin typeface="Times New Roman" charset="0"/>
                          <a:ea typeface="Times New Roman" charset="0"/>
                        </a:rPr>
                        <a:t>) = </a:t>
                      </a:r>
                      <a:r>
                        <a:rPr lang="en-US" sz="1000" b="1" smtClean="0">
                          <a:effectLst/>
                          <a:latin typeface="Times New Roman" charset="0"/>
                          <a:ea typeface="Times New Roman" charset="0"/>
                        </a:rPr>
                        <a:t>P(C|(</a:t>
                      </a:r>
                      <a:r>
                        <a:rPr lang="en-US" sz="1000" b="1" baseline="-25000" smtClean="0">
                          <a:effectLst/>
                          <a:latin typeface="Times New Roman" charset="0"/>
                          <a:ea typeface="Times New Roman" charset="0"/>
                        </a:rPr>
                        <a:t>OQ,</a:t>
                      </a:r>
                      <a:r>
                        <a:rPr lang="en-US" sz="1000" b="1" smtClean="0">
                          <a:effectLst/>
                          <a:latin typeface="Times New Roman" charset="0"/>
                          <a:ea typeface="Times New Roman" charset="0"/>
                        </a:rPr>
                        <a:t> </a:t>
                      </a:r>
                      <a:r>
                        <a:rPr lang="en-US" sz="1000" b="1" baseline="-25000" smtClean="0">
                          <a:effectLst/>
                          <a:latin typeface="Times New Roman" charset="0"/>
                          <a:ea typeface="Times New Roman" charset="0"/>
                        </a:rPr>
                        <a:t>DQ</a:t>
                      </a:r>
                      <a:r>
                        <a:rPr lang="en-US" sz="1000" b="1" baseline="0" smtClean="0">
                          <a:effectLst/>
                          <a:latin typeface="Times New Roman" charset="0"/>
                          <a:ea typeface="Times New Roman" charset="0"/>
                        </a:rPr>
                        <a:t>))</a:t>
                      </a:r>
                    </a:p>
                  </a:txBody>
                  <a:tcPr marL="0" marR="0" marT="0" marB="0"/>
                </a:tc>
                <a:extLst>
                  <a:ext uri="{0D108BD9-81ED-4DB2-BD59-A6C34878D82A}">
                    <a16:rowId xmlns:a16="http://schemas.microsoft.com/office/drawing/2014/main" val="10001"/>
                  </a:ext>
                </a:extLst>
              </a:tr>
              <a:tr h="299815">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DQ1</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Times New Roman" charset="0"/>
                          <a:ea typeface="Times New Roman" charset="0"/>
                          <a:cs typeface="Times New Roman" charset="0"/>
                        </a:rPr>
                        <a:t>Direct Question</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C</a:t>
                      </a:r>
                      <a:r>
                        <a:rPr lang="en-US" sz="1000" b="0" baseline="-25000" smtClean="0">
                          <a:effectLst/>
                          <a:latin typeface="Times New Roman" charset="0"/>
                          <a:ea typeface="Times New Roman" charset="0"/>
                          <a:cs typeface="Times New Roman" charset="0"/>
                        </a:rPr>
                        <a:t>1</a:t>
                      </a:r>
                      <a:endParaRPr lang="en-US" sz="1000" b="0" baseline="-25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V</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2"/>
                  </a:ext>
                </a:extLst>
              </a:tr>
              <a:tr h="299815">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DQ2</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Times New Roman" charset="0"/>
                          <a:ea typeface="Times New Roman" charset="0"/>
                          <a:cs typeface="Times New Roman" charset="0"/>
                        </a:rPr>
                        <a:t>Direct Question</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C</a:t>
                      </a:r>
                      <a:r>
                        <a:rPr lang="en-US" sz="1000" b="0" baseline="-25000" smtClean="0">
                          <a:effectLst/>
                          <a:latin typeface="Times New Roman" charset="0"/>
                          <a:ea typeface="Times New Roman" charset="0"/>
                          <a:cs typeface="Times New Roman" charset="0"/>
                        </a:rPr>
                        <a:t>2</a:t>
                      </a:r>
                      <a:endParaRPr lang="en-US" sz="1000" b="0" baseline="-25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V</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0.91</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3"/>
                  </a:ext>
                </a:extLst>
              </a:tr>
              <a:tr h="299815">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DQ3</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Times New Roman" charset="0"/>
                          <a:ea typeface="Times New Roman" charset="0"/>
                          <a:cs typeface="Times New Roman" charset="0"/>
                        </a:rPr>
                        <a:t>Direct Question</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C</a:t>
                      </a:r>
                      <a:r>
                        <a:rPr lang="en-US" sz="1000" b="0" baseline="-25000" smtClean="0">
                          <a:effectLst/>
                          <a:latin typeface="Times New Roman" charset="0"/>
                          <a:ea typeface="Times New Roman" charset="0"/>
                          <a:cs typeface="Times New Roman" charset="0"/>
                        </a:rPr>
                        <a:t>3</a:t>
                      </a:r>
                      <a:endParaRPr lang="en-US" sz="1000" b="0" baseline="-25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0.56</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4"/>
                  </a:ext>
                </a:extLst>
              </a:tr>
              <a:tr h="299815">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DQ4</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a:t>
                      </a:r>
                      <a:r>
                        <a:rPr lang="en-US" sz="1000" b="0" baseline="0" smtClean="0">
                          <a:effectLst/>
                          <a:latin typeface="Times New Roman" charset="0"/>
                          <a:ea typeface="Times New Roman" charset="0"/>
                          <a:cs typeface="Times New Roman" charset="0"/>
                        </a:rPr>
                        <a:t>irect Question</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C</a:t>
                      </a:r>
                      <a:r>
                        <a:rPr lang="en-US" sz="1000" b="0" baseline="-25000" smtClean="0">
                          <a:effectLst/>
                          <a:latin typeface="Times New Roman" charset="0"/>
                          <a:ea typeface="Times New Roman" charset="0"/>
                          <a:cs typeface="Times New Roman" charset="0"/>
                        </a:rPr>
                        <a:t>4</a:t>
                      </a:r>
                      <a:endParaRPr lang="en-US" sz="1000" b="0" baseline="-25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0.12</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5"/>
                  </a:ext>
                </a:extLst>
              </a:tr>
            </a:tbl>
          </a:graphicData>
        </a:graphic>
      </p:graphicFrame>
      <p:sp>
        <p:nvSpPr>
          <p:cNvPr id="4" name="TextBox 3"/>
          <p:cNvSpPr txBox="1"/>
          <p:nvPr/>
        </p:nvSpPr>
        <p:spPr>
          <a:xfrm>
            <a:off x="89422" y="47792"/>
            <a:ext cx="2122744" cy="400110"/>
          </a:xfrm>
          <a:prstGeom prst="rect">
            <a:avLst/>
          </a:prstGeom>
          <a:noFill/>
        </p:spPr>
        <p:txBody>
          <a:bodyPr wrap="square" rtlCol="0">
            <a:spAutoFit/>
          </a:bodyPr>
          <a:lstStyle/>
          <a:p>
            <a:r>
              <a:rPr lang="en-US" sz="1000" dirty="0" smtClean="0">
                <a:solidFill>
                  <a:srgbClr val="FF0000"/>
                </a:solidFill>
                <a:latin typeface="Times New Roman" charset="0"/>
                <a:ea typeface="Times New Roman" charset="0"/>
                <a:cs typeface="Times New Roman" charset="0"/>
              </a:rPr>
              <a:t>First Suggestion of (R|C) By the multiplication considering 0.5 as 0.5</a:t>
            </a:r>
            <a:endParaRPr lang="en-US" sz="1000" dirty="0">
              <a:solidFill>
                <a:srgbClr val="FF0000"/>
              </a:solidFill>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42" name="Rectangle 41"/>
              <p:cNvSpPr/>
              <p:nvPr/>
            </p:nvSpPr>
            <p:spPr>
              <a:xfrm>
                <a:off x="4034857" y="5819856"/>
                <a:ext cx="4147740" cy="732636"/>
              </a:xfrm>
              <a:prstGeom prst="rect">
                <a:avLst/>
              </a:prstGeom>
            </p:spPr>
            <p:txBody>
              <a:bodyPr wrap="square">
                <a:spAutoFit/>
              </a:bodyPr>
              <a:lstStyle/>
              <a:p>
                <a:pPr algn="ctr">
                  <a:spcBef>
                    <a:spcPts val="600"/>
                  </a:spcBef>
                  <a:spcAft>
                    <a:spcPts val="1200"/>
                  </a:spcAft>
                </a:pPr>
                <a:r>
                  <a:rPr lang="en-US" smtClean="0">
                    <a:latin typeface="Times New Roman" charset="0"/>
                    <a:ea typeface="Times New Roman" charset="0"/>
                  </a:rPr>
                  <a:t>P(</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oMath>
                </a14:m>
                <a:r>
                  <a:rPr lang="en-US" smtClean="0">
                    <a:effectLst/>
                    <a:latin typeface="Times New Roman" charset="0"/>
                    <a:ea typeface="Times New Roman" charset="0"/>
                  </a:rPr>
                  <a:t>|</a:t>
                </a:r>
                <a14:m>
                  <m:oMath xmlns:m="http://schemas.openxmlformats.org/officeDocument/2006/math">
                    <m:sSub>
                      <m:sSubPr>
                        <m:ctrlPr>
                          <a:rPr lang="en-US" i="1">
                            <a:latin typeface="Cambria Math" panose="02040503050406030204" pitchFamily="18" charset="0"/>
                            <a:ea typeface="Cambria Math" charset="0"/>
                            <a:cs typeface="Cambria Math" charset="0"/>
                          </a:rPr>
                        </m:ctrlPr>
                      </m:sSubPr>
                      <m:e>
                        <m:r>
                          <m:rPr>
                            <m:sty m:val="p"/>
                          </m:rPr>
                          <a:rPr lang="en-US" b="0" i="0" smtClean="0">
                            <a:latin typeface="Cambria Math" charset="0"/>
                            <a:ea typeface="Cambria Math" charset="0"/>
                            <a:cs typeface="Cambria Math" charset="0"/>
                          </a:rPr>
                          <m:t>R</m:t>
                        </m:r>
                      </m:e>
                      <m:sub>
                        <m:r>
                          <m:rPr>
                            <m:sty m:val="p"/>
                          </m:rPr>
                          <a:rPr lang="en-US" b="0" i="0" smtClean="0">
                            <a:latin typeface="Cambria Math" charset="0"/>
                            <a:ea typeface="Cambria Math" charset="0"/>
                            <a:cs typeface="Cambria Math" charset="0"/>
                          </a:rPr>
                          <m:t>i</m:t>
                        </m:r>
                      </m:sub>
                    </m:sSub>
                  </m:oMath>
                </a14:m>
                <a:r>
                  <a:rPr lang="en-US">
                    <a:effectLst/>
                    <a:latin typeface="Times New Roman" charset="0"/>
                    <a:ea typeface="Times New Roman" charset="0"/>
                  </a:rPr>
                  <a:t>) </a:t>
                </a:r>
                <a:r>
                  <a:rPr lang="en-US" smtClean="0">
                    <a:effectLst/>
                    <a:latin typeface="Times New Roman" charset="0"/>
                    <a:ea typeface="Times New Roman" charset="0"/>
                  </a:rPr>
                  <a:t>= </a:t>
                </a:r>
                <a14:m>
                  <m:oMath xmlns:m="http://schemas.openxmlformats.org/officeDocument/2006/math">
                    <m:f>
                      <m:fPr>
                        <m:ctrlPr>
                          <a:rPr lang="en-US" i="1">
                            <a:effectLst/>
                            <a:latin typeface="Cambria Math" panose="02040503050406030204" pitchFamily="18" charset="0"/>
                            <a:ea typeface="Times New Roman" charset="0"/>
                          </a:rPr>
                        </m:ctrlPr>
                      </m:fPr>
                      <m:num>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r>
                              <m:rPr>
                                <m:nor/>
                              </m:rPr>
                              <a:rPr lang="en-US" baseline="-25000" smtClean="0">
                                <a:latin typeface="Times New Roman" charset="0"/>
                                <a:ea typeface="Times New Roman" charset="0"/>
                                <a:cs typeface="Times New Roman" charset="0"/>
                              </a:rPr>
                              <m:t>i</m:t>
                            </m:r>
                          </m:e>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m:t>
                        </m:r>
                        <m:r>
                          <m:rPr>
                            <m:sty m:val="p"/>
                          </m:rPr>
                          <a:rPr lang="en-US" b="0" i="0" smtClean="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num>
                      <m:den>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r>
                              <m:rPr>
                                <m:nor/>
                              </m:rPr>
                              <a:rPr lang="en-US" baseline="-25000" smtClean="0">
                                <a:latin typeface="Times New Roman" charset="0"/>
                                <a:ea typeface="Times New Roman" charset="0"/>
                                <a:cs typeface="Times New Roman" charset="0"/>
                              </a:rPr>
                              <m:t>i</m:t>
                            </m:r>
                          </m:e>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r>
                                  <m:rPr>
                                    <m:sty m:val="p"/>
                                  </m:rPr>
                                  <a:rPr lang="en-US" b="0" i="0">
                                    <a:latin typeface="Cambria Math" charset="0"/>
                                    <a:ea typeface="Cambria Math" charset="0"/>
                                    <a:cs typeface="Cambria Math" charset="0"/>
                                  </a:rPr>
                                  <m:t>C</m:t>
                                </m:r>
                              </m:e>
                              <m:sub>
                                <m:r>
                                  <m:rPr>
                                    <m:sty m:val="p"/>
                                  </m:rPr>
                                  <a:rPr lang="en-US" b="0" i="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m:t>
                        </m:r>
                        <m:r>
                          <m:rPr>
                            <m:sty m:val="p"/>
                          </m:rPr>
                          <a:rPr lang="en-US" b="0" i="0" smtClean="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r>
                              <m:rPr>
                                <m:nor/>
                              </m:rPr>
                              <a:rPr lang="en-US">
                                <a:latin typeface="Times New Roman" charset="0"/>
                                <a:ea typeface="Times New Roman" charset="0"/>
                                <a:cs typeface="Times New Roman" charset="0"/>
                              </a:rPr>
                              <m:t>R</m:t>
                            </m:r>
                            <m:r>
                              <m:rPr>
                                <m:nor/>
                              </m:rPr>
                              <a:rPr lang="en-US" baseline="-25000" smtClean="0">
                                <a:latin typeface="Times New Roman" charset="0"/>
                                <a:ea typeface="Times New Roman" charset="0"/>
                                <a:cs typeface="Times New Roman" charset="0"/>
                              </a:rPr>
                              <m:t>i</m:t>
                            </m:r>
                          </m:e>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b="0" i="0">
                                        <a:latin typeface="Cambria Math" charset="0"/>
                                        <a:ea typeface="Cambria Math" charset="0"/>
                                        <a:cs typeface="Cambria Math" charset="0"/>
                                      </a:rPr>
                                      <m:t>C</m:t>
                                    </m:r>
                                  </m:e>
                                </m:acc>
                              </m:e>
                              <m:sub>
                                <m:r>
                                  <m:rPr>
                                    <m:sty m:val="p"/>
                                  </m:rPr>
                                  <a:rPr lang="en-US" b="0" i="0" smtClean="0">
                                    <a:latin typeface="Cambria Math" charset="0"/>
                                    <a:ea typeface="Cambria Math" charset="0"/>
                                    <a:cs typeface="Cambria Math" charset="0"/>
                                  </a:rPr>
                                  <m:t>j</m:t>
                                </m:r>
                              </m:sub>
                            </m:sSub>
                          </m:e>
                        </m:d>
                        <m:r>
                          <a:rPr lang="en-US" b="0" i="0">
                            <a:solidFill>
                              <a:srgbClr val="000000"/>
                            </a:solidFill>
                            <a:latin typeface="Cambria Math" charset="0"/>
                            <a:ea typeface="Times New Roman" charset="0"/>
                          </a:rPr>
                          <m:t>∗ </m:t>
                        </m:r>
                        <m:r>
                          <m:rPr>
                            <m:sty m:val="p"/>
                          </m:rPr>
                          <a:rPr lang="en-US" b="0" i="0">
                            <a:solidFill>
                              <a:srgbClr val="000000"/>
                            </a:solidFill>
                            <a:latin typeface="Cambria Math" charset="0"/>
                            <a:ea typeface="Times New Roman" charset="0"/>
                          </a:rPr>
                          <m:t>P</m:t>
                        </m:r>
                        <m:d>
                          <m:dPr>
                            <m:ctrlPr>
                              <a:rPr lang="en-US" i="1">
                                <a:solidFill>
                                  <a:srgbClr val="000000"/>
                                </a:solidFill>
                                <a:latin typeface="Cambria Math" panose="02040503050406030204" pitchFamily="18" charset="0"/>
                                <a:ea typeface="Times New Roman" charset="0"/>
                              </a:rPr>
                            </m:ctrlPr>
                          </m:dPr>
                          <m:e>
                            <m:sSub>
                              <m:sSubPr>
                                <m:ctrlPr>
                                  <a:rPr lang="en-US" i="1">
                                    <a:latin typeface="Cambria Math" panose="02040503050406030204" pitchFamily="18" charset="0"/>
                                    <a:ea typeface="Cambria Math" charset="0"/>
                                    <a:cs typeface="Cambria Math" charset="0"/>
                                  </a:rPr>
                                </m:ctrlPr>
                              </m:sSubPr>
                              <m:e>
                                <m:acc>
                                  <m:accPr>
                                    <m:chr m:val="̅"/>
                                    <m:ctrlPr>
                                      <a:rPr lang="en-US" i="1">
                                        <a:latin typeface="Cambria Math" panose="02040503050406030204" pitchFamily="18" charset="0"/>
                                        <a:ea typeface="Cambria Math" charset="0"/>
                                        <a:cs typeface="Cambria Math" charset="0"/>
                                      </a:rPr>
                                    </m:ctrlPr>
                                  </m:accPr>
                                  <m:e>
                                    <m:r>
                                      <m:rPr>
                                        <m:sty m:val="p"/>
                                      </m:rPr>
                                      <a:rPr lang="en-US" b="0" i="0">
                                        <a:latin typeface="Cambria Math" charset="0"/>
                                        <a:ea typeface="Cambria Math" charset="0"/>
                                        <a:cs typeface="Cambria Math" charset="0"/>
                                      </a:rPr>
                                      <m:t>C</m:t>
                                    </m:r>
                                  </m:e>
                                </m:acc>
                              </m:e>
                              <m:sub>
                                <m:r>
                                  <m:rPr>
                                    <m:sty m:val="p"/>
                                  </m:rPr>
                                  <a:rPr lang="en-US" b="0" i="0" smtClean="0">
                                    <a:latin typeface="Cambria Math" charset="0"/>
                                    <a:ea typeface="Cambria Math" charset="0"/>
                                    <a:cs typeface="Cambria Math" charset="0"/>
                                  </a:rPr>
                                  <m:t>j</m:t>
                                </m:r>
                              </m:sub>
                            </m:sSub>
                          </m:e>
                        </m:d>
                      </m:den>
                    </m:f>
                  </m:oMath>
                </a14:m>
                <a:r>
                  <a:rPr lang="en-US" b="0">
                    <a:effectLst/>
                    <a:latin typeface="Times New Roman" charset="0"/>
                    <a:ea typeface="Times New Roman" charset="0"/>
                  </a:rPr>
                  <a:t> </a:t>
                </a:r>
                <a:endParaRPr lang="en-US" b="1">
                  <a:effectLst/>
                  <a:latin typeface="Times New Roman" charset="0"/>
                  <a:ea typeface="Times New Roman"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4034857" y="5819856"/>
                <a:ext cx="4147740" cy="73263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854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8F3DF5-46B4-354D-BEB6-FC8B3F9E8E19}" type="slidenum">
              <a:rPr lang="en-US" smtClean="0"/>
              <a:t>67</a:t>
            </a:fld>
            <a:endParaRPr lang="en-US"/>
          </a:p>
        </p:txBody>
      </p:sp>
      <mc:AlternateContent xmlns:mc="http://schemas.openxmlformats.org/markup-compatibility/2006" xmlns:a14="http://schemas.microsoft.com/office/drawing/2010/main">
        <mc:Choice Requires="a14">
          <p:sp>
            <p:nvSpPr>
              <p:cNvPr id="35" name="Rectangle 34"/>
              <p:cNvSpPr/>
              <p:nvPr/>
            </p:nvSpPr>
            <p:spPr>
              <a:xfrm>
                <a:off x="228256" y="608465"/>
                <a:ext cx="8806240" cy="6324360"/>
              </a:xfrm>
              <a:prstGeom prst="rect">
                <a:avLst/>
              </a:prstGeom>
            </p:spPr>
            <p:txBody>
              <a:bodyPr wrap="square">
                <a:spAutoFit/>
              </a:bodyPr>
              <a:lstStyle/>
              <a:p>
                <a:pPr rtl="1"/>
                <a:r>
                  <a:rPr lang="en-US" sz="1600" smtClean="0">
                    <a:latin typeface="Times New Roman" charset="0"/>
                    <a:ea typeface="Times New Roman" charset="0"/>
                    <a:cs typeface="Times New Roman" charset="0"/>
                  </a:rPr>
                  <a:t>The estimated </a:t>
                </a:r>
                <a:r>
                  <a:rPr lang="en-US" sz="1600" smtClean="0">
                    <a:solidFill>
                      <a:srgbClr val="FF0000"/>
                    </a:solidFill>
                    <a:latin typeface="Times New Roman" charset="0"/>
                    <a:ea typeface="Times New Roman" charset="0"/>
                    <a:cs typeface="Times New Roman" charset="0"/>
                  </a:rPr>
                  <a:t>probability of knowing the concept c</a:t>
                </a:r>
                <a:r>
                  <a:rPr lang="en-US" sz="1600" baseline="-25000" smtClean="0">
                    <a:solidFill>
                      <a:srgbClr val="FF0000"/>
                    </a:solidFill>
                    <a:latin typeface="Times New Roman" charset="0"/>
                    <a:ea typeface="Times New Roman" charset="0"/>
                    <a:cs typeface="Times New Roman" charset="0"/>
                  </a:rPr>
                  <a:t>1</a:t>
                </a:r>
                <a:r>
                  <a:rPr lang="en-US" sz="1600" smtClean="0">
                    <a:solidFill>
                      <a:srgbClr val="FF0000"/>
                    </a:solidFill>
                    <a:latin typeface="Times New Roman" charset="0"/>
                    <a:ea typeface="Times New Roman" charset="0"/>
                    <a:cs typeface="Times New Roman" charset="0"/>
                  </a:rPr>
                  <a:t> </a:t>
                </a:r>
                <a:r>
                  <a:rPr lang="en-US" sz="1600" smtClean="0">
                    <a:latin typeface="Times New Roman" charset="0"/>
                    <a:ea typeface="Times New Roman" charset="0"/>
                    <a:cs typeface="Times New Roman" charset="0"/>
                  </a:rPr>
                  <a:t>by two tests (OQ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DQ1))</a:t>
                </a:r>
              </a:p>
              <a:p>
                <a:r>
                  <a:rPr lang="en-US" sz="1600" smtClean="0">
                    <a:latin typeface="Times New Roman" charset="0"/>
                    <a:ea typeface="Times New Roman" charset="0"/>
                    <a:cs typeface="Times New Roman" charset="0"/>
                  </a:rPr>
                  <a:t>In </a:t>
                </a:r>
                <a:r>
                  <a:rPr lang="en-US" sz="1600">
                    <a:latin typeface="Times New Roman" charset="0"/>
                    <a:ea typeface="Times New Roman" charset="0"/>
                    <a:cs typeface="Times New Roman" charset="0"/>
                  </a:rPr>
                  <a:t>t</a:t>
                </a:r>
                <a:r>
                  <a:rPr lang="en-US" sz="1600" smtClean="0">
                    <a:latin typeface="Times New Roman" charset="0"/>
                    <a:ea typeface="Times New Roman" charset="0"/>
                    <a:cs typeface="Times New Roman" charset="0"/>
                  </a:rPr>
                  <a:t>he case of the concept c</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which is in the concept state VS and tested one questions: OQ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&amp; DQ</a:t>
                </a:r>
                <a:r>
                  <a:rPr lang="en-US" sz="1600" baseline="-25000" smtClean="0">
                    <a:latin typeface="Times New Roman" charset="0"/>
                    <a:ea typeface="Times New Roman" charset="0"/>
                    <a:cs typeface="Times New Roman" charset="0"/>
                  </a:rPr>
                  <a:t>2</a:t>
                </a:r>
              </a:p>
              <a:p>
                <a:endParaRPr lang="en-US" sz="1600" baseline="-25000" smtClean="0">
                  <a:latin typeface="Times New Roman" charset="0"/>
                  <a:ea typeface="Times New Roman" charset="0"/>
                  <a:cs typeface="Times New Roman" charset="0"/>
                </a:endParaRPr>
              </a:p>
              <a:p>
                <a:pPr marL="285750" indent="-285750">
                  <a:buFont typeface="Wingdings" charset="2"/>
                  <a:buChar char="§"/>
                </a:pPr>
                <a:r>
                  <a:rPr lang="en-US" sz="1600" smtClean="0">
                    <a:latin typeface="Times New Roman" charset="0"/>
                    <a:ea typeface="Times New Roman" charset="0"/>
                    <a:cs typeface="Times New Roman" charset="0"/>
                  </a:rPr>
                  <a:t>OQ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is a correct response to the open question OQ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a:t>
                </a:r>
              </a:p>
              <a:p>
                <a:pPr marL="285750" indent="-285750">
                  <a:buFont typeface="Wingdings" charset="2"/>
                  <a:buChar char="§"/>
                </a:pPr>
                <a:r>
                  <a:rPr lang="en-US" sz="1600" smtClean="0">
                    <a:latin typeface="Times New Roman" charset="0"/>
                    <a:ea typeface="Times New Roman" charset="0"/>
                    <a:cs typeface="Times New Roman" charset="0"/>
                  </a:rPr>
                  <a:t>DQ</a:t>
                </a:r>
                <a:r>
                  <a:rPr lang="en-US" sz="1600" baseline="-25000" smtClean="0">
                    <a:latin typeface="Times New Roman" charset="0"/>
                    <a:ea typeface="Times New Roman" charset="0"/>
                    <a:cs typeface="Times New Roman" charset="0"/>
                  </a:rPr>
                  <a:t>2</a:t>
                </a:r>
                <a:r>
                  <a:rPr lang="en-US" sz="1600" smtClean="0">
                    <a:latin typeface="Times New Roman" charset="0"/>
                    <a:ea typeface="Times New Roman" charset="0"/>
                    <a:cs typeface="Times New Roman" charset="0"/>
                  </a:rPr>
                  <a:t> </a:t>
                </a:r>
                <a:r>
                  <a:rPr lang="en-US" sz="1600">
                    <a:latin typeface="Times New Roman" charset="0"/>
                    <a:ea typeface="Times New Roman" charset="0"/>
                    <a:cs typeface="Times New Roman" charset="0"/>
                  </a:rPr>
                  <a:t>is a correct response to the </a:t>
                </a:r>
                <a:r>
                  <a:rPr lang="en-US" sz="1600" smtClean="0">
                    <a:latin typeface="Times New Roman" charset="0"/>
                    <a:ea typeface="Times New Roman" charset="0"/>
                    <a:cs typeface="Times New Roman" charset="0"/>
                  </a:rPr>
                  <a:t>direct </a:t>
                </a:r>
                <a:r>
                  <a:rPr lang="en-US" sz="1600">
                    <a:latin typeface="Times New Roman" charset="0"/>
                    <a:ea typeface="Times New Roman" charset="0"/>
                    <a:cs typeface="Times New Roman" charset="0"/>
                  </a:rPr>
                  <a:t>question </a:t>
                </a:r>
                <a:r>
                  <a:rPr lang="en-US" sz="1600" smtClean="0">
                    <a:latin typeface="Times New Roman" charset="0"/>
                    <a:ea typeface="Times New Roman" charset="0"/>
                    <a:cs typeface="Times New Roman" charset="0"/>
                  </a:rPr>
                  <a:t>DQ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a:t>
                </a:r>
              </a:p>
              <a:p>
                <a:pPr marL="285750" indent="-285750">
                  <a:buFont typeface="Wingdings" charset="2"/>
                  <a:buChar char="§"/>
                </a:pPr>
                <a:r>
                  <a:rPr lang="en-US" sz="1600" smtClean="0">
                    <a:latin typeface="Times New Roman" charset="0"/>
                    <a:ea typeface="Times New Roman" charset="0"/>
                    <a:cs typeface="Times New Roman" charset="0"/>
                  </a:rPr>
                  <a:t>P(OQ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 1-</a:t>
                </a:r>
                <a14:m>
                  <m:oMath xmlns:m="http://schemas.openxmlformats.org/officeDocument/2006/math">
                    <m:r>
                      <a:rPr lang="en-US" sz="1600" i="1">
                        <a:latin typeface="Cambria Math" charset="0"/>
                        <a:ea typeface="Times New Roman" charset="0"/>
                        <a:cs typeface="Times New Roman" charset="0"/>
                      </a:rPr>
                      <m:t>𝑔</m:t>
                    </m:r>
                  </m:oMath>
                </a14:m>
                <a:r>
                  <a:rPr lang="en-US" sz="1600">
                    <a:latin typeface="Times New Roman" charset="0"/>
                    <a:ea typeface="Times New Roman" charset="0"/>
                    <a:cs typeface="Times New Roman" charset="0"/>
                  </a:rPr>
                  <a:t> = 1-0.1= </a:t>
                </a:r>
                <a:r>
                  <a:rPr lang="en-US" sz="1600" smtClean="0">
                    <a:latin typeface="Times New Roman" charset="0"/>
                    <a:ea typeface="Times New Roman" charset="0"/>
                    <a:cs typeface="Times New Roman" charset="0"/>
                  </a:rPr>
                  <a:t>0.9</a:t>
                </a:r>
              </a:p>
              <a:p>
                <a:pPr marL="285750" indent="-285750">
                  <a:buFont typeface="Wingdings" charset="2"/>
                  <a:buChar char="§"/>
                </a:pPr>
                <a:r>
                  <a:rPr lang="en-US" sz="1600" smtClean="0">
                    <a:latin typeface="Times New Roman" charset="0"/>
                    <a:ea typeface="Times New Roman" charset="0"/>
                    <a:cs typeface="Times New Roman" charset="0"/>
                  </a:rPr>
                  <a:t>P(DQ</a:t>
                </a:r>
                <a:r>
                  <a:rPr lang="en-US" sz="1600" baseline="-25000" smtClean="0">
                    <a:latin typeface="Times New Roman" charset="0"/>
                    <a:ea typeface="Times New Roman" charset="0"/>
                    <a:cs typeface="Times New Roman" charset="0"/>
                  </a:rPr>
                  <a:t>1</a:t>
                </a:r>
                <a:r>
                  <a:rPr lang="en-US" sz="1600">
                    <a:latin typeface="Times New Roman" charset="0"/>
                    <a:ea typeface="Times New Roman" charset="0"/>
                    <a:cs typeface="Times New Roman" charset="0"/>
                  </a:rPr>
                  <a:t>) = </a:t>
                </a:r>
                <a:r>
                  <a:rPr lang="en-US" sz="1600" smtClean="0">
                    <a:latin typeface="Times New Roman" charset="0"/>
                    <a:ea typeface="Times New Roman" charset="0"/>
                    <a:cs typeface="Times New Roman" charset="0"/>
                  </a:rPr>
                  <a:t>1-</a:t>
                </a:r>
                <a14:m>
                  <m:oMath xmlns:m="http://schemas.openxmlformats.org/officeDocument/2006/math">
                    <m:r>
                      <a:rPr lang="en-US" sz="1600" i="1">
                        <a:latin typeface="Cambria Math" charset="0"/>
                        <a:ea typeface="Times New Roman" charset="0"/>
                        <a:cs typeface="Times New Roman" charset="0"/>
                      </a:rPr>
                      <m:t>𝑔</m:t>
                    </m:r>
                  </m:oMath>
                </a14:m>
                <a:r>
                  <a:rPr lang="en-US" sz="1600">
                    <a:latin typeface="Times New Roman" charset="0"/>
                    <a:ea typeface="Times New Roman" charset="0"/>
                    <a:cs typeface="Times New Roman" charset="0"/>
                  </a:rPr>
                  <a:t> = 1-0.1= </a:t>
                </a:r>
                <a:r>
                  <a:rPr lang="en-US" sz="1600" smtClean="0">
                    <a:latin typeface="Times New Roman" charset="0"/>
                    <a:ea typeface="Times New Roman" charset="0"/>
                    <a:cs typeface="Times New Roman" charset="0"/>
                  </a:rPr>
                  <a:t>0.9</a:t>
                </a:r>
              </a:p>
              <a:p>
                <a:pPr marL="285750" indent="-285750">
                  <a:buFont typeface="Wingdings" charset="2"/>
                  <a:buChar char="§"/>
                </a:pPr>
                <a:r>
                  <a:rPr lang="en-US" sz="1600" smtClean="0"/>
                  <a:t>P(</a:t>
                </a:r>
                <a:r>
                  <a:rPr lang="en-US" sz="1600" smtClean="0">
                    <a:latin typeface="Times New Roman" charset="0"/>
                    <a:ea typeface="Times New Roman" charset="0"/>
                    <a:cs typeface="Times New Roman" charset="0"/>
                  </a:rPr>
                  <a:t>OQ</a:t>
                </a:r>
                <a:r>
                  <a:rPr lang="en-US" sz="1600" baseline="-25000" smtClean="0">
                    <a:latin typeface="Times New Roman" charset="0"/>
                    <a:ea typeface="Times New Roman" charset="0"/>
                    <a:cs typeface="Times New Roman" charset="0"/>
                  </a:rPr>
                  <a:t>1</a:t>
                </a:r>
                <a:r>
                  <a:rPr lang="en-US" sz="1600" smtClean="0"/>
                  <a:t>|C</a:t>
                </a:r>
                <a:r>
                  <a:rPr lang="en-US" sz="1600" baseline="-25000" smtClean="0"/>
                  <a:t>1</a:t>
                </a:r>
                <a:r>
                  <a:rPr lang="en-US" sz="1600" smtClean="0"/>
                  <a:t>) </a:t>
                </a:r>
                <a:r>
                  <a:rPr lang="en-US" sz="1600" smtClean="0">
                    <a:latin typeface="Times New Roman" charset="0"/>
                    <a:ea typeface="Times New Roman" charset="0"/>
                    <a:cs typeface="Times New Roman" charset="0"/>
                  </a:rPr>
                  <a:t>= P(OQ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 0.9</a:t>
                </a:r>
              </a:p>
              <a:p>
                <a:pPr marL="285750" indent="-285750">
                  <a:buFont typeface="Wingdings" charset="2"/>
                  <a:buChar char="§"/>
                </a:pPr>
                <a:r>
                  <a:rPr lang="en-US" sz="1600" smtClean="0"/>
                  <a:t>P(</a:t>
                </a:r>
                <a:r>
                  <a:rPr lang="en-US" sz="1600" smtClean="0">
                    <a:latin typeface="Times New Roman" charset="0"/>
                    <a:ea typeface="Times New Roman" charset="0"/>
                    <a:cs typeface="Times New Roman" charset="0"/>
                  </a:rPr>
                  <a:t>DQ</a:t>
                </a:r>
                <a:r>
                  <a:rPr lang="en-US" sz="1600" baseline="-25000" smtClean="0">
                    <a:latin typeface="Times New Roman" charset="0"/>
                    <a:ea typeface="Times New Roman" charset="0"/>
                    <a:cs typeface="Times New Roman" charset="0"/>
                  </a:rPr>
                  <a:t>1</a:t>
                </a:r>
                <a:r>
                  <a:rPr lang="en-US" sz="1600" smtClean="0"/>
                  <a:t>|C</a:t>
                </a:r>
                <a:r>
                  <a:rPr lang="en-US" sz="1600" baseline="-25000" smtClean="0"/>
                  <a:t>1</a:t>
                </a:r>
                <a:r>
                  <a:rPr lang="en-US" sz="1600"/>
                  <a:t>) </a:t>
                </a:r>
                <a:r>
                  <a:rPr lang="en-US" sz="1600">
                    <a:latin typeface="Times New Roman" charset="0"/>
                    <a:ea typeface="Times New Roman" charset="0"/>
                    <a:cs typeface="Times New Roman" charset="0"/>
                  </a:rPr>
                  <a:t>= </a:t>
                </a:r>
                <a:r>
                  <a:rPr lang="en-US" sz="1600" smtClean="0">
                    <a:latin typeface="Times New Roman" charset="0"/>
                    <a:ea typeface="Times New Roman" charset="0"/>
                    <a:cs typeface="Times New Roman" charset="0"/>
                  </a:rPr>
                  <a:t>P(DQ</a:t>
                </a:r>
                <a:r>
                  <a:rPr lang="en-US" sz="1600" baseline="-25000" smtClean="0">
                    <a:latin typeface="Times New Roman" charset="0"/>
                    <a:ea typeface="Times New Roman" charset="0"/>
                    <a:cs typeface="Times New Roman" charset="0"/>
                  </a:rPr>
                  <a:t>1</a:t>
                </a:r>
                <a:r>
                  <a:rPr lang="en-US" sz="1600">
                    <a:latin typeface="Times New Roman" charset="0"/>
                    <a:ea typeface="Times New Roman" charset="0"/>
                    <a:cs typeface="Times New Roman" charset="0"/>
                  </a:rPr>
                  <a:t>) = </a:t>
                </a:r>
                <a:r>
                  <a:rPr lang="en-US" sz="1600" smtClean="0">
                    <a:latin typeface="Times New Roman" charset="0"/>
                    <a:ea typeface="Times New Roman" charset="0"/>
                    <a:cs typeface="Times New Roman" charset="0"/>
                  </a:rPr>
                  <a:t>0.9</a:t>
                </a:r>
              </a:p>
              <a:p>
                <a:pPr marL="285750" indent="-285750">
                  <a:buFont typeface="Wingdings" charset="2"/>
                  <a:buChar char="§"/>
                </a:pPr>
                <a:r>
                  <a:rPr lang="en-US" sz="1600" smtClean="0"/>
                  <a:t>P(</a:t>
                </a:r>
                <a:r>
                  <a:rPr lang="en-US" sz="1600" smtClean="0">
                    <a:latin typeface="Times New Roman" charset="0"/>
                    <a:ea typeface="Times New Roman" charset="0"/>
                    <a:cs typeface="Times New Roman" charset="0"/>
                  </a:rPr>
                  <a:t>OQ</a:t>
                </a:r>
                <a:r>
                  <a:rPr lang="en-US" sz="1600" baseline="-25000" smtClean="0">
                    <a:latin typeface="Times New Roman" charset="0"/>
                    <a:ea typeface="Times New Roman" charset="0"/>
                    <a:cs typeface="Times New Roman" charset="0"/>
                  </a:rPr>
                  <a:t>1</a:t>
                </a:r>
                <a:r>
                  <a:rPr lang="en-US" sz="1600" smtClean="0"/>
                  <a:t>|</a:t>
                </a:r>
                <a14:m>
                  <m:oMath xmlns:m="http://schemas.openxmlformats.org/officeDocument/2006/math">
                    <m:sSub>
                      <m:sSubPr>
                        <m:ctrlPr>
                          <a:rPr lang="en-US" sz="1600" i="1">
                            <a:latin typeface="Cambria Math" panose="02040503050406030204" pitchFamily="18" charset="0"/>
                            <a:ea typeface="Cambria Math" charset="0"/>
                            <a:cs typeface="Cambria Math" charset="0"/>
                          </a:rPr>
                        </m:ctrlPr>
                      </m:sSubPr>
                      <m:e>
                        <m:acc>
                          <m:accPr>
                            <m:chr m:val="̅"/>
                            <m:ctrlPr>
                              <a:rPr lang="en-US" sz="1600" i="1">
                                <a:latin typeface="Cambria Math" panose="02040503050406030204" pitchFamily="18" charset="0"/>
                                <a:ea typeface="Cambria Math" charset="0"/>
                                <a:cs typeface="Cambria Math" charset="0"/>
                              </a:rPr>
                            </m:ctrlPr>
                          </m:accPr>
                          <m:e>
                            <m:r>
                              <m:rPr>
                                <m:sty m:val="p"/>
                              </m:rPr>
                              <a:rPr lang="en-US" sz="1600" smtClean="0">
                                <a:latin typeface="Cambria Math" charset="0"/>
                                <a:ea typeface="Cambria Math" charset="0"/>
                                <a:cs typeface="Cambria Math" charset="0"/>
                              </a:rPr>
                              <m:t>C</m:t>
                            </m:r>
                          </m:e>
                        </m:acc>
                      </m:e>
                      <m:sub>
                        <m:r>
                          <a:rPr lang="en-US" sz="1600">
                            <a:latin typeface="Cambria Math" charset="0"/>
                            <a:ea typeface="Cambria Math" charset="0"/>
                            <a:cs typeface="Cambria Math" charset="0"/>
                          </a:rPr>
                          <m:t>1</m:t>
                        </m:r>
                      </m:sub>
                    </m:sSub>
                  </m:oMath>
                </a14:m>
                <a:r>
                  <a:rPr lang="en-US" sz="1600"/>
                  <a:t>) </a:t>
                </a:r>
                <a:r>
                  <a:rPr lang="en-US" sz="1600">
                    <a:latin typeface="Times New Roman" charset="0"/>
                    <a:ea typeface="Times New Roman" charset="0"/>
                    <a:cs typeface="Times New Roman" charset="0"/>
                  </a:rPr>
                  <a:t>= m</a:t>
                </a:r>
                <a:r>
                  <a:rPr lang="en-US" sz="1600" smtClean="0">
                    <a:latin typeface="Times New Roman" charset="0"/>
                    <a:ea typeface="Times New Roman" charset="0"/>
                    <a:cs typeface="Times New Roman" charset="0"/>
                  </a:rPr>
                  <a:t>= 0.1</a:t>
                </a:r>
                <a:endParaRPr lang="en-US" sz="1600">
                  <a:latin typeface="Times New Roman" charset="0"/>
                  <a:ea typeface="Times New Roman" charset="0"/>
                  <a:cs typeface="Times New Roman" charset="0"/>
                </a:endParaRPr>
              </a:p>
              <a:p>
                <a:pPr marL="285750" indent="-285750">
                  <a:buFont typeface="Wingdings" charset="2"/>
                  <a:buChar char="§"/>
                </a:pPr>
                <a:r>
                  <a:rPr lang="en-US" sz="1600" smtClean="0"/>
                  <a:t>P(</a:t>
                </a:r>
                <a:r>
                  <a:rPr lang="en-US" sz="1600" smtClean="0">
                    <a:latin typeface="Times New Roman" charset="0"/>
                    <a:ea typeface="Times New Roman" charset="0"/>
                    <a:cs typeface="Times New Roman" charset="0"/>
                  </a:rPr>
                  <a:t>DQ</a:t>
                </a:r>
                <a:r>
                  <a:rPr lang="en-US" sz="1600" baseline="-25000" smtClean="0">
                    <a:latin typeface="Times New Roman" charset="0"/>
                    <a:ea typeface="Times New Roman" charset="0"/>
                    <a:cs typeface="Times New Roman" charset="0"/>
                  </a:rPr>
                  <a:t>1</a:t>
                </a:r>
                <a:r>
                  <a:rPr lang="en-US" sz="1600" smtClean="0"/>
                  <a:t>|</a:t>
                </a:r>
                <a14:m>
                  <m:oMath xmlns:m="http://schemas.openxmlformats.org/officeDocument/2006/math">
                    <m:sSub>
                      <m:sSubPr>
                        <m:ctrlPr>
                          <a:rPr lang="en-US" sz="1600" i="1">
                            <a:latin typeface="Cambria Math" panose="02040503050406030204" pitchFamily="18" charset="0"/>
                            <a:ea typeface="Cambria Math" charset="0"/>
                            <a:cs typeface="Cambria Math" charset="0"/>
                          </a:rPr>
                        </m:ctrlPr>
                      </m:sSubPr>
                      <m:e>
                        <m:acc>
                          <m:accPr>
                            <m:chr m:val="̅"/>
                            <m:ctrlPr>
                              <a:rPr lang="en-US" sz="1600" i="1">
                                <a:latin typeface="Cambria Math" panose="02040503050406030204" pitchFamily="18" charset="0"/>
                                <a:ea typeface="Cambria Math" charset="0"/>
                                <a:cs typeface="Cambria Math" charset="0"/>
                              </a:rPr>
                            </m:ctrlPr>
                          </m:accPr>
                          <m:e>
                            <m:r>
                              <m:rPr>
                                <m:sty m:val="p"/>
                              </m:rPr>
                              <a:rPr lang="en-US" sz="1600">
                                <a:latin typeface="Cambria Math" charset="0"/>
                                <a:ea typeface="Cambria Math" charset="0"/>
                                <a:cs typeface="Cambria Math" charset="0"/>
                              </a:rPr>
                              <m:t>C</m:t>
                            </m:r>
                          </m:e>
                        </m:acc>
                      </m:e>
                      <m:sub>
                        <m:r>
                          <a:rPr lang="en-US" sz="1600">
                            <a:latin typeface="Cambria Math" charset="0"/>
                            <a:ea typeface="Cambria Math" charset="0"/>
                            <a:cs typeface="Cambria Math" charset="0"/>
                          </a:rPr>
                          <m:t>1</m:t>
                        </m:r>
                      </m:sub>
                    </m:sSub>
                  </m:oMath>
                </a14:m>
                <a:r>
                  <a:rPr lang="en-US" sz="1600" smtClean="0"/>
                  <a:t>) </a:t>
                </a:r>
                <a:r>
                  <a:rPr lang="en-US" sz="1600">
                    <a:latin typeface="Times New Roman" charset="0"/>
                    <a:ea typeface="Times New Roman" charset="0"/>
                    <a:cs typeface="Times New Roman" charset="0"/>
                  </a:rPr>
                  <a:t>= </a:t>
                </a:r>
                <a:r>
                  <a:rPr lang="en-US" sz="1600" smtClean="0">
                    <a:latin typeface="Times New Roman" charset="0"/>
                    <a:ea typeface="Times New Roman" charset="0"/>
                    <a:cs typeface="Times New Roman" charset="0"/>
                  </a:rPr>
                  <a:t>m= 0.1</a:t>
                </a:r>
                <a:endParaRPr lang="en-US" sz="1600">
                  <a:latin typeface="Times New Roman" charset="0"/>
                  <a:ea typeface="Times New Roman" charset="0"/>
                  <a:cs typeface="Times New Roman" charset="0"/>
                </a:endParaRPr>
              </a:p>
              <a:p>
                <a:pPr marL="285750" indent="-285750">
                  <a:buFont typeface="Wingdings" charset="2"/>
                  <a:buChar char="§"/>
                </a:pPr>
                <a14:m>
                  <m:oMath xmlns:m="http://schemas.openxmlformats.org/officeDocument/2006/math">
                    <m:r>
                      <a:rPr lang="en-US" sz="1600" b="1">
                        <a:latin typeface="Cambria Math" charset="0"/>
                        <a:ea typeface="Times New Roman" charset="0"/>
                        <a:cs typeface="Times New Roman" charset="0"/>
                      </a:rPr>
                      <m:t>𝐑</m:t>
                    </m:r>
                  </m:oMath>
                </a14:m>
                <a:r>
                  <a:rPr lang="en-US" sz="1600" smtClean="0">
                    <a:latin typeface="Times New Roman" charset="0"/>
                    <a:ea typeface="Times New Roman" charset="0"/>
                    <a:cs typeface="Times New Roman" charset="0"/>
                  </a:rPr>
                  <a:t> = {OQ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 DQ</a:t>
                </a:r>
                <a:r>
                  <a:rPr lang="en-US" sz="1600" baseline="-25000" smtClean="0">
                    <a:latin typeface="Times New Roman" charset="0"/>
                    <a:ea typeface="Times New Roman" charset="0"/>
                    <a:cs typeface="Times New Roman" charset="0"/>
                  </a:rPr>
                  <a:t>1</a:t>
                </a:r>
                <a:r>
                  <a:rPr lang="en-US" sz="1600" smtClean="0">
                    <a:latin typeface="Times New Roman" charset="0"/>
                    <a:ea typeface="Times New Roman" charset="0"/>
                    <a:cs typeface="Times New Roman" charset="0"/>
                  </a:rPr>
                  <a:t>}</a:t>
                </a:r>
              </a:p>
              <a:p>
                <a:pPr marL="285750" indent="-285750">
                  <a:buFont typeface="Wingdings" charset="2"/>
                  <a:buChar char="§"/>
                </a:pPr>
                <a14:m>
                  <m:oMath xmlns:m="http://schemas.openxmlformats.org/officeDocument/2006/math">
                    <m:r>
                      <m:rPr>
                        <m:sty m:val="p"/>
                      </m:rPr>
                      <a:rPr lang="en-US" sz="160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i="1">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a:latin typeface="Cambria Math" charset="0"/>
                                <a:ea typeface="Cambria Math" charset="0"/>
                                <a:cs typeface="Cambria Math" charset="0"/>
                              </a:rPr>
                              <m:t>C</m:t>
                            </m:r>
                          </m:e>
                          <m:sub>
                            <m:r>
                              <a:rPr lang="en-US" sz="1600">
                                <a:solidFill>
                                  <a:srgbClr val="000000"/>
                                </a:solidFill>
                                <a:latin typeface="Cambria Math" charset="0"/>
                                <a:ea typeface="Times New Roman" charset="0"/>
                                <a:cs typeface="Times New Roman" charset="0"/>
                              </a:rPr>
                              <m:t>1</m:t>
                            </m:r>
                          </m:sub>
                        </m:sSub>
                      </m:e>
                    </m:d>
                  </m:oMath>
                </a14:m>
                <a:r>
                  <a:rPr lang="en-US" sz="1600">
                    <a:latin typeface="Times New Roman" charset="0"/>
                    <a:ea typeface="Times New Roman" charset="0"/>
                    <a:cs typeface="Times New Roman" charset="0"/>
                  </a:rPr>
                  <a:t>= </a:t>
                </a:r>
                <a:r>
                  <a:rPr lang="en-US" sz="1600" smtClean="0"/>
                  <a:t>P(</a:t>
                </a:r>
                <a:r>
                  <a:rPr lang="en-US" sz="1600" smtClean="0">
                    <a:latin typeface="Times New Roman" charset="0"/>
                    <a:ea typeface="Times New Roman" charset="0"/>
                    <a:cs typeface="Times New Roman" charset="0"/>
                  </a:rPr>
                  <a:t>OQ</a:t>
                </a:r>
                <a:r>
                  <a:rPr lang="en-US" sz="1600" baseline="-25000" smtClean="0">
                    <a:latin typeface="Times New Roman" charset="0"/>
                    <a:ea typeface="Times New Roman" charset="0"/>
                    <a:cs typeface="Times New Roman" charset="0"/>
                  </a:rPr>
                  <a:t>1</a:t>
                </a:r>
                <a:r>
                  <a:rPr lang="en-US" sz="1600" smtClean="0"/>
                  <a:t>|C</a:t>
                </a:r>
                <a:r>
                  <a:rPr lang="en-US" sz="1600" baseline="-25000" smtClean="0"/>
                  <a:t>1</a:t>
                </a:r>
                <a:r>
                  <a:rPr lang="en-US" sz="1600"/>
                  <a:t>)</a:t>
                </a:r>
                <a:r>
                  <a:rPr lang="en-US" sz="1600" b="1">
                    <a:solidFill>
                      <a:srgbClr val="000000"/>
                    </a:solidFill>
                    <a:ea typeface="Times New Roman" charset="0"/>
                    <a:cs typeface="Times New Roman" charset="0"/>
                  </a:rPr>
                  <a:t> </a:t>
                </a:r>
                <a14:m>
                  <m:oMath xmlns:m="http://schemas.openxmlformats.org/officeDocument/2006/math">
                    <m:r>
                      <a:rPr lang="en-US" sz="1600" b="1">
                        <a:solidFill>
                          <a:srgbClr val="000000"/>
                        </a:solidFill>
                        <a:latin typeface="Cambria Math" charset="0"/>
                        <a:ea typeface="Times New Roman" charset="0"/>
                        <a:cs typeface="Times New Roman" charset="0"/>
                      </a:rPr>
                      <m:t>∗</m:t>
                    </m:r>
                    <m:r>
                      <m:rPr>
                        <m:nor/>
                      </m:rPr>
                      <a:rPr lang="en-US" sz="1600"/>
                      <m:t>P</m:t>
                    </m:r>
                    <m:r>
                      <m:rPr>
                        <m:nor/>
                      </m:rPr>
                      <a:rPr lang="en-US" sz="1600"/>
                      <m:t>(</m:t>
                    </m:r>
                    <m:r>
                      <m:rPr>
                        <m:nor/>
                      </m:rPr>
                      <a:rPr lang="en-US" sz="1600">
                        <a:latin typeface="Times New Roman" charset="0"/>
                        <a:ea typeface="Times New Roman" charset="0"/>
                        <a:cs typeface="Times New Roman" charset="0"/>
                      </a:rPr>
                      <m:t>DQ</m:t>
                    </m:r>
                    <m:r>
                      <m:rPr>
                        <m:nor/>
                      </m:rPr>
                      <a:rPr lang="en-US" sz="1600" baseline="-25000">
                        <a:latin typeface="Times New Roman" charset="0"/>
                        <a:ea typeface="Times New Roman" charset="0"/>
                        <a:cs typeface="Times New Roman" charset="0"/>
                      </a:rPr>
                      <m:t>1</m:t>
                    </m:r>
                    <m:r>
                      <m:rPr>
                        <m:nor/>
                      </m:rPr>
                      <a:rPr lang="en-US" sz="1600"/>
                      <m:t>|</m:t>
                    </m:r>
                    <m:r>
                      <m:rPr>
                        <m:nor/>
                      </m:rPr>
                      <a:rPr lang="en-US" sz="1600" b="0" i="0" smtClean="0"/>
                      <m:t>C</m:t>
                    </m:r>
                    <m:r>
                      <m:rPr>
                        <m:nor/>
                      </m:rPr>
                      <a:rPr lang="en-US" sz="1600" baseline="-25000"/>
                      <m:t>1</m:t>
                    </m:r>
                    <m:r>
                      <m:rPr>
                        <m:nor/>
                      </m:rPr>
                      <a:rPr lang="en-US" sz="1600" baseline="-25000"/>
                      <m:t>)</m:t>
                    </m:r>
                  </m:oMath>
                </a14:m>
                <a:r>
                  <a:rPr lang="en-US" sz="1600" smtClean="0">
                    <a:latin typeface="Times New Roman" charset="0"/>
                    <a:ea typeface="Times New Roman" charset="0"/>
                    <a:cs typeface="Times New Roman" charset="0"/>
                  </a:rPr>
                  <a:t> = P(OQ</a:t>
                </a:r>
                <a:r>
                  <a:rPr lang="en-US" sz="1600" baseline="-25000" smtClean="0">
                    <a:latin typeface="Times New Roman" charset="0"/>
                    <a:ea typeface="Times New Roman" charset="0"/>
                    <a:cs typeface="Times New Roman" charset="0"/>
                  </a:rPr>
                  <a:t>1</a:t>
                </a:r>
                <a:r>
                  <a:rPr lang="en-US" sz="1600">
                    <a:latin typeface="Times New Roman" charset="0"/>
                    <a:ea typeface="Times New Roman" charset="0"/>
                    <a:cs typeface="Times New Roman" charset="0"/>
                  </a:rPr>
                  <a:t>) </a:t>
                </a:r>
                <a14:m>
                  <m:oMath xmlns:m="http://schemas.openxmlformats.org/officeDocument/2006/math">
                    <m:r>
                      <a:rPr lang="en-US" sz="1600" b="1">
                        <a:solidFill>
                          <a:srgbClr val="000000"/>
                        </a:solidFill>
                        <a:latin typeface="Cambria Math" charset="0"/>
                        <a:ea typeface="Times New Roman" charset="0"/>
                        <a:cs typeface="Times New Roman" charset="0"/>
                      </a:rPr>
                      <m:t>∗</m:t>
                    </m:r>
                  </m:oMath>
                </a14:m>
                <a:r>
                  <a:rPr lang="en-US" sz="1600" smtClean="0">
                    <a:latin typeface="Times New Roman" charset="0"/>
                    <a:ea typeface="Times New Roman" charset="0"/>
                    <a:cs typeface="Times New Roman" charset="0"/>
                  </a:rPr>
                  <a:t> P(DQ</a:t>
                </a:r>
                <a:r>
                  <a:rPr lang="en-US" sz="1600" baseline="-25000" smtClean="0">
                    <a:latin typeface="Times New Roman" charset="0"/>
                    <a:ea typeface="Times New Roman" charset="0"/>
                    <a:cs typeface="Times New Roman" charset="0"/>
                  </a:rPr>
                  <a:t>1</a:t>
                </a:r>
                <a:r>
                  <a:rPr lang="en-US" sz="1600">
                    <a:latin typeface="Times New Roman" charset="0"/>
                    <a:ea typeface="Times New Roman" charset="0"/>
                    <a:cs typeface="Times New Roman" charset="0"/>
                  </a:rPr>
                  <a:t>) = </a:t>
                </a:r>
                <a:r>
                  <a:rPr lang="en-US" sz="1600" smtClean="0">
                    <a:latin typeface="Times New Roman" charset="0"/>
                    <a:ea typeface="Times New Roman" charset="0"/>
                    <a:cs typeface="Times New Roman" charset="0"/>
                  </a:rPr>
                  <a:t>0.9</a:t>
                </a:r>
                <a:r>
                  <a:rPr lang="en-US" sz="1600" smtClean="0"/>
                  <a:t> </a:t>
                </a:r>
                <a14:m>
                  <m:oMath xmlns:m="http://schemas.openxmlformats.org/officeDocument/2006/math">
                    <m:r>
                      <a:rPr lang="en-US" sz="1600" b="1">
                        <a:solidFill>
                          <a:srgbClr val="000000"/>
                        </a:solidFill>
                        <a:latin typeface="Cambria Math" charset="0"/>
                        <a:ea typeface="Times New Roman" charset="0"/>
                        <a:cs typeface="Times New Roman" charset="0"/>
                      </a:rPr>
                      <m:t>∗</m:t>
                    </m:r>
                  </m:oMath>
                </a14:m>
                <a:r>
                  <a:rPr lang="en-US" sz="1600" b="1" smtClean="0">
                    <a:solidFill>
                      <a:srgbClr val="000000"/>
                    </a:solidFill>
                    <a:latin typeface="Cambria Math" charset="0"/>
                    <a:ea typeface="Times New Roman" charset="0"/>
                    <a:cs typeface="Times New Roman" charset="0"/>
                  </a:rPr>
                  <a:t> </a:t>
                </a:r>
                <a:r>
                  <a:rPr lang="en-US" sz="1600" smtClean="0">
                    <a:latin typeface="Times New Roman" charset="0"/>
                    <a:ea typeface="Times New Roman" charset="0"/>
                    <a:cs typeface="Times New Roman" charset="0"/>
                  </a:rPr>
                  <a:t>0.9 = 0.81</a:t>
                </a:r>
              </a:p>
              <a:p>
                <a:pPr marL="285750" indent="-285750">
                  <a:buFont typeface="Wingdings" charset="2"/>
                  <a:buChar char="§"/>
                </a:pPr>
                <a:r>
                  <a:rPr lang="en-US" sz="1600" smtClean="0"/>
                  <a:t>P(</a:t>
                </a:r>
                <a:r>
                  <a:rPr lang="en-US" sz="1600" smtClean="0">
                    <a:latin typeface="Times New Roman" charset="0"/>
                    <a:ea typeface="Times New Roman" charset="0"/>
                    <a:cs typeface="Times New Roman" charset="0"/>
                  </a:rPr>
                  <a:t>R</a:t>
                </a:r>
                <a:r>
                  <a:rPr lang="en-US" sz="1600" smtClean="0"/>
                  <a:t>|</a:t>
                </a:r>
                <a14:m>
                  <m:oMath xmlns:m="http://schemas.openxmlformats.org/officeDocument/2006/math">
                    <m:sSub>
                      <m:sSubPr>
                        <m:ctrlPr>
                          <a:rPr lang="en-US" sz="1600" i="1">
                            <a:latin typeface="Cambria Math" panose="02040503050406030204" pitchFamily="18" charset="0"/>
                            <a:ea typeface="Cambria Math" charset="0"/>
                            <a:cs typeface="Cambria Math" charset="0"/>
                          </a:rPr>
                        </m:ctrlPr>
                      </m:sSubPr>
                      <m:e>
                        <m:acc>
                          <m:accPr>
                            <m:chr m:val="̅"/>
                            <m:ctrlPr>
                              <a:rPr lang="en-US" sz="1600" i="1">
                                <a:latin typeface="Cambria Math" panose="02040503050406030204" pitchFamily="18" charset="0"/>
                                <a:ea typeface="Cambria Math" charset="0"/>
                                <a:cs typeface="Cambria Math" charset="0"/>
                              </a:rPr>
                            </m:ctrlPr>
                          </m:accPr>
                          <m:e>
                            <m:r>
                              <m:rPr>
                                <m:sty m:val="p"/>
                              </m:rPr>
                              <a:rPr lang="en-US" sz="1600">
                                <a:latin typeface="Cambria Math" charset="0"/>
                                <a:ea typeface="Cambria Math" charset="0"/>
                                <a:cs typeface="Cambria Math" charset="0"/>
                              </a:rPr>
                              <m:t>C</m:t>
                            </m:r>
                          </m:e>
                        </m:acc>
                      </m:e>
                      <m:sub>
                        <m:r>
                          <a:rPr lang="en-US" sz="1600">
                            <a:latin typeface="Cambria Math" charset="0"/>
                            <a:ea typeface="Cambria Math" charset="0"/>
                            <a:cs typeface="Cambria Math" charset="0"/>
                          </a:rPr>
                          <m:t>1</m:t>
                        </m:r>
                      </m:sub>
                    </m:sSub>
                  </m:oMath>
                </a14:m>
                <a:r>
                  <a:rPr lang="en-US" sz="1600" smtClean="0"/>
                  <a:t>) </a:t>
                </a:r>
                <a:r>
                  <a:rPr lang="en-US" sz="1600">
                    <a:latin typeface="Times New Roman" charset="0"/>
                    <a:ea typeface="Times New Roman" charset="0"/>
                    <a:cs typeface="Times New Roman" charset="0"/>
                  </a:rPr>
                  <a:t>= </a:t>
                </a:r>
                <a:r>
                  <a:rPr lang="en-US" sz="1600" smtClean="0"/>
                  <a:t>P(</a:t>
                </a:r>
                <a:r>
                  <a:rPr lang="en-US" sz="1600" smtClean="0">
                    <a:latin typeface="Times New Roman" charset="0"/>
                    <a:ea typeface="Times New Roman" charset="0"/>
                    <a:cs typeface="Times New Roman" charset="0"/>
                  </a:rPr>
                  <a:t>OQ</a:t>
                </a:r>
                <a:r>
                  <a:rPr lang="en-US" sz="1600" baseline="-25000" smtClean="0">
                    <a:latin typeface="Times New Roman" charset="0"/>
                    <a:ea typeface="Times New Roman" charset="0"/>
                    <a:cs typeface="Times New Roman" charset="0"/>
                  </a:rPr>
                  <a:t>1</a:t>
                </a:r>
                <a:r>
                  <a:rPr lang="en-US" sz="1600" smtClean="0"/>
                  <a:t>|</a:t>
                </a:r>
                <a14:m>
                  <m:oMath xmlns:m="http://schemas.openxmlformats.org/officeDocument/2006/math">
                    <m:sSub>
                      <m:sSubPr>
                        <m:ctrlPr>
                          <a:rPr lang="en-US" sz="1600" i="1">
                            <a:latin typeface="Cambria Math" panose="02040503050406030204" pitchFamily="18" charset="0"/>
                            <a:ea typeface="Cambria Math" charset="0"/>
                            <a:cs typeface="Cambria Math" charset="0"/>
                          </a:rPr>
                        </m:ctrlPr>
                      </m:sSubPr>
                      <m:e>
                        <m:acc>
                          <m:accPr>
                            <m:chr m:val="̅"/>
                            <m:ctrlPr>
                              <a:rPr lang="en-US" sz="1600" i="1">
                                <a:latin typeface="Cambria Math" panose="02040503050406030204" pitchFamily="18" charset="0"/>
                                <a:ea typeface="Cambria Math" charset="0"/>
                                <a:cs typeface="Cambria Math" charset="0"/>
                              </a:rPr>
                            </m:ctrlPr>
                          </m:accPr>
                          <m:e>
                            <m:r>
                              <m:rPr>
                                <m:sty m:val="p"/>
                              </m:rPr>
                              <a:rPr lang="en-US" sz="1600">
                                <a:latin typeface="Cambria Math" charset="0"/>
                                <a:ea typeface="Cambria Math" charset="0"/>
                                <a:cs typeface="Cambria Math" charset="0"/>
                              </a:rPr>
                              <m:t>C</m:t>
                            </m:r>
                          </m:e>
                        </m:acc>
                      </m:e>
                      <m:sub>
                        <m:r>
                          <a:rPr lang="en-US" sz="1600">
                            <a:latin typeface="Cambria Math" charset="0"/>
                            <a:ea typeface="Cambria Math" charset="0"/>
                            <a:cs typeface="Cambria Math" charset="0"/>
                          </a:rPr>
                          <m:t>1</m:t>
                        </m:r>
                      </m:sub>
                    </m:sSub>
                  </m:oMath>
                </a14:m>
                <a:r>
                  <a:rPr lang="en-US" sz="1600" smtClean="0"/>
                  <a:t>)</a:t>
                </a:r>
                <a:r>
                  <a:rPr lang="en-US" sz="1600" smtClean="0">
                    <a:solidFill>
                      <a:srgbClr val="000000"/>
                    </a:solidFill>
                    <a:ea typeface="Times New Roman" charset="0"/>
                    <a:cs typeface="Times New Roman" charset="0"/>
                  </a:rPr>
                  <a:t> </a:t>
                </a:r>
                <a14:m>
                  <m:oMath xmlns:m="http://schemas.openxmlformats.org/officeDocument/2006/math">
                    <m:r>
                      <a:rPr lang="en-US" sz="1600" b="0">
                        <a:solidFill>
                          <a:srgbClr val="000000"/>
                        </a:solidFill>
                        <a:latin typeface="Cambria Math" charset="0"/>
                        <a:ea typeface="Times New Roman" charset="0"/>
                        <a:cs typeface="Times New Roman" charset="0"/>
                      </a:rPr>
                      <m:t>∗</m:t>
                    </m:r>
                    <m:r>
                      <m:rPr>
                        <m:nor/>
                      </m:rPr>
                      <a:rPr lang="en-US" sz="1600"/>
                      <m:t>P</m:t>
                    </m:r>
                    <m:r>
                      <m:rPr>
                        <m:nor/>
                      </m:rPr>
                      <a:rPr lang="en-US" sz="1600"/>
                      <m:t>(</m:t>
                    </m:r>
                    <m:r>
                      <m:rPr>
                        <m:nor/>
                      </m:rPr>
                      <a:rPr lang="en-US" sz="1600">
                        <a:latin typeface="Times New Roman" charset="0"/>
                        <a:ea typeface="Times New Roman" charset="0"/>
                        <a:cs typeface="Times New Roman" charset="0"/>
                      </a:rPr>
                      <m:t>DQ</m:t>
                    </m:r>
                    <m:r>
                      <m:rPr>
                        <m:nor/>
                      </m:rPr>
                      <a:rPr lang="en-US" sz="1600" baseline="-25000">
                        <a:latin typeface="Times New Roman" charset="0"/>
                        <a:ea typeface="Times New Roman" charset="0"/>
                        <a:cs typeface="Times New Roman" charset="0"/>
                      </a:rPr>
                      <m:t>1</m:t>
                    </m:r>
                    <m:r>
                      <m:rPr>
                        <m:nor/>
                      </m:rPr>
                      <a:rPr lang="en-US" sz="1600"/>
                      <m:t>|</m:t>
                    </m:r>
                    <m:sSub>
                      <m:sSubPr>
                        <m:ctrlPr>
                          <a:rPr lang="en-US" sz="1600" i="1">
                            <a:latin typeface="Cambria Math" panose="02040503050406030204" pitchFamily="18" charset="0"/>
                            <a:ea typeface="Cambria Math" charset="0"/>
                            <a:cs typeface="Cambria Math" charset="0"/>
                          </a:rPr>
                        </m:ctrlPr>
                      </m:sSubPr>
                      <m:e>
                        <m:acc>
                          <m:accPr>
                            <m:chr m:val="̅"/>
                            <m:ctrlPr>
                              <a:rPr lang="en-US" sz="1600" i="1">
                                <a:latin typeface="Cambria Math" panose="02040503050406030204" pitchFamily="18" charset="0"/>
                                <a:ea typeface="Cambria Math" charset="0"/>
                                <a:cs typeface="Cambria Math" charset="0"/>
                              </a:rPr>
                            </m:ctrlPr>
                          </m:accPr>
                          <m:e>
                            <m:r>
                              <m:rPr>
                                <m:sty m:val="p"/>
                              </m:rPr>
                              <a:rPr lang="en-US" sz="1600">
                                <a:latin typeface="Cambria Math" charset="0"/>
                                <a:ea typeface="Cambria Math" charset="0"/>
                                <a:cs typeface="Cambria Math" charset="0"/>
                              </a:rPr>
                              <m:t>C</m:t>
                            </m:r>
                          </m:e>
                        </m:acc>
                      </m:e>
                      <m:sub>
                        <m:r>
                          <a:rPr lang="en-US" sz="1600">
                            <a:latin typeface="Cambria Math" charset="0"/>
                            <a:ea typeface="Cambria Math" charset="0"/>
                            <a:cs typeface="Cambria Math" charset="0"/>
                          </a:rPr>
                          <m:t>1</m:t>
                        </m:r>
                      </m:sub>
                    </m:sSub>
                    <m:r>
                      <m:rPr>
                        <m:nor/>
                      </m:rPr>
                      <a:rPr lang="en-US" sz="1600"/>
                      <m:t>)</m:t>
                    </m:r>
                  </m:oMath>
                </a14:m>
                <a:r>
                  <a:rPr lang="en-US" sz="1600">
                    <a:latin typeface="Times New Roman" charset="0"/>
                    <a:ea typeface="Times New Roman" charset="0"/>
                    <a:cs typeface="Times New Roman" charset="0"/>
                  </a:rPr>
                  <a:t> </a:t>
                </a:r>
                <a:r>
                  <a:rPr lang="en-US" sz="1600" smtClean="0">
                    <a:latin typeface="Times New Roman" charset="0"/>
                    <a:ea typeface="Times New Roman" charset="0"/>
                    <a:cs typeface="Times New Roman" charset="0"/>
                  </a:rPr>
                  <a:t>= 0.1</a:t>
                </a:r>
                <a:r>
                  <a:rPr lang="en-US" sz="1600" smtClean="0"/>
                  <a:t> </a:t>
                </a:r>
                <a14:m>
                  <m:oMath xmlns:m="http://schemas.openxmlformats.org/officeDocument/2006/math">
                    <m:r>
                      <a:rPr lang="en-US" sz="1600" b="0">
                        <a:solidFill>
                          <a:srgbClr val="000000"/>
                        </a:solidFill>
                        <a:latin typeface="Cambria Math" charset="0"/>
                        <a:ea typeface="Times New Roman" charset="0"/>
                        <a:cs typeface="Times New Roman" charset="0"/>
                      </a:rPr>
                      <m:t>∗</m:t>
                    </m:r>
                  </m:oMath>
                </a14:m>
                <a:r>
                  <a:rPr lang="en-US" sz="1600">
                    <a:solidFill>
                      <a:srgbClr val="000000"/>
                    </a:solidFill>
                    <a:latin typeface="Cambria Math" charset="0"/>
                    <a:ea typeface="Times New Roman" charset="0"/>
                    <a:cs typeface="Times New Roman" charset="0"/>
                  </a:rPr>
                  <a:t> </a:t>
                </a:r>
                <a:r>
                  <a:rPr lang="en-US" sz="1600" smtClean="0">
                    <a:latin typeface="Times New Roman" charset="0"/>
                    <a:ea typeface="Times New Roman" charset="0"/>
                    <a:cs typeface="Times New Roman" charset="0"/>
                  </a:rPr>
                  <a:t>0.1 </a:t>
                </a:r>
                <a:r>
                  <a:rPr lang="en-US" sz="1600">
                    <a:latin typeface="Times New Roman" charset="0"/>
                    <a:ea typeface="Times New Roman" charset="0"/>
                    <a:cs typeface="Times New Roman" charset="0"/>
                  </a:rPr>
                  <a:t>= </a:t>
                </a:r>
                <a:r>
                  <a:rPr lang="en-US" sz="1600" smtClean="0">
                    <a:latin typeface="Times New Roman" charset="0"/>
                    <a:ea typeface="Times New Roman" charset="0"/>
                    <a:cs typeface="Times New Roman" charset="0"/>
                  </a:rPr>
                  <a:t>0.01</a:t>
                </a:r>
                <a:endParaRPr lang="en-US" sz="1600" smtClean="0">
                  <a:solidFill>
                    <a:srgbClr val="000000"/>
                  </a:solidFill>
                  <a:latin typeface="Cambria Math" charset="0"/>
                  <a:ea typeface="Times New Roman" charset="0"/>
                  <a:cs typeface="Times New Roman" charset="0"/>
                </a:endParaRPr>
              </a:p>
              <a:p>
                <a:pPr marL="285750" indent="-285750">
                  <a:buFont typeface="Wingdings" charset="2"/>
                  <a:buChar char="§"/>
                </a:pPr>
                <a14:m>
                  <m:oMath xmlns:m="http://schemas.openxmlformats.org/officeDocument/2006/math">
                    <m:r>
                      <m:rPr>
                        <m:sty m:val="p"/>
                      </m:rPr>
                      <a:rPr lang="en-US" sz="1600" b="0" i="1" smtClean="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a:latin typeface="Cambria Math" charset="0"/>
                          </a:rPr>
                          <m:t>C</m:t>
                        </m:r>
                        <m:r>
                          <a:rPr lang="en-US" sz="1600" baseline="-25000">
                            <a:latin typeface="Cambria Math" charset="0"/>
                          </a:rPr>
                          <m:t>1</m:t>
                        </m:r>
                      </m:e>
                    </m:d>
                  </m:oMath>
                </a14:m>
                <a:r>
                  <a:rPr lang="en-US" sz="1600" smtClean="0">
                    <a:latin typeface="Times New Roman" charset="0"/>
                    <a:ea typeface="Times New Roman" charset="0"/>
                    <a:cs typeface="Times New Roman" charset="0"/>
                  </a:rPr>
                  <a:t> </a:t>
                </a:r>
                <a:r>
                  <a:rPr lang="en-US" sz="1600">
                    <a:latin typeface="Times New Roman" charset="0"/>
                    <a:ea typeface="Times New Roman" charset="0"/>
                  </a:rPr>
                  <a:t>is the unconditional probability of the directly tested concept </a:t>
                </a:r>
                <a:r>
                  <a:rPr lang="en-US" sz="1600" smtClean="0">
                    <a:latin typeface="Times New Roman" charset="0"/>
                    <a:ea typeface="Times New Roman" charset="0"/>
                  </a:rPr>
                  <a:t>c</a:t>
                </a:r>
                <a:r>
                  <a:rPr lang="en-US" sz="1600" baseline="-25000" smtClean="0">
                    <a:latin typeface="Times New Roman" charset="0"/>
                    <a:ea typeface="Times New Roman" charset="0"/>
                  </a:rPr>
                  <a:t>1</a:t>
                </a:r>
                <a:endParaRPr lang="en-US" sz="1600">
                  <a:latin typeface="Times New Roman" charset="0"/>
                  <a:ea typeface="Times New Roman" charset="0"/>
                </a:endParaRPr>
              </a:p>
              <a:p>
                <a:pPr marL="285750" indent="-285750">
                  <a:buFont typeface="Wingdings" charset="2"/>
                  <a:buChar char="§"/>
                </a:pPr>
                <a:r>
                  <a:rPr lang="en-US" sz="1600" smtClean="0">
                    <a:latin typeface="Times New Roman" charset="0"/>
                    <a:ea typeface="Times New Roman" charset="0"/>
                  </a:rPr>
                  <a:t>P(</a:t>
                </a:r>
                <a14:m>
                  <m:oMath xmlns:m="http://schemas.openxmlformats.org/officeDocument/2006/math">
                    <m:r>
                      <m:rPr>
                        <m:sty m:val="p"/>
                      </m:rPr>
                      <a:rPr lang="en-US" sz="1600">
                        <a:latin typeface="Cambria Math" charset="0"/>
                      </a:rPr>
                      <m:t>C</m:t>
                    </m:r>
                    <m:r>
                      <a:rPr lang="en-US" sz="1600" baseline="-25000">
                        <a:latin typeface="Cambria Math" charset="0"/>
                      </a:rPr>
                      <m:t>1</m:t>
                    </m:r>
                  </m:oMath>
                </a14:m>
                <a:r>
                  <a:rPr lang="en-US" sz="1600" smtClean="0">
                    <a:latin typeface="Times New Roman" charset="0"/>
                    <a:ea typeface="Times New Roman" charset="0"/>
                  </a:rPr>
                  <a:t>) </a:t>
                </a:r>
                <a:r>
                  <a:rPr lang="en-US" sz="1600">
                    <a:latin typeface="Times New Roman" charset="0"/>
                    <a:ea typeface="Times New Roman" charset="0"/>
                  </a:rPr>
                  <a:t>=  </a:t>
                </a:r>
                <a14:m>
                  <m:oMath xmlns:m="http://schemas.openxmlformats.org/officeDocument/2006/math">
                    <m:f>
                      <m:fPr>
                        <m:ctrlPr>
                          <a:rPr lang="en-US" sz="1600" i="1">
                            <a:latin typeface="Cambria Math" panose="02040503050406030204" pitchFamily="18" charset="0"/>
                          </a:rPr>
                        </m:ctrlPr>
                      </m:fPr>
                      <m:num>
                        <m:r>
                          <a:rPr lang="en-US" sz="1600" b="0">
                            <a:latin typeface="Cambria Math" charset="0"/>
                          </a:rPr>
                          <m:t> </m:t>
                        </m:r>
                        <m:r>
                          <m:rPr>
                            <m:sty m:val="p"/>
                          </m:rPr>
                          <a:rPr lang="en-US" sz="1600" b="0" i="1">
                            <a:latin typeface="Cambria Math" charset="0"/>
                          </a:rPr>
                          <m:t>Total</m:t>
                        </m:r>
                        <m:r>
                          <a:rPr lang="en-US" sz="1600" b="0">
                            <a:latin typeface="Cambria Math" charset="0"/>
                          </a:rPr>
                          <m:t> </m:t>
                        </m:r>
                        <m:r>
                          <m:rPr>
                            <m:sty m:val="p"/>
                          </m:rPr>
                          <a:rPr lang="en-US" sz="1600" b="0" i="1">
                            <a:latin typeface="Cambria Math" charset="0"/>
                          </a:rPr>
                          <m:t>Number</m:t>
                        </m:r>
                        <m:r>
                          <a:rPr lang="en-US" sz="1600" b="0">
                            <a:latin typeface="Cambria Math" charset="0"/>
                          </a:rPr>
                          <m:t> </m:t>
                        </m:r>
                        <m:r>
                          <m:rPr>
                            <m:sty m:val="p"/>
                          </m:rPr>
                          <a:rPr lang="en-US" sz="1600" b="0" i="1">
                            <a:latin typeface="Cambria Math" charset="0"/>
                          </a:rPr>
                          <m:t>of</m:t>
                        </m:r>
                        <m:r>
                          <a:rPr lang="en-US" sz="1600" b="0">
                            <a:latin typeface="Cambria Math" charset="0"/>
                          </a:rPr>
                          <m:t> </m:t>
                        </m:r>
                        <m:r>
                          <m:rPr>
                            <m:sty m:val="p"/>
                          </m:rPr>
                          <a:rPr lang="en-US" sz="1600" b="0" i="1">
                            <a:latin typeface="Cambria Math" charset="0"/>
                          </a:rPr>
                          <m:t>correct</m:t>
                        </m:r>
                        <m:r>
                          <a:rPr lang="en-US" sz="1600" b="0">
                            <a:latin typeface="Cambria Math" charset="0"/>
                          </a:rPr>
                          <m:t> </m:t>
                        </m:r>
                        <m:r>
                          <m:rPr>
                            <m:sty m:val="p"/>
                          </m:rPr>
                          <a:rPr lang="en-US" sz="1600" b="0" i="1">
                            <a:latin typeface="Cambria Math" charset="0"/>
                          </a:rPr>
                          <m:t>response</m:t>
                        </m:r>
                        <m:r>
                          <a:rPr lang="en-US" sz="1600" b="0">
                            <a:latin typeface="Cambria Math" charset="0"/>
                          </a:rPr>
                          <m:t> </m:t>
                        </m:r>
                        <m:r>
                          <m:rPr>
                            <m:sty m:val="p"/>
                          </m:rPr>
                          <a:rPr lang="en-US" sz="1600" b="0" i="1">
                            <a:latin typeface="Cambria Math" charset="0"/>
                          </a:rPr>
                          <m:t>to</m:t>
                        </m:r>
                        <m:r>
                          <a:rPr lang="en-US" sz="1600" b="0">
                            <a:latin typeface="Cambria Math" charset="0"/>
                          </a:rPr>
                          <m:t> </m:t>
                        </m:r>
                        <m:r>
                          <m:rPr>
                            <m:sty m:val="p"/>
                          </m:rPr>
                          <a:rPr lang="en-US" sz="1600" b="0" i="1">
                            <a:latin typeface="Cambria Math" charset="0"/>
                          </a:rPr>
                          <m:t>the</m:t>
                        </m:r>
                        <m:r>
                          <a:rPr lang="en-US" sz="1600" b="0">
                            <a:latin typeface="Cambria Math" charset="0"/>
                          </a:rPr>
                          <m:t> </m:t>
                        </m:r>
                        <m:r>
                          <m:rPr>
                            <m:sty m:val="p"/>
                          </m:rPr>
                          <a:rPr lang="en-US" sz="1600" b="0" i="1">
                            <a:latin typeface="Cambria Math" charset="0"/>
                          </a:rPr>
                          <m:t>questions</m:t>
                        </m:r>
                        <m:r>
                          <a:rPr lang="en-US" sz="1600" b="0">
                            <a:latin typeface="Cambria Math" charset="0"/>
                          </a:rPr>
                          <m:t> </m:t>
                        </m:r>
                        <m:r>
                          <m:rPr>
                            <m:sty m:val="p"/>
                          </m:rPr>
                          <a:rPr lang="en-US" sz="1600" b="0" i="1">
                            <a:latin typeface="Cambria Math" charset="0"/>
                          </a:rPr>
                          <m:t>asked</m:t>
                        </m:r>
                        <m:r>
                          <a:rPr lang="en-US" sz="1600" b="0">
                            <a:latin typeface="Cambria Math" charset="0"/>
                          </a:rPr>
                          <m:t> </m:t>
                        </m:r>
                        <m:r>
                          <m:rPr>
                            <m:sty m:val="p"/>
                          </m:rPr>
                          <a:rPr lang="en-US" sz="1600" b="0" i="1">
                            <a:latin typeface="Cambria Math" charset="0"/>
                          </a:rPr>
                          <m:t>about</m:t>
                        </m:r>
                        <m:r>
                          <a:rPr lang="en-US" sz="1600" b="0">
                            <a:latin typeface="Cambria Math" charset="0"/>
                          </a:rPr>
                          <m:t> </m:t>
                        </m:r>
                        <m:r>
                          <m:rPr>
                            <m:sty m:val="p"/>
                          </m:rPr>
                          <a:rPr lang="en-US" sz="1600" b="0" i="1">
                            <a:latin typeface="Cambria Math" charset="0"/>
                          </a:rPr>
                          <m:t>the</m:t>
                        </m:r>
                        <m:r>
                          <a:rPr lang="en-US" sz="1600" b="0">
                            <a:latin typeface="Cambria Math" charset="0"/>
                          </a:rPr>
                          <m:t> </m:t>
                        </m:r>
                        <m:r>
                          <m:rPr>
                            <m:sty m:val="p"/>
                          </m:rPr>
                          <a:rPr lang="en-US" sz="1600" b="0" i="1">
                            <a:latin typeface="Cambria Math" charset="0"/>
                          </a:rPr>
                          <m:t>concept</m:t>
                        </m:r>
                        <m:r>
                          <a:rPr lang="en-US" sz="1600" b="0">
                            <a:latin typeface="Cambria Math" charset="0"/>
                          </a:rPr>
                          <m:t> </m:t>
                        </m:r>
                        <m:r>
                          <m:rPr>
                            <m:sty m:val="p"/>
                          </m:rPr>
                          <a:rPr lang="en-US" sz="1600" b="0" i="0" smtClean="0">
                            <a:latin typeface="Cambria Math" charset="0"/>
                          </a:rPr>
                          <m:t>C</m:t>
                        </m:r>
                        <m:r>
                          <a:rPr lang="en-US" sz="1600" b="0" i="0" baseline="-25000" smtClean="0">
                            <a:latin typeface="Cambria Math" charset="0"/>
                          </a:rPr>
                          <m:t>1</m:t>
                        </m:r>
                      </m:num>
                      <m:den>
                        <m:r>
                          <a:rPr lang="en-US" sz="1600" b="0">
                            <a:latin typeface="Cambria Math" charset="0"/>
                          </a:rPr>
                          <m:t> </m:t>
                        </m:r>
                        <m:r>
                          <m:rPr>
                            <m:sty m:val="p"/>
                          </m:rPr>
                          <a:rPr lang="en-US" sz="1600" b="0" i="1">
                            <a:latin typeface="Cambria Math" charset="0"/>
                          </a:rPr>
                          <m:t>Total</m:t>
                        </m:r>
                        <m:r>
                          <a:rPr lang="en-US" sz="1600" b="0">
                            <a:latin typeface="Cambria Math" charset="0"/>
                          </a:rPr>
                          <m:t> </m:t>
                        </m:r>
                        <m:r>
                          <m:rPr>
                            <m:sty m:val="p"/>
                          </m:rPr>
                          <a:rPr lang="en-US" sz="1600" b="0" i="1">
                            <a:latin typeface="Cambria Math" charset="0"/>
                          </a:rPr>
                          <m:t>number</m:t>
                        </m:r>
                        <m:r>
                          <a:rPr lang="en-US" sz="1600" b="0">
                            <a:latin typeface="Cambria Math" charset="0"/>
                          </a:rPr>
                          <m:t> </m:t>
                        </m:r>
                        <m:r>
                          <m:rPr>
                            <m:sty m:val="p"/>
                          </m:rPr>
                          <a:rPr lang="en-US" sz="1600" b="0" i="1">
                            <a:latin typeface="Cambria Math" charset="0"/>
                          </a:rPr>
                          <m:t>of</m:t>
                        </m:r>
                        <m:r>
                          <a:rPr lang="en-US" sz="1600" b="0">
                            <a:latin typeface="Cambria Math" charset="0"/>
                          </a:rPr>
                          <m:t> </m:t>
                        </m:r>
                        <m:r>
                          <m:rPr>
                            <m:sty m:val="p"/>
                          </m:rPr>
                          <a:rPr lang="en-US" sz="1600" b="0" i="1">
                            <a:latin typeface="Cambria Math" charset="0"/>
                          </a:rPr>
                          <m:t>the</m:t>
                        </m:r>
                        <m:r>
                          <a:rPr lang="en-US" sz="1600" b="0">
                            <a:latin typeface="Cambria Math" charset="0"/>
                          </a:rPr>
                          <m:t> </m:t>
                        </m:r>
                        <m:r>
                          <m:rPr>
                            <m:sty m:val="p"/>
                          </m:rPr>
                          <a:rPr lang="en-US" sz="1600" b="0" i="1">
                            <a:latin typeface="Cambria Math" charset="0"/>
                          </a:rPr>
                          <m:t>questions</m:t>
                        </m:r>
                        <m:r>
                          <a:rPr lang="en-US" sz="1600" b="0">
                            <a:latin typeface="Cambria Math" charset="0"/>
                          </a:rPr>
                          <m:t> </m:t>
                        </m:r>
                        <m:r>
                          <m:rPr>
                            <m:sty m:val="p"/>
                          </m:rPr>
                          <a:rPr lang="en-US" sz="1600" b="0" i="1">
                            <a:latin typeface="Cambria Math" charset="0"/>
                          </a:rPr>
                          <m:t>asked</m:t>
                        </m:r>
                        <m:r>
                          <a:rPr lang="en-US" sz="1600" b="0">
                            <a:latin typeface="Cambria Math" charset="0"/>
                          </a:rPr>
                          <m:t> </m:t>
                        </m:r>
                        <m:r>
                          <m:rPr>
                            <m:sty m:val="p"/>
                          </m:rPr>
                          <a:rPr lang="en-US" sz="1600" b="0" i="1">
                            <a:latin typeface="Cambria Math" charset="0"/>
                          </a:rPr>
                          <m:t>about</m:t>
                        </m:r>
                        <m:r>
                          <a:rPr lang="en-US" sz="1600" b="0">
                            <a:latin typeface="Cambria Math" charset="0"/>
                          </a:rPr>
                          <m:t> </m:t>
                        </m:r>
                        <m:r>
                          <m:rPr>
                            <m:sty m:val="p"/>
                          </m:rPr>
                          <a:rPr lang="en-US" sz="1600" b="0" i="1">
                            <a:latin typeface="Cambria Math" charset="0"/>
                          </a:rPr>
                          <m:t>the</m:t>
                        </m:r>
                        <m:r>
                          <a:rPr lang="en-US" sz="1600" b="0">
                            <a:latin typeface="Cambria Math" charset="0"/>
                          </a:rPr>
                          <m:t> </m:t>
                        </m:r>
                        <m:r>
                          <m:rPr>
                            <m:sty m:val="p"/>
                          </m:rPr>
                          <a:rPr lang="en-US" sz="1600" b="0" i="1">
                            <a:latin typeface="Cambria Math" charset="0"/>
                          </a:rPr>
                          <m:t>tested</m:t>
                        </m:r>
                        <m:r>
                          <a:rPr lang="en-US" sz="1600" b="0">
                            <a:latin typeface="Cambria Math" charset="0"/>
                          </a:rPr>
                          <m:t> </m:t>
                        </m:r>
                        <m:r>
                          <m:rPr>
                            <m:sty m:val="p"/>
                          </m:rPr>
                          <a:rPr lang="en-US" sz="1600" b="0" i="1">
                            <a:latin typeface="Cambria Math" charset="0"/>
                          </a:rPr>
                          <m:t>concept</m:t>
                        </m:r>
                        <m:r>
                          <m:rPr>
                            <m:sty m:val="p"/>
                          </m:rPr>
                          <a:rPr lang="en-US" sz="1600">
                            <a:latin typeface="Cambria Math" charset="0"/>
                          </a:rPr>
                          <m:t>C</m:t>
                        </m:r>
                        <m:r>
                          <a:rPr lang="en-US" sz="1600" baseline="-25000">
                            <a:latin typeface="Cambria Math" charset="0"/>
                          </a:rPr>
                          <m:t>1</m:t>
                        </m:r>
                      </m:den>
                    </m:f>
                    <m:r>
                      <a:rPr lang="en-US" sz="1600" b="0">
                        <a:latin typeface="Cambria Math" charset="0"/>
                      </a:rPr>
                      <m:t>= </m:t>
                    </m:r>
                    <m:f>
                      <m:fPr>
                        <m:ctrlPr>
                          <a:rPr lang="en-US" sz="1600" i="1">
                            <a:latin typeface="Cambria Math" panose="02040503050406030204" pitchFamily="18" charset="0"/>
                          </a:rPr>
                        </m:ctrlPr>
                      </m:fPr>
                      <m:num>
                        <m:r>
                          <a:rPr lang="en-US" sz="1600" b="0">
                            <a:latin typeface="Cambria Math" charset="0"/>
                          </a:rPr>
                          <m:t> </m:t>
                        </m:r>
                        <m:r>
                          <a:rPr lang="en-US" sz="1600" b="0" i="0" smtClean="0">
                            <a:latin typeface="Cambria Math" charset="0"/>
                          </a:rPr>
                          <m:t>2</m:t>
                        </m:r>
                      </m:num>
                      <m:den>
                        <m:r>
                          <a:rPr lang="en-US" sz="1600" b="0" i="1">
                            <a:latin typeface="Cambria Math" charset="0"/>
                          </a:rPr>
                          <m:t>2</m:t>
                        </m:r>
                      </m:den>
                    </m:f>
                  </m:oMath>
                </a14:m>
                <a:r>
                  <a:rPr lang="en-US" sz="1600" smtClean="0">
                    <a:latin typeface="Times New Roman" charset="0"/>
                    <a:ea typeface="Times New Roman" charset="0"/>
                    <a:cs typeface="Times New Roman" charset="0"/>
                  </a:rPr>
                  <a:t> = 1</a:t>
                </a:r>
              </a:p>
              <a:p>
                <a:pPr marL="285750" indent="-285750">
                  <a:buFont typeface="Wingdings" charset="2"/>
                  <a:buChar char="§"/>
                </a:pPr>
                <a14:m>
                  <m:oMath xmlns:m="http://schemas.openxmlformats.org/officeDocument/2006/math">
                    <m:r>
                      <m:rPr>
                        <m:sty m:val="p"/>
                      </m:rPr>
                      <a:rPr lang="en-US" sz="1600">
                        <a:solidFill>
                          <a:srgbClr val="000000"/>
                        </a:solidFill>
                        <a:latin typeface="Cambria Math" charset="0"/>
                        <a:ea typeface="Times New Roman" charset="0"/>
                      </a:rPr>
                      <m:t>P</m:t>
                    </m:r>
                    <m:d>
                      <m:dPr>
                        <m:ctrlPr>
                          <a:rPr lang="en-US" sz="1600" i="1">
                            <a:solidFill>
                              <a:srgbClr val="000000"/>
                            </a:solidFill>
                            <a:latin typeface="Cambria Math" panose="02040503050406030204" pitchFamily="18" charset="0"/>
                            <a:ea typeface="Times New Roman" charset="0"/>
                          </a:rPr>
                        </m:ctrlPr>
                      </m:dPr>
                      <m:e>
                        <m:sSub>
                          <m:sSubPr>
                            <m:ctrlPr>
                              <a:rPr lang="en-US" sz="1600" i="1">
                                <a:latin typeface="Cambria Math" panose="02040503050406030204" pitchFamily="18" charset="0"/>
                                <a:ea typeface="Cambria Math" charset="0"/>
                                <a:cs typeface="Cambria Math" charset="0"/>
                              </a:rPr>
                            </m:ctrlPr>
                          </m:sSubPr>
                          <m:e>
                            <m:acc>
                              <m:accPr>
                                <m:chr m:val="̅"/>
                                <m:ctrlPr>
                                  <a:rPr lang="en-US" sz="1600" i="1">
                                    <a:latin typeface="Cambria Math" panose="02040503050406030204" pitchFamily="18" charset="0"/>
                                    <a:ea typeface="Cambria Math" charset="0"/>
                                    <a:cs typeface="Cambria Math" charset="0"/>
                                  </a:rPr>
                                </m:ctrlPr>
                              </m:accPr>
                              <m:e>
                                <m:r>
                                  <m:rPr>
                                    <m:sty m:val="p"/>
                                  </m:rPr>
                                  <a:rPr lang="en-US" sz="1600">
                                    <a:latin typeface="Cambria Math" charset="0"/>
                                    <a:ea typeface="Cambria Math" charset="0"/>
                                    <a:cs typeface="Cambria Math" charset="0"/>
                                  </a:rPr>
                                  <m:t>C</m:t>
                                </m:r>
                              </m:e>
                            </m:acc>
                          </m:e>
                          <m:sub>
                            <m:r>
                              <a:rPr lang="en-US" sz="1600">
                                <a:latin typeface="Cambria Math" charset="0"/>
                                <a:ea typeface="Cambria Math" charset="0"/>
                                <a:cs typeface="Cambria Math" charset="0"/>
                              </a:rPr>
                              <m:t>1</m:t>
                            </m:r>
                          </m:sub>
                        </m:sSub>
                      </m:e>
                    </m:d>
                  </m:oMath>
                </a14:m>
                <a:r>
                  <a:rPr lang="en-US" sz="1600" smtClean="0">
                    <a:latin typeface="Times New Roman" charset="0"/>
                    <a:ea typeface="Times New Roman" charset="0"/>
                  </a:rPr>
                  <a:t> =  </a:t>
                </a:r>
                <a14:m>
                  <m:oMath xmlns:m="http://schemas.openxmlformats.org/officeDocument/2006/math">
                    <m:f>
                      <m:fPr>
                        <m:ctrlPr>
                          <a:rPr lang="en-US" sz="1600" i="1">
                            <a:latin typeface="Cambria Math" panose="02040503050406030204" pitchFamily="18" charset="0"/>
                          </a:rPr>
                        </m:ctrlPr>
                      </m:fPr>
                      <m:num>
                        <m:r>
                          <a:rPr lang="en-US" sz="1600">
                            <a:latin typeface="Cambria Math" charset="0"/>
                          </a:rPr>
                          <m:t> </m:t>
                        </m:r>
                        <m:r>
                          <m:rPr>
                            <m:sty m:val="p"/>
                          </m:rPr>
                          <a:rPr lang="en-US" sz="1600" i="1">
                            <a:latin typeface="Cambria Math" charset="0"/>
                          </a:rPr>
                          <m:t>Total</m:t>
                        </m:r>
                        <m:r>
                          <a:rPr lang="en-US" sz="1600">
                            <a:latin typeface="Cambria Math" charset="0"/>
                          </a:rPr>
                          <m:t> </m:t>
                        </m:r>
                        <m:r>
                          <m:rPr>
                            <m:sty m:val="p"/>
                          </m:rPr>
                          <a:rPr lang="en-US" sz="1600" i="1">
                            <a:latin typeface="Cambria Math" charset="0"/>
                          </a:rPr>
                          <m:t>Number</m:t>
                        </m:r>
                        <m:r>
                          <a:rPr lang="en-US" sz="1600">
                            <a:latin typeface="Cambria Math" charset="0"/>
                          </a:rPr>
                          <m:t> </m:t>
                        </m:r>
                        <m:r>
                          <m:rPr>
                            <m:sty m:val="p"/>
                          </m:rPr>
                          <a:rPr lang="en-US" sz="1600" i="0">
                            <a:latin typeface="Cambria Math" charset="0"/>
                          </a:rPr>
                          <m:t>of</m:t>
                        </m:r>
                        <m:r>
                          <a:rPr lang="en-US" sz="1600" i="0">
                            <a:latin typeface="Cambria Math" charset="0"/>
                          </a:rPr>
                          <m:t> </m:t>
                        </m:r>
                        <m:r>
                          <m:rPr>
                            <m:sty m:val="p"/>
                          </m:rPr>
                          <a:rPr lang="en-US" sz="1600" b="0" i="0" smtClean="0">
                            <a:latin typeface="Cambria Math" charset="0"/>
                          </a:rPr>
                          <m:t>in</m:t>
                        </m:r>
                        <m:r>
                          <m:rPr>
                            <m:sty m:val="p"/>
                          </m:rPr>
                          <a:rPr lang="en-US" sz="1600" i="0">
                            <a:latin typeface="Cambria Math" charset="0"/>
                          </a:rPr>
                          <m:t>correct</m:t>
                        </m:r>
                        <m:r>
                          <a:rPr lang="en-US" sz="1600" i="0">
                            <a:latin typeface="Cambria Math" charset="0"/>
                          </a:rPr>
                          <m:t> </m:t>
                        </m:r>
                        <m:r>
                          <m:rPr>
                            <m:sty m:val="p"/>
                          </m:rPr>
                          <a:rPr lang="en-US" sz="1600" i="1">
                            <a:latin typeface="Cambria Math" charset="0"/>
                          </a:rPr>
                          <m:t>response</m:t>
                        </m:r>
                        <m:r>
                          <a:rPr lang="en-US" sz="1600">
                            <a:latin typeface="Cambria Math" charset="0"/>
                          </a:rPr>
                          <m:t> </m:t>
                        </m:r>
                        <m:r>
                          <m:rPr>
                            <m:sty m:val="p"/>
                          </m:rPr>
                          <a:rPr lang="en-US" sz="1600" i="1">
                            <a:latin typeface="Cambria Math" charset="0"/>
                          </a:rPr>
                          <m:t>to</m:t>
                        </m:r>
                        <m:r>
                          <a:rPr lang="en-US" sz="1600">
                            <a:latin typeface="Cambria Math" charset="0"/>
                          </a:rPr>
                          <m:t> </m:t>
                        </m:r>
                        <m:r>
                          <m:rPr>
                            <m:sty m:val="p"/>
                          </m:rPr>
                          <a:rPr lang="en-US" sz="1600" i="1">
                            <a:latin typeface="Cambria Math" charset="0"/>
                          </a:rPr>
                          <m:t>the</m:t>
                        </m:r>
                        <m:r>
                          <a:rPr lang="en-US" sz="1600">
                            <a:latin typeface="Cambria Math" charset="0"/>
                          </a:rPr>
                          <m:t> </m:t>
                        </m:r>
                        <m:r>
                          <m:rPr>
                            <m:sty m:val="p"/>
                          </m:rPr>
                          <a:rPr lang="en-US" sz="1600" i="1">
                            <a:latin typeface="Cambria Math" charset="0"/>
                          </a:rPr>
                          <m:t>questions</m:t>
                        </m:r>
                        <m:r>
                          <a:rPr lang="en-US" sz="1600">
                            <a:latin typeface="Cambria Math" charset="0"/>
                          </a:rPr>
                          <m:t> </m:t>
                        </m:r>
                        <m:r>
                          <m:rPr>
                            <m:sty m:val="p"/>
                          </m:rPr>
                          <a:rPr lang="en-US" sz="1600" i="1">
                            <a:latin typeface="Cambria Math" charset="0"/>
                          </a:rPr>
                          <m:t>asked</m:t>
                        </m:r>
                        <m:r>
                          <a:rPr lang="en-US" sz="1600">
                            <a:latin typeface="Cambria Math" charset="0"/>
                          </a:rPr>
                          <m:t> </m:t>
                        </m:r>
                        <m:r>
                          <m:rPr>
                            <m:sty m:val="p"/>
                          </m:rPr>
                          <a:rPr lang="en-US" sz="1600" i="1">
                            <a:latin typeface="Cambria Math" charset="0"/>
                          </a:rPr>
                          <m:t>about</m:t>
                        </m:r>
                        <m:r>
                          <a:rPr lang="en-US" sz="1600">
                            <a:latin typeface="Cambria Math" charset="0"/>
                          </a:rPr>
                          <m:t> </m:t>
                        </m:r>
                        <m:r>
                          <m:rPr>
                            <m:sty m:val="p"/>
                          </m:rPr>
                          <a:rPr lang="en-US" sz="1600" i="1">
                            <a:latin typeface="Cambria Math" charset="0"/>
                          </a:rPr>
                          <m:t>the</m:t>
                        </m:r>
                        <m:r>
                          <a:rPr lang="en-US" sz="1600">
                            <a:latin typeface="Cambria Math" charset="0"/>
                          </a:rPr>
                          <m:t> </m:t>
                        </m:r>
                        <m:r>
                          <m:rPr>
                            <m:sty m:val="p"/>
                          </m:rPr>
                          <a:rPr lang="en-US" sz="1600" i="1">
                            <a:latin typeface="Cambria Math" charset="0"/>
                          </a:rPr>
                          <m:t>concept</m:t>
                        </m:r>
                        <m:r>
                          <a:rPr lang="en-US" sz="1600" b="0" i="1" smtClean="0">
                            <a:latin typeface="Cambria Math" charset="0"/>
                          </a:rPr>
                          <m:t> </m:t>
                        </m:r>
                        <m:r>
                          <m:rPr>
                            <m:sty m:val="p"/>
                          </m:rPr>
                          <a:rPr lang="en-US" sz="1600">
                            <a:latin typeface="Cambria Math" charset="0"/>
                          </a:rPr>
                          <m:t>C</m:t>
                        </m:r>
                        <m:r>
                          <a:rPr lang="en-US" sz="1600" baseline="-25000">
                            <a:latin typeface="Cambria Math" charset="0"/>
                          </a:rPr>
                          <m:t>1</m:t>
                        </m:r>
                      </m:num>
                      <m:den>
                        <m:r>
                          <a:rPr lang="en-US" sz="1600">
                            <a:latin typeface="Cambria Math" charset="0"/>
                          </a:rPr>
                          <m:t> </m:t>
                        </m:r>
                        <m:r>
                          <m:rPr>
                            <m:sty m:val="p"/>
                          </m:rPr>
                          <a:rPr lang="en-US" sz="1600" i="1">
                            <a:latin typeface="Cambria Math" charset="0"/>
                          </a:rPr>
                          <m:t>Total</m:t>
                        </m:r>
                        <m:r>
                          <a:rPr lang="en-US" sz="1600">
                            <a:latin typeface="Cambria Math" charset="0"/>
                          </a:rPr>
                          <m:t> </m:t>
                        </m:r>
                        <m:r>
                          <m:rPr>
                            <m:sty m:val="p"/>
                          </m:rPr>
                          <a:rPr lang="en-US" sz="1600" i="1">
                            <a:latin typeface="Cambria Math" charset="0"/>
                          </a:rPr>
                          <m:t>number</m:t>
                        </m:r>
                        <m:r>
                          <a:rPr lang="en-US" sz="1600">
                            <a:latin typeface="Cambria Math" charset="0"/>
                          </a:rPr>
                          <m:t> </m:t>
                        </m:r>
                        <m:r>
                          <m:rPr>
                            <m:sty m:val="p"/>
                          </m:rPr>
                          <a:rPr lang="en-US" sz="1600" i="1">
                            <a:latin typeface="Cambria Math" charset="0"/>
                          </a:rPr>
                          <m:t>of</m:t>
                        </m:r>
                        <m:r>
                          <a:rPr lang="en-US" sz="1600">
                            <a:latin typeface="Cambria Math" charset="0"/>
                          </a:rPr>
                          <m:t> </m:t>
                        </m:r>
                        <m:r>
                          <m:rPr>
                            <m:sty m:val="p"/>
                          </m:rPr>
                          <a:rPr lang="en-US" sz="1600" i="1">
                            <a:latin typeface="Cambria Math" charset="0"/>
                          </a:rPr>
                          <m:t>the</m:t>
                        </m:r>
                        <m:r>
                          <a:rPr lang="en-US" sz="1600">
                            <a:latin typeface="Cambria Math" charset="0"/>
                          </a:rPr>
                          <m:t> </m:t>
                        </m:r>
                        <m:r>
                          <m:rPr>
                            <m:sty m:val="p"/>
                          </m:rPr>
                          <a:rPr lang="en-US" sz="1600" i="1">
                            <a:latin typeface="Cambria Math" charset="0"/>
                          </a:rPr>
                          <m:t>questions</m:t>
                        </m:r>
                        <m:r>
                          <a:rPr lang="en-US" sz="1600">
                            <a:latin typeface="Cambria Math" charset="0"/>
                          </a:rPr>
                          <m:t> </m:t>
                        </m:r>
                        <m:r>
                          <m:rPr>
                            <m:sty m:val="p"/>
                          </m:rPr>
                          <a:rPr lang="en-US" sz="1600" i="1">
                            <a:latin typeface="Cambria Math" charset="0"/>
                          </a:rPr>
                          <m:t>asked</m:t>
                        </m:r>
                        <m:r>
                          <a:rPr lang="en-US" sz="1600">
                            <a:latin typeface="Cambria Math" charset="0"/>
                          </a:rPr>
                          <m:t> </m:t>
                        </m:r>
                        <m:r>
                          <m:rPr>
                            <m:sty m:val="p"/>
                          </m:rPr>
                          <a:rPr lang="en-US" sz="1600" i="1">
                            <a:latin typeface="Cambria Math" charset="0"/>
                          </a:rPr>
                          <m:t>about</m:t>
                        </m:r>
                        <m:r>
                          <a:rPr lang="en-US" sz="1600">
                            <a:latin typeface="Cambria Math" charset="0"/>
                          </a:rPr>
                          <m:t> </m:t>
                        </m:r>
                        <m:r>
                          <m:rPr>
                            <m:sty m:val="p"/>
                          </m:rPr>
                          <a:rPr lang="en-US" sz="1600" i="1">
                            <a:latin typeface="Cambria Math" charset="0"/>
                          </a:rPr>
                          <m:t>the</m:t>
                        </m:r>
                        <m:r>
                          <a:rPr lang="en-US" sz="1600">
                            <a:latin typeface="Cambria Math" charset="0"/>
                          </a:rPr>
                          <m:t> </m:t>
                        </m:r>
                        <m:r>
                          <m:rPr>
                            <m:sty m:val="p"/>
                          </m:rPr>
                          <a:rPr lang="en-US" sz="1600" i="1">
                            <a:latin typeface="Cambria Math" charset="0"/>
                          </a:rPr>
                          <m:t>tested</m:t>
                        </m:r>
                        <m:r>
                          <a:rPr lang="en-US" sz="1600">
                            <a:latin typeface="Cambria Math" charset="0"/>
                          </a:rPr>
                          <m:t> </m:t>
                        </m:r>
                        <m:r>
                          <m:rPr>
                            <m:sty m:val="p"/>
                          </m:rPr>
                          <a:rPr lang="en-US" sz="1600" i="1">
                            <a:latin typeface="Cambria Math" charset="0"/>
                          </a:rPr>
                          <m:t>concept</m:t>
                        </m:r>
                        <m:r>
                          <a:rPr lang="en-US" sz="1600" b="0" i="1" smtClean="0">
                            <a:latin typeface="Cambria Math" charset="0"/>
                          </a:rPr>
                          <m:t> </m:t>
                        </m:r>
                        <m:r>
                          <m:rPr>
                            <m:sty m:val="p"/>
                          </m:rPr>
                          <a:rPr lang="en-US" sz="1600">
                            <a:latin typeface="Cambria Math" charset="0"/>
                          </a:rPr>
                          <m:t>C</m:t>
                        </m:r>
                        <m:r>
                          <a:rPr lang="en-US" sz="1600" baseline="-25000">
                            <a:latin typeface="Cambria Math" charset="0"/>
                          </a:rPr>
                          <m:t>1</m:t>
                        </m:r>
                      </m:den>
                    </m:f>
                    <m:r>
                      <a:rPr lang="en-US" sz="1600">
                        <a:latin typeface="Cambria Math" charset="0"/>
                      </a:rPr>
                      <m:t>= </m:t>
                    </m:r>
                    <m:f>
                      <m:fPr>
                        <m:ctrlPr>
                          <a:rPr lang="en-US" sz="1600" i="1">
                            <a:latin typeface="Cambria Math" panose="02040503050406030204" pitchFamily="18" charset="0"/>
                          </a:rPr>
                        </m:ctrlPr>
                      </m:fPr>
                      <m:num>
                        <m:r>
                          <a:rPr lang="en-US" sz="1600" b="0" i="0" smtClean="0">
                            <a:latin typeface="Cambria Math" charset="0"/>
                          </a:rPr>
                          <m:t>0</m:t>
                        </m:r>
                      </m:num>
                      <m:den>
                        <m:r>
                          <a:rPr lang="en-US" sz="1600" i="1">
                            <a:latin typeface="Cambria Math" charset="0"/>
                          </a:rPr>
                          <m:t>2</m:t>
                        </m:r>
                      </m:den>
                    </m:f>
                  </m:oMath>
                </a14:m>
                <a:r>
                  <a:rPr lang="en-US" sz="1600">
                    <a:latin typeface="Times New Roman" charset="0"/>
                    <a:ea typeface="Times New Roman" charset="0"/>
                    <a:cs typeface="Times New Roman" charset="0"/>
                  </a:rPr>
                  <a:t> = </a:t>
                </a:r>
                <a:r>
                  <a:rPr lang="en-US" sz="1600" smtClean="0">
                    <a:latin typeface="Times New Roman" charset="0"/>
                    <a:ea typeface="Times New Roman" charset="0"/>
                    <a:cs typeface="Times New Roman" charset="0"/>
                  </a:rPr>
                  <a:t>0</a:t>
                </a:r>
                <a:endParaRPr lang="en-US" sz="1600">
                  <a:latin typeface="Times New Roman" charset="0"/>
                  <a:ea typeface="Times New Roman" charset="0"/>
                  <a:cs typeface="Times New Roman" charset="0"/>
                </a:endParaRPr>
              </a:p>
              <a:p>
                <a:pPr marL="285750" indent="-285750">
                  <a:buFont typeface="Wingdings" charset="2"/>
                  <a:buChar char="§"/>
                </a:pPr>
                <a:endParaRPr lang="en-US" sz="1600">
                  <a:latin typeface="Times New Roman" charset="0"/>
                  <a:ea typeface="Times New Roman" charset="0"/>
                  <a:cs typeface="Times New Roman" charset="0"/>
                </a:endParaRPr>
              </a:p>
              <a:p>
                <a14:m>
                  <m:oMath xmlns:m="http://schemas.openxmlformats.org/officeDocument/2006/math">
                    <m:r>
                      <m:rPr>
                        <m:sty m:val="p"/>
                      </m:rPr>
                      <a:rPr lang="en-US" sz="1600" b="0" i="1">
                        <a:latin typeface="Cambria Math" charset="0"/>
                        <a:ea typeface="Times New Roman" charset="0"/>
                        <a:cs typeface="Times New Roman" charset="0"/>
                      </a:rPr>
                      <m:t>P</m:t>
                    </m:r>
                    <m:d>
                      <m:dPr>
                        <m:ctrlPr>
                          <a:rPr lang="en-US" sz="1600" i="1" smtClean="0">
                            <a:latin typeface="Cambria Math" panose="02040503050406030204" pitchFamily="18" charset="0"/>
                            <a:ea typeface="Times New Roman" charset="0"/>
                            <a:cs typeface="Times New Roman" charset="0"/>
                          </a:rPr>
                        </m:ctrlPr>
                      </m:dPr>
                      <m:e>
                        <m:r>
                          <m:rPr>
                            <m:nor/>
                          </m:rPr>
                          <a:rPr lang="en-US" sz="1600" b="0" i="0" smtClean="0">
                            <a:latin typeface="Times New Roman" charset="0"/>
                            <a:ea typeface="Times New Roman" charset="0"/>
                            <a:cs typeface="Times New Roman" charset="0"/>
                          </a:rPr>
                          <m:t>C</m:t>
                        </m:r>
                        <m:r>
                          <m:rPr>
                            <m:nor/>
                          </m:rPr>
                          <a:rPr lang="en-US" sz="1600" baseline="-25000">
                            <a:latin typeface="Times New Roman" charset="0"/>
                            <a:ea typeface="Times New Roman" charset="0"/>
                            <a:cs typeface="Times New Roman" charset="0"/>
                          </a:rPr>
                          <m:t>1</m:t>
                        </m:r>
                      </m:e>
                      <m:e>
                        <m:r>
                          <a:rPr lang="en-US" sz="1600" b="0">
                            <a:latin typeface="Cambria Math" charset="0"/>
                            <a:ea typeface="Times New Roman" charset="0"/>
                            <a:cs typeface="Times New Roman" charset="0"/>
                          </a:rPr>
                          <m:t> </m:t>
                        </m:r>
                        <m:sSub>
                          <m:sSubPr>
                            <m:ctrlPr>
                              <a:rPr lang="en-US" sz="1600" i="1">
                                <a:latin typeface="Cambria Math" panose="02040503050406030204" pitchFamily="18" charset="0"/>
                                <a:ea typeface="Times New Roman" charset="0"/>
                                <a:cs typeface="Times New Roman" charset="0"/>
                              </a:rPr>
                            </m:ctrlPr>
                          </m:sSubPr>
                          <m:e>
                            <m:r>
                              <m:rPr>
                                <m:sty m:val="p"/>
                              </m:rPr>
                              <a:rPr lang="en-US" sz="1600">
                                <a:latin typeface="Cambria Math" charset="0"/>
                                <a:ea typeface="Times New Roman" charset="0"/>
                                <a:cs typeface="Times New Roman" charset="0"/>
                              </a:rPr>
                              <m:t>OQ</m:t>
                            </m:r>
                          </m:e>
                          <m:sub>
                            <m:r>
                              <a:rPr lang="en-US" sz="1600" b="0" i="1">
                                <a:latin typeface="Cambria Math" charset="0"/>
                                <a:ea typeface="Times New Roman" charset="0"/>
                                <a:cs typeface="Times New Roman" charset="0"/>
                              </a:rPr>
                              <m:t>1</m:t>
                            </m:r>
                            <m:r>
                              <a:rPr lang="en-US" sz="1600" b="0" i="1" smtClean="0">
                                <a:latin typeface="Cambria Math" charset="0"/>
                                <a:ea typeface="Times New Roman" charset="0"/>
                                <a:cs typeface="Times New Roman" charset="0"/>
                              </a:rPr>
                              <m:t> ,</m:t>
                            </m:r>
                          </m:sub>
                        </m:sSub>
                        <m:r>
                          <m:rPr>
                            <m:sty m:val="p"/>
                          </m:rPr>
                          <a:rPr lang="en-US" sz="1600" i="0" smtClean="0">
                            <a:latin typeface="Cambria Math" charset="0"/>
                            <a:ea typeface="Times New Roman" charset="0"/>
                            <a:cs typeface="Times New Roman" charset="0"/>
                          </a:rPr>
                          <m:t>D</m:t>
                        </m:r>
                        <m:r>
                          <m:rPr>
                            <m:sty m:val="p"/>
                          </m:rPr>
                          <a:rPr lang="en-US" sz="1600" b="0" i="0" smtClean="0">
                            <a:latin typeface="Cambria Math" charset="0"/>
                            <a:ea typeface="Times New Roman" charset="0"/>
                            <a:cs typeface="Times New Roman" charset="0"/>
                          </a:rPr>
                          <m:t>Q</m:t>
                        </m:r>
                        <m:r>
                          <a:rPr lang="en-US" sz="1600" b="0" i="0" baseline="-25000" smtClean="0">
                            <a:latin typeface="Cambria Math" charset="0"/>
                            <a:ea typeface="Times New Roman" charset="0"/>
                            <a:cs typeface="Times New Roman" charset="0"/>
                          </a:rPr>
                          <m:t>1</m:t>
                        </m:r>
                      </m:e>
                    </m:d>
                    <m:r>
                      <a:rPr lang="en-US" sz="1600" b="0" i="0" smtClean="0">
                        <a:latin typeface="Cambria Math" charset="0"/>
                        <a:ea typeface="Times New Roman" charset="0"/>
                        <a:cs typeface="Times New Roman" charset="0"/>
                      </a:rPr>
                      <m:t>=</m:t>
                    </m:r>
                    <m:r>
                      <m:rPr>
                        <m:sty m:val="p"/>
                      </m:rPr>
                      <a:rPr lang="en-US" sz="1600" b="0" i="1" smtClean="0">
                        <a:latin typeface="Cambria Math" charset="0"/>
                        <a:ea typeface="Times New Roman" charset="0"/>
                        <a:cs typeface="Times New Roman" charset="0"/>
                      </a:rPr>
                      <m:t>P</m:t>
                    </m:r>
                    <m:d>
                      <m:dPr>
                        <m:ctrlPr>
                          <a:rPr lang="en-US" sz="1600" i="1">
                            <a:latin typeface="Cambria Math" panose="02040503050406030204" pitchFamily="18" charset="0"/>
                            <a:ea typeface="Times New Roman" charset="0"/>
                            <a:cs typeface="Times New Roman" charset="0"/>
                          </a:rPr>
                        </m:ctrlPr>
                      </m:dPr>
                      <m:e>
                        <m:r>
                          <m:rPr>
                            <m:sty m:val="p"/>
                          </m:rPr>
                          <a:rPr lang="en-US" sz="1600">
                            <a:latin typeface="Cambria Math" charset="0"/>
                          </a:rPr>
                          <m:t>C</m:t>
                        </m:r>
                        <m:r>
                          <a:rPr lang="en-US" sz="1600" baseline="-25000">
                            <a:latin typeface="Cambria Math" charset="0"/>
                          </a:rPr>
                          <m:t>1</m:t>
                        </m:r>
                      </m:e>
                      <m:e>
                        <m:r>
                          <a:rPr lang="en-US" sz="1600" b="0">
                            <a:latin typeface="Cambria Math" charset="0"/>
                            <a:ea typeface="Times New Roman" charset="0"/>
                            <a:cs typeface="Times New Roman" charset="0"/>
                          </a:rPr>
                          <m:t> </m:t>
                        </m:r>
                        <m:r>
                          <m:rPr>
                            <m:sty m:val="p"/>
                          </m:rPr>
                          <a:rPr lang="en-US" sz="1600" b="0" i="0" smtClean="0">
                            <a:latin typeface="Cambria Math" charset="0"/>
                            <a:ea typeface="Times New Roman" charset="0"/>
                            <a:cs typeface="Times New Roman" charset="0"/>
                          </a:rPr>
                          <m:t>R</m:t>
                        </m:r>
                      </m:e>
                    </m:d>
                  </m:oMath>
                </a14:m>
                <a:r>
                  <a:rPr lang="en-US" sz="1600" smtClean="0">
                    <a:latin typeface="Times New Roman" charset="0"/>
                    <a:ea typeface="Times New Roman" charset="0"/>
                    <a:cs typeface="Times New Roman" charset="0"/>
                  </a:rPr>
                  <a:t>   </a:t>
                </a:r>
                <a:endParaRPr lang="en-US" sz="1600">
                  <a:latin typeface="Times New Roman" charset="0"/>
                  <a:ea typeface="Times New Roman" charset="0"/>
                  <a:cs typeface="Times New Roman" charset="0"/>
                </a:endParaRPr>
              </a:p>
              <a:p>
                <a:endParaRPr lang="en-US" sz="1600" smtClean="0">
                  <a:latin typeface="Times New Roman" charset="0"/>
                  <a:ea typeface="Times New Roman" charset="0"/>
                  <a:cs typeface="Times New Roman" charset="0"/>
                </a:endParaRPr>
              </a:p>
              <a:p>
                <a:r>
                  <a:rPr lang="en-US" sz="1600" smtClean="0">
                    <a:latin typeface="Times New Roman" charset="0"/>
                    <a:ea typeface="Times New Roman" charset="0"/>
                    <a:cs typeface="Times New Roman" charset="0"/>
                  </a:rPr>
                  <a:t>                                </a:t>
                </a:r>
                <a:r>
                  <a:rPr lang="en-US" sz="1600">
                    <a:latin typeface="Times New Roman" charset="0"/>
                    <a:ea typeface="Times New Roman" charset="0"/>
                    <a:cs typeface="Times New Roman" charset="0"/>
                  </a:rPr>
                  <a:t>=</a:t>
                </a:r>
                <a14:m>
                  <m:oMath xmlns:m="http://schemas.openxmlformats.org/officeDocument/2006/math">
                    <m:r>
                      <a:rPr lang="en-US" sz="1600" b="0">
                        <a:latin typeface="Cambria Math" charset="0"/>
                        <a:ea typeface="Times New Roman" charset="0"/>
                        <a:cs typeface="Times New Roman" charset="0"/>
                      </a:rPr>
                      <m:t> </m:t>
                    </m:r>
                    <m:f>
                      <m:fPr>
                        <m:ctrlPr>
                          <a:rPr lang="en-US" sz="1600" i="1" smtClean="0">
                            <a:latin typeface="Cambria Math" panose="02040503050406030204" pitchFamily="18" charset="0"/>
                            <a:ea typeface="Times New Roman" charset="0"/>
                            <a:cs typeface="Times New Roman" charset="0"/>
                          </a:rPr>
                        </m:ctrlPr>
                      </m:fPr>
                      <m:num>
                        <m:r>
                          <m:rPr>
                            <m:sty m:val="p"/>
                          </m:rPr>
                          <a:rPr lang="en-US" sz="1600" b="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b="0" i="1">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a:latin typeface="Cambria Math" charset="0"/>
                                    <a:ea typeface="Cambria Math" charset="0"/>
                                    <a:cs typeface="Cambria Math" charset="0"/>
                                  </a:rPr>
                                  <m:t>C</m:t>
                                </m:r>
                              </m:e>
                              <m:sub>
                                <m:r>
                                  <a:rPr lang="en-US" sz="1600" b="0" i="0" smtClean="0">
                                    <a:solidFill>
                                      <a:srgbClr val="000000"/>
                                    </a:solidFill>
                                    <a:latin typeface="Cambria Math" charset="0"/>
                                    <a:ea typeface="Times New Roman" charset="0"/>
                                    <a:cs typeface="Times New Roman" charset="0"/>
                                  </a:rPr>
                                  <m:t>1</m:t>
                                </m:r>
                              </m:sub>
                            </m:sSub>
                          </m:e>
                        </m:d>
                        <m:r>
                          <a:rPr lang="en-US" sz="1600" b="0">
                            <a:solidFill>
                              <a:srgbClr val="000000"/>
                            </a:solidFill>
                            <a:latin typeface="Cambria Math" charset="0"/>
                            <a:ea typeface="Times New Roman" charset="0"/>
                            <a:cs typeface="Times New Roman" charset="0"/>
                          </a:rPr>
                          <m:t>∗ </m:t>
                        </m:r>
                        <m:r>
                          <m:rPr>
                            <m:sty m:val="p"/>
                          </m:rPr>
                          <a:rPr lang="en-US" sz="1600" b="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a:latin typeface="Cambria Math" charset="0"/>
                                    <a:ea typeface="Cambria Math" charset="0"/>
                                    <a:cs typeface="Cambria Math" charset="0"/>
                                  </a:rPr>
                                  <m:t>C</m:t>
                                </m:r>
                              </m:e>
                              <m:sub>
                                <m:r>
                                  <a:rPr lang="en-US" sz="1600" b="0" i="0" smtClean="0">
                                    <a:solidFill>
                                      <a:srgbClr val="000000"/>
                                    </a:solidFill>
                                    <a:latin typeface="Cambria Math" charset="0"/>
                                    <a:ea typeface="Times New Roman" charset="0"/>
                                    <a:cs typeface="Times New Roman" charset="0"/>
                                  </a:rPr>
                                  <m:t>1</m:t>
                                </m:r>
                              </m:sub>
                            </m:sSub>
                          </m:e>
                        </m:d>
                      </m:num>
                      <m:den>
                        <m:r>
                          <m:rPr>
                            <m:sty m:val="p"/>
                          </m:rPr>
                          <a:rPr lang="en-US" sz="160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i="1">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a:latin typeface="Cambria Math" charset="0"/>
                                    <a:ea typeface="Cambria Math" charset="0"/>
                                    <a:cs typeface="Cambria Math" charset="0"/>
                                  </a:rPr>
                                  <m:t>C</m:t>
                                </m:r>
                              </m:e>
                              <m:sub>
                                <m:r>
                                  <a:rPr lang="en-US" sz="1600">
                                    <a:solidFill>
                                      <a:srgbClr val="000000"/>
                                    </a:solidFill>
                                    <a:latin typeface="Cambria Math" charset="0"/>
                                    <a:ea typeface="Times New Roman" charset="0"/>
                                    <a:cs typeface="Times New Roman" charset="0"/>
                                  </a:rPr>
                                  <m:t>1</m:t>
                                </m:r>
                              </m:sub>
                            </m:sSub>
                          </m:e>
                        </m:d>
                        <m:r>
                          <a:rPr lang="en-US" sz="1600">
                            <a:solidFill>
                              <a:srgbClr val="000000"/>
                            </a:solidFill>
                            <a:latin typeface="Cambria Math" charset="0"/>
                            <a:ea typeface="Times New Roman" charset="0"/>
                            <a:cs typeface="Times New Roman" charset="0"/>
                          </a:rPr>
                          <m:t>∗ </m:t>
                        </m:r>
                        <m:r>
                          <m:rPr>
                            <m:sty m:val="p"/>
                          </m:rPr>
                          <a:rPr lang="en-US" sz="160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a:latin typeface="Cambria Math" charset="0"/>
                                    <a:ea typeface="Cambria Math" charset="0"/>
                                    <a:cs typeface="Cambria Math" charset="0"/>
                                  </a:rPr>
                                  <m:t>C</m:t>
                                </m:r>
                              </m:e>
                              <m:sub>
                                <m:r>
                                  <a:rPr lang="en-US" sz="1600">
                                    <a:solidFill>
                                      <a:srgbClr val="000000"/>
                                    </a:solidFill>
                                    <a:latin typeface="Cambria Math" charset="0"/>
                                    <a:ea typeface="Times New Roman" charset="0"/>
                                    <a:cs typeface="Times New Roman" charset="0"/>
                                  </a:rPr>
                                  <m:t>1</m:t>
                                </m:r>
                              </m:sub>
                            </m:sSub>
                          </m:e>
                        </m:d>
                        <m:r>
                          <a:rPr lang="en-US" sz="1600" b="0">
                            <a:solidFill>
                              <a:srgbClr val="000000"/>
                            </a:solidFill>
                            <a:latin typeface="Cambria Math" charset="0"/>
                            <a:ea typeface="Times New Roman" charset="0"/>
                            <a:cs typeface="Times New Roman" charset="0"/>
                          </a:rPr>
                          <m:t>+</m:t>
                        </m:r>
                        <m:r>
                          <m:rPr>
                            <m:sty m:val="p"/>
                          </m:rPr>
                          <a:rPr lang="en-US" sz="1600" b="0" i="0" smtClean="0">
                            <a:solidFill>
                              <a:srgbClr val="000000"/>
                            </a:solidFill>
                            <a:latin typeface="Cambria Math" charset="0"/>
                            <a:ea typeface="Times New Roman" charset="0"/>
                          </a:rPr>
                          <m:t>P</m:t>
                        </m:r>
                        <m:d>
                          <m:dPr>
                            <m:ctrlPr>
                              <a:rPr lang="en-US" sz="1600" i="1">
                                <a:solidFill>
                                  <a:srgbClr val="000000"/>
                                </a:solidFill>
                                <a:latin typeface="Cambria Math" panose="02040503050406030204" pitchFamily="18" charset="0"/>
                                <a:ea typeface="Times New Roman" charset="0"/>
                              </a:rPr>
                            </m:ctrlPr>
                          </m:dPr>
                          <m:e>
                            <m:r>
                              <m:rPr>
                                <m:nor/>
                              </m:rPr>
                              <a:rPr lang="en-US" sz="1600">
                                <a:latin typeface="Times New Roman" charset="0"/>
                                <a:ea typeface="Times New Roman" charset="0"/>
                                <a:cs typeface="Times New Roman" charset="0"/>
                              </a:rPr>
                              <m:t>R</m:t>
                            </m:r>
                          </m:e>
                          <m:e>
                            <m:sSub>
                              <m:sSubPr>
                                <m:ctrlPr>
                                  <a:rPr lang="en-US" sz="1600" i="1">
                                    <a:latin typeface="Cambria Math" panose="02040503050406030204" pitchFamily="18" charset="0"/>
                                    <a:ea typeface="Cambria Math" charset="0"/>
                                    <a:cs typeface="Cambria Math" charset="0"/>
                                  </a:rPr>
                                </m:ctrlPr>
                              </m:sSubPr>
                              <m:e>
                                <m:acc>
                                  <m:accPr>
                                    <m:chr m:val="̅"/>
                                    <m:ctrlPr>
                                      <a:rPr lang="en-US" sz="1600" i="1">
                                        <a:latin typeface="Cambria Math" panose="02040503050406030204" pitchFamily="18" charset="0"/>
                                        <a:ea typeface="Cambria Math" charset="0"/>
                                        <a:cs typeface="Cambria Math" charset="0"/>
                                      </a:rPr>
                                    </m:ctrlPr>
                                  </m:accPr>
                                  <m:e>
                                    <m:r>
                                      <m:rPr>
                                        <m:sty m:val="p"/>
                                      </m:rPr>
                                      <a:rPr lang="en-US" sz="1600">
                                        <a:latin typeface="Cambria Math" charset="0"/>
                                        <a:ea typeface="Cambria Math" charset="0"/>
                                        <a:cs typeface="Cambria Math" charset="0"/>
                                      </a:rPr>
                                      <m:t>C</m:t>
                                    </m:r>
                                  </m:e>
                                </m:acc>
                              </m:e>
                              <m:sub>
                                <m:r>
                                  <a:rPr lang="en-US" sz="1600" b="0" i="0" smtClean="0">
                                    <a:latin typeface="Cambria Math" charset="0"/>
                                    <a:ea typeface="Cambria Math" charset="0"/>
                                    <a:cs typeface="Cambria Math" charset="0"/>
                                  </a:rPr>
                                  <m:t>1</m:t>
                                </m:r>
                              </m:sub>
                            </m:sSub>
                          </m:e>
                        </m:d>
                        <m:r>
                          <a:rPr lang="en-US" sz="1600" b="0">
                            <a:solidFill>
                              <a:srgbClr val="000000"/>
                            </a:solidFill>
                            <a:latin typeface="Cambria Math" charset="0"/>
                            <a:ea typeface="Times New Roman" charset="0"/>
                            <a:cs typeface="Times New Roman" charset="0"/>
                          </a:rPr>
                          <m:t>∗</m:t>
                        </m:r>
                        <m:r>
                          <m:rPr>
                            <m:sty m:val="p"/>
                          </m:rPr>
                          <a:rPr lang="en-US" sz="1600">
                            <a:solidFill>
                              <a:srgbClr val="000000"/>
                            </a:solidFill>
                            <a:latin typeface="Cambria Math" charset="0"/>
                            <a:ea typeface="Times New Roman" charset="0"/>
                          </a:rPr>
                          <m:t>P</m:t>
                        </m:r>
                        <m:d>
                          <m:dPr>
                            <m:ctrlPr>
                              <a:rPr lang="en-US" sz="1600" i="1">
                                <a:solidFill>
                                  <a:srgbClr val="000000"/>
                                </a:solidFill>
                                <a:latin typeface="Cambria Math" panose="02040503050406030204" pitchFamily="18" charset="0"/>
                                <a:ea typeface="Times New Roman" charset="0"/>
                              </a:rPr>
                            </m:ctrlPr>
                          </m:dPr>
                          <m:e>
                            <m:sSub>
                              <m:sSubPr>
                                <m:ctrlPr>
                                  <a:rPr lang="en-US" sz="1600" i="1">
                                    <a:latin typeface="Cambria Math" panose="02040503050406030204" pitchFamily="18" charset="0"/>
                                    <a:ea typeface="Cambria Math" charset="0"/>
                                    <a:cs typeface="Cambria Math" charset="0"/>
                                  </a:rPr>
                                </m:ctrlPr>
                              </m:sSubPr>
                              <m:e>
                                <m:acc>
                                  <m:accPr>
                                    <m:chr m:val="̅"/>
                                    <m:ctrlPr>
                                      <a:rPr lang="en-US" sz="1600" i="1">
                                        <a:latin typeface="Cambria Math" panose="02040503050406030204" pitchFamily="18" charset="0"/>
                                        <a:ea typeface="Cambria Math" charset="0"/>
                                        <a:cs typeface="Cambria Math" charset="0"/>
                                      </a:rPr>
                                    </m:ctrlPr>
                                  </m:accPr>
                                  <m:e>
                                    <m:r>
                                      <m:rPr>
                                        <m:sty m:val="p"/>
                                      </m:rPr>
                                      <a:rPr lang="en-US" sz="1600">
                                        <a:latin typeface="Cambria Math" charset="0"/>
                                        <a:ea typeface="Cambria Math" charset="0"/>
                                        <a:cs typeface="Cambria Math" charset="0"/>
                                      </a:rPr>
                                      <m:t>C</m:t>
                                    </m:r>
                                  </m:e>
                                </m:acc>
                              </m:e>
                              <m:sub>
                                <m:r>
                                  <a:rPr lang="en-US" sz="1600" b="0" i="0" smtClean="0">
                                    <a:latin typeface="Cambria Math" charset="0"/>
                                    <a:ea typeface="Cambria Math" charset="0"/>
                                    <a:cs typeface="Cambria Math" charset="0"/>
                                  </a:rPr>
                                  <m:t>1</m:t>
                                </m:r>
                              </m:sub>
                            </m:sSub>
                          </m:e>
                        </m:d>
                      </m:den>
                    </m:f>
                  </m:oMath>
                </a14:m>
                <a:r>
                  <a:rPr lang="en-US" sz="1600" smtClean="0">
                    <a:solidFill>
                      <a:srgbClr val="000000"/>
                    </a:solidFill>
                    <a:latin typeface="Times New Roman" charset="0"/>
                    <a:ea typeface="Times New Roman" charset="0"/>
                    <a:cs typeface="Times New Roman" charset="0"/>
                  </a:rPr>
                  <a:t> = </a:t>
                </a:r>
                <a14:m>
                  <m:oMath xmlns:m="http://schemas.openxmlformats.org/officeDocument/2006/math">
                    <m:f>
                      <m:fPr>
                        <m:ctrlPr>
                          <a:rPr lang="en-US" sz="1600" i="1">
                            <a:latin typeface="Cambria Math" panose="02040503050406030204" pitchFamily="18" charset="0"/>
                            <a:ea typeface="Times New Roman" charset="0"/>
                            <a:cs typeface="Times New Roman" charset="0"/>
                          </a:rPr>
                        </m:ctrlPr>
                      </m:fPr>
                      <m:num>
                        <m:r>
                          <a:rPr lang="en-US" sz="1600" b="0" i="1" smtClean="0">
                            <a:solidFill>
                              <a:srgbClr val="000000"/>
                            </a:solidFill>
                            <a:latin typeface="Cambria Math" charset="0"/>
                            <a:ea typeface="Times New Roman" charset="0"/>
                            <a:cs typeface="Times New Roman" charset="0"/>
                          </a:rPr>
                          <m:t>0</m:t>
                        </m:r>
                        <m:r>
                          <a:rPr lang="en-US" sz="1600" b="0" i="1" smtClean="0">
                            <a:solidFill>
                              <a:srgbClr val="000000"/>
                            </a:solidFill>
                            <a:latin typeface="Cambria Math" charset="0"/>
                            <a:ea typeface="Times New Roman" charset="0"/>
                            <a:cs typeface="Times New Roman" charset="0"/>
                          </a:rPr>
                          <m:t>.</m:t>
                        </m:r>
                        <m:r>
                          <a:rPr lang="en-US" sz="1600" b="0" i="1" smtClean="0">
                            <a:solidFill>
                              <a:srgbClr val="000000"/>
                            </a:solidFill>
                            <a:latin typeface="Cambria Math" charset="0"/>
                            <a:ea typeface="Times New Roman" charset="0"/>
                            <a:cs typeface="Times New Roman" charset="0"/>
                          </a:rPr>
                          <m:t>81</m:t>
                        </m:r>
                      </m:num>
                      <m:den>
                        <m:r>
                          <a:rPr lang="en-US" sz="1600" b="0" i="1" smtClean="0">
                            <a:solidFill>
                              <a:srgbClr val="000000"/>
                            </a:solidFill>
                            <a:latin typeface="Cambria Math" charset="0"/>
                            <a:ea typeface="Times New Roman" charset="0"/>
                            <a:cs typeface="Times New Roman" charset="0"/>
                          </a:rPr>
                          <m:t>081</m:t>
                        </m:r>
                        <m:r>
                          <a:rPr lang="en-US" sz="1600" b="0">
                            <a:solidFill>
                              <a:srgbClr val="000000"/>
                            </a:solidFill>
                            <a:latin typeface="Cambria Math" charset="0"/>
                            <a:ea typeface="Times New Roman" charset="0"/>
                            <a:cs typeface="Times New Roman" charset="0"/>
                          </a:rPr>
                          <m:t>+</m:t>
                        </m:r>
                        <m:r>
                          <a:rPr lang="en-US" sz="1600" b="0" i="1" smtClean="0">
                            <a:solidFill>
                              <a:srgbClr val="000000"/>
                            </a:solidFill>
                            <a:latin typeface="Cambria Math" charset="0"/>
                            <a:ea typeface="Times New Roman" charset="0"/>
                            <a:cs typeface="Times New Roman" charset="0"/>
                          </a:rPr>
                          <m:t>0</m:t>
                        </m:r>
                      </m:den>
                    </m:f>
                  </m:oMath>
                </a14:m>
                <a:r>
                  <a:rPr lang="en-US" sz="1600" smtClean="0">
                    <a:solidFill>
                      <a:srgbClr val="000000"/>
                    </a:solidFill>
                    <a:latin typeface="Times New Roman" charset="0"/>
                    <a:ea typeface="Times New Roman" charset="0"/>
                    <a:cs typeface="Times New Roman" charset="0"/>
                  </a:rPr>
                  <a:t> = </a:t>
                </a:r>
                <a14:m>
                  <m:oMath xmlns:m="http://schemas.openxmlformats.org/officeDocument/2006/math">
                    <m:f>
                      <m:fPr>
                        <m:ctrlPr>
                          <a:rPr lang="en-US" sz="1600" i="1">
                            <a:latin typeface="Cambria Math" panose="02040503050406030204" pitchFamily="18" charset="0"/>
                            <a:ea typeface="Times New Roman" charset="0"/>
                            <a:cs typeface="Times New Roman" charset="0"/>
                          </a:rPr>
                        </m:ctrlPr>
                      </m:fPr>
                      <m:num>
                        <m:r>
                          <a:rPr lang="en-US" sz="1600" b="0" i="1">
                            <a:solidFill>
                              <a:srgbClr val="000000"/>
                            </a:solidFill>
                            <a:latin typeface="Cambria Math" charset="0"/>
                            <a:ea typeface="Times New Roman" charset="0"/>
                            <a:cs typeface="Times New Roman" charset="0"/>
                          </a:rPr>
                          <m:t>0</m:t>
                        </m:r>
                        <m:r>
                          <a:rPr lang="en-US" sz="1600" b="0" i="1">
                            <a:solidFill>
                              <a:srgbClr val="000000"/>
                            </a:solidFill>
                            <a:latin typeface="Cambria Math" charset="0"/>
                            <a:ea typeface="Times New Roman" charset="0"/>
                            <a:cs typeface="Times New Roman" charset="0"/>
                          </a:rPr>
                          <m:t>.</m:t>
                        </m:r>
                        <m:r>
                          <a:rPr lang="en-US" sz="1600" b="0" i="1">
                            <a:solidFill>
                              <a:srgbClr val="000000"/>
                            </a:solidFill>
                            <a:latin typeface="Cambria Math" charset="0"/>
                            <a:ea typeface="Times New Roman" charset="0"/>
                            <a:cs typeface="Times New Roman" charset="0"/>
                          </a:rPr>
                          <m:t>81</m:t>
                        </m:r>
                      </m:num>
                      <m:den>
                        <m:r>
                          <a:rPr lang="en-US" sz="1600" b="0" i="1" smtClean="0">
                            <a:solidFill>
                              <a:srgbClr val="000000"/>
                            </a:solidFill>
                            <a:latin typeface="Cambria Math" charset="0"/>
                            <a:ea typeface="Times New Roman" charset="0"/>
                            <a:cs typeface="Times New Roman" charset="0"/>
                          </a:rPr>
                          <m:t>0</m:t>
                        </m:r>
                        <m:r>
                          <a:rPr lang="en-US" sz="1600" b="0" i="1" smtClean="0">
                            <a:solidFill>
                              <a:srgbClr val="000000"/>
                            </a:solidFill>
                            <a:latin typeface="Cambria Math" charset="0"/>
                            <a:ea typeface="Times New Roman" charset="0"/>
                            <a:cs typeface="Times New Roman" charset="0"/>
                          </a:rPr>
                          <m:t>.</m:t>
                        </m:r>
                        <m:r>
                          <a:rPr lang="en-US" sz="1600" b="0" i="1" smtClean="0">
                            <a:solidFill>
                              <a:srgbClr val="000000"/>
                            </a:solidFill>
                            <a:latin typeface="Cambria Math" charset="0"/>
                            <a:ea typeface="Times New Roman" charset="0"/>
                            <a:cs typeface="Times New Roman" charset="0"/>
                          </a:rPr>
                          <m:t>81</m:t>
                        </m:r>
                      </m:den>
                    </m:f>
                  </m:oMath>
                </a14:m>
                <a:r>
                  <a:rPr lang="en-US" sz="1600" smtClean="0">
                    <a:solidFill>
                      <a:srgbClr val="000000"/>
                    </a:solidFill>
                    <a:latin typeface="Times New Roman" charset="0"/>
                    <a:ea typeface="Times New Roman" charset="0"/>
                    <a:cs typeface="Times New Roman" charset="0"/>
                  </a:rPr>
                  <a:t> = 1</a:t>
                </a:r>
              </a:p>
              <a:p>
                <a:endParaRPr lang="en-US" smtClean="0">
                  <a:latin typeface="Times New Roman" charset="0"/>
                  <a:ea typeface="Times New Roman" charset="0"/>
                  <a:cs typeface="Times New Roman" charset="0"/>
                </a:endParaRPr>
              </a:p>
              <a:p>
                <a:endParaRPr lang="en-US">
                  <a:latin typeface="Times New Roman" charset="0"/>
                  <a:ea typeface="Times New Roman" charset="0"/>
                  <a:cs typeface="Times New Roman"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8256" y="608465"/>
                <a:ext cx="8806240" cy="6324360"/>
              </a:xfrm>
              <a:prstGeom prst="rect">
                <a:avLst/>
              </a:prstGeom>
              <a:blipFill rotWithShape="0">
                <a:blip r:embed="rId3"/>
                <a:stretch>
                  <a:fillRect l="-346" t="-289"/>
                </a:stretch>
              </a:blipFill>
            </p:spPr>
            <p:txBody>
              <a:bodyPr/>
              <a:lstStyle/>
              <a:p>
                <a:r>
                  <a:rPr lang="en-US">
                    <a:noFill/>
                  </a:rPr>
                  <a:t> </a:t>
                </a:r>
              </a:p>
            </p:txBody>
          </p:sp>
        </mc:Fallback>
      </mc:AlternateContent>
      <p:sp>
        <p:nvSpPr>
          <p:cNvPr id="36" name="Title 1"/>
          <p:cNvSpPr txBox="1">
            <a:spLocks/>
          </p:cNvSpPr>
          <p:nvPr/>
        </p:nvSpPr>
        <p:spPr>
          <a:xfrm>
            <a:off x="118753" y="0"/>
            <a:ext cx="9025247" cy="6084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smtClean="0">
                <a:latin typeface="Times New Roman" charset="0"/>
                <a:ea typeface="Times New Roman" charset="0"/>
                <a:cs typeface="Times New Roman" charset="0"/>
              </a:rPr>
              <a:t>The probability of knowing the concept c</a:t>
            </a:r>
            <a:r>
              <a:rPr lang="en-US" sz="2400" b="1" baseline="-25000" smtClean="0">
                <a:latin typeface="Times New Roman" charset="0"/>
                <a:ea typeface="Times New Roman" charset="0"/>
                <a:cs typeface="Times New Roman" charset="0"/>
              </a:rPr>
              <a:t>1</a:t>
            </a:r>
            <a:r>
              <a:rPr lang="en-US" sz="2400" b="1" smtClean="0">
                <a:latin typeface="Times New Roman" charset="0"/>
                <a:ea typeface="Times New Roman" charset="0"/>
                <a:cs typeface="Times New Roman" charset="0"/>
              </a:rPr>
              <a:t> by OQ &amp; DQ</a:t>
            </a:r>
            <a:endParaRPr lang="en-US" sz="2400" b="1">
              <a:latin typeface="Times New Roman" charset="0"/>
              <a:ea typeface="Times New Roman" charset="0"/>
              <a:cs typeface="Times New Roman" charset="0"/>
            </a:endParaRPr>
          </a:p>
        </p:txBody>
      </p:sp>
    </p:spTree>
    <p:extLst>
      <p:ext uri="{BB962C8B-B14F-4D97-AF65-F5344CB8AC3E}">
        <p14:creationId xmlns:p14="http://schemas.microsoft.com/office/powerpoint/2010/main" val="38250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8F3DF5-46B4-354D-BEB6-FC8B3F9E8E19}" type="slidenum">
              <a:rPr lang="en-US" smtClean="0"/>
              <a:t>68</a:t>
            </a:fld>
            <a:endParaRPr lang="en-US"/>
          </a:p>
        </p:txBody>
      </p:sp>
      <mc:AlternateContent xmlns:mc="http://schemas.openxmlformats.org/markup-compatibility/2006" xmlns:a14="http://schemas.microsoft.com/office/drawing/2010/main">
        <mc:Choice Requires="a14">
          <p:sp>
            <p:nvSpPr>
              <p:cNvPr id="35" name="Rectangle 34"/>
              <p:cNvSpPr/>
              <p:nvPr/>
            </p:nvSpPr>
            <p:spPr>
              <a:xfrm>
                <a:off x="228256" y="515481"/>
                <a:ext cx="8806240" cy="6159378"/>
              </a:xfrm>
              <a:prstGeom prst="rect">
                <a:avLst/>
              </a:prstGeom>
            </p:spPr>
            <p:txBody>
              <a:bodyPr wrap="square">
                <a:spAutoFit/>
              </a:bodyPr>
              <a:lstStyle/>
              <a:p>
                <a:pPr rtl="1"/>
                <a:r>
                  <a:rPr lang="en-US" sz="1600" dirty="0" smtClean="0">
                    <a:latin typeface="Times New Roman" charset="0"/>
                    <a:ea typeface="Times New Roman" charset="0"/>
                    <a:cs typeface="+mj-cs"/>
                  </a:rPr>
                  <a:t>The estimated </a:t>
                </a:r>
                <a:r>
                  <a:rPr lang="en-US" sz="1600" dirty="0" smtClean="0">
                    <a:solidFill>
                      <a:srgbClr val="FF0000"/>
                    </a:solidFill>
                    <a:latin typeface="Times New Roman" charset="0"/>
                    <a:ea typeface="Times New Roman" charset="0"/>
                    <a:cs typeface="+mj-cs"/>
                  </a:rPr>
                  <a:t>probability of knowing the concept c</a:t>
                </a:r>
                <a:r>
                  <a:rPr lang="en-US" sz="1600" baseline="-25000" dirty="0" smtClean="0">
                    <a:solidFill>
                      <a:srgbClr val="FF0000"/>
                    </a:solidFill>
                    <a:latin typeface="Times New Roman" charset="0"/>
                    <a:ea typeface="Times New Roman" charset="0"/>
                    <a:cs typeface="+mj-cs"/>
                  </a:rPr>
                  <a:t>2</a:t>
                </a:r>
                <a:r>
                  <a:rPr lang="en-US" sz="1600" dirty="0" smtClean="0">
                    <a:solidFill>
                      <a:srgbClr val="FF0000"/>
                    </a:solidFill>
                    <a:latin typeface="Times New Roman" charset="0"/>
                    <a:ea typeface="Times New Roman" charset="0"/>
                    <a:cs typeface="+mj-cs"/>
                  </a:rPr>
                  <a:t> </a:t>
                </a:r>
                <a:r>
                  <a:rPr lang="en-US" sz="1600" dirty="0" smtClean="0">
                    <a:latin typeface="Times New Roman" charset="0"/>
                    <a:ea typeface="Times New Roman" charset="0"/>
                    <a:cs typeface="+mj-cs"/>
                  </a:rPr>
                  <a:t>by evidence propagation of </a:t>
                </a:r>
                <a:r>
                  <a:rPr lang="en-US" sz="1600" dirty="0" smtClean="0">
                    <a:solidFill>
                      <a:srgbClr val="FF0000"/>
                    </a:solidFill>
                    <a:latin typeface="Times New Roman" charset="0"/>
                    <a:ea typeface="Times New Roman" charset="0"/>
                    <a:cs typeface="+mj-cs"/>
                  </a:rPr>
                  <a:t>VS method</a:t>
                </a:r>
                <a:r>
                  <a:rPr lang="en-US" sz="1600" dirty="0" smtClean="0">
                    <a:latin typeface="Times New Roman" charset="0"/>
                    <a:ea typeface="Times New Roman" charset="0"/>
                    <a:cs typeface="+mj-cs"/>
                  </a:rPr>
                  <a:t> (by only one test (OQ))</a:t>
                </a:r>
              </a:p>
              <a:p>
                <a:pPr rtl="1"/>
                <a:r>
                  <a:rPr lang="en-US" sz="1600" dirty="0" smtClean="0">
                    <a:latin typeface="Times New Roman" charset="0"/>
                    <a:ea typeface="Times New Roman" charset="0"/>
                    <a:cs typeface="+mj-cs"/>
                  </a:rPr>
                  <a:t>In </a:t>
                </a:r>
                <a:r>
                  <a:rPr lang="en-US" sz="1600" dirty="0">
                    <a:latin typeface="Times New Roman" charset="0"/>
                    <a:ea typeface="Times New Roman" charset="0"/>
                    <a:cs typeface="+mj-cs"/>
                  </a:rPr>
                  <a:t>t</a:t>
                </a:r>
                <a:r>
                  <a:rPr lang="en-US" sz="1600" dirty="0" smtClean="0">
                    <a:latin typeface="Times New Roman" charset="0"/>
                    <a:ea typeface="Times New Roman" charset="0"/>
                    <a:cs typeface="+mj-cs"/>
                  </a:rPr>
                  <a:t>he case of the concept C</a:t>
                </a:r>
                <a:r>
                  <a:rPr lang="en-US" sz="1600" baseline="-25000" dirty="0" smtClean="0">
                    <a:latin typeface="Times New Roman" charset="0"/>
                    <a:ea typeface="Times New Roman" charset="0"/>
                    <a:cs typeface="+mj-cs"/>
                  </a:rPr>
                  <a:t>2</a:t>
                </a:r>
                <a:r>
                  <a:rPr lang="en-US" sz="1600" dirty="0" smtClean="0">
                    <a:latin typeface="Times New Roman" charset="0"/>
                    <a:ea typeface="Times New Roman" charset="0"/>
                    <a:cs typeface="+mj-cs"/>
                  </a:rPr>
                  <a:t>, which is in the concept state VS and tested by more than one questions: OQ</a:t>
                </a:r>
                <a:r>
                  <a:rPr lang="en-US" sz="1600" baseline="-25000" dirty="0" smtClean="0">
                    <a:latin typeface="Times New Roman" charset="0"/>
                    <a:ea typeface="Times New Roman" charset="0"/>
                    <a:cs typeface="+mj-cs"/>
                  </a:rPr>
                  <a:t>1</a:t>
                </a:r>
                <a:r>
                  <a:rPr lang="en-US" sz="1600" dirty="0" smtClean="0">
                    <a:latin typeface="Times New Roman" charset="0"/>
                    <a:ea typeface="Times New Roman" charset="0"/>
                    <a:cs typeface="+mj-cs"/>
                  </a:rPr>
                  <a:t> &amp; OQ</a:t>
                </a:r>
                <a:r>
                  <a:rPr lang="en-US" sz="1600" baseline="-25000" dirty="0" smtClean="0">
                    <a:latin typeface="Times New Roman" charset="0"/>
                    <a:ea typeface="Times New Roman" charset="0"/>
                    <a:cs typeface="+mj-cs"/>
                  </a:rPr>
                  <a:t>2</a:t>
                </a:r>
                <a:r>
                  <a:rPr lang="en-US" sz="1600" dirty="0" smtClean="0">
                    <a:latin typeface="Times New Roman" charset="0"/>
                    <a:ea typeface="Times New Roman" charset="0"/>
                    <a:cs typeface="+mj-cs"/>
                  </a:rPr>
                  <a:t>. </a:t>
                </a:r>
                <a:r>
                  <a:rPr lang="en-US" sz="1600" baseline="-25000" dirty="0" smtClean="0">
                    <a:latin typeface="Times New Roman" charset="0"/>
                    <a:ea typeface="Times New Roman" charset="0"/>
                    <a:cs typeface="+mj-cs"/>
                  </a:rPr>
                  <a:t> </a:t>
                </a:r>
              </a:p>
              <a:p>
                <a:pPr marL="285750" indent="-285750">
                  <a:buFont typeface="Wingdings" charset="2"/>
                  <a:buChar char="Ø"/>
                </a:pPr>
                <a:r>
                  <a:rPr lang="en-US" sz="1600" b="1" dirty="0" smtClean="0">
                    <a:latin typeface="Times New Roman" charset="0"/>
                    <a:ea typeface="Times New Roman" charset="0"/>
                    <a:cs typeface="+mj-cs"/>
                  </a:rPr>
                  <a:t>P(C</a:t>
                </a:r>
                <a:r>
                  <a:rPr lang="en-US" sz="1600" b="1" baseline="-25000" dirty="0" smtClean="0">
                    <a:effectLst/>
                    <a:latin typeface="Times New Roman" charset="0"/>
                    <a:ea typeface="Times New Roman" charset="0"/>
                    <a:cs typeface="+mj-cs"/>
                  </a:rPr>
                  <a:t>2</a:t>
                </a:r>
                <a:r>
                  <a:rPr lang="en-US" sz="1600" b="1" dirty="0" smtClean="0">
                    <a:effectLst/>
                    <a:latin typeface="Times New Roman" charset="0"/>
                    <a:ea typeface="Times New Roman" charset="0"/>
                    <a:cs typeface="+mj-cs"/>
                  </a:rPr>
                  <a:t>|R</a:t>
                </a:r>
                <a:r>
                  <a:rPr lang="en-US" sz="1600" b="1" dirty="0">
                    <a:effectLst/>
                    <a:latin typeface="Times New Roman" charset="0"/>
                    <a:ea typeface="Times New Roman" charset="0"/>
                    <a:cs typeface="+mj-cs"/>
                  </a:rPr>
                  <a:t>)</a:t>
                </a:r>
                <a:r>
                  <a:rPr lang="en-US" sz="1600" b="1" dirty="0" smtClean="0">
                    <a:effectLst/>
                    <a:latin typeface="Times New Roman" charset="0"/>
                    <a:ea typeface="Times New Roman" charset="0"/>
                    <a:cs typeface="+mj-cs"/>
                  </a:rPr>
                  <a:t> = </a:t>
                </a:r>
                <a14:m>
                  <m:oMath xmlns:m="http://schemas.openxmlformats.org/officeDocument/2006/math">
                    <m:f>
                      <m:fPr>
                        <m:ctrlPr>
                          <a:rPr lang="en-US" sz="1600" i="1">
                            <a:latin typeface="Cambria Math" panose="02040503050406030204" pitchFamily="18" charset="0"/>
                            <a:ea typeface="Times New Roman" charset="0"/>
                            <a:cs typeface="Times New Roman" charset="0"/>
                          </a:rPr>
                        </m:ctrlPr>
                      </m:fPr>
                      <m:num>
                        <m:r>
                          <m:rPr>
                            <m:sty m:val="p"/>
                          </m:rPr>
                          <a:rPr lang="en-US" sz="160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i="1">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a:latin typeface="Cambria Math" charset="0"/>
                                    <a:ea typeface="Cambria Math" charset="0"/>
                                    <a:cs typeface="Cambria Math" charset="0"/>
                                  </a:rPr>
                                  <m:t>C</m:t>
                                </m:r>
                              </m:e>
                              <m:sub>
                                <m:r>
                                  <a:rPr lang="en-US" sz="1600" b="0" i="0" smtClean="0">
                                    <a:solidFill>
                                      <a:srgbClr val="000000"/>
                                    </a:solidFill>
                                    <a:latin typeface="Cambria Math" charset="0"/>
                                    <a:ea typeface="Times New Roman" charset="0"/>
                                    <a:cs typeface="Times New Roman" charset="0"/>
                                  </a:rPr>
                                  <m:t>2</m:t>
                                </m:r>
                              </m:sub>
                            </m:sSub>
                          </m:e>
                        </m:d>
                        <m:r>
                          <a:rPr lang="en-US" sz="1600">
                            <a:solidFill>
                              <a:srgbClr val="000000"/>
                            </a:solidFill>
                            <a:latin typeface="Cambria Math" charset="0"/>
                            <a:ea typeface="Times New Roman" charset="0"/>
                            <a:cs typeface="Times New Roman" charset="0"/>
                          </a:rPr>
                          <m:t>∗ </m:t>
                        </m:r>
                        <m:r>
                          <m:rPr>
                            <m:sty m:val="p"/>
                          </m:rPr>
                          <a:rPr lang="en-US" sz="160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0" smtClean="0">
                                    <a:latin typeface="Cambria Math" charset="0"/>
                                    <a:ea typeface="Cambria Math" charset="0"/>
                                    <a:cs typeface="Cambria Math" charset="0"/>
                                  </a:rPr>
                                  <m:t>C</m:t>
                                </m:r>
                              </m:e>
                              <m:sub>
                                <m:r>
                                  <a:rPr lang="en-US" sz="1600" b="0" i="0" smtClean="0">
                                    <a:solidFill>
                                      <a:srgbClr val="000000"/>
                                    </a:solidFill>
                                    <a:latin typeface="Cambria Math" charset="0"/>
                                    <a:ea typeface="Times New Roman" charset="0"/>
                                    <a:cs typeface="Times New Roman" charset="0"/>
                                  </a:rPr>
                                  <m:t>2</m:t>
                                </m:r>
                              </m:sub>
                            </m:sSub>
                          </m:e>
                        </m:d>
                      </m:num>
                      <m:den>
                        <m:r>
                          <m:rPr>
                            <m:sty m:val="p"/>
                          </m:rPr>
                          <a:rPr lang="en-US" sz="160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i="1">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a:latin typeface="Cambria Math" charset="0"/>
                                    <a:ea typeface="Cambria Math" charset="0"/>
                                    <a:cs typeface="Cambria Math" charset="0"/>
                                  </a:rPr>
                                  <m:t>C</m:t>
                                </m:r>
                              </m:e>
                              <m:sub>
                                <m:r>
                                  <a:rPr lang="en-US" sz="1600" b="0" i="0" smtClean="0">
                                    <a:solidFill>
                                      <a:srgbClr val="000000"/>
                                    </a:solidFill>
                                    <a:latin typeface="Cambria Math" charset="0"/>
                                    <a:ea typeface="Times New Roman" charset="0"/>
                                    <a:cs typeface="Times New Roman" charset="0"/>
                                  </a:rPr>
                                  <m:t>2</m:t>
                                </m:r>
                              </m:sub>
                            </m:sSub>
                          </m:e>
                        </m:d>
                        <m:r>
                          <a:rPr lang="en-US" sz="1600">
                            <a:solidFill>
                              <a:srgbClr val="000000"/>
                            </a:solidFill>
                            <a:latin typeface="Cambria Math" charset="0"/>
                            <a:ea typeface="Times New Roman" charset="0"/>
                            <a:cs typeface="Times New Roman" charset="0"/>
                          </a:rPr>
                          <m:t>∗ </m:t>
                        </m:r>
                        <m:r>
                          <m:rPr>
                            <m:sty m:val="p"/>
                          </m:rPr>
                          <a:rPr lang="en-US" sz="1600" i="1">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a:latin typeface="Cambria Math" charset="0"/>
                                    <a:ea typeface="Cambria Math" charset="0"/>
                                    <a:cs typeface="Cambria Math" charset="0"/>
                                  </a:rPr>
                                  <m:t>C</m:t>
                                </m:r>
                              </m:e>
                              <m:sub>
                                <m:r>
                                  <a:rPr lang="en-US" sz="1600" b="0" i="0" smtClean="0">
                                    <a:solidFill>
                                      <a:srgbClr val="000000"/>
                                    </a:solidFill>
                                    <a:latin typeface="Cambria Math" charset="0"/>
                                    <a:ea typeface="Times New Roman" charset="0"/>
                                    <a:cs typeface="Times New Roman" charset="0"/>
                                  </a:rPr>
                                  <m:t>2</m:t>
                                </m:r>
                              </m:sub>
                            </m:sSub>
                          </m:e>
                        </m:d>
                        <m:r>
                          <a:rPr lang="en-US" sz="1600">
                            <a:solidFill>
                              <a:srgbClr val="000000"/>
                            </a:solidFill>
                            <a:latin typeface="Cambria Math" charset="0"/>
                            <a:ea typeface="Times New Roman" charset="0"/>
                            <a:cs typeface="Times New Roman" charset="0"/>
                          </a:rPr>
                          <m:t>+</m:t>
                        </m:r>
                        <m:r>
                          <m:rPr>
                            <m:sty m:val="p"/>
                          </m:rPr>
                          <a:rPr lang="en-US" sz="1600">
                            <a:solidFill>
                              <a:srgbClr val="000000"/>
                            </a:solidFill>
                            <a:latin typeface="Cambria Math" charset="0"/>
                            <a:ea typeface="Times New Roman" charset="0"/>
                          </a:rPr>
                          <m:t>P</m:t>
                        </m:r>
                        <m:d>
                          <m:dPr>
                            <m:ctrlPr>
                              <a:rPr lang="en-US" sz="1600" i="1">
                                <a:solidFill>
                                  <a:srgbClr val="000000"/>
                                </a:solidFill>
                                <a:latin typeface="Cambria Math" panose="02040503050406030204" pitchFamily="18" charset="0"/>
                                <a:ea typeface="Times New Roman" charset="0"/>
                              </a:rPr>
                            </m:ctrlPr>
                          </m:dPr>
                          <m:e>
                            <m:r>
                              <m:rPr>
                                <m:nor/>
                              </m:rPr>
                              <a:rPr lang="en-US" sz="1600">
                                <a:latin typeface="Times New Roman" charset="0"/>
                                <a:ea typeface="Times New Roman" charset="0"/>
                                <a:cs typeface="Times New Roman" charset="0"/>
                              </a:rPr>
                              <m:t>R</m:t>
                            </m:r>
                          </m:e>
                          <m:e>
                            <m:sSub>
                              <m:sSubPr>
                                <m:ctrlPr>
                                  <a:rPr lang="en-US" sz="1600" i="1">
                                    <a:latin typeface="Cambria Math" panose="02040503050406030204" pitchFamily="18" charset="0"/>
                                    <a:ea typeface="Cambria Math" charset="0"/>
                                    <a:cs typeface="Cambria Math" charset="0"/>
                                  </a:rPr>
                                </m:ctrlPr>
                              </m:sSubPr>
                              <m:e>
                                <m:acc>
                                  <m:accPr>
                                    <m:chr m:val="̅"/>
                                    <m:ctrlPr>
                                      <a:rPr lang="en-US" sz="1600" i="1">
                                        <a:latin typeface="Cambria Math" panose="02040503050406030204" pitchFamily="18" charset="0"/>
                                        <a:ea typeface="Cambria Math" charset="0"/>
                                        <a:cs typeface="Cambria Math" charset="0"/>
                                      </a:rPr>
                                    </m:ctrlPr>
                                  </m:accPr>
                                  <m:e>
                                    <m:r>
                                      <m:rPr>
                                        <m:sty m:val="p"/>
                                      </m:rPr>
                                      <a:rPr lang="en-US" sz="1600">
                                        <a:latin typeface="Cambria Math" charset="0"/>
                                        <a:ea typeface="Cambria Math" charset="0"/>
                                        <a:cs typeface="Cambria Math" charset="0"/>
                                      </a:rPr>
                                      <m:t>C</m:t>
                                    </m:r>
                                  </m:e>
                                </m:acc>
                              </m:e>
                              <m:sub>
                                <m:r>
                                  <a:rPr lang="en-US" sz="1600" b="0" i="0" smtClean="0">
                                    <a:latin typeface="Cambria Math" charset="0"/>
                                    <a:ea typeface="Cambria Math" charset="0"/>
                                    <a:cs typeface="Cambria Math" charset="0"/>
                                  </a:rPr>
                                  <m:t>2</m:t>
                                </m:r>
                              </m:sub>
                            </m:sSub>
                          </m:e>
                        </m:d>
                        <m:r>
                          <a:rPr lang="en-US" sz="1600">
                            <a:solidFill>
                              <a:srgbClr val="000000"/>
                            </a:solidFill>
                            <a:latin typeface="Cambria Math" charset="0"/>
                            <a:ea typeface="Times New Roman" charset="0"/>
                            <a:cs typeface="Times New Roman" charset="0"/>
                          </a:rPr>
                          <m:t>∗</m:t>
                        </m:r>
                        <m:r>
                          <m:rPr>
                            <m:sty m:val="p"/>
                          </m:rPr>
                          <a:rPr lang="en-US" sz="1600">
                            <a:solidFill>
                              <a:srgbClr val="000000"/>
                            </a:solidFill>
                            <a:latin typeface="Cambria Math" charset="0"/>
                            <a:ea typeface="Times New Roman" charset="0"/>
                          </a:rPr>
                          <m:t>P</m:t>
                        </m:r>
                        <m:d>
                          <m:dPr>
                            <m:ctrlPr>
                              <a:rPr lang="en-US" sz="1600" i="1">
                                <a:solidFill>
                                  <a:srgbClr val="000000"/>
                                </a:solidFill>
                                <a:latin typeface="Cambria Math" panose="02040503050406030204" pitchFamily="18" charset="0"/>
                                <a:ea typeface="Times New Roman" charset="0"/>
                              </a:rPr>
                            </m:ctrlPr>
                          </m:dPr>
                          <m:e>
                            <m:sSub>
                              <m:sSubPr>
                                <m:ctrlPr>
                                  <a:rPr lang="en-US" sz="1600" i="1">
                                    <a:latin typeface="Cambria Math" panose="02040503050406030204" pitchFamily="18" charset="0"/>
                                    <a:ea typeface="Cambria Math" charset="0"/>
                                    <a:cs typeface="Cambria Math" charset="0"/>
                                  </a:rPr>
                                </m:ctrlPr>
                              </m:sSubPr>
                              <m:e>
                                <m:acc>
                                  <m:accPr>
                                    <m:chr m:val="̅"/>
                                    <m:ctrlPr>
                                      <a:rPr lang="en-US" sz="1600" i="1">
                                        <a:latin typeface="Cambria Math" panose="02040503050406030204" pitchFamily="18" charset="0"/>
                                        <a:ea typeface="Cambria Math" charset="0"/>
                                        <a:cs typeface="Cambria Math" charset="0"/>
                                      </a:rPr>
                                    </m:ctrlPr>
                                  </m:accPr>
                                  <m:e>
                                    <m:r>
                                      <m:rPr>
                                        <m:sty m:val="p"/>
                                      </m:rPr>
                                      <a:rPr lang="en-US" sz="1600">
                                        <a:latin typeface="Cambria Math" charset="0"/>
                                        <a:ea typeface="Cambria Math" charset="0"/>
                                        <a:cs typeface="Cambria Math" charset="0"/>
                                      </a:rPr>
                                      <m:t>C</m:t>
                                    </m:r>
                                  </m:e>
                                </m:acc>
                              </m:e>
                              <m:sub>
                                <m:r>
                                  <a:rPr lang="en-US" sz="1600" b="0" i="0" smtClean="0">
                                    <a:latin typeface="Cambria Math" charset="0"/>
                                    <a:ea typeface="Cambria Math" charset="0"/>
                                    <a:cs typeface="Cambria Math" charset="0"/>
                                  </a:rPr>
                                  <m:t>2</m:t>
                                </m:r>
                              </m:sub>
                            </m:sSub>
                          </m:e>
                        </m:d>
                      </m:den>
                    </m:f>
                  </m:oMath>
                </a14:m>
                <a:endParaRPr lang="ar-SA" sz="1600" b="1" dirty="0" smtClean="0">
                  <a:effectLst/>
                  <a:latin typeface="Times New Roman" charset="0"/>
                  <a:ea typeface="Times New Roman" charset="0"/>
                  <a:cs typeface="+mj-cs"/>
                </a:endParaRPr>
              </a:p>
              <a:p>
                <a:pPr rtl="1"/>
                <a:r>
                  <a:rPr lang="en-US" sz="1600" dirty="0" smtClean="0">
                    <a:latin typeface="Times New Roman" charset="0"/>
                    <a:ea typeface="Times New Roman" charset="0"/>
                    <a:cs typeface="+mj-cs"/>
                  </a:rPr>
                  <a:t>Where, </a:t>
                </a:r>
                <a:r>
                  <a:rPr lang="en-US" sz="1600" b="1" dirty="0" smtClean="0">
                    <a:latin typeface="Times New Roman" charset="0"/>
                    <a:ea typeface="Times New Roman" charset="0"/>
                    <a:cs typeface="+mj-cs"/>
                  </a:rPr>
                  <a:t>R= {</a:t>
                </a:r>
                <a:r>
                  <a:rPr lang="en-US" sz="1600" b="1" dirty="0">
                    <a:latin typeface="Times New Roman" charset="0"/>
                    <a:ea typeface="Times New Roman" charset="0"/>
                  </a:rPr>
                  <a:t>OQ</a:t>
                </a:r>
                <a:r>
                  <a:rPr lang="en-US" sz="1600" b="1" baseline="-25000" dirty="0" smtClean="0">
                    <a:latin typeface="Times New Roman" charset="0"/>
                    <a:ea typeface="Times New Roman" charset="0"/>
                    <a:cs typeface="+mj-cs"/>
                  </a:rPr>
                  <a:t>1</a:t>
                </a:r>
                <a:r>
                  <a:rPr lang="en-US" sz="1600" b="1" dirty="0">
                    <a:latin typeface="Times New Roman" charset="0"/>
                    <a:ea typeface="Times New Roman" charset="0"/>
                    <a:cs typeface="+mj-cs"/>
                  </a:rPr>
                  <a:t>, </a:t>
                </a:r>
                <a14:m>
                  <m:oMath xmlns:m="http://schemas.openxmlformats.org/officeDocument/2006/math">
                    <m:acc>
                      <m:accPr>
                        <m:chr m:val="̅"/>
                        <m:ctrlPr>
                          <a:rPr lang="en-US" sz="1600" b="1" i="1">
                            <a:latin typeface="Cambria Math" panose="02040503050406030204" pitchFamily="18" charset="0"/>
                            <a:cs typeface="+mj-cs"/>
                          </a:rPr>
                        </m:ctrlPr>
                      </m:accPr>
                      <m:e>
                        <m:r>
                          <m:rPr>
                            <m:nor/>
                          </m:rPr>
                          <a:rPr lang="en-US" sz="1600" b="1">
                            <a:latin typeface="Times New Roman" charset="0"/>
                            <a:ea typeface="Times New Roman" charset="0"/>
                          </a:rPr>
                          <m:t>OQ</m:t>
                        </m:r>
                      </m:e>
                    </m:acc>
                  </m:oMath>
                </a14:m>
                <a:r>
                  <a:rPr lang="en-US" sz="1600" b="1" baseline="-25000" dirty="0" smtClean="0">
                    <a:latin typeface="Times New Roman" charset="0"/>
                    <a:ea typeface="Times New Roman" charset="0"/>
                    <a:cs typeface="+mj-cs"/>
                  </a:rPr>
                  <a:t>2</a:t>
                </a:r>
                <a:r>
                  <a:rPr lang="en-US" sz="1600" b="1" dirty="0" smtClean="0">
                    <a:latin typeface="Times New Roman" charset="0"/>
                    <a:ea typeface="Times New Roman" charset="0"/>
                    <a:cs typeface="+mj-cs"/>
                  </a:rPr>
                  <a:t>} </a:t>
                </a:r>
                <a:endParaRPr lang="en-US" sz="1400" b="1" dirty="0" smtClean="0">
                  <a:latin typeface="Times New Roman" charset="0"/>
                  <a:ea typeface="Times New Roman" charset="0"/>
                  <a:cs typeface="+mj-cs"/>
                </a:endParaRPr>
              </a:p>
              <a:p>
                <a:pPr rtl="1"/>
                <a:r>
                  <a:rPr lang="en-US" sz="1400" dirty="0" smtClean="0">
                    <a:latin typeface="Times New Roman" charset="0"/>
                    <a:ea typeface="Times New Roman" charset="0"/>
                    <a:cs typeface="+mj-cs"/>
                  </a:rPr>
                  <a:t>r</a:t>
                </a:r>
                <a:r>
                  <a:rPr lang="en-US" sz="1400" baseline="-25000" dirty="0" smtClean="0">
                    <a:latin typeface="Times New Roman" charset="0"/>
                    <a:ea typeface="Times New Roman" charset="0"/>
                    <a:cs typeface="+mj-cs"/>
                  </a:rPr>
                  <a:t>OQ1</a:t>
                </a:r>
                <a:r>
                  <a:rPr lang="en-US" sz="1400" dirty="0" smtClean="0">
                    <a:latin typeface="Times New Roman" charset="0"/>
                    <a:ea typeface="Times New Roman" charset="0"/>
                    <a:cs typeface="+mj-cs"/>
                  </a:rPr>
                  <a:t> is a correct response to the open question OQ</a:t>
                </a:r>
                <a:r>
                  <a:rPr lang="en-US" sz="1400" baseline="-25000" dirty="0" smtClean="0">
                    <a:latin typeface="Times New Roman" charset="0"/>
                    <a:ea typeface="Times New Roman" charset="0"/>
                    <a:cs typeface="+mj-cs"/>
                  </a:rPr>
                  <a:t>1</a:t>
                </a:r>
                <a:r>
                  <a:rPr lang="en-US" sz="1400" dirty="0" smtClean="0">
                    <a:latin typeface="Times New Roman" charset="0"/>
                    <a:ea typeface="Times New Roman" charset="0"/>
                    <a:cs typeface="+mj-cs"/>
                  </a:rPr>
                  <a:t> </a:t>
                </a:r>
              </a:p>
              <a:p>
                <a:pPr rtl="1"/>
                <a14:m>
                  <m:oMath xmlns:m="http://schemas.openxmlformats.org/officeDocument/2006/math">
                    <m:acc>
                      <m:accPr>
                        <m:chr m:val="̅"/>
                        <m:ctrlPr>
                          <a:rPr lang="en-US" sz="1400" i="1">
                            <a:latin typeface="Cambria Math" panose="02040503050406030204" pitchFamily="18" charset="0"/>
                            <a:cs typeface="+mj-cs"/>
                          </a:rPr>
                        </m:ctrlPr>
                      </m:accPr>
                      <m:e>
                        <m:r>
                          <m:rPr>
                            <m:nor/>
                          </m:rPr>
                          <a:rPr lang="en-US" sz="1400">
                            <a:latin typeface="Times New Roman" charset="0"/>
                            <a:ea typeface="Times New Roman" charset="0"/>
                            <a:cs typeface="+mj-cs"/>
                          </a:rPr>
                          <m:t>r</m:t>
                        </m:r>
                      </m:e>
                    </m:acc>
                    <m:r>
                      <m:rPr>
                        <m:nor/>
                      </m:rPr>
                      <a:rPr lang="en-US" sz="1400" baseline="-25000">
                        <a:latin typeface="Times New Roman" charset="0"/>
                        <a:ea typeface="Times New Roman" charset="0"/>
                        <a:cs typeface="+mj-cs"/>
                      </a:rPr>
                      <m:t>OQ</m:t>
                    </m:r>
                    <m:r>
                      <m:rPr>
                        <m:nor/>
                      </m:rPr>
                      <a:rPr lang="en-US" sz="1400" baseline="-25000">
                        <a:latin typeface="Times New Roman" charset="0"/>
                        <a:ea typeface="Times New Roman" charset="0"/>
                        <a:cs typeface="+mj-cs"/>
                      </a:rPr>
                      <m:t>2</m:t>
                    </m:r>
                  </m:oMath>
                </a14:m>
                <a:r>
                  <a:rPr lang="en-US" sz="1400" dirty="0" smtClean="0">
                    <a:latin typeface="Times New Roman" charset="0"/>
                    <a:ea typeface="Times New Roman" charset="0"/>
                    <a:cs typeface="+mj-cs"/>
                  </a:rPr>
                  <a:t> </a:t>
                </a:r>
                <a:r>
                  <a:rPr lang="en-US" sz="1400" dirty="0">
                    <a:latin typeface="Times New Roman" charset="0"/>
                    <a:ea typeface="Times New Roman" charset="0"/>
                    <a:cs typeface="+mj-cs"/>
                  </a:rPr>
                  <a:t>is </a:t>
                </a:r>
                <a:r>
                  <a:rPr lang="en-US" sz="1400" dirty="0" smtClean="0">
                    <a:latin typeface="Times New Roman" charset="0"/>
                    <a:ea typeface="Times New Roman" charset="0"/>
                    <a:cs typeface="+mj-cs"/>
                  </a:rPr>
                  <a:t>incorrect </a:t>
                </a:r>
                <a:r>
                  <a:rPr lang="en-US" sz="1400" dirty="0">
                    <a:latin typeface="Times New Roman" charset="0"/>
                    <a:ea typeface="Times New Roman" charset="0"/>
                    <a:cs typeface="+mj-cs"/>
                  </a:rPr>
                  <a:t>response to the open question </a:t>
                </a:r>
                <a:r>
                  <a:rPr lang="en-US" sz="1400" dirty="0" smtClean="0">
                    <a:latin typeface="Times New Roman" charset="0"/>
                    <a:ea typeface="Times New Roman" charset="0"/>
                  </a:rPr>
                  <a:t>OQ</a:t>
                </a:r>
                <a:r>
                  <a:rPr lang="en-US" sz="1400" baseline="-25000" dirty="0" smtClean="0">
                    <a:latin typeface="Times New Roman" charset="0"/>
                    <a:ea typeface="Times New Roman" charset="0"/>
                  </a:rPr>
                  <a:t>2</a:t>
                </a:r>
                <a:endParaRPr lang="en-US" sz="1400" dirty="0" smtClean="0">
                  <a:latin typeface="Times New Roman" charset="0"/>
                  <a:ea typeface="Times New Roman" charset="0"/>
                  <a:cs typeface="+mj-cs"/>
                </a:endParaRPr>
              </a:p>
              <a:p>
                <a:pPr marL="285750" indent="-285750">
                  <a:buFont typeface=".HelveticaNeueDeskInterface-Regular" charset="-120"/>
                  <a:buChar char="-"/>
                </a:pPr>
                <a:r>
                  <a:rPr lang="en-US" sz="1600" dirty="0" smtClean="0">
                    <a:latin typeface="Cambria Math" charset="0"/>
                  </a:rPr>
                  <a:t>P(</a:t>
                </a:r>
                <a:r>
                  <a:rPr lang="en-US" sz="1600" dirty="0" smtClean="0">
                    <a:latin typeface="Times New Roman" charset="0"/>
                    <a:ea typeface="Times New Roman" charset="0"/>
                  </a:rPr>
                  <a:t>OQ</a:t>
                </a:r>
                <a:r>
                  <a:rPr lang="en-US" sz="1600" baseline="-25000" dirty="0" smtClean="0">
                    <a:latin typeface="Times New Roman" charset="0"/>
                    <a:ea typeface="Times New Roman" charset="0"/>
                  </a:rPr>
                  <a:t>1 </a:t>
                </a:r>
                <a14:m>
                  <m:oMath xmlns:m="http://schemas.openxmlformats.org/officeDocument/2006/math">
                    <m:r>
                      <a:rPr lang="en-US" sz="1400" b="0" i="0" smtClean="0">
                        <a:latin typeface="Cambria Math" charset="0"/>
                      </a:rPr>
                      <m:t>) =</m:t>
                    </m:r>
                    <m:r>
                      <m:rPr>
                        <m:nor/>
                      </m:rPr>
                      <a:rPr lang="en-US" sz="1600"/>
                      <m:t>1</m:t>
                    </m:r>
                    <m:r>
                      <m:rPr>
                        <m:nor/>
                      </m:rPr>
                      <a:rPr lang="en-US" sz="1600" i="0" smtClean="0"/>
                      <m:t> </m:t>
                    </m:r>
                    <m:r>
                      <m:rPr>
                        <m:nor/>
                      </m:rPr>
                      <a:rPr lang="en-US" sz="1600"/>
                      <m:t>−</m:t>
                    </m:r>
                    <m:r>
                      <a:rPr lang="en-US" sz="1600" b="0" i="1" smtClean="0">
                        <a:latin typeface="Cambria Math" charset="0"/>
                      </a:rPr>
                      <m:t> </m:t>
                    </m:r>
                    <m:r>
                      <a:rPr lang="en-US" sz="1600" b="0" i="1">
                        <a:latin typeface="Cambria Math" charset="0"/>
                        <a:ea typeface="Times New Roman" charset="0"/>
                      </a:rPr>
                      <m:t>𝑔</m:t>
                    </m:r>
                    <m:r>
                      <m:rPr>
                        <m:nor/>
                      </m:rPr>
                      <a:rPr lang="en-US" sz="1600"/>
                      <m:t> = </m:t>
                    </m:r>
                    <m:r>
                      <m:rPr>
                        <m:nor/>
                      </m:rPr>
                      <a:rPr lang="en-US" sz="1600"/>
                      <m:t>1 </m:t>
                    </m:r>
                    <m:r>
                      <m:rPr>
                        <m:nor/>
                      </m:rPr>
                      <a:rPr lang="en-US" sz="1600"/>
                      <m:t>− </m:t>
                    </m:r>
                    <m:r>
                      <m:rPr>
                        <m:nor/>
                      </m:rPr>
                      <a:rPr lang="en-US" sz="1600"/>
                      <m:t>0.1</m:t>
                    </m:r>
                    <m:r>
                      <m:rPr>
                        <m:nor/>
                      </m:rPr>
                      <a:rPr lang="en-US" sz="1600"/>
                      <m:t>= </m:t>
                    </m:r>
                    <m:r>
                      <m:rPr>
                        <m:nor/>
                      </m:rPr>
                      <a:rPr lang="en-US" sz="1600"/>
                      <m:t>0.9</m:t>
                    </m:r>
                  </m:oMath>
                </a14:m>
                <a:endParaRPr lang="en-US" sz="1600" dirty="0" smtClean="0"/>
              </a:p>
              <a:p>
                <a:pPr marL="285750" indent="-285750">
                  <a:buFont typeface=".HelveticaNeueDeskInterface-Regular" charset="-120"/>
                  <a:buChar char="-"/>
                </a:pPr>
                <a:r>
                  <a:rPr lang="en-US" sz="1600" dirty="0" smtClean="0">
                    <a:latin typeface="Times New Roman" charset="0"/>
                    <a:ea typeface="Times New Roman" charset="0"/>
                    <a:cs typeface="Times New Roman" charset="0"/>
                  </a:rPr>
                  <a:t>P(</a:t>
                </a:r>
                <a14:m>
                  <m:oMath xmlns:m="http://schemas.openxmlformats.org/officeDocument/2006/math">
                    <m:acc>
                      <m:accPr>
                        <m:chr m:val="̅"/>
                        <m:ctrlPr>
                          <a:rPr lang="en-US" sz="1600" i="1" smtClean="0">
                            <a:latin typeface="Cambria Math" panose="02040503050406030204" pitchFamily="18" charset="0"/>
                            <a:ea typeface="Times New Roman" charset="0"/>
                            <a:cs typeface="Times New Roman" charset="0"/>
                          </a:rPr>
                        </m:ctrlPr>
                      </m:accPr>
                      <m:e>
                        <m:r>
                          <m:rPr>
                            <m:nor/>
                          </m:rPr>
                          <a:rPr lang="en-US" sz="1600">
                            <a:latin typeface="Times New Roman" charset="0"/>
                            <a:ea typeface="Times New Roman" charset="0"/>
                            <a:cs typeface="Times New Roman" charset="0"/>
                          </a:rPr>
                          <m:t>OQ</m:t>
                        </m:r>
                      </m:e>
                    </m:acc>
                  </m:oMath>
                </a14:m>
                <a:r>
                  <a:rPr lang="en-US" sz="1600" baseline="-25000" dirty="0" smtClean="0">
                    <a:latin typeface="Times New Roman" charset="0"/>
                    <a:ea typeface="Times New Roman" charset="0"/>
                    <a:cs typeface="Times New Roman" charset="0"/>
                  </a:rPr>
                  <a:t>2 </a:t>
                </a:r>
                <a:r>
                  <a:rPr lang="en-US" sz="1600" dirty="0">
                    <a:latin typeface="Times New Roman" charset="0"/>
                    <a:ea typeface="Times New Roman" charset="0"/>
                    <a:cs typeface="Times New Roman" charset="0"/>
                  </a:rPr>
                  <a:t>) = </a:t>
                </a:r>
                <a:r>
                  <a:rPr lang="en-US" sz="1600" dirty="0" smtClean="0">
                    <a:latin typeface="Times New Roman" charset="0"/>
                    <a:ea typeface="Times New Roman" charset="0"/>
                    <a:cs typeface="Times New Roman" charset="0"/>
                  </a:rPr>
                  <a:t>0+m= 0+0.1 = </a:t>
                </a:r>
                <a:r>
                  <a:rPr lang="en-US" sz="1600" dirty="0">
                    <a:latin typeface="Times New Roman" charset="0"/>
                    <a:ea typeface="Times New Roman" charset="0"/>
                    <a:cs typeface="Times New Roman" charset="0"/>
                  </a:rPr>
                  <a:t>0.1</a:t>
                </a:r>
                <a:endParaRPr lang="en-US" sz="1600" dirty="0" smtClean="0"/>
              </a:p>
              <a:p>
                <a:pPr marL="285750" indent="-285750">
                  <a:buFont typeface=".HelveticaNeueDeskInterface-Regular" charset="-120"/>
                  <a:buChar char="-"/>
                </a:pPr>
                <a14:m>
                  <m:oMath xmlns:m="http://schemas.openxmlformats.org/officeDocument/2006/math">
                    <m:r>
                      <m:rPr>
                        <m:sty m:val="p"/>
                      </m:rPr>
                      <a:rPr lang="en-US" sz="1400" b="0" i="1">
                        <a:latin typeface="Cambria Math" charset="0"/>
                      </a:rPr>
                      <m:t>P</m:t>
                    </m:r>
                    <m:d>
                      <m:dPr>
                        <m:ctrlPr>
                          <a:rPr lang="en-US" sz="1400" i="1">
                            <a:latin typeface="Cambria Math" panose="02040503050406030204" pitchFamily="18" charset="0"/>
                          </a:rPr>
                        </m:ctrlPr>
                      </m:dPr>
                      <m:e>
                        <m:r>
                          <m:rPr>
                            <m:nor/>
                          </m:rPr>
                          <a:rPr lang="en-US" sz="1400">
                            <a:latin typeface="Times New Roman" charset="0"/>
                            <a:ea typeface="Times New Roman" charset="0"/>
                          </a:rPr>
                          <m:t>OQ</m:t>
                        </m:r>
                        <m:r>
                          <m:rPr>
                            <m:nor/>
                          </m:rPr>
                          <a:rPr lang="en-US" sz="1400" baseline="-25000">
                            <a:latin typeface="Times New Roman" charset="0"/>
                            <a:ea typeface="Times New Roman" charset="0"/>
                          </a:rPr>
                          <m:t>1</m:t>
                        </m:r>
                      </m:e>
                      <m:e>
                        <m:r>
                          <a:rPr lang="en-US" sz="1400" b="0">
                            <a:latin typeface="Cambria Math" charset="0"/>
                          </a:rPr>
                          <m:t> </m:t>
                        </m:r>
                        <m:sSub>
                          <m:sSubPr>
                            <m:ctrlPr>
                              <a:rPr lang="en-US" sz="1400" i="1">
                                <a:latin typeface="Cambria Math" panose="02040503050406030204" pitchFamily="18" charset="0"/>
                              </a:rPr>
                            </m:ctrlPr>
                          </m:sSubPr>
                          <m:e>
                            <m:r>
                              <m:rPr>
                                <m:sty m:val="p"/>
                              </m:rPr>
                              <a:rPr lang="en-US" sz="1400" b="0" i="0" smtClean="0">
                                <a:latin typeface="Cambria Math" charset="0"/>
                              </a:rPr>
                              <m:t>C</m:t>
                            </m:r>
                          </m:e>
                          <m:sub>
                            <m:r>
                              <a:rPr lang="en-US" sz="1400" b="0" i="0" smtClean="0">
                                <a:latin typeface="Cambria Math" charset="0"/>
                              </a:rPr>
                              <m:t>2</m:t>
                            </m:r>
                          </m:sub>
                        </m:sSub>
                      </m:e>
                    </m:d>
                  </m:oMath>
                </a14:m>
                <a:r>
                  <a:rPr lang="en-US" sz="1400" dirty="0" smtClean="0"/>
                  <a:t> = </a:t>
                </a:r>
                <a14:m>
                  <m:oMath xmlns:m="http://schemas.openxmlformats.org/officeDocument/2006/math">
                    <m:r>
                      <m:rPr>
                        <m:sty m:val="p"/>
                      </m:rPr>
                      <a:rPr lang="en-US" sz="1400" b="0" i="1">
                        <a:latin typeface="Cambria Math" charset="0"/>
                      </a:rPr>
                      <m:t>P</m:t>
                    </m:r>
                    <m:r>
                      <a:rPr lang="en-US" sz="1400" b="0">
                        <a:latin typeface="Cambria Math" charset="0"/>
                      </a:rPr>
                      <m:t> (</m:t>
                    </m:r>
                    <m:r>
                      <m:rPr>
                        <m:nor/>
                      </m:rPr>
                      <a:rPr lang="en-US" sz="1400">
                        <a:latin typeface="Times New Roman" charset="0"/>
                        <a:ea typeface="Times New Roman" charset="0"/>
                      </a:rPr>
                      <m:t>OQ</m:t>
                    </m:r>
                    <m:r>
                      <m:rPr>
                        <m:nor/>
                      </m:rPr>
                      <a:rPr lang="en-US" sz="1400" baseline="-25000">
                        <a:latin typeface="Times New Roman" charset="0"/>
                        <a:ea typeface="Times New Roman" charset="0"/>
                      </a:rPr>
                      <m:t>1</m:t>
                    </m:r>
                    <m:r>
                      <a:rPr lang="en-US" sz="1400" b="0">
                        <a:latin typeface="Cambria Math" charset="0"/>
                      </a:rPr>
                      <m:t>)</m:t>
                    </m:r>
                  </m:oMath>
                </a14:m>
                <a:r>
                  <a:rPr lang="en-US" sz="1400" dirty="0" smtClean="0"/>
                  <a:t> </a:t>
                </a:r>
                <a:r>
                  <a:rPr lang="en-US" sz="1400" dirty="0"/>
                  <a:t>=</a:t>
                </a:r>
                <a:r>
                  <a:rPr lang="en-US" sz="1400" dirty="0" smtClean="0"/>
                  <a:t> 0.9</a:t>
                </a:r>
              </a:p>
              <a:p>
                <a:pPr marL="285750" indent="-285750">
                  <a:buFont typeface=".HelveticaNeueDeskInterface-Regular" charset="-120"/>
                  <a:buChar char="-"/>
                </a:pPr>
                <a14:m>
                  <m:oMath xmlns:m="http://schemas.openxmlformats.org/officeDocument/2006/math">
                    <m:r>
                      <m:rPr>
                        <m:sty m:val="p"/>
                      </m:rPr>
                      <a:rPr lang="en-US" sz="1400" b="0" i="1">
                        <a:latin typeface="Cambria Math" charset="0"/>
                      </a:rPr>
                      <m:t>P</m:t>
                    </m:r>
                    <m:d>
                      <m:dPr>
                        <m:ctrlPr>
                          <a:rPr lang="en-US" sz="1400" i="1">
                            <a:latin typeface="Cambria Math" panose="02040503050406030204" pitchFamily="18" charset="0"/>
                          </a:rPr>
                        </m:ctrlPr>
                      </m:dPr>
                      <m:e>
                        <m:acc>
                          <m:accPr>
                            <m:chr m:val="̅"/>
                            <m:ctrlPr>
                              <a:rPr lang="en-US" sz="1400" i="1">
                                <a:latin typeface="Cambria Math" panose="02040503050406030204" pitchFamily="18" charset="0"/>
                              </a:rPr>
                            </m:ctrlPr>
                          </m:accPr>
                          <m:e>
                            <m:r>
                              <m:rPr>
                                <m:nor/>
                              </m:rPr>
                              <a:rPr lang="en-US" sz="1400">
                                <a:latin typeface="Times New Roman" charset="0"/>
                                <a:ea typeface="Times New Roman" charset="0"/>
                              </a:rPr>
                              <m:t>OQ</m:t>
                            </m:r>
                          </m:e>
                        </m:acc>
                        <m:r>
                          <m:rPr>
                            <m:nor/>
                          </m:rPr>
                          <a:rPr lang="en-US" sz="1400" baseline="-25000">
                            <a:latin typeface="Times New Roman" charset="0"/>
                            <a:ea typeface="Times New Roman" charset="0"/>
                          </a:rPr>
                          <m:t>2</m:t>
                        </m:r>
                      </m:e>
                      <m:e>
                        <m:r>
                          <a:rPr lang="en-US" sz="1400" b="0">
                            <a:latin typeface="Cambria Math" charset="0"/>
                          </a:rPr>
                          <m:t> </m:t>
                        </m:r>
                        <m:sSub>
                          <m:sSubPr>
                            <m:ctrlPr>
                              <a:rPr lang="en-US" sz="1400" i="1">
                                <a:latin typeface="Cambria Math" panose="02040503050406030204" pitchFamily="18" charset="0"/>
                              </a:rPr>
                            </m:ctrlPr>
                          </m:sSubPr>
                          <m:e>
                            <m:r>
                              <m:rPr>
                                <m:sty m:val="p"/>
                              </m:rPr>
                              <a:rPr lang="en-US" sz="1400" b="0" i="0" smtClean="0">
                                <a:latin typeface="Cambria Math" charset="0"/>
                              </a:rPr>
                              <m:t>C</m:t>
                            </m:r>
                          </m:e>
                          <m:sub>
                            <m:r>
                              <a:rPr lang="en-US" sz="1400" b="0" i="1">
                                <a:latin typeface="Cambria Math" charset="0"/>
                              </a:rPr>
                              <m:t>2</m:t>
                            </m:r>
                          </m:sub>
                        </m:sSub>
                      </m:e>
                    </m:d>
                  </m:oMath>
                </a14:m>
                <a:r>
                  <a:rPr lang="en-US" sz="1400" dirty="0"/>
                  <a:t> </a:t>
                </a:r>
                <a:r>
                  <a:rPr lang="en-US" sz="1400" dirty="0" smtClean="0">
                    <a:latin typeface="Times New Roman" charset="0"/>
                    <a:ea typeface="Times New Roman" charset="0"/>
                    <a:cs typeface="Times New Roman" charset="0"/>
                  </a:rPr>
                  <a:t>= m = 0.1</a:t>
                </a:r>
              </a:p>
              <a:p>
                <a:pPr marL="285750" indent="-285750">
                  <a:buFont typeface=".HelveticaNeueDeskInterface-Regular" charset="-120"/>
                  <a:buChar char="-"/>
                </a:pPr>
                <a14:m>
                  <m:oMath xmlns:m="http://schemas.openxmlformats.org/officeDocument/2006/math">
                    <m:r>
                      <m:rPr>
                        <m:sty m:val="p"/>
                      </m:rPr>
                      <a:rPr lang="en-US" sz="1400" i="0">
                        <a:latin typeface="Cambria Math" charset="0"/>
                      </a:rPr>
                      <m:t>P</m:t>
                    </m:r>
                    <m:d>
                      <m:dPr>
                        <m:ctrlPr>
                          <a:rPr lang="en-US" sz="1400" i="1">
                            <a:latin typeface="Cambria Math" panose="02040503050406030204" pitchFamily="18" charset="0"/>
                          </a:rPr>
                        </m:ctrlPr>
                      </m:dPr>
                      <m:e>
                        <m:r>
                          <m:rPr>
                            <m:nor/>
                          </m:rPr>
                          <a:rPr lang="en-US" sz="1400">
                            <a:latin typeface="Times New Roman" charset="0"/>
                            <a:ea typeface="Times New Roman" charset="0"/>
                          </a:rPr>
                          <m:t>OQ</m:t>
                        </m:r>
                        <m:r>
                          <m:rPr>
                            <m:nor/>
                          </m:rPr>
                          <a:rPr lang="en-US" sz="1400" baseline="-25000">
                            <a:latin typeface="Times New Roman" charset="0"/>
                            <a:ea typeface="Times New Roman" charset="0"/>
                          </a:rPr>
                          <m:t>1</m:t>
                        </m:r>
                      </m:e>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b="0" i="0" smtClean="0">
                                <a:latin typeface="Cambria Math" charset="0"/>
                                <a:ea typeface="Cambria Math" charset="0"/>
                                <a:cs typeface="Cambria Math" charset="0"/>
                              </a:rPr>
                              <m:t>2</m:t>
                            </m:r>
                          </m:sub>
                        </m:sSub>
                      </m:e>
                    </m:d>
                  </m:oMath>
                </a14:m>
                <a:r>
                  <a:rPr lang="en-US" sz="1400" dirty="0"/>
                  <a:t> </a:t>
                </a:r>
                <a:r>
                  <a:rPr lang="en-US" sz="1400" dirty="0" smtClean="0"/>
                  <a:t>= g = 0.1</a:t>
                </a:r>
                <a:endParaRPr lang="en-US" sz="1400" dirty="0"/>
              </a:p>
              <a:p>
                <a:pPr marL="285750" indent="-285750">
                  <a:buFont typeface=".HelveticaNeueDeskInterface-Regular" charset="-120"/>
                  <a:buChar char="-"/>
                </a:pPr>
                <a14:m>
                  <m:oMath xmlns:m="http://schemas.openxmlformats.org/officeDocument/2006/math">
                    <m:r>
                      <m:rPr>
                        <m:sty m:val="p"/>
                      </m:rPr>
                      <a:rPr lang="en-US" sz="1400" i="1">
                        <a:latin typeface="Cambria Math" charset="0"/>
                      </a:rPr>
                      <m:t>P</m:t>
                    </m:r>
                    <m:d>
                      <m:dPr>
                        <m:ctrlPr>
                          <a:rPr lang="en-US" sz="1400" i="1">
                            <a:latin typeface="Cambria Math" panose="02040503050406030204" pitchFamily="18" charset="0"/>
                          </a:rPr>
                        </m:ctrlPr>
                      </m:dPr>
                      <m:e>
                        <m:acc>
                          <m:accPr>
                            <m:chr m:val="̅"/>
                            <m:ctrlPr>
                              <a:rPr lang="en-US" sz="1400" i="1">
                                <a:latin typeface="Cambria Math" panose="02040503050406030204" pitchFamily="18" charset="0"/>
                              </a:rPr>
                            </m:ctrlPr>
                          </m:accPr>
                          <m:e>
                            <m:r>
                              <m:rPr>
                                <m:nor/>
                              </m:rPr>
                              <a:rPr lang="en-US" sz="1400">
                                <a:latin typeface="Times New Roman" charset="0"/>
                                <a:ea typeface="Times New Roman" charset="0"/>
                              </a:rPr>
                              <m:t>OQ</m:t>
                            </m:r>
                          </m:e>
                        </m:acc>
                        <m:r>
                          <m:rPr>
                            <m:nor/>
                          </m:rPr>
                          <a:rPr lang="en-US" sz="1400" baseline="-25000">
                            <a:latin typeface="Times New Roman" charset="0"/>
                            <a:ea typeface="Times New Roman" charset="0"/>
                          </a:rPr>
                          <m:t>2</m:t>
                        </m:r>
                      </m:e>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2</m:t>
                            </m:r>
                          </m:sub>
                        </m:sSub>
                      </m:e>
                    </m:d>
                  </m:oMath>
                </a14:m>
                <a:r>
                  <a:rPr lang="en-US" sz="1400" dirty="0"/>
                  <a:t> </a:t>
                </a:r>
                <a:r>
                  <a:rPr lang="en-US" sz="1400" dirty="0" smtClean="0"/>
                  <a:t>= </a:t>
                </a:r>
                <a14:m>
                  <m:oMath xmlns:m="http://schemas.openxmlformats.org/officeDocument/2006/math">
                    <m:r>
                      <m:rPr>
                        <m:nor/>
                      </m:rPr>
                      <a:rPr lang="en-US" sz="1400"/>
                      <m:t>1 </m:t>
                    </m:r>
                    <m:r>
                      <m:rPr>
                        <m:nor/>
                      </m:rPr>
                      <a:rPr lang="en-US" sz="1400"/>
                      <m:t>−</m:t>
                    </m:r>
                    <m:r>
                      <m:rPr>
                        <m:sty m:val="p"/>
                      </m:rPr>
                      <a:rPr lang="en-US" sz="1400" b="0" i="0" smtClean="0">
                        <a:latin typeface="Cambria Math" charset="0"/>
                        <a:ea typeface="Times New Roman" charset="0"/>
                      </a:rPr>
                      <m:t>m</m:t>
                    </m:r>
                  </m:oMath>
                </a14:m>
                <a:r>
                  <a:rPr lang="en-US" sz="1400" dirty="0" smtClean="0"/>
                  <a:t> </a:t>
                </a:r>
                <a:r>
                  <a:rPr lang="en-US" sz="1400" dirty="0" smtClean="0">
                    <a:latin typeface="Times New Roman" charset="0"/>
                    <a:ea typeface="Times New Roman" charset="0"/>
                    <a:cs typeface="Times New Roman" charset="0"/>
                  </a:rPr>
                  <a:t>= </a:t>
                </a:r>
                <a:r>
                  <a:rPr lang="en-US" sz="1400" dirty="0" smtClean="0"/>
                  <a:t>1-</a:t>
                </a:r>
                <a:r>
                  <a:rPr lang="en-US" sz="1400" dirty="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0.1= 0.9</a:t>
                </a:r>
                <a:endParaRPr lang="en-US" sz="1400" dirty="0" smtClean="0"/>
              </a:p>
              <a:p>
                <a:pPr marL="285750" indent="-285750">
                  <a:buFont typeface=".HelveticaNeueDeskInterface-Regular" charset="-120"/>
                  <a:buChar char="-"/>
                </a:pPr>
                <a:r>
                  <a:rPr lang="en-US" sz="1600" dirty="0" smtClean="0">
                    <a:latin typeface="Times New Roman" charset="0"/>
                    <a:ea typeface="Times New Roman" charset="0"/>
                    <a:cs typeface="+mj-cs"/>
                  </a:rPr>
                  <a:t>P(C</a:t>
                </a:r>
                <a:r>
                  <a:rPr lang="en-US" sz="1600" baseline="-25000" dirty="0" smtClean="0">
                    <a:latin typeface="Times New Roman" charset="0"/>
                    <a:ea typeface="Times New Roman" charset="0"/>
                    <a:cs typeface="+mj-cs"/>
                  </a:rPr>
                  <a:t>2</a:t>
                </a:r>
                <a:r>
                  <a:rPr lang="en-US" sz="1600" dirty="0">
                    <a:latin typeface="Times New Roman" charset="0"/>
                    <a:ea typeface="Times New Roman" charset="0"/>
                    <a:cs typeface="+mj-cs"/>
                  </a:rPr>
                  <a:t>) </a:t>
                </a:r>
                <a:r>
                  <a:rPr lang="en-US" sz="1600" dirty="0" smtClean="0">
                    <a:latin typeface="Times New Roman" charset="0"/>
                    <a:ea typeface="Times New Roman" charset="0"/>
                    <a:cs typeface="+mj-cs"/>
                  </a:rPr>
                  <a:t>is the unconditional probability of the directly tested concept c</a:t>
                </a:r>
                <a:r>
                  <a:rPr lang="en-US" sz="1600" baseline="-25000" dirty="0" smtClean="0">
                    <a:latin typeface="Times New Roman" charset="0"/>
                    <a:ea typeface="Times New Roman" charset="0"/>
                    <a:cs typeface="+mj-cs"/>
                  </a:rPr>
                  <a:t>2</a:t>
                </a:r>
                <a:endParaRPr lang="en-US" sz="1600" dirty="0" smtClean="0">
                  <a:latin typeface="Times New Roman" charset="0"/>
                  <a:ea typeface="Times New Roman" charset="0"/>
                  <a:cs typeface="+mj-cs"/>
                </a:endParaRPr>
              </a:p>
              <a:p>
                <a:r>
                  <a:rPr lang="en-US" sz="1600" dirty="0">
                    <a:solidFill>
                      <a:schemeClr val="tx1"/>
                    </a:solidFill>
                    <a:latin typeface="Times New Roman" charset="0"/>
                    <a:ea typeface="Times New Roman" charset="0"/>
                    <a:cs typeface="+mj-cs"/>
                  </a:rPr>
                  <a:t> </a:t>
                </a:r>
                <a:r>
                  <a:rPr lang="en-US" sz="1600" dirty="0" smtClean="0">
                    <a:solidFill>
                      <a:schemeClr val="tx1"/>
                    </a:solidFill>
                    <a:latin typeface="Times New Roman" charset="0"/>
                    <a:ea typeface="Times New Roman" charset="0"/>
                    <a:cs typeface="+mj-cs"/>
                  </a:rPr>
                  <a:t>     P(C</a:t>
                </a:r>
                <a:r>
                  <a:rPr lang="en-US" sz="1600" baseline="-25000" dirty="0" smtClean="0">
                    <a:solidFill>
                      <a:schemeClr val="tx1"/>
                    </a:solidFill>
                    <a:latin typeface="Times New Roman" charset="0"/>
                    <a:ea typeface="Times New Roman" charset="0"/>
                    <a:cs typeface="+mj-cs"/>
                  </a:rPr>
                  <a:t>2</a:t>
                </a:r>
                <a:r>
                  <a:rPr lang="en-US" sz="1600" dirty="0" smtClean="0">
                    <a:solidFill>
                      <a:schemeClr val="tx1"/>
                    </a:solidFill>
                    <a:latin typeface="Times New Roman" charset="0"/>
                    <a:ea typeface="Times New Roman" charset="0"/>
                    <a:cs typeface="+mj-cs"/>
                  </a:rPr>
                  <a:t>) = 0.5 is calculated by the equation </a:t>
                </a:r>
                <a:endParaRPr lang="en-US" sz="1600" dirty="0">
                  <a:latin typeface="Times New Roman" charset="0"/>
                  <a:ea typeface="Times New Roman" charset="0"/>
                  <a:cs typeface="+mj-cs"/>
                </a:endParaRPr>
              </a:p>
              <a:p>
                <a:r>
                  <a:rPr lang="en-US" sz="1400" b="1" dirty="0" smtClean="0">
                    <a:solidFill>
                      <a:schemeClr val="tx1"/>
                    </a:solidFill>
                    <a:latin typeface="Times New Roman" charset="0"/>
                    <a:ea typeface="Times New Roman" charset="0"/>
                    <a:cs typeface="+mj-cs"/>
                  </a:rPr>
                  <a:t>P(C</a:t>
                </a:r>
                <a:r>
                  <a:rPr lang="en-US" sz="1400" b="1" baseline="-25000" dirty="0" smtClean="0">
                    <a:solidFill>
                      <a:schemeClr val="tx1"/>
                    </a:solidFill>
                    <a:latin typeface="Times New Roman" charset="0"/>
                    <a:ea typeface="Times New Roman" charset="0"/>
                    <a:cs typeface="+mj-cs"/>
                  </a:rPr>
                  <a:t>2</a:t>
                </a:r>
                <a:r>
                  <a:rPr lang="en-US" sz="1400" b="1" dirty="0" smtClean="0">
                    <a:solidFill>
                      <a:schemeClr val="tx1"/>
                    </a:solidFill>
                    <a:latin typeface="Times New Roman" charset="0"/>
                    <a:ea typeface="Times New Roman" charset="0"/>
                    <a:cs typeface="+mj-cs"/>
                  </a:rPr>
                  <a:t>) =  </a:t>
                </a:r>
                <a14:m>
                  <m:oMath xmlns:m="http://schemas.openxmlformats.org/officeDocument/2006/math">
                    <m:f>
                      <m:fPr>
                        <m:ctrlPr>
                          <a:rPr lang="en-US" sz="1400" b="1" i="1">
                            <a:solidFill>
                              <a:schemeClr val="tx1"/>
                            </a:solidFill>
                            <a:latin typeface="Cambria Math" panose="02040503050406030204" pitchFamily="18" charset="0"/>
                            <a:cs typeface="+mj-cs"/>
                          </a:rPr>
                        </m:ctrlPr>
                      </m:fPr>
                      <m:num>
                        <m:r>
                          <a:rPr lang="en-US" sz="1400" b="1" i="0">
                            <a:solidFill>
                              <a:schemeClr val="tx1"/>
                            </a:solidFill>
                            <a:latin typeface="Cambria Math" charset="0"/>
                            <a:cs typeface="+mj-cs"/>
                          </a:rPr>
                          <m:t> </m:t>
                        </m:r>
                        <m:r>
                          <a:rPr lang="en-US" sz="1400" b="1" i="0" smtClean="0">
                            <a:solidFill>
                              <a:schemeClr val="tx1"/>
                            </a:solidFill>
                            <a:latin typeface="Cambria Math" charset="0"/>
                            <a:cs typeface="+mj-cs"/>
                          </a:rPr>
                          <m:t>𝐓𝐨𝐭𝐚𝐥</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𝐍𝐮𝐦𝐛𝐞𝐫</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𝐨𝐟</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𝐜𝐨𝐫𝐫𝐞𝐜𝐭</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𝐫𝐞𝐬𝐩𝐨𝐧𝐬𝐞</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𝐭𝐨</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𝐭𝐡𝐞</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𝐪𝐮𝐞𝐬𝐭𝐢𝐨𝐧𝐬</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𝐚𝐬𝐤𝐞𝐝</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𝐚𝐛𝐨𝐮𝐭</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𝐭𝐡𝐞</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𝐜𝐨𝐧𝐜𝐞𝐩𝐭</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𝐂𝟐</m:t>
                        </m:r>
                      </m:num>
                      <m:den>
                        <m:r>
                          <a:rPr lang="en-US" sz="1400" b="1" i="0">
                            <a:solidFill>
                              <a:schemeClr val="tx1"/>
                            </a:solidFill>
                            <a:latin typeface="Cambria Math" charset="0"/>
                            <a:cs typeface="+mj-cs"/>
                          </a:rPr>
                          <m:t> </m:t>
                        </m:r>
                        <m:r>
                          <a:rPr lang="en-US" sz="1400" b="1" i="0">
                            <a:solidFill>
                              <a:schemeClr val="tx1"/>
                            </a:solidFill>
                            <a:latin typeface="Cambria Math" charset="0"/>
                            <a:cs typeface="+mj-cs"/>
                          </a:rPr>
                          <m:t>𝐓𝐨𝐭𝐚𝐥</m:t>
                        </m:r>
                        <m:r>
                          <a:rPr lang="en-US" sz="1400" b="1" i="0">
                            <a:solidFill>
                              <a:schemeClr val="tx1"/>
                            </a:solidFill>
                            <a:latin typeface="Cambria Math" charset="0"/>
                            <a:cs typeface="+mj-cs"/>
                          </a:rPr>
                          <m:t> </m:t>
                        </m:r>
                        <m:r>
                          <a:rPr lang="en-US" sz="1400" b="1" i="0">
                            <a:solidFill>
                              <a:schemeClr val="tx1"/>
                            </a:solidFill>
                            <a:latin typeface="Cambria Math" charset="0"/>
                            <a:cs typeface="+mj-cs"/>
                          </a:rPr>
                          <m:t>𝐧𝐮𝐦𝐛𝐞𝐫</m:t>
                        </m:r>
                        <m:r>
                          <a:rPr lang="en-US" sz="1400" b="1" i="0">
                            <a:solidFill>
                              <a:schemeClr val="tx1"/>
                            </a:solidFill>
                            <a:latin typeface="Cambria Math" charset="0"/>
                            <a:cs typeface="+mj-cs"/>
                          </a:rPr>
                          <m:t> </m:t>
                        </m:r>
                        <m:r>
                          <a:rPr lang="en-US" sz="1400" b="1" i="0">
                            <a:solidFill>
                              <a:schemeClr val="tx1"/>
                            </a:solidFill>
                            <a:latin typeface="Cambria Math" charset="0"/>
                            <a:cs typeface="+mj-cs"/>
                          </a:rPr>
                          <m:t>𝐨𝐟</m:t>
                        </m:r>
                        <m:r>
                          <a:rPr lang="en-US" sz="1400" b="1" i="0">
                            <a:solidFill>
                              <a:schemeClr val="tx1"/>
                            </a:solidFill>
                            <a:latin typeface="Cambria Math" charset="0"/>
                            <a:cs typeface="+mj-cs"/>
                          </a:rPr>
                          <m:t> </m:t>
                        </m:r>
                        <m:r>
                          <a:rPr lang="en-US" sz="1400" b="1" i="0">
                            <a:solidFill>
                              <a:schemeClr val="tx1"/>
                            </a:solidFill>
                            <a:latin typeface="Cambria Math" charset="0"/>
                            <a:cs typeface="+mj-cs"/>
                          </a:rPr>
                          <m:t>𝐭𝐡𝐞</m:t>
                        </m:r>
                        <m:r>
                          <a:rPr lang="en-US" sz="1400" b="1" i="0">
                            <a:solidFill>
                              <a:schemeClr val="tx1"/>
                            </a:solidFill>
                            <a:latin typeface="Cambria Math" charset="0"/>
                            <a:cs typeface="+mj-cs"/>
                          </a:rPr>
                          <m:t> </m:t>
                        </m:r>
                        <m:r>
                          <a:rPr lang="en-US" sz="1400" b="1" i="0" smtClean="0">
                            <a:solidFill>
                              <a:schemeClr val="tx1"/>
                            </a:solidFill>
                            <a:latin typeface="Cambria Math" charset="0"/>
                            <a:cs typeface="+mj-cs"/>
                          </a:rPr>
                          <m:t>𝐪𝐮𝐞𝐬𝐭𝐢𝐨𝐧𝐬</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𝐚𝐬𝐤𝐞𝐝</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𝐚𝐛𝐨𝐮𝐭</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𝐭𝐡𝐞</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𝐭𝐞𝐬𝐭𝐞𝐝</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𝐜𝐨𝐧𝐜𝐞𝐩𝐭</m:t>
                        </m:r>
                        <m:r>
                          <a:rPr lang="en-US" sz="1400" b="1" i="0" smtClean="0">
                            <a:solidFill>
                              <a:schemeClr val="tx1"/>
                            </a:solidFill>
                            <a:latin typeface="Cambria Math" charset="0"/>
                            <a:cs typeface="+mj-cs"/>
                          </a:rPr>
                          <m:t> </m:t>
                        </m:r>
                        <m:r>
                          <a:rPr lang="en-US" sz="1400" b="1" i="0" smtClean="0">
                            <a:solidFill>
                              <a:schemeClr val="tx1"/>
                            </a:solidFill>
                            <a:latin typeface="Cambria Math" charset="0"/>
                            <a:cs typeface="+mj-cs"/>
                          </a:rPr>
                          <m:t>𝐂𝟐</m:t>
                        </m:r>
                      </m:den>
                    </m:f>
                    <m:r>
                      <a:rPr lang="en-US" sz="1400">
                        <a:solidFill>
                          <a:schemeClr val="tx1"/>
                        </a:solidFill>
                        <a:latin typeface="Cambria Math" charset="0"/>
                        <a:cs typeface="+mj-cs"/>
                      </a:rPr>
                      <m:t>= </m:t>
                    </m:r>
                    <m:f>
                      <m:fPr>
                        <m:ctrlPr>
                          <a:rPr lang="en-US" sz="1400" i="1">
                            <a:solidFill>
                              <a:schemeClr val="tx1"/>
                            </a:solidFill>
                            <a:latin typeface="Cambria Math" panose="02040503050406030204" pitchFamily="18" charset="0"/>
                            <a:cs typeface="+mj-cs"/>
                          </a:rPr>
                        </m:ctrlPr>
                      </m:fPr>
                      <m:num>
                        <m:r>
                          <a:rPr lang="en-US" sz="1400">
                            <a:solidFill>
                              <a:schemeClr val="tx1"/>
                            </a:solidFill>
                            <a:latin typeface="Cambria Math" charset="0"/>
                            <a:cs typeface="+mj-cs"/>
                          </a:rPr>
                          <m:t> </m:t>
                        </m:r>
                        <m:r>
                          <a:rPr lang="en-US" sz="1400">
                            <a:solidFill>
                              <a:schemeClr val="tx1"/>
                            </a:solidFill>
                            <a:latin typeface="Cambria Math" charset="0"/>
                            <a:cs typeface="+mj-cs"/>
                          </a:rPr>
                          <m:t>1</m:t>
                        </m:r>
                      </m:num>
                      <m:den>
                        <m:r>
                          <a:rPr lang="en-US" sz="1400" i="1">
                            <a:solidFill>
                              <a:schemeClr val="tx1"/>
                            </a:solidFill>
                            <a:latin typeface="Cambria Math" charset="0"/>
                            <a:cs typeface="+mj-cs"/>
                          </a:rPr>
                          <m:t>2</m:t>
                        </m:r>
                      </m:den>
                    </m:f>
                  </m:oMath>
                </a14:m>
                <a:endParaRPr lang="en-US" sz="1400" dirty="0" smtClean="0">
                  <a:latin typeface="Times New Roman" charset="0"/>
                  <a:ea typeface="Times New Roman" charset="0"/>
                  <a:cs typeface="+mj-cs"/>
                </a:endParaRPr>
              </a:p>
              <a:p>
                <a:pPr marL="285750" indent="-285750">
                  <a:buFont typeface=".HelveticaNeueDeskInterface-Regular" charset="-120"/>
                  <a:buChar char="-"/>
                </a:pPr>
                <a:r>
                  <a:rPr lang="en-US" sz="1400" dirty="0" smtClean="0">
                    <a:cs typeface="+mj-cs"/>
                  </a:rPr>
                  <a:t>P(R|K</a:t>
                </a:r>
                <a:r>
                  <a:rPr lang="en-US" sz="1400" baseline="-25000" dirty="0" smtClean="0">
                    <a:cs typeface="+mj-cs"/>
                  </a:rPr>
                  <a:t>c2</a:t>
                </a:r>
                <a:r>
                  <a:rPr lang="en-US" sz="1400" dirty="0" smtClean="0">
                    <a:cs typeface="+mj-cs"/>
                  </a:rPr>
                  <a:t>) is the probability the responses </a:t>
                </a:r>
                <a:r>
                  <a:rPr lang="en-US" sz="1400" dirty="0">
                    <a:cs typeface="+mj-cs"/>
                  </a:rPr>
                  <a:t>(evidences) </a:t>
                </a:r>
                <a:r>
                  <a:rPr lang="en-US" sz="1400" dirty="0" smtClean="0">
                    <a:cs typeface="+mj-cs"/>
                  </a:rPr>
                  <a:t>on the condition of knowing the concept c</a:t>
                </a:r>
                <a:r>
                  <a:rPr lang="en-US" sz="1400" baseline="-25000" dirty="0" smtClean="0">
                    <a:cs typeface="+mj-cs"/>
                  </a:rPr>
                  <a:t>2</a:t>
                </a:r>
              </a:p>
              <a:p>
                <a:r>
                  <a:rPr lang="en-US" sz="1400" b="1" dirty="0" smtClean="0">
                    <a:cs typeface="+mj-cs"/>
                  </a:rPr>
                  <a:t>P(R|C</a:t>
                </a:r>
                <a:r>
                  <a:rPr lang="en-US" sz="1400" b="1" baseline="-25000" dirty="0" smtClean="0">
                    <a:cs typeface="+mj-cs"/>
                  </a:rPr>
                  <a:t>2</a:t>
                </a:r>
                <a:r>
                  <a:rPr lang="en-US" sz="1400" b="1" dirty="0">
                    <a:cs typeface="+mj-cs"/>
                  </a:rPr>
                  <a:t>) </a:t>
                </a:r>
                <a:r>
                  <a:rPr lang="en-US" sz="1400" b="1" dirty="0" smtClean="0">
                    <a:cs typeface="+mj-cs"/>
                  </a:rPr>
                  <a:t>= </a:t>
                </a:r>
                <a14:m>
                  <m:oMath xmlns:m="http://schemas.openxmlformats.org/officeDocument/2006/math">
                    <m:r>
                      <a:rPr lang="en-US" sz="1400" b="1">
                        <a:latin typeface="Cambria Math" charset="0"/>
                      </a:rPr>
                      <m:t>𝐏</m:t>
                    </m:r>
                    <m:d>
                      <m:dPr>
                        <m:ctrlPr>
                          <a:rPr lang="en-US" sz="1400" b="1" i="1">
                            <a:latin typeface="Cambria Math" panose="02040503050406030204" pitchFamily="18" charset="0"/>
                          </a:rPr>
                        </m:ctrlPr>
                      </m:dPr>
                      <m:e>
                        <m:r>
                          <m:rPr>
                            <m:nor/>
                          </m:rPr>
                          <a:rPr lang="en-US" sz="1400" b="1">
                            <a:latin typeface="Times New Roman" charset="0"/>
                            <a:ea typeface="Times New Roman" charset="0"/>
                          </a:rPr>
                          <m:t>OQ</m:t>
                        </m:r>
                        <m:r>
                          <m:rPr>
                            <m:nor/>
                          </m:rPr>
                          <a:rPr lang="en-US" sz="1400" b="1" baseline="-25000">
                            <a:latin typeface="Times New Roman" charset="0"/>
                            <a:ea typeface="Times New Roman" charset="0"/>
                          </a:rPr>
                          <m:t>1</m:t>
                        </m:r>
                      </m:e>
                      <m:e>
                        <m:r>
                          <a:rPr lang="en-US" sz="1400" b="1">
                            <a:latin typeface="Cambria Math" charset="0"/>
                          </a:rPr>
                          <m:t> </m:t>
                        </m:r>
                        <m:r>
                          <a:rPr lang="en-US" sz="1400" b="1" i="0" smtClean="0">
                            <a:latin typeface="Cambria Math" charset="0"/>
                          </a:rPr>
                          <m:t>𝐂</m:t>
                        </m:r>
                        <m:r>
                          <a:rPr lang="en-US" sz="1400" b="1" i="1" baseline="-25000" smtClean="0">
                            <a:latin typeface="Cambria Math" charset="0"/>
                          </a:rPr>
                          <m:t>𝟐</m:t>
                        </m:r>
                      </m:e>
                    </m:d>
                    <m:r>
                      <a:rPr lang="en-US" sz="1400" b="1">
                        <a:latin typeface="Cambria Math" charset="0"/>
                      </a:rPr>
                      <m:t>∗</m:t>
                    </m:r>
                    <m:r>
                      <a:rPr lang="en-US" sz="1400" b="1">
                        <a:latin typeface="Cambria Math" charset="0"/>
                      </a:rPr>
                      <m:t>𝐏</m:t>
                    </m:r>
                    <m:d>
                      <m:dPr>
                        <m:ctrlPr>
                          <a:rPr lang="en-US" sz="1400" b="1" i="1">
                            <a:latin typeface="Cambria Math" panose="02040503050406030204" pitchFamily="18" charset="0"/>
                          </a:rPr>
                        </m:ctrlPr>
                      </m:dPr>
                      <m:e>
                        <m:acc>
                          <m:accPr>
                            <m:chr m:val="̅"/>
                            <m:ctrlPr>
                              <a:rPr lang="en-US" sz="1400" b="1" i="1">
                                <a:latin typeface="Cambria Math" panose="02040503050406030204" pitchFamily="18" charset="0"/>
                              </a:rPr>
                            </m:ctrlPr>
                          </m:accPr>
                          <m:e>
                            <m:r>
                              <m:rPr>
                                <m:nor/>
                              </m:rPr>
                              <a:rPr lang="en-US" sz="1400" b="1">
                                <a:latin typeface="Times New Roman" charset="0"/>
                                <a:ea typeface="Times New Roman" charset="0"/>
                              </a:rPr>
                              <m:t>OQ</m:t>
                            </m:r>
                          </m:e>
                        </m:acc>
                        <m:r>
                          <m:rPr>
                            <m:nor/>
                          </m:rPr>
                          <a:rPr lang="en-US" sz="1400" b="1" baseline="-25000">
                            <a:latin typeface="Times New Roman" charset="0"/>
                            <a:ea typeface="Times New Roman" charset="0"/>
                          </a:rPr>
                          <m:t>2</m:t>
                        </m:r>
                      </m:e>
                      <m:e>
                        <m:r>
                          <a:rPr lang="en-US" sz="1400" b="1">
                            <a:latin typeface="Cambria Math" charset="0"/>
                          </a:rPr>
                          <m:t> </m:t>
                        </m:r>
                        <m:sSub>
                          <m:sSubPr>
                            <m:ctrlPr>
                              <a:rPr lang="en-US" sz="1400" b="1" i="1">
                                <a:latin typeface="Cambria Math" panose="02040503050406030204" pitchFamily="18" charset="0"/>
                              </a:rPr>
                            </m:ctrlPr>
                          </m:sSubPr>
                          <m:e>
                            <m:r>
                              <a:rPr lang="en-US" sz="1400" b="1" i="0" smtClean="0">
                                <a:latin typeface="Cambria Math" charset="0"/>
                              </a:rPr>
                              <m:t>𝐂</m:t>
                            </m:r>
                          </m:e>
                          <m:sub>
                            <m:r>
                              <a:rPr lang="en-US" sz="1400" b="1">
                                <a:latin typeface="Cambria Math" charset="0"/>
                              </a:rPr>
                              <m:t>𝟐</m:t>
                            </m:r>
                          </m:sub>
                        </m:sSub>
                      </m:e>
                    </m:d>
                  </m:oMath>
                </a14:m>
                <a:endParaRPr lang="en-US" sz="1400" b="1" dirty="0" smtClean="0">
                  <a:cs typeface="+mj-cs"/>
                </a:endParaRPr>
              </a:p>
              <a:p>
                <a:r>
                  <a:rPr lang="en-US" sz="1400" dirty="0" smtClean="0">
                    <a:cs typeface="+mj-cs"/>
                  </a:rPr>
                  <a:t>                       = 0.9</a:t>
                </a:r>
                <a:r>
                  <a:rPr lang="en-US" sz="1400" b="1" dirty="0"/>
                  <a:t> </a:t>
                </a:r>
                <a14:m>
                  <m:oMath xmlns:m="http://schemas.openxmlformats.org/officeDocument/2006/math">
                    <m:r>
                      <a:rPr lang="en-US" sz="1400" b="1">
                        <a:latin typeface="Cambria Math" charset="0"/>
                      </a:rPr>
                      <m:t>∗</m:t>
                    </m:r>
                    <m:r>
                      <a:rPr lang="en-US" sz="1400" b="1" i="1">
                        <a:latin typeface="Cambria Math" charset="0"/>
                      </a:rPr>
                      <m:t> </m:t>
                    </m:r>
                  </m:oMath>
                </a14:m>
                <a:r>
                  <a:rPr lang="en-US" sz="1400" dirty="0" smtClean="0">
                    <a:cs typeface="+mj-cs"/>
                  </a:rPr>
                  <a:t>0.1 = 0.09</a:t>
                </a:r>
              </a:p>
              <a:p>
                <a:pPr marL="285750" indent="-285750">
                  <a:buFont typeface=".HelveticaNeueDeskInterface-Regular" charset="-120"/>
                  <a:buChar char="-"/>
                </a:pPr>
                <a:r>
                  <a:rPr lang="en-US" sz="1400" dirty="0" smtClean="0">
                    <a:cs typeface="+mj-cs"/>
                  </a:rPr>
                  <a:t>P(R|NK</a:t>
                </a:r>
                <a:r>
                  <a:rPr lang="en-US" sz="1400" baseline="-25000" dirty="0" smtClean="0">
                    <a:cs typeface="+mj-cs"/>
                  </a:rPr>
                  <a:t>c2</a:t>
                </a:r>
                <a:r>
                  <a:rPr lang="en-US" sz="1400" dirty="0" smtClean="0">
                    <a:cs typeface="+mj-cs"/>
                  </a:rPr>
                  <a:t>) </a:t>
                </a:r>
                <a:r>
                  <a:rPr lang="en-US" sz="1400" dirty="0">
                    <a:cs typeface="+mj-cs"/>
                  </a:rPr>
                  <a:t>is the probability </a:t>
                </a:r>
                <a:r>
                  <a:rPr lang="en-US" sz="1400" dirty="0" smtClean="0">
                    <a:cs typeface="+mj-cs"/>
                  </a:rPr>
                  <a:t>of the </a:t>
                </a:r>
                <a:r>
                  <a:rPr lang="en-US" sz="1400" dirty="0">
                    <a:cs typeface="+mj-cs"/>
                  </a:rPr>
                  <a:t>responses on the condition of </a:t>
                </a:r>
                <a:r>
                  <a:rPr lang="en-US" sz="1400" dirty="0" smtClean="0">
                    <a:cs typeface="+mj-cs"/>
                  </a:rPr>
                  <a:t>not knowing </a:t>
                </a:r>
                <a:r>
                  <a:rPr lang="en-US" sz="1400" dirty="0">
                    <a:cs typeface="+mj-cs"/>
                  </a:rPr>
                  <a:t>the concept c</a:t>
                </a:r>
                <a:r>
                  <a:rPr lang="en-US" sz="1400" baseline="-25000" dirty="0">
                    <a:cs typeface="+mj-cs"/>
                  </a:rPr>
                  <a:t>2</a:t>
                </a:r>
              </a:p>
              <a:p>
                <a:r>
                  <a:rPr lang="en-US" sz="1400" dirty="0" smtClean="0">
                    <a:cs typeface="+mj-cs"/>
                  </a:rPr>
                  <a:t>     </a:t>
                </a:r>
                <a:r>
                  <a:rPr lang="en-US" sz="1400" b="1" dirty="0" smtClean="0">
                    <a:cs typeface="+mj-cs"/>
                  </a:rPr>
                  <a:t> P(R|</a:t>
                </a:r>
                <a14:m>
                  <m:oMath xmlns:m="http://schemas.openxmlformats.org/officeDocument/2006/math">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2</m:t>
                        </m:r>
                      </m:sub>
                    </m:sSub>
                  </m:oMath>
                </a14:m>
                <a:r>
                  <a:rPr lang="en-US" sz="1400" b="1" dirty="0" smtClean="0">
                    <a:cs typeface="+mj-cs"/>
                  </a:rPr>
                  <a:t>) = </a:t>
                </a:r>
                <a14:m>
                  <m:oMath xmlns:m="http://schemas.openxmlformats.org/officeDocument/2006/math">
                    <m:r>
                      <a:rPr lang="en-US" sz="1400" b="1">
                        <a:latin typeface="Cambria Math" charset="0"/>
                      </a:rPr>
                      <m:t>𝐏</m:t>
                    </m:r>
                    <m:d>
                      <m:dPr>
                        <m:ctrlPr>
                          <a:rPr lang="en-US" sz="1400" b="1" i="1">
                            <a:latin typeface="Cambria Math" panose="02040503050406030204" pitchFamily="18" charset="0"/>
                          </a:rPr>
                        </m:ctrlPr>
                      </m:dPr>
                      <m:e>
                        <m:sSub>
                          <m:sSubPr>
                            <m:ctrlPr>
                              <a:rPr lang="en-US" sz="1400" b="1" i="1">
                                <a:latin typeface="Cambria Math" panose="02040503050406030204" pitchFamily="18" charset="0"/>
                              </a:rPr>
                            </m:ctrlPr>
                          </m:sSubPr>
                          <m:e>
                            <m:r>
                              <m:rPr>
                                <m:nor/>
                              </m:rPr>
                              <a:rPr lang="en-US" sz="1400" b="1">
                                <a:latin typeface="Times New Roman" charset="0"/>
                                <a:ea typeface="Times New Roman" charset="0"/>
                              </a:rPr>
                              <m:t>OQ</m:t>
                            </m:r>
                          </m:e>
                          <m:sub>
                            <m:r>
                              <a:rPr lang="en-US" sz="1400" b="1">
                                <a:latin typeface="Cambria Math" charset="0"/>
                              </a:rPr>
                              <m:t>𝟏</m:t>
                            </m:r>
                          </m:sub>
                        </m:sSub>
                      </m:e>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2</m:t>
                            </m:r>
                          </m:sub>
                        </m:sSub>
                      </m:e>
                    </m:d>
                    <m:r>
                      <a:rPr lang="en-US" sz="1400" b="1">
                        <a:latin typeface="Cambria Math" charset="0"/>
                      </a:rPr>
                      <m:t>∗</m:t>
                    </m:r>
                    <m:r>
                      <a:rPr lang="en-US" sz="1400" b="1">
                        <a:latin typeface="Cambria Math" charset="0"/>
                      </a:rPr>
                      <m:t>𝐏</m:t>
                    </m:r>
                    <m:d>
                      <m:dPr>
                        <m:ctrlPr>
                          <a:rPr lang="en-US" sz="1400" b="1" i="1">
                            <a:latin typeface="Cambria Math" panose="02040503050406030204" pitchFamily="18" charset="0"/>
                          </a:rPr>
                        </m:ctrlPr>
                      </m:dPr>
                      <m:e>
                        <m:acc>
                          <m:accPr>
                            <m:chr m:val="̅"/>
                            <m:ctrlPr>
                              <a:rPr lang="en-US" sz="1400" b="1" i="1">
                                <a:latin typeface="Cambria Math" panose="02040503050406030204" pitchFamily="18" charset="0"/>
                              </a:rPr>
                            </m:ctrlPr>
                          </m:accPr>
                          <m:e>
                            <m:r>
                              <m:rPr>
                                <m:nor/>
                              </m:rPr>
                              <a:rPr lang="en-US" sz="1400" b="1">
                                <a:latin typeface="Times New Roman" charset="0"/>
                                <a:ea typeface="Times New Roman" charset="0"/>
                              </a:rPr>
                              <m:t>OQ</m:t>
                            </m:r>
                          </m:e>
                        </m:acc>
                        <m:r>
                          <m:rPr>
                            <m:nor/>
                          </m:rPr>
                          <a:rPr lang="en-US" sz="1400" b="1" baseline="-25000">
                            <a:latin typeface="Times New Roman" charset="0"/>
                            <a:ea typeface="Times New Roman" charset="0"/>
                          </a:rPr>
                          <m:t>2</m:t>
                        </m:r>
                      </m:e>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2</m:t>
                            </m:r>
                          </m:sub>
                        </m:sSub>
                      </m:e>
                    </m:d>
                  </m:oMath>
                </a14:m>
                <a:endParaRPr lang="en-US" sz="1400" b="1" dirty="0" smtClean="0">
                  <a:cs typeface="+mj-cs"/>
                </a:endParaRPr>
              </a:p>
              <a:p>
                <a:r>
                  <a:rPr lang="en-US" sz="1400" dirty="0" smtClean="0">
                    <a:cs typeface="+mj-cs"/>
                  </a:rPr>
                  <a:t>= 0.1</a:t>
                </a:r>
                <a:r>
                  <a:rPr lang="en-US" sz="1400" b="1" dirty="0"/>
                  <a:t> </a:t>
                </a:r>
                <a14:m>
                  <m:oMath xmlns:m="http://schemas.openxmlformats.org/officeDocument/2006/math">
                    <m:r>
                      <a:rPr lang="en-US" sz="1400" b="1">
                        <a:latin typeface="Cambria Math" charset="0"/>
                      </a:rPr>
                      <m:t>∗</m:t>
                    </m:r>
                    <m:r>
                      <a:rPr lang="en-US" sz="1400" b="1" i="1">
                        <a:latin typeface="Cambria Math" charset="0"/>
                      </a:rPr>
                      <m:t> </m:t>
                    </m:r>
                  </m:oMath>
                </a14:m>
                <a:r>
                  <a:rPr lang="en-US" sz="1400" dirty="0" smtClean="0">
                    <a:cs typeface="+mj-cs"/>
                  </a:rPr>
                  <a:t>0.9 = 0.09</a:t>
                </a:r>
              </a:p>
              <a:p>
                <a:r>
                  <a:rPr lang="en-US" sz="1400" dirty="0" smtClean="0">
                    <a:cs typeface="+mj-cs"/>
                  </a:rPr>
                  <a:t>Thus,    </a:t>
                </a:r>
                <a:r>
                  <a:rPr lang="en-US" sz="1400" dirty="0" smtClean="0">
                    <a:latin typeface="Times New Roman" charset="0"/>
                    <a:ea typeface="Times New Roman" charset="0"/>
                    <a:cs typeface="+mj-cs"/>
                  </a:rPr>
                  <a:t>P(C</a:t>
                </a:r>
                <a:r>
                  <a:rPr lang="en-US" sz="1400" baseline="-25000" dirty="0" smtClean="0">
                    <a:latin typeface="Times New Roman" charset="0"/>
                    <a:ea typeface="Times New Roman" charset="0"/>
                    <a:cs typeface="+mj-cs"/>
                  </a:rPr>
                  <a:t>2</a:t>
                </a:r>
                <a:r>
                  <a:rPr lang="en-US" sz="1400" dirty="0" smtClean="0">
                    <a:latin typeface="Times New Roman" charset="0"/>
                    <a:ea typeface="Times New Roman" charset="0"/>
                    <a:cs typeface="+mj-cs"/>
                  </a:rPr>
                  <a:t>|R</a:t>
                </a:r>
                <a:r>
                  <a:rPr lang="en-US" sz="1400" dirty="0">
                    <a:latin typeface="Times New Roman" charset="0"/>
                    <a:ea typeface="Times New Roman" charset="0"/>
                    <a:cs typeface="+mj-cs"/>
                  </a:rPr>
                  <a:t>) </a:t>
                </a:r>
                <a:r>
                  <a:rPr lang="en-US" sz="1400" dirty="0" smtClean="0">
                    <a:latin typeface="Times New Roman" charset="0"/>
                    <a:ea typeface="Times New Roman" charset="0"/>
                    <a:cs typeface="+mj-cs"/>
                  </a:rPr>
                  <a:t>= </a:t>
                </a:r>
                <a14:m>
                  <m:oMath xmlns:m="http://schemas.openxmlformats.org/officeDocument/2006/math">
                    <m:f>
                      <m:fPr>
                        <m:ctrlPr>
                          <a:rPr lang="en-US" sz="1400" i="1">
                            <a:latin typeface="Cambria Math" panose="02040503050406030204" pitchFamily="18" charset="0"/>
                            <a:cs typeface="+mj-cs"/>
                          </a:rPr>
                        </m:ctrlPr>
                      </m:fPr>
                      <m:num>
                        <m:r>
                          <a:rPr lang="en-US" sz="1400" b="1" i="1" smtClean="0">
                            <a:solidFill>
                              <a:srgbClr val="000000"/>
                            </a:solidFill>
                            <a:latin typeface="Cambria Math" charset="0"/>
                            <a:ea typeface="Times New Roman" charset="0"/>
                            <a:cs typeface="+mj-cs"/>
                          </a:rPr>
                          <m:t>𝟎</m:t>
                        </m:r>
                        <m:r>
                          <a:rPr lang="en-US" sz="1400" b="1" i="1" smtClean="0">
                            <a:solidFill>
                              <a:srgbClr val="000000"/>
                            </a:solidFill>
                            <a:latin typeface="Cambria Math" charset="0"/>
                            <a:ea typeface="Times New Roman" charset="0"/>
                            <a:cs typeface="+mj-cs"/>
                          </a:rPr>
                          <m:t>.</m:t>
                        </m:r>
                        <m:r>
                          <a:rPr lang="en-US" sz="1400" b="1" i="1" smtClean="0">
                            <a:solidFill>
                              <a:schemeClr val="tx1"/>
                            </a:solidFill>
                            <a:latin typeface="Cambria Math" charset="0"/>
                            <a:ea typeface="Times New Roman" charset="0"/>
                            <a:cs typeface="+mj-cs"/>
                          </a:rPr>
                          <m:t>𝟎𝟗</m:t>
                        </m:r>
                        <m:r>
                          <a:rPr lang="en-US" sz="1400" b="1" i="1">
                            <a:solidFill>
                              <a:schemeClr val="tx1"/>
                            </a:solidFill>
                            <a:latin typeface="Cambria Math" charset="0"/>
                            <a:ea typeface="Times New Roman" charset="0"/>
                            <a:cs typeface="+mj-cs"/>
                          </a:rPr>
                          <m:t>∗</m:t>
                        </m:r>
                        <m:r>
                          <a:rPr lang="en-US" sz="1400" b="1" i="1" smtClean="0">
                            <a:solidFill>
                              <a:schemeClr val="tx1"/>
                            </a:solidFill>
                            <a:latin typeface="Cambria Math" charset="0"/>
                            <a:ea typeface="Times New Roman" charset="0"/>
                            <a:cs typeface="+mj-cs"/>
                          </a:rPr>
                          <m:t>𝟎</m:t>
                        </m:r>
                        <m:r>
                          <a:rPr lang="en-US" sz="1400" b="1" i="1" smtClean="0">
                            <a:solidFill>
                              <a:schemeClr val="tx1"/>
                            </a:solidFill>
                            <a:latin typeface="Cambria Math" charset="0"/>
                            <a:ea typeface="Times New Roman" charset="0"/>
                            <a:cs typeface="+mj-cs"/>
                          </a:rPr>
                          <m:t>.</m:t>
                        </m:r>
                        <m:r>
                          <a:rPr lang="en-US" sz="1400" b="1" i="1" smtClean="0">
                            <a:solidFill>
                              <a:schemeClr val="tx1"/>
                            </a:solidFill>
                            <a:latin typeface="Cambria Math" charset="0"/>
                            <a:ea typeface="Times New Roman" charset="0"/>
                            <a:cs typeface="+mj-cs"/>
                          </a:rPr>
                          <m:t>𝟓</m:t>
                        </m:r>
                      </m:num>
                      <m:den>
                        <m:r>
                          <a:rPr lang="en-US" sz="1400" b="1" i="1">
                            <a:solidFill>
                              <a:srgbClr val="000000"/>
                            </a:solidFill>
                            <a:latin typeface="Cambria Math" charset="0"/>
                            <a:ea typeface="Times New Roman" charset="0"/>
                            <a:cs typeface="+mj-cs"/>
                          </a:rPr>
                          <m:t>𝐏</m:t>
                        </m:r>
                        <m:d>
                          <m:dPr>
                            <m:ctrlPr>
                              <a:rPr lang="en-US" sz="1400" i="1">
                                <a:solidFill>
                                  <a:srgbClr val="000000"/>
                                </a:solidFill>
                                <a:latin typeface="Cambria Math" panose="02040503050406030204" pitchFamily="18" charset="0"/>
                                <a:cs typeface="+mj-cs"/>
                              </a:rPr>
                            </m:ctrlPr>
                          </m:dPr>
                          <m:e>
                            <m:r>
                              <a:rPr lang="en-US" sz="1400" b="1" i="1">
                                <a:solidFill>
                                  <a:srgbClr val="000000"/>
                                </a:solidFill>
                                <a:latin typeface="Cambria Math" charset="0"/>
                                <a:ea typeface="Times New Roman" charset="0"/>
                                <a:cs typeface="+mj-cs"/>
                              </a:rPr>
                              <m:t>𝐑</m:t>
                            </m:r>
                          </m:e>
                          <m:e>
                            <m:sSub>
                              <m:sSubPr>
                                <m:ctrlPr>
                                  <a:rPr lang="en-US" sz="1400" i="1">
                                    <a:solidFill>
                                      <a:srgbClr val="000000"/>
                                    </a:solidFill>
                                    <a:latin typeface="Cambria Math" panose="02040503050406030204" pitchFamily="18" charset="0"/>
                                    <a:cs typeface="+mj-cs"/>
                                  </a:rPr>
                                </m:ctrlPr>
                              </m:sSubPr>
                              <m:e>
                                <m:r>
                                  <a:rPr lang="en-US" sz="1400" b="1" i="0" smtClean="0">
                                    <a:solidFill>
                                      <a:srgbClr val="000000"/>
                                    </a:solidFill>
                                    <a:latin typeface="Cambria Math" charset="0"/>
                                    <a:ea typeface="Times New Roman" charset="0"/>
                                    <a:cs typeface="+mj-cs"/>
                                  </a:rPr>
                                  <m:t>𝐂</m:t>
                                </m:r>
                              </m:e>
                              <m:sub>
                                <m:r>
                                  <a:rPr lang="en-US" sz="1400" b="1" i="1" smtClean="0">
                                    <a:solidFill>
                                      <a:srgbClr val="000000"/>
                                    </a:solidFill>
                                    <a:latin typeface="Cambria Math" charset="0"/>
                                    <a:ea typeface="Times New Roman" charset="0"/>
                                    <a:cs typeface="+mj-cs"/>
                                  </a:rPr>
                                  <m:t>𝟐</m:t>
                                </m:r>
                              </m:sub>
                            </m:sSub>
                          </m:e>
                        </m:d>
                        <m:r>
                          <a:rPr lang="en-US" sz="1400" b="1" i="1">
                            <a:solidFill>
                              <a:srgbClr val="000000"/>
                            </a:solidFill>
                            <a:latin typeface="Cambria Math" charset="0"/>
                            <a:ea typeface="Times New Roman" charset="0"/>
                            <a:cs typeface="+mj-cs"/>
                          </a:rPr>
                          <m:t>∗</m:t>
                        </m:r>
                        <m:r>
                          <a:rPr lang="en-US" sz="1400" b="1">
                            <a:solidFill>
                              <a:srgbClr val="000000"/>
                            </a:solidFill>
                            <a:latin typeface="Cambria Math" charset="0"/>
                            <a:ea typeface="Times New Roman" charset="0"/>
                            <a:cs typeface="+mj-cs"/>
                          </a:rPr>
                          <m:t> </m:t>
                        </m:r>
                        <m:r>
                          <a:rPr lang="en-US" sz="1400" b="1" i="0">
                            <a:solidFill>
                              <a:srgbClr val="000000"/>
                            </a:solidFill>
                            <a:latin typeface="Cambria Math" charset="0"/>
                            <a:ea typeface="Times New Roman" charset="0"/>
                            <a:cs typeface="+mj-cs"/>
                          </a:rPr>
                          <m:t>𝐏</m:t>
                        </m:r>
                        <m:d>
                          <m:dPr>
                            <m:ctrlPr>
                              <a:rPr lang="en-US" sz="1400" b="1" i="1">
                                <a:solidFill>
                                  <a:srgbClr val="000000"/>
                                </a:solidFill>
                                <a:latin typeface="Cambria Math" panose="02040503050406030204" pitchFamily="18" charset="0"/>
                                <a:cs typeface="+mj-cs"/>
                              </a:rPr>
                            </m:ctrlPr>
                          </m:dPr>
                          <m:e>
                            <m:sSub>
                              <m:sSubPr>
                                <m:ctrlPr>
                                  <a:rPr lang="en-US" sz="1400" b="1" i="1" smtClean="0">
                                    <a:solidFill>
                                      <a:srgbClr val="000000"/>
                                    </a:solidFill>
                                    <a:latin typeface="Cambria Math" panose="02040503050406030204" pitchFamily="18" charset="0"/>
                                    <a:cs typeface="+mj-cs"/>
                                  </a:rPr>
                                </m:ctrlPr>
                              </m:sSubPr>
                              <m:e>
                                <m:r>
                                  <a:rPr lang="en-US" sz="1400" b="1" i="0" smtClean="0">
                                    <a:solidFill>
                                      <a:srgbClr val="000000"/>
                                    </a:solidFill>
                                    <a:latin typeface="Cambria Math" charset="0"/>
                                    <a:cs typeface="+mj-cs"/>
                                  </a:rPr>
                                  <m:t>𝐂</m:t>
                                </m:r>
                              </m:e>
                              <m:sub>
                                <m:r>
                                  <a:rPr lang="en-US" sz="1400" b="1" i="0" smtClean="0">
                                    <a:solidFill>
                                      <a:srgbClr val="000000"/>
                                    </a:solidFill>
                                    <a:latin typeface="Cambria Math" charset="0"/>
                                    <a:ea typeface="Times New Roman" charset="0"/>
                                    <a:cs typeface="+mj-cs"/>
                                  </a:rPr>
                                  <m:t>𝟐</m:t>
                                </m:r>
                              </m:sub>
                            </m:sSub>
                          </m:e>
                        </m:d>
                        <m:r>
                          <a:rPr lang="en-US" sz="1400" b="1" i="0">
                            <a:solidFill>
                              <a:srgbClr val="000000"/>
                            </a:solidFill>
                            <a:latin typeface="Cambria Math" charset="0"/>
                            <a:ea typeface="Times New Roman" charset="0"/>
                            <a:cs typeface="+mj-cs"/>
                          </a:rPr>
                          <m:t>+</m:t>
                        </m:r>
                        <m:r>
                          <a:rPr lang="en-US" sz="1400" b="1" i="0" smtClean="0">
                            <a:solidFill>
                              <a:srgbClr val="000000"/>
                            </a:solidFill>
                            <a:latin typeface="Cambria Math" charset="0"/>
                            <a:ea typeface="Times New Roman" charset="0"/>
                            <a:cs typeface="+mj-cs"/>
                          </a:rPr>
                          <m:t>𝐏</m:t>
                        </m:r>
                        <m:d>
                          <m:dPr>
                            <m:ctrlPr>
                              <a:rPr lang="en-US" sz="1400" b="1" i="1">
                                <a:solidFill>
                                  <a:srgbClr val="000000"/>
                                </a:solidFill>
                                <a:latin typeface="Cambria Math" panose="02040503050406030204" pitchFamily="18" charset="0"/>
                                <a:cs typeface="+mj-cs"/>
                              </a:rPr>
                            </m:ctrlPr>
                          </m:dPr>
                          <m:e>
                            <m:r>
                              <a:rPr lang="en-US" sz="1400" b="1" i="0">
                                <a:solidFill>
                                  <a:srgbClr val="000000"/>
                                </a:solidFill>
                                <a:latin typeface="Cambria Math" charset="0"/>
                                <a:ea typeface="Times New Roman" charset="0"/>
                                <a:cs typeface="+mj-cs"/>
                              </a:rPr>
                              <m:t>𝐑</m:t>
                            </m:r>
                          </m:e>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2</m:t>
                                </m:r>
                              </m:sub>
                            </m:sSub>
                          </m:e>
                        </m:d>
                        <m:r>
                          <a:rPr lang="en-US" sz="1400" b="1" i="1">
                            <a:solidFill>
                              <a:srgbClr val="000000"/>
                            </a:solidFill>
                            <a:latin typeface="Cambria Math" charset="0"/>
                            <a:ea typeface="Times New Roman" charset="0"/>
                            <a:cs typeface="+mj-cs"/>
                          </a:rPr>
                          <m:t>∗</m:t>
                        </m:r>
                        <m:r>
                          <a:rPr lang="en-US" sz="1400" b="1">
                            <a:solidFill>
                              <a:srgbClr val="000000"/>
                            </a:solidFill>
                            <a:latin typeface="Cambria Math" charset="0"/>
                            <a:ea typeface="Times New Roman" charset="0"/>
                            <a:cs typeface="+mj-cs"/>
                          </a:rPr>
                          <m:t> </m:t>
                        </m:r>
                        <m:r>
                          <a:rPr lang="en-US" sz="1400" b="1" i="1">
                            <a:solidFill>
                              <a:srgbClr val="000000"/>
                            </a:solidFill>
                            <a:latin typeface="Cambria Math" charset="0"/>
                            <a:ea typeface="Times New Roman" charset="0"/>
                            <a:cs typeface="+mj-cs"/>
                          </a:rPr>
                          <m:t>𝐏</m:t>
                        </m:r>
                        <m:d>
                          <m:dPr>
                            <m:ctrlPr>
                              <a:rPr lang="en-US" sz="1400" i="1">
                                <a:solidFill>
                                  <a:srgbClr val="000000"/>
                                </a:solidFill>
                                <a:latin typeface="Cambria Math" panose="02040503050406030204" pitchFamily="18" charset="0"/>
                                <a:cs typeface="+mj-cs"/>
                              </a:rPr>
                            </m:ctrlPr>
                          </m:dPr>
                          <m:e>
                            <m:sSub>
                              <m:sSubPr>
                                <m:ctrlPr>
                                  <a:rPr lang="en-US" sz="1400" i="1">
                                    <a:latin typeface="Cambria Math" panose="02040503050406030204" pitchFamily="18" charset="0"/>
                                    <a:ea typeface="Cambria Math" charset="0"/>
                                    <a:cs typeface="Cambria Math" charset="0"/>
                                  </a:rPr>
                                </m:ctrlPr>
                              </m:sSubPr>
                              <m:e>
                                <m:acc>
                                  <m:accPr>
                                    <m:chr m:val="̅"/>
                                    <m:ctrlPr>
                                      <a:rPr lang="en-US" sz="1400" i="1">
                                        <a:latin typeface="Cambria Math" panose="02040503050406030204" pitchFamily="18" charset="0"/>
                                        <a:ea typeface="Cambria Math" charset="0"/>
                                        <a:cs typeface="Cambria Math" charset="0"/>
                                      </a:rPr>
                                    </m:ctrlPr>
                                  </m:accPr>
                                  <m:e>
                                    <m:r>
                                      <m:rPr>
                                        <m:sty m:val="p"/>
                                      </m:rPr>
                                      <a:rPr lang="en-US" sz="1400">
                                        <a:latin typeface="Cambria Math" charset="0"/>
                                        <a:ea typeface="Cambria Math" charset="0"/>
                                        <a:cs typeface="Cambria Math" charset="0"/>
                                      </a:rPr>
                                      <m:t>C</m:t>
                                    </m:r>
                                  </m:e>
                                </m:acc>
                              </m:e>
                              <m:sub>
                                <m:r>
                                  <a:rPr lang="en-US" sz="1400">
                                    <a:latin typeface="Cambria Math" charset="0"/>
                                    <a:ea typeface="Cambria Math" charset="0"/>
                                    <a:cs typeface="Cambria Math" charset="0"/>
                                  </a:rPr>
                                  <m:t>2</m:t>
                                </m:r>
                              </m:sub>
                            </m:sSub>
                          </m:e>
                        </m:d>
                      </m:den>
                    </m:f>
                    <m:r>
                      <a:rPr lang="en-US" sz="1400" b="0" i="0" smtClean="0">
                        <a:solidFill>
                          <a:srgbClr val="000000"/>
                        </a:solidFill>
                        <a:latin typeface="Cambria Math" charset="0"/>
                        <a:ea typeface="Times New Roman" charset="0"/>
                        <a:cs typeface="+mj-cs"/>
                      </a:rPr>
                      <m:t>=</m:t>
                    </m:r>
                    <m:f>
                      <m:fPr>
                        <m:ctrlPr>
                          <a:rPr lang="en-US" sz="1400" i="1">
                            <a:latin typeface="Cambria Math" panose="02040503050406030204" pitchFamily="18" charset="0"/>
                            <a:cs typeface="+mj-cs"/>
                          </a:rPr>
                        </m:ctrlPr>
                      </m:fPr>
                      <m:num>
                        <m:r>
                          <a:rPr lang="en-US" sz="1400" b="1" i="1">
                            <a:solidFill>
                              <a:srgbClr val="000000"/>
                            </a:solidFill>
                            <a:latin typeface="Cambria Math" charset="0"/>
                            <a:ea typeface="Times New Roman" charset="0"/>
                            <a:cs typeface="+mj-cs"/>
                          </a:rPr>
                          <m:t>𝟎</m:t>
                        </m:r>
                        <m:r>
                          <a:rPr lang="en-US" sz="1400" b="1" i="1">
                            <a:solidFill>
                              <a:srgbClr val="000000"/>
                            </a:solidFill>
                            <a:latin typeface="Cambria Math" charset="0"/>
                            <a:ea typeface="Times New Roman" charset="0"/>
                            <a:cs typeface="+mj-cs"/>
                          </a:rPr>
                          <m:t>.</m:t>
                        </m:r>
                        <m:r>
                          <a:rPr lang="en-US" sz="1400" b="1" i="1" smtClean="0">
                            <a:solidFill>
                              <a:srgbClr val="000000"/>
                            </a:solidFill>
                            <a:latin typeface="Cambria Math" charset="0"/>
                            <a:ea typeface="Times New Roman" charset="0"/>
                            <a:cs typeface="+mj-cs"/>
                          </a:rPr>
                          <m:t>𝟎𝟒𝟓</m:t>
                        </m:r>
                      </m:num>
                      <m:den>
                        <m:r>
                          <a:rPr lang="en-US" sz="1400" b="1" i="1">
                            <a:solidFill>
                              <a:srgbClr val="000000"/>
                            </a:solidFill>
                            <a:latin typeface="Cambria Math" charset="0"/>
                            <a:ea typeface="Times New Roman" charset="0"/>
                            <a:cs typeface="+mj-cs"/>
                          </a:rPr>
                          <m:t>𝟎</m:t>
                        </m:r>
                        <m:r>
                          <a:rPr lang="en-US" sz="1400" b="1" i="1">
                            <a:solidFill>
                              <a:srgbClr val="000000"/>
                            </a:solidFill>
                            <a:latin typeface="Cambria Math" charset="0"/>
                            <a:ea typeface="Times New Roman" charset="0"/>
                            <a:cs typeface="+mj-cs"/>
                          </a:rPr>
                          <m:t>.</m:t>
                        </m:r>
                        <m:r>
                          <a:rPr lang="en-US" sz="1400" b="1" i="0" smtClean="0">
                            <a:solidFill>
                              <a:srgbClr val="000000"/>
                            </a:solidFill>
                            <a:latin typeface="Cambria Math" charset="0"/>
                            <a:ea typeface="Times New Roman" charset="0"/>
                            <a:cs typeface="+mj-cs"/>
                          </a:rPr>
                          <m:t>𝟎𝟒𝟓</m:t>
                        </m:r>
                        <m:r>
                          <a:rPr lang="en-US" sz="1400" b="1">
                            <a:solidFill>
                              <a:srgbClr val="000000"/>
                            </a:solidFill>
                            <a:latin typeface="Cambria Math" charset="0"/>
                            <a:ea typeface="Times New Roman" charset="0"/>
                            <a:cs typeface="+mj-cs"/>
                          </a:rPr>
                          <m:t>+</m:t>
                        </m:r>
                        <m:r>
                          <a:rPr lang="en-US" sz="1400" b="1" i="1">
                            <a:solidFill>
                              <a:srgbClr val="000000"/>
                            </a:solidFill>
                            <a:latin typeface="Cambria Math" charset="0"/>
                            <a:ea typeface="Times New Roman" charset="0"/>
                            <a:cs typeface="+mj-cs"/>
                          </a:rPr>
                          <m:t>𝟎</m:t>
                        </m:r>
                        <m:r>
                          <a:rPr lang="en-US" sz="1400" b="1" i="1">
                            <a:solidFill>
                              <a:srgbClr val="000000"/>
                            </a:solidFill>
                            <a:latin typeface="Cambria Math" charset="0"/>
                            <a:ea typeface="Times New Roman" charset="0"/>
                            <a:cs typeface="+mj-cs"/>
                          </a:rPr>
                          <m:t>.</m:t>
                        </m:r>
                        <m:r>
                          <a:rPr lang="en-US" sz="1400" b="1" i="1" smtClean="0">
                            <a:solidFill>
                              <a:srgbClr val="000000"/>
                            </a:solidFill>
                            <a:latin typeface="Cambria Math" charset="0"/>
                            <a:ea typeface="Times New Roman" charset="0"/>
                            <a:cs typeface="+mj-cs"/>
                          </a:rPr>
                          <m:t>𝟎𝟒𝟓</m:t>
                        </m:r>
                      </m:den>
                    </m:f>
                    <m:r>
                      <a:rPr lang="en-US" sz="1400" b="0" i="0" smtClean="0">
                        <a:latin typeface="Cambria Math" charset="0"/>
                        <a:ea typeface="Times New Roman" charset="0"/>
                        <a:cs typeface="+mj-cs"/>
                      </a:rPr>
                      <m:t>=</m:t>
                    </m:r>
                    <m:f>
                      <m:fPr>
                        <m:ctrlPr>
                          <a:rPr lang="en-US" sz="1400" i="1">
                            <a:latin typeface="Cambria Math" panose="02040503050406030204" pitchFamily="18" charset="0"/>
                            <a:cs typeface="+mj-cs"/>
                          </a:rPr>
                        </m:ctrlPr>
                      </m:fPr>
                      <m:num>
                        <m:r>
                          <a:rPr lang="en-US" sz="1400" b="1" i="1">
                            <a:solidFill>
                              <a:srgbClr val="000000"/>
                            </a:solidFill>
                            <a:latin typeface="Cambria Math" charset="0"/>
                            <a:ea typeface="Times New Roman" charset="0"/>
                            <a:cs typeface="+mj-cs"/>
                          </a:rPr>
                          <m:t>𝟎</m:t>
                        </m:r>
                        <m:r>
                          <a:rPr lang="en-US" sz="1400" b="1" i="1">
                            <a:solidFill>
                              <a:srgbClr val="000000"/>
                            </a:solidFill>
                            <a:latin typeface="Cambria Math" charset="0"/>
                            <a:ea typeface="Times New Roman" charset="0"/>
                            <a:cs typeface="+mj-cs"/>
                          </a:rPr>
                          <m:t>.</m:t>
                        </m:r>
                        <m:r>
                          <a:rPr lang="en-US" sz="1400" b="1" i="1" smtClean="0">
                            <a:solidFill>
                              <a:srgbClr val="000000"/>
                            </a:solidFill>
                            <a:latin typeface="Cambria Math" charset="0"/>
                            <a:ea typeface="Times New Roman" charset="0"/>
                            <a:cs typeface="+mj-cs"/>
                          </a:rPr>
                          <m:t>𝟎𝟒𝟓</m:t>
                        </m:r>
                      </m:num>
                      <m:den>
                        <m:r>
                          <a:rPr lang="en-US" sz="1400" b="1" i="1" smtClean="0">
                            <a:solidFill>
                              <a:srgbClr val="000000"/>
                            </a:solidFill>
                            <a:latin typeface="Cambria Math" charset="0"/>
                            <a:ea typeface="Times New Roman" charset="0"/>
                            <a:cs typeface="+mj-cs"/>
                          </a:rPr>
                          <m:t>𝟎</m:t>
                        </m:r>
                        <m:r>
                          <a:rPr lang="en-US" sz="1400" b="1" i="1" smtClean="0">
                            <a:solidFill>
                              <a:srgbClr val="000000"/>
                            </a:solidFill>
                            <a:latin typeface="Cambria Math" charset="0"/>
                            <a:ea typeface="Times New Roman" charset="0"/>
                            <a:cs typeface="+mj-cs"/>
                          </a:rPr>
                          <m:t>.</m:t>
                        </m:r>
                        <m:r>
                          <a:rPr lang="en-US" sz="1400" b="1" i="1" smtClean="0">
                            <a:solidFill>
                              <a:srgbClr val="000000"/>
                            </a:solidFill>
                            <a:latin typeface="Cambria Math" charset="0"/>
                            <a:ea typeface="Times New Roman" charset="0"/>
                            <a:cs typeface="+mj-cs"/>
                          </a:rPr>
                          <m:t>𝟎𝟗</m:t>
                        </m:r>
                      </m:den>
                    </m:f>
                    <m:r>
                      <a:rPr lang="en-US" sz="1400" b="0" i="0" smtClean="0">
                        <a:solidFill>
                          <a:schemeClr val="tx1"/>
                        </a:solidFill>
                        <a:latin typeface="Cambria Math" charset="0"/>
                        <a:ea typeface="Times New Roman" charset="0"/>
                        <a:cs typeface="+mj-cs"/>
                      </a:rPr>
                      <m:t>=</m:t>
                    </m:r>
                    <m:r>
                      <a:rPr lang="en-US" sz="1400" b="0" i="0" smtClean="0">
                        <a:solidFill>
                          <a:schemeClr val="tx1"/>
                        </a:solidFill>
                        <a:latin typeface="Cambria Math" charset="0"/>
                        <a:ea typeface="Times New Roman" charset="0"/>
                        <a:cs typeface="+mj-cs"/>
                      </a:rPr>
                      <m:t>0</m:t>
                    </m:r>
                    <m:r>
                      <a:rPr lang="en-US" sz="1400" b="0" i="0" smtClean="0">
                        <a:solidFill>
                          <a:schemeClr val="tx1"/>
                        </a:solidFill>
                        <a:latin typeface="Cambria Math" charset="0"/>
                        <a:ea typeface="Times New Roman" charset="0"/>
                        <a:cs typeface="+mj-cs"/>
                      </a:rPr>
                      <m:t>.</m:t>
                    </m:r>
                    <m:r>
                      <a:rPr lang="en-US" sz="1400" b="0" i="1" smtClean="0">
                        <a:solidFill>
                          <a:schemeClr val="tx1"/>
                        </a:solidFill>
                        <a:latin typeface="Cambria Math" charset="0"/>
                        <a:ea typeface="Times New Roman" charset="0"/>
                        <a:cs typeface="+mj-cs"/>
                      </a:rPr>
                      <m:t>5</m:t>
                    </m:r>
                  </m:oMath>
                </a14:m>
                <a:endParaRPr lang="en-US" sz="1400" dirty="0">
                  <a:solidFill>
                    <a:schemeClr val="tx1"/>
                  </a:solidFill>
                  <a:latin typeface="Times New Roman" charset="0"/>
                  <a:ea typeface="Times New Roman" charset="0"/>
                  <a:cs typeface="+mj-cs"/>
                </a:endParaRPr>
              </a:p>
            </p:txBody>
          </p:sp>
        </mc:Choice>
        <mc:Fallback xmlns="">
          <p:sp>
            <p:nvSpPr>
              <p:cNvPr id="35" name="Rectangle 34"/>
              <p:cNvSpPr>
                <a:spLocks noRot="1" noChangeAspect="1" noMove="1" noResize="1" noEditPoints="1" noAdjustHandles="1" noChangeArrowheads="1" noChangeShapeType="1" noTextEdit="1"/>
              </p:cNvSpPr>
              <p:nvPr/>
            </p:nvSpPr>
            <p:spPr>
              <a:xfrm>
                <a:off x="228256" y="515481"/>
                <a:ext cx="8806240" cy="6159378"/>
              </a:xfrm>
              <a:prstGeom prst="rect">
                <a:avLst/>
              </a:prstGeom>
              <a:blipFill rotWithShape="0">
                <a:blip r:embed="rId3"/>
                <a:stretch>
                  <a:fillRect l="-346" t="-297" r="-692" b="-2178"/>
                </a:stretch>
              </a:blipFill>
            </p:spPr>
            <p:txBody>
              <a:bodyPr/>
              <a:lstStyle/>
              <a:p>
                <a:r>
                  <a:rPr lang="en-US">
                    <a:noFill/>
                  </a:rPr>
                  <a:t> </a:t>
                </a:r>
              </a:p>
            </p:txBody>
          </p:sp>
        </mc:Fallback>
      </mc:AlternateContent>
      <p:sp>
        <p:nvSpPr>
          <p:cNvPr id="36" name="Title 1"/>
          <p:cNvSpPr txBox="1">
            <a:spLocks/>
          </p:cNvSpPr>
          <p:nvPr/>
        </p:nvSpPr>
        <p:spPr>
          <a:xfrm>
            <a:off x="118753" y="0"/>
            <a:ext cx="9025247" cy="608465"/>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smtClean="0">
                <a:latin typeface="Times New Roman" charset="0"/>
                <a:ea typeface="Times New Roman" charset="0"/>
                <a:cs typeface="Times New Roman" charset="0"/>
              </a:rPr>
              <a:t>The explaining of computing the probability of knowing the concepts</a:t>
            </a:r>
            <a:endParaRPr lang="en-US" sz="2400" b="1">
              <a:latin typeface="Times New Roman" charset="0"/>
              <a:ea typeface="Times New Roman" charset="0"/>
              <a:cs typeface="Times New Roman" charset="0"/>
            </a:endParaRPr>
          </a:p>
        </p:txBody>
      </p:sp>
    </p:spTree>
    <p:extLst>
      <p:ext uri="{BB962C8B-B14F-4D97-AF65-F5344CB8AC3E}">
        <p14:creationId xmlns:p14="http://schemas.microsoft.com/office/powerpoint/2010/main" val="108137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8F3DF5-46B4-354D-BEB6-FC8B3F9E8E19}" type="slidenum">
              <a:rPr lang="en-US" smtClean="0"/>
              <a:t>69</a:t>
            </a:fld>
            <a:endParaRPr lang="en-US"/>
          </a:p>
        </p:txBody>
      </p:sp>
      <p:grpSp>
        <p:nvGrpSpPr>
          <p:cNvPr id="5" name="Group 4"/>
          <p:cNvGrpSpPr/>
          <p:nvPr/>
        </p:nvGrpSpPr>
        <p:grpSpPr>
          <a:xfrm>
            <a:off x="2913363" y="608465"/>
            <a:ext cx="2988360" cy="1868981"/>
            <a:chOff x="802498" y="894257"/>
            <a:chExt cx="2988360" cy="1868981"/>
          </a:xfrm>
        </p:grpSpPr>
        <p:grpSp>
          <p:nvGrpSpPr>
            <p:cNvPr id="4" name="Group 3"/>
            <p:cNvGrpSpPr/>
            <p:nvPr/>
          </p:nvGrpSpPr>
          <p:grpSpPr>
            <a:xfrm>
              <a:off x="802498" y="894257"/>
              <a:ext cx="2988360" cy="1868981"/>
              <a:chOff x="802498" y="894257"/>
              <a:chExt cx="2988360" cy="1868981"/>
            </a:xfrm>
          </p:grpSpPr>
          <p:grpSp>
            <p:nvGrpSpPr>
              <p:cNvPr id="3" name="Group 2"/>
              <p:cNvGrpSpPr/>
              <p:nvPr/>
            </p:nvGrpSpPr>
            <p:grpSpPr>
              <a:xfrm>
                <a:off x="802498" y="894257"/>
                <a:ext cx="2691395" cy="1868981"/>
                <a:chOff x="802498" y="894257"/>
                <a:chExt cx="2691395" cy="1868981"/>
              </a:xfrm>
            </p:grpSpPr>
            <p:grpSp>
              <p:nvGrpSpPr>
                <p:cNvPr id="186" name="Group 185"/>
                <p:cNvGrpSpPr/>
                <p:nvPr/>
              </p:nvGrpSpPr>
              <p:grpSpPr>
                <a:xfrm>
                  <a:off x="1188838" y="894257"/>
                  <a:ext cx="2305055" cy="1868981"/>
                  <a:chOff x="376537" y="1114263"/>
                  <a:chExt cx="2305055" cy="1868981"/>
                </a:xfrm>
              </p:grpSpPr>
              <p:cxnSp>
                <p:nvCxnSpPr>
                  <p:cNvPr id="104" name="Straight Connector 103"/>
                  <p:cNvCxnSpPr>
                    <a:stCxn id="88" idx="3"/>
                    <a:endCxn id="19" idx="2"/>
                  </p:cNvCxnSpPr>
                  <p:nvPr/>
                </p:nvCxnSpPr>
                <p:spPr>
                  <a:xfrm>
                    <a:off x="754671" y="2820484"/>
                    <a:ext cx="184694" cy="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376537" y="1114263"/>
                    <a:ext cx="2305055" cy="1868981"/>
                    <a:chOff x="376537" y="1114263"/>
                    <a:chExt cx="2305055" cy="1868981"/>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376537" y="1114263"/>
                      <a:ext cx="2305055" cy="1868981"/>
                      <a:chOff x="376537" y="1114263"/>
                      <a:chExt cx="2305055" cy="1868981"/>
                    </a:xfrm>
                  </p:grpSpPr>
                  <p:sp>
                    <p:nvSpPr>
                      <p:cNvPr id="73" name="Oval 72"/>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183" name="Group 182"/>
                      <p:cNvGrpSpPr/>
                      <p:nvPr/>
                    </p:nvGrpSpPr>
                    <p:grpSpPr>
                      <a:xfrm>
                        <a:off x="376537" y="1114263"/>
                        <a:ext cx="2305055" cy="1862248"/>
                        <a:chOff x="376537" y="1114263"/>
                        <a:chExt cx="2305055" cy="1862248"/>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376537" y="1114263"/>
                          <a:ext cx="2305055" cy="1862248"/>
                          <a:chOff x="376537" y="1114263"/>
                          <a:chExt cx="2305055" cy="1862248"/>
                        </a:xfrm>
                      </p:grpSpPr>
                      <p:grpSp>
                        <p:nvGrpSpPr>
                          <p:cNvPr id="149" name="Group 148"/>
                          <p:cNvGrpSpPr/>
                          <p:nvPr/>
                        </p:nvGrpSpPr>
                        <p:grpSpPr>
                          <a:xfrm>
                            <a:off x="376537" y="1114263"/>
                            <a:ext cx="2305055" cy="1862248"/>
                            <a:chOff x="376537" y="1114263"/>
                            <a:chExt cx="2305055" cy="1862248"/>
                          </a:xfrm>
                        </p:grpSpPr>
                        <p:sp>
                          <p:nvSpPr>
                            <p:cNvPr id="88" name="Rectangle 87"/>
                            <p:cNvSpPr/>
                            <p:nvPr/>
                          </p:nvSpPr>
                          <p:spPr>
                            <a:xfrm>
                              <a:off x="376537" y="2695921"/>
                              <a:ext cx="378134" cy="249126"/>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grpSp>
                          <p:nvGrpSpPr>
                            <p:cNvPr id="2" name="Group 1"/>
                            <p:cNvGrpSpPr/>
                            <p:nvPr/>
                          </p:nvGrpSpPr>
                          <p:grpSpPr>
                            <a:xfrm>
                              <a:off x="847121" y="1114263"/>
                              <a:ext cx="1834471" cy="1862248"/>
                              <a:chOff x="4269040" y="951479"/>
                              <a:chExt cx="1392760" cy="2385743"/>
                            </a:xfrm>
                          </p:grpSpPr>
                          <p:sp>
                            <p:nvSpPr>
                              <p:cNvPr id="7" name="Rectangle 6"/>
                              <p:cNvSpPr/>
                              <p:nvPr/>
                            </p:nvSpPr>
                            <p:spPr>
                              <a:xfrm>
                                <a:off x="5378034"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C</a:t>
                                </a:r>
                                <a:r>
                                  <a:rPr lang="en-US" sz="1000" b="1" baseline="-25000" dirty="0" smtClean="0">
                                    <a:solidFill>
                                      <a:schemeClr val="tx1"/>
                                    </a:solidFill>
                                    <a:latin typeface="Times New Roman"/>
                                    <a:cs typeface="Times New Roman"/>
                                  </a:rPr>
                                  <a:t>1</a:t>
                                </a:r>
                                <a:endParaRPr lang="en-US" sz="1000" b="1" baseline="-25000" dirty="0">
                                  <a:solidFill>
                                    <a:schemeClr val="tx1"/>
                                  </a:solidFill>
                                  <a:latin typeface="Times New Roman"/>
                                  <a:cs typeface="Times New Roman"/>
                                </a:endParaRPr>
                              </a:p>
                            </p:txBody>
                          </p:sp>
                          <p:sp>
                            <p:nvSpPr>
                              <p:cNvPr id="9" name="Oval 8"/>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C</a:t>
                                </a:r>
                                <a:r>
                                  <a:rPr lang="en-US" sz="1000" b="1" baseline="-25000" dirty="0" smtClean="0">
                                    <a:solidFill>
                                      <a:schemeClr val="tx1"/>
                                    </a:solidFill>
                                    <a:latin typeface="Times New Roman"/>
                                    <a:cs typeface="Times New Roman"/>
                                  </a:rPr>
                                  <a:t>2</a:t>
                                </a:r>
                                <a:endParaRPr lang="en-US" sz="1000" b="1" baseline="-25000" dirty="0">
                                  <a:solidFill>
                                    <a:schemeClr val="tx1"/>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4" name="Straight Connector 33"/>
                              <p:cNvCxnSpPr>
                                <a:stCxn id="7" idx="1"/>
                                <a:endCxn id="73" idx="6"/>
                              </p:cNvCxnSpPr>
                              <p:nvPr/>
                            </p:nvCxnSpPr>
                            <p:spPr>
                              <a:xfrm flipH="1" flipV="1">
                                <a:off x="5231479" y="3145962"/>
                                <a:ext cx="146555" cy="2068"/>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4"/>
                                <a:endCxn id="73" idx="0"/>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10971" cy="632030"/>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grp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grpSp>
                </p:grpSp>
              </p:grpSp>
            </p:grpSp>
            <p:sp>
              <p:nvSpPr>
                <p:cNvPr id="48" name="Rectangle 47"/>
                <p:cNvSpPr/>
                <p:nvPr/>
              </p:nvSpPr>
              <p:spPr>
                <a:xfrm>
                  <a:off x="802498" y="1731471"/>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a:t>
                  </a:r>
                  <a:endParaRPr lang="en-US" sz="1000" b="1">
                    <a:solidFill>
                      <a:schemeClr val="tx1"/>
                    </a:solidFill>
                    <a:latin typeface="Times New Roman"/>
                    <a:cs typeface="Times New Roman"/>
                  </a:endParaRPr>
                </a:p>
              </p:txBody>
            </p:sp>
          </p:grpSp>
          <p:sp>
            <p:nvSpPr>
              <p:cNvPr id="49" name="Rectangle 48"/>
              <p:cNvSpPr/>
              <p:nvPr/>
            </p:nvSpPr>
            <p:spPr>
              <a:xfrm>
                <a:off x="3412724" y="1744099"/>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DQ2</a:t>
                </a:r>
                <a:endParaRPr lang="en-US" sz="1000" b="1">
                  <a:solidFill>
                    <a:schemeClr val="tx1"/>
                  </a:solidFill>
                  <a:latin typeface="Times New Roman"/>
                  <a:cs typeface="Times New Roman"/>
                </a:endParaRPr>
              </a:p>
            </p:txBody>
          </p:sp>
        </p:grpSp>
        <p:cxnSp>
          <p:nvCxnSpPr>
            <p:cNvPr id="50" name="Straight Connector 49"/>
            <p:cNvCxnSpPr>
              <a:stCxn id="49" idx="1"/>
              <a:endCxn id="9" idx="6"/>
            </p:cNvCxnSpPr>
            <p:nvPr/>
          </p:nvCxnSpPr>
          <p:spPr>
            <a:xfrm flipH="1">
              <a:off x="3045069" y="1894954"/>
              <a:ext cx="367655" cy="7321"/>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8" idx="3"/>
            </p:cNvCxnSpPr>
            <p:nvPr/>
          </p:nvCxnSpPr>
          <p:spPr>
            <a:xfrm>
              <a:off x="1180632" y="1882326"/>
              <a:ext cx="489978" cy="0"/>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120644" y="1285947"/>
              <a:ext cx="425314" cy="506000"/>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19" idx="7"/>
            </p:cNvCxnSpPr>
            <p:nvPr/>
          </p:nvCxnSpPr>
          <p:spPr>
            <a:xfrm flipH="1">
              <a:off x="2066609" y="2036622"/>
              <a:ext cx="558391" cy="453529"/>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35" name="Rectangle 34"/>
              <p:cNvSpPr/>
              <p:nvPr/>
            </p:nvSpPr>
            <p:spPr>
              <a:xfrm>
                <a:off x="41046" y="2516411"/>
                <a:ext cx="8806240" cy="4094519"/>
              </a:xfrm>
              <a:prstGeom prst="rect">
                <a:avLst/>
              </a:prstGeom>
            </p:spPr>
            <p:txBody>
              <a:bodyPr wrap="square">
                <a:spAutoFit/>
              </a:bodyPr>
              <a:lstStyle/>
              <a:p>
                <a:pPr rtl="1"/>
                <a:r>
                  <a:rPr lang="en-US" sz="1400" dirty="0" smtClean="0">
                    <a:latin typeface="Times New Roman" charset="0"/>
                    <a:ea typeface="Times New Roman" charset="0"/>
                    <a:cs typeface="+mj-cs"/>
                  </a:rPr>
                  <a:t>Th</a:t>
                </a:r>
                <a:r>
                  <a:rPr lang="en-US" sz="1200" dirty="0" smtClean="0">
                    <a:latin typeface="Times New Roman" charset="0"/>
                    <a:ea typeface="Times New Roman" charset="0"/>
                    <a:cs typeface="+mj-cs"/>
                  </a:rPr>
                  <a:t>e estimated </a:t>
                </a:r>
                <a:r>
                  <a:rPr lang="en-US" sz="1200" dirty="0" smtClean="0">
                    <a:solidFill>
                      <a:srgbClr val="FF0000"/>
                    </a:solidFill>
                    <a:latin typeface="Times New Roman" charset="0"/>
                    <a:ea typeface="Times New Roman" charset="0"/>
                    <a:cs typeface="+mj-cs"/>
                  </a:rPr>
                  <a:t>probability of knowing the concept c</a:t>
                </a:r>
                <a:r>
                  <a:rPr lang="en-US" sz="1200" baseline="-25000" dirty="0" smtClean="0">
                    <a:solidFill>
                      <a:srgbClr val="FF0000"/>
                    </a:solidFill>
                    <a:latin typeface="Times New Roman" charset="0"/>
                    <a:ea typeface="Times New Roman" charset="0"/>
                    <a:cs typeface="+mj-cs"/>
                  </a:rPr>
                  <a:t>2</a:t>
                </a:r>
                <a:r>
                  <a:rPr lang="en-US" sz="1200" dirty="0" smtClean="0">
                    <a:solidFill>
                      <a:srgbClr val="FF0000"/>
                    </a:solidFill>
                    <a:latin typeface="Times New Roman" charset="0"/>
                    <a:ea typeface="Times New Roman" charset="0"/>
                    <a:cs typeface="+mj-cs"/>
                  </a:rPr>
                  <a:t> </a:t>
                </a:r>
                <a:r>
                  <a:rPr lang="en-US" sz="1200" dirty="0" smtClean="0">
                    <a:latin typeface="Times New Roman" charset="0"/>
                    <a:ea typeface="Times New Roman" charset="0"/>
                    <a:cs typeface="+mj-cs"/>
                  </a:rPr>
                  <a:t>by computation of </a:t>
                </a:r>
                <a:r>
                  <a:rPr lang="en-US" sz="1200" dirty="0" smtClean="0">
                    <a:solidFill>
                      <a:srgbClr val="FF0000"/>
                    </a:solidFill>
                    <a:latin typeface="Times New Roman" charset="0"/>
                    <a:ea typeface="Times New Roman" charset="0"/>
                    <a:cs typeface="+mj-cs"/>
                  </a:rPr>
                  <a:t>direct question DQ </a:t>
                </a:r>
                <a:r>
                  <a:rPr lang="en-US" sz="1200" dirty="0" smtClean="0">
                    <a:latin typeface="Times New Roman" charset="0"/>
                    <a:ea typeface="Times New Roman" charset="0"/>
                    <a:cs typeface="+mj-cs"/>
                  </a:rPr>
                  <a:t>(The confirmation test) in the addition to the set of open questions OQ</a:t>
                </a:r>
              </a:p>
              <a:p>
                <a:r>
                  <a:rPr lang="en-US" sz="1200" dirty="0" smtClean="0">
                    <a:latin typeface="Times New Roman" charset="0"/>
                    <a:ea typeface="Times New Roman" charset="0"/>
                    <a:cs typeface="+mj-cs"/>
                  </a:rPr>
                  <a:t>In the case of the concept C</a:t>
                </a:r>
                <a:r>
                  <a:rPr lang="en-US" sz="1200" baseline="-25000" dirty="0" smtClean="0">
                    <a:latin typeface="Times New Roman" charset="0"/>
                    <a:ea typeface="Times New Roman" charset="0"/>
                    <a:cs typeface="+mj-cs"/>
                  </a:rPr>
                  <a:t>2</a:t>
                </a:r>
                <a:r>
                  <a:rPr lang="en-US" sz="1200" dirty="0" smtClean="0">
                    <a:latin typeface="Times New Roman" charset="0"/>
                    <a:ea typeface="Times New Roman" charset="0"/>
                    <a:cs typeface="+mj-cs"/>
                  </a:rPr>
                  <a:t>, which is tested in the concept state VS and tested by the set of questions in OQ = {OQ</a:t>
                </a:r>
                <a:r>
                  <a:rPr lang="en-US" sz="1200" baseline="-25000" dirty="0" smtClean="0">
                    <a:latin typeface="Times New Roman" charset="0"/>
                    <a:ea typeface="Times New Roman" charset="0"/>
                    <a:cs typeface="+mj-cs"/>
                  </a:rPr>
                  <a:t>1</a:t>
                </a:r>
                <a:r>
                  <a:rPr lang="en-US" sz="1200" dirty="0" smtClean="0">
                    <a:latin typeface="Times New Roman" charset="0"/>
                    <a:ea typeface="Times New Roman" charset="0"/>
                    <a:cs typeface="+mj-cs"/>
                  </a:rPr>
                  <a:t>,</a:t>
                </a:r>
                <a14:m>
                  <m:oMath xmlns:m="http://schemas.openxmlformats.org/officeDocument/2006/math">
                    <m:acc>
                      <m:accPr>
                        <m:chr m:val="̅"/>
                        <m:ctrlPr>
                          <a:rPr lang="en-US" sz="1200" i="1" smtClean="0">
                            <a:latin typeface="Cambria Math" panose="02040503050406030204" pitchFamily="18" charset="0"/>
                            <a:ea typeface="Times New Roman" charset="0"/>
                          </a:rPr>
                        </m:ctrlPr>
                      </m:accPr>
                      <m:e>
                        <m:r>
                          <m:rPr>
                            <m:sty m:val="p"/>
                          </m:rPr>
                          <a:rPr lang="en-US" sz="1200" i="0" smtClean="0">
                            <a:latin typeface="Cambria Math" charset="0"/>
                            <a:ea typeface="Times New Roman" charset="0"/>
                          </a:rPr>
                          <m:t>OQ</m:t>
                        </m:r>
                        <m:r>
                          <a:rPr lang="en-US" sz="1200" i="0" baseline="-25000">
                            <a:latin typeface="Cambria Math" charset="0"/>
                            <a:ea typeface="Times New Roman" charset="0"/>
                          </a:rPr>
                          <m:t>2</m:t>
                        </m:r>
                      </m:e>
                    </m:acc>
                  </m:oMath>
                </a14:m>
                <a:r>
                  <a:rPr lang="en-US" sz="1200" dirty="0" smtClean="0">
                    <a:latin typeface="Times New Roman" charset="0"/>
                    <a:ea typeface="Times New Roman" charset="0"/>
                  </a:rPr>
                  <a:t>}</a:t>
                </a:r>
                <a:r>
                  <a:rPr lang="en-US" sz="1200" dirty="0" smtClean="0">
                    <a:latin typeface="Times New Roman" charset="0"/>
                    <a:ea typeface="Times New Roman" charset="0"/>
                    <a:cs typeface="+mj-cs"/>
                  </a:rPr>
                  <a:t> and confirmed by </a:t>
                </a:r>
                <a:r>
                  <a:rPr lang="en-US" sz="1200" dirty="0" smtClean="0">
                    <a:latin typeface="Times New Roman" charset="0"/>
                    <a:ea typeface="Times New Roman" charset="0"/>
                  </a:rPr>
                  <a:t>direct </a:t>
                </a:r>
                <a:r>
                  <a:rPr lang="en-US" sz="1200" dirty="0">
                    <a:latin typeface="Times New Roman" charset="0"/>
                    <a:ea typeface="Times New Roman" charset="0"/>
                  </a:rPr>
                  <a:t>question </a:t>
                </a:r>
                <a:r>
                  <a:rPr lang="en-US" sz="1200" dirty="0" smtClean="0">
                    <a:latin typeface="Times New Roman" charset="0"/>
                    <a:ea typeface="Times New Roman" charset="0"/>
                  </a:rPr>
                  <a:t>DQ</a:t>
                </a:r>
                <a:r>
                  <a:rPr lang="en-US" sz="1200" baseline="-25000" dirty="0" smtClean="0">
                    <a:latin typeface="Times New Roman" charset="0"/>
                    <a:ea typeface="Times New Roman" charset="0"/>
                  </a:rPr>
                  <a:t>2</a:t>
                </a:r>
                <a:endParaRPr lang="en-US" sz="1200" baseline="-25000" dirty="0">
                  <a:latin typeface="Times New Roman" charset="0"/>
                  <a:ea typeface="Times New Roman" charset="0"/>
                </a:endParaRPr>
              </a:p>
              <a:p>
                <a:pPr rtl="1"/>
                <a:endParaRPr lang="en-US" sz="1200" baseline="-25000" dirty="0" smtClean="0">
                  <a:latin typeface="Times New Roman" charset="0"/>
                  <a:ea typeface="Times New Roman" charset="0"/>
                  <a:cs typeface="+mj-cs"/>
                </a:endParaRPr>
              </a:p>
              <a:p>
                <a:pPr marL="285750" indent="-285750">
                  <a:buFont typeface="Wingdings" charset="2"/>
                  <a:buChar char="Ø"/>
                </a:pPr>
                <a:r>
                  <a:rPr lang="en-US" sz="1200" b="1" dirty="0">
                    <a:latin typeface="Times New Roman" charset="0"/>
                    <a:ea typeface="Times New Roman" charset="0"/>
                  </a:rPr>
                  <a:t>P(C</a:t>
                </a:r>
                <a:r>
                  <a:rPr lang="en-US" sz="1200" b="1" baseline="-25000" dirty="0">
                    <a:latin typeface="Times New Roman" charset="0"/>
                    <a:ea typeface="Times New Roman" charset="0"/>
                  </a:rPr>
                  <a:t>2</a:t>
                </a:r>
                <a:r>
                  <a:rPr lang="en-US" sz="1200" b="1" dirty="0">
                    <a:latin typeface="Times New Roman" charset="0"/>
                    <a:ea typeface="Times New Roman" charset="0"/>
                  </a:rPr>
                  <a:t>|R) = </a:t>
                </a:r>
                <a14:m>
                  <m:oMath xmlns:m="http://schemas.openxmlformats.org/officeDocument/2006/math">
                    <m:f>
                      <m:fPr>
                        <m:ctrlPr>
                          <a:rPr lang="en-US" sz="1200" i="1">
                            <a:latin typeface="Cambria Math" panose="02040503050406030204" pitchFamily="18" charset="0"/>
                            <a:ea typeface="Times New Roman" charset="0"/>
                            <a:cs typeface="Times New Roman" charset="0"/>
                          </a:rPr>
                        </m:ctrlPr>
                      </m:fPr>
                      <m:num>
                        <m:r>
                          <m:rPr>
                            <m:sty m:val="p"/>
                          </m:rPr>
                          <a:rPr lang="en-US" sz="1200" i="1">
                            <a:solidFill>
                              <a:srgbClr val="000000"/>
                            </a:solidFill>
                            <a:latin typeface="Cambria Math" charset="0"/>
                            <a:ea typeface="Times New Roman" charset="0"/>
                            <a:cs typeface="Times New Roman" charset="0"/>
                          </a:rPr>
                          <m:t>P</m:t>
                        </m:r>
                        <m:d>
                          <m:dPr>
                            <m:ctrlPr>
                              <a:rPr lang="en-US" sz="1200" i="1">
                                <a:solidFill>
                                  <a:srgbClr val="000000"/>
                                </a:solidFill>
                                <a:latin typeface="Cambria Math" panose="02040503050406030204" pitchFamily="18" charset="0"/>
                                <a:ea typeface="Times New Roman" charset="0"/>
                                <a:cs typeface="Times New Roman" charset="0"/>
                              </a:rPr>
                            </m:ctrlPr>
                          </m:dPr>
                          <m:e>
                            <m:r>
                              <m:rPr>
                                <m:sty m:val="p"/>
                              </m:rPr>
                              <a:rPr lang="en-US" sz="1200" i="1">
                                <a:solidFill>
                                  <a:srgbClr val="000000"/>
                                </a:solidFill>
                                <a:latin typeface="Cambria Math" charset="0"/>
                                <a:ea typeface="Times New Roman" charset="0"/>
                                <a:cs typeface="Times New Roman" charset="0"/>
                              </a:rPr>
                              <m:t>R</m:t>
                            </m:r>
                          </m:e>
                          <m:e>
                            <m:sSub>
                              <m:sSubPr>
                                <m:ctrlPr>
                                  <a:rPr lang="en-US" sz="1200" i="1">
                                    <a:solidFill>
                                      <a:srgbClr val="000000"/>
                                    </a:solidFill>
                                    <a:latin typeface="Cambria Math" panose="02040503050406030204" pitchFamily="18" charset="0"/>
                                    <a:ea typeface="Times New Roman" charset="0"/>
                                    <a:cs typeface="Times New Roman" charset="0"/>
                                  </a:rPr>
                                </m:ctrlPr>
                              </m:sSubPr>
                              <m:e>
                                <m:r>
                                  <m:rPr>
                                    <m:sty m:val="p"/>
                                  </m:rPr>
                                  <a:rPr lang="en-US" sz="1200">
                                    <a:latin typeface="Cambria Math" charset="0"/>
                                    <a:ea typeface="Cambria Math" charset="0"/>
                                    <a:cs typeface="Cambria Math" charset="0"/>
                                  </a:rPr>
                                  <m:t>C</m:t>
                                </m:r>
                              </m:e>
                              <m:sub>
                                <m:r>
                                  <a:rPr lang="en-US" sz="1200">
                                    <a:solidFill>
                                      <a:srgbClr val="000000"/>
                                    </a:solidFill>
                                    <a:latin typeface="Cambria Math" charset="0"/>
                                    <a:ea typeface="Times New Roman" charset="0"/>
                                    <a:cs typeface="Times New Roman" charset="0"/>
                                  </a:rPr>
                                  <m:t>2</m:t>
                                </m:r>
                              </m:sub>
                            </m:sSub>
                          </m:e>
                        </m:d>
                        <m:r>
                          <a:rPr lang="en-US" sz="1200">
                            <a:solidFill>
                              <a:srgbClr val="000000"/>
                            </a:solidFill>
                            <a:latin typeface="Cambria Math" charset="0"/>
                            <a:ea typeface="Times New Roman" charset="0"/>
                            <a:cs typeface="Times New Roman" charset="0"/>
                          </a:rPr>
                          <m:t>∗ </m:t>
                        </m:r>
                        <m:r>
                          <m:rPr>
                            <m:sty m:val="p"/>
                          </m:rPr>
                          <a:rPr lang="en-US" sz="1200" i="1">
                            <a:solidFill>
                              <a:srgbClr val="000000"/>
                            </a:solidFill>
                            <a:latin typeface="Cambria Math" charset="0"/>
                            <a:ea typeface="Times New Roman" charset="0"/>
                            <a:cs typeface="Times New Roman" charset="0"/>
                          </a:rPr>
                          <m:t>P</m:t>
                        </m:r>
                        <m:d>
                          <m:dPr>
                            <m:ctrlPr>
                              <a:rPr lang="en-US" sz="1200" i="1">
                                <a:solidFill>
                                  <a:srgbClr val="000000"/>
                                </a:solidFill>
                                <a:latin typeface="Cambria Math" panose="02040503050406030204" pitchFamily="18" charset="0"/>
                                <a:ea typeface="Times New Roman" charset="0"/>
                                <a:cs typeface="Times New Roman" charset="0"/>
                              </a:rPr>
                            </m:ctrlPr>
                          </m:dPr>
                          <m:e>
                            <m:sSub>
                              <m:sSubPr>
                                <m:ctrlPr>
                                  <a:rPr lang="en-US" sz="1200" i="1">
                                    <a:solidFill>
                                      <a:srgbClr val="000000"/>
                                    </a:solidFill>
                                    <a:latin typeface="Cambria Math" panose="02040503050406030204" pitchFamily="18" charset="0"/>
                                    <a:ea typeface="Times New Roman" charset="0"/>
                                    <a:cs typeface="Times New Roman" charset="0"/>
                                  </a:rPr>
                                </m:ctrlPr>
                              </m:sSubPr>
                              <m:e>
                                <m:r>
                                  <m:rPr>
                                    <m:sty m:val="p"/>
                                  </m:rPr>
                                  <a:rPr lang="en-US" sz="1200">
                                    <a:latin typeface="Cambria Math" charset="0"/>
                                    <a:ea typeface="Cambria Math" charset="0"/>
                                    <a:cs typeface="Cambria Math" charset="0"/>
                                  </a:rPr>
                                  <m:t>C</m:t>
                                </m:r>
                              </m:e>
                              <m:sub>
                                <m:r>
                                  <a:rPr lang="en-US" sz="1200">
                                    <a:solidFill>
                                      <a:srgbClr val="000000"/>
                                    </a:solidFill>
                                    <a:latin typeface="Cambria Math" charset="0"/>
                                    <a:ea typeface="Times New Roman" charset="0"/>
                                    <a:cs typeface="Times New Roman" charset="0"/>
                                  </a:rPr>
                                  <m:t>2</m:t>
                                </m:r>
                              </m:sub>
                            </m:sSub>
                          </m:e>
                        </m:d>
                      </m:num>
                      <m:den>
                        <m:r>
                          <m:rPr>
                            <m:sty m:val="p"/>
                          </m:rPr>
                          <a:rPr lang="en-US" sz="1200" i="1">
                            <a:solidFill>
                              <a:srgbClr val="000000"/>
                            </a:solidFill>
                            <a:latin typeface="Cambria Math" charset="0"/>
                            <a:ea typeface="Times New Roman" charset="0"/>
                            <a:cs typeface="Times New Roman" charset="0"/>
                          </a:rPr>
                          <m:t>P</m:t>
                        </m:r>
                        <m:d>
                          <m:dPr>
                            <m:ctrlPr>
                              <a:rPr lang="en-US" sz="1200" i="1">
                                <a:solidFill>
                                  <a:srgbClr val="000000"/>
                                </a:solidFill>
                                <a:latin typeface="Cambria Math" panose="02040503050406030204" pitchFamily="18" charset="0"/>
                                <a:ea typeface="Times New Roman" charset="0"/>
                                <a:cs typeface="Times New Roman" charset="0"/>
                              </a:rPr>
                            </m:ctrlPr>
                          </m:dPr>
                          <m:e>
                            <m:r>
                              <m:rPr>
                                <m:sty m:val="p"/>
                              </m:rPr>
                              <a:rPr lang="en-US" sz="1200" i="1">
                                <a:solidFill>
                                  <a:srgbClr val="000000"/>
                                </a:solidFill>
                                <a:latin typeface="Cambria Math" charset="0"/>
                                <a:ea typeface="Times New Roman" charset="0"/>
                                <a:cs typeface="Times New Roman" charset="0"/>
                              </a:rPr>
                              <m:t>R</m:t>
                            </m:r>
                          </m:e>
                          <m:e>
                            <m:sSub>
                              <m:sSubPr>
                                <m:ctrlPr>
                                  <a:rPr lang="en-US" sz="1200" i="1">
                                    <a:solidFill>
                                      <a:srgbClr val="000000"/>
                                    </a:solidFill>
                                    <a:latin typeface="Cambria Math" panose="02040503050406030204" pitchFamily="18" charset="0"/>
                                    <a:ea typeface="Times New Roman" charset="0"/>
                                    <a:cs typeface="Times New Roman" charset="0"/>
                                  </a:rPr>
                                </m:ctrlPr>
                              </m:sSubPr>
                              <m:e>
                                <m:r>
                                  <m:rPr>
                                    <m:sty m:val="p"/>
                                  </m:rPr>
                                  <a:rPr lang="en-US" sz="1200">
                                    <a:latin typeface="Cambria Math" charset="0"/>
                                    <a:ea typeface="Cambria Math" charset="0"/>
                                    <a:cs typeface="Cambria Math" charset="0"/>
                                  </a:rPr>
                                  <m:t>C</m:t>
                                </m:r>
                              </m:e>
                              <m:sub>
                                <m:r>
                                  <a:rPr lang="en-US" sz="1200">
                                    <a:solidFill>
                                      <a:srgbClr val="000000"/>
                                    </a:solidFill>
                                    <a:latin typeface="Cambria Math" charset="0"/>
                                    <a:ea typeface="Times New Roman" charset="0"/>
                                    <a:cs typeface="Times New Roman" charset="0"/>
                                  </a:rPr>
                                  <m:t>2</m:t>
                                </m:r>
                              </m:sub>
                            </m:sSub>
                          </m:e>
                        </m:d>
                        <m:r>
                          <a:rPr lang="en-US" sz="1200">
                            <a:solidFill>
                              <a:srgbClr val="000000"/>
                            </a:solidFill>
                            <a:latin typeface="Cambria Math" charset="0"/>
                            <a:ea typeface="Times New Roman" charset="0"/>
                            <a:cs typeface="Times New Roman" charset="0"/>
                          </a:rPr>
                          <m:t>∗ </m:t>
                        </m:r>
                        <m:r>
                          <m:rPr>
                            <m:sty m:val="p"/>
                          </m:rPr>
                          <a:rPr lang="en-US" sz="1200" i="1">
                            <a:solidFill>
                              <a:srgbClr val="000000"/>
                            </a:solidFill>
                            <a:latin typeface="Cambria Math" charset="0"/>
                            <a:ea typeface="Times New Roman" charset="0"/>
                            <a:cs typeface="Times New Roman" charset="0"/>
                          </a:rPr>
                          <m:t>P</m:t>
                        </m:r>
                        <m:d>
                          <m:dPr>
                            <m:ctrlPr>
                              <a:rPr lang="en-US" sz="1200" i="1">
                                <a:solidFill>
                                  <a:srgbClr val="000000"/>
                                </a:solidFill>
                                <a:latin typeface="Cambria Math" panose="02040503050406030204" pitchFamily="18" charset="0"/>
                                <a:ea typeface="Times New Roman" charset="0"/>
                                <a:cs typeface="Times New Roman" charset="0"/>
                              </a:rPr>
                            </m:ctrlPr>
                          </m:dPr>
                          <m:e>
                            <m:sSub>
                              <m:sSubPr>
                                <m:ctrlPr>
                                  <a:rPr lang="en-US" sz="1200" i="1">
                                    <a:solidFill>
                                      <a:srgbClr val="000000"/>
                                    </a:solidFill>
                                    <a:latin typeface="Cambria Math" panose="02040503050406030204" pitchFamily="18" charset="0"/>
                                    <a:ea typeface="Times New Roman" charset="0"/>
                                    <a:cs typeface="Times New Roman" charset="0"/>
                                  </a:rPr>
                                </m:ctrlPr>
                              </m:sSubPr>
                              <m:e>
                                <m:r>
                                  <m:rPr>
                                    <m:sty m:val="p"/>
                                  </m:rPr>
                                  <a:rPr lang="en-US" sz="1200">
                                    <a:latin typeface="Cambria Math" charset="0"/>
                                    <a:ea typeface="Cambria Math" charset="0"/>
                                    <a:cs typeface="Cambria Math" charset="0"/>
                                  </a:rPr>
                                  <m:t>C</m:t>
                                </m:r>
                              </m:e>
                              <m:sub>
                                <m:r>
                                  <a:rPr lang="en-US" sz="1200">
                                    <a:solidFill>
                                      <a:srgbClr val="000000"/>
                                    </a:solidFill>
                                    <a:latin typeface="Cambria Math" charset="0"/>
                                    <a:ea typeface="Times New Roman" charset="0"/>
                                    <a:cs typeface="Times New Roman" charset="0"/>
                                  </a:rPr>
                                  <m:t>2</m:t>
                                </m:r>
                              </m:sub>
                            </m:sSub>
                          </m:e>
                        </m:d>
                        <m:r>
                          <a:rPr lang="en-US" sz="1200">
                            <a:solidFill>
                              <a:srgbClr val="000000"/>
                            </a:solidFill>
                            <a:latin typeface="Cambria Math" charset="0"/>
                            <a:ea typeface="Times New Roman" charset="0"/>
                            <a:cs typeface="Times New Roman" charset="0"/>
                          </a:rPr>
                          <m:t>+</m:t>
                        </m:r>
                        <m:r>
                          <m:rPr>
                            <m:sty m:val="p"/>
                          </m:rPr>
                          <a:rPr lang="en-US" sz="1200">
                            <a:solidFill>
                              <a:srgbClr val="000000"/>
                            </a:solidFill>
                            <a:latin typeface="Cambria Math" charset="0"/>
                            <a:ea typeface="Times New Roman" charset="0"/>
                          </a:rPr>
                          <m:t>P</m:t>
                        </m:r>
                        <m:d>
                          <m:dPr>
                            <m:ctrlPr>
                              <a:rPr lang="en-US" sz="1200" i="1">
                                <a:solidFill>
                                  <a:srgbClr val="000000"/>
                                </a:solidFill>
                                <a:latin typeface="Cambria Math" panose="02040503050406030204" pitchFamily="18" charset="0"/>
                                <a:ea typeface="Times New Roman" charset="0"/>
                              </a:rPr>
                            </m:ctrlPr>
                          </m:dPr>
                          <m:e>
                            <m:r>
                              <m:rPr>
                                <m:nor/>
                              </m:rPr>
                              <a:rPr lang="en-US" sz="1200">
                                <a:latin typeface="Times New Roman" charset="0"/>
                                <a:ea typeface="Times New Roman" charset="0"/>
                                <a:cs typeface="Times New Roman" charset="0"/>
                              </a:rPr>
                              <m:t>R</m:t>
                            </m:r>
                          </m:e>
                          <m:e>
                            <m:sSub>
                              <m:sSubPr>
                                <m:ctrlPr>
                                  <a:rPr lang="en-US" sz="1200" i="1">
                                    <a:latin typeface="Cambria Math" panose="02040503050406030204" pitchFamily="18" charset="0"/>
                                    <a:ea typeface="Cambria Math" charset="0"/>
                                    <a:cs typeface="Cambria Math" charset="0"/>
                                  </a:rPr>
                                </m:ctrlPr>
                              </m:sSubPr>
                              <m:e>
                                <m:acc>
                                  <m:accPr>
                                    <m:chr m:val="̅"/>
                                    <m:ctrlPr>
                                      <a:rPr lang="en-US" sz="1200" i="1">
                                        <a:latin typeface="Cambria Math" panose="02040503050406030204" pitchFamily="18" charset="0"/>
                                        <a:ea typeface="Cambria Math" charset="0"/>
                                        <a:cs typeface="Cambria Math" charset="0"/>
                                      </a:rPr>
                                    </m:ctrlPr>
                                  </m:accPr>
                                  <m:e>
                                    <m:r>
                                      <m:rPr>
                                        <m:sty m:val="p"/>
                                      </m:rPr>
                                      <a:rPr lang="en-US" sz="1200">
                                        <a:latin typeface="Cambria Math" charset="0"/>
                                        <a:ea typeface="Cambria Math" charset="0"/>
                                        <a:cs typeface="Cambria Math" charset="0"/>
                                      </a:rPr>
                                      <m:t>C</m:t>
                                    </m:r>
                                  </m:e>
                                </m:acc>
                              </m:e>
                              <m:sub>
                                <m:r>
                                  <a:rPr lang="en-US" sz="1200">
                                    <a:latin typeface="Cambria Math" charset="0"/>
                                    <a:ea typeface="Cambria Math" charset="0"/>
                                    <a:cs typeface="Cambria Math" charset="0"/>
                                  </a:rPr>
                                  <m:t>2</m:t>
                                </m:r>
                              </m:sub>
                            </m:sSub>
                          </m:e>
                        </m:d>
                        <m:r>
                          <a:rPr lang="en-US" sz="1200">
                            <a:solidFill>
                              <a:srgbClr val="000000"/>
                            </a:solidFill>
                            <a:latin typeface="Cambria Math" charset="0"/>
                            <a:ea typeface="Times New Roman" charset="0"/>
                            <a:cs typeface="Times New Roman" charset="0"/>
                          </a:rPr>
                          <m:t>∗</m:t>
                        </m:r>
                        <m:r>
                          <m:rPr>
                            <m:sty m:val="p"/>
                          </m:rPr>
                          <a:rPr lang="en-US" sz="1200">
                            <a:solidFill>
                              <a:srgbClr val="000000"/>
                            </a:solidFill>
                            <a:latin typeface="Cambria Math" charset="0"/>
                            <a:ea typeface="Times New Roman" charset="0"/>
                          </a:rPr>
                          <m:t>P</m:t>
                        </m:r>
                        <m:d>
                          <m:dPr>
                            <m:ctrlPr>
                              <a:rPr lang="en-US" sz="1200" i="1">
                                <a:solidFill>
                                  <a:srgbClr val="000000"/>
                                </a:solidFill>
                                <a:latin typeface="Cambria Math" panose="02040503050406030204" pitchFamily="18" charset="0"/>
                                <a:ea typeface="Times New Roman" charset="0"/>
                              </a:rPr>
                            </m:ctrlPr>
                          </m:dPr>
                          <m:e>
                            <m:sSub>
                              <m:sSubPr>
                                <m:ctrlPr>
                                  <a:rPr lang="en-US" sz="1200" i="1">
                                    <a:latin typeface="Cambria Math" panose="02040503050406030204" pitchFamily="18" charset="0"/>
                                    <a:ea typeface="Cambria Math" charset="0"/>
                                    <a:cs typeface="Cambria Math" charset="0"/>
                                  </a:rPr>
                                </m:ctrlPr>
                              </m:sSubPr>
                              <m:e>
                                <m:acc>
                                  <m:accPr>
                                    <m:chr m:val="̅"/>
                                    <m:ctrlPr>
                                      <a:rPr lang="en-US" sz="1200" i="1">
                                        <a:latin typeface="Cambria Math" panose="02040503050406030204" pitchFamily="18" charset="0"/>
                                        <a:ea typeface="Cambria Math" charset="0"/>
                                        <a:cs typeface="Cambria Math" charset="0"/>
                                      </a:rPr>
                                    </m:ctrlPr>
                                  </m:accPr>
                                  <m:e>
                                    <m:r>
                                      <m:rPr>
                                        <m:sty m:val="p"/>
                                      </m:rPr>
                                      <a:rPr lang="en-US" sz="1200">
                                        <a:latin typeface="Cambria Math" charset="0"/>
                                        <a:ea typeface="Cambria Math" charset="0"/>
                                        <a:cs typeface="Cambria Math" charset="0"/>
                                      </a:rPr>
                                      <m:t>C</m:t>
                                    </m:r>
                                  </m:e>
                                </m:acc>
                              </m:e>
                              <m:sub>
                                <m:r>
                                  <a:rPr lang="en-US" sz="1200">
                                    <a:latin typeface="Cambria Math" charset="0"/>
                                    <a:ea typeface="Cambria Math" charset="0"/>
                                    <a:cs typeface="Cambria Math" charset="0"/>
                                  </a:rPr>
                                  <m:t>2</m:t>
                                </m:r>
                              </m:sub>
                            </m:sSub>
                          </m:e>
                        </m:d>
                      </m:den>
                    </m:f>
                  </m:oMath>
                </a14:m>
                <a:endParaRPr lang="ar-SA" sz="1200" b="1" dirty="0" smtClean="0">
                  <a:effectLst/>
                  <a:latin typeface="Times New Roman" charset="0"/>
                  <a:ea typeface="Times New Roman" charset="0"/>
                  <a:cs typeface="+mj-cs"/>
                </a:endParaRPr>
              </a:p>
              <a:p>
                <a:pPr rtl="1"/>
                <a:r>
                  <a:rPr lang="en-US" sz="1200" dirty="0" smtClean="0">
                    <a:latin typeface="Times New Roman" charset="0"/>
                    <a:ea typeface="Times New Roman" charset="0"/>
                    <a:cs typeface="+mj-cs"/>
                  </a:rPr>
                  <a:t>Where, R= </a:t>
                </a:r>
                <a:r>
                  <a:rPr lang="en-US" sz="1200" dirty="0" smtClean="0">
                    <a:latin typeface="Times New Roman" charset="0"/>
                    <a:ea typeface="Times New Roman" charset="0"/>
                  </a:rPr>
                  <a:t>{</a:t>
                </a:r>
                <a14:m>
                  <m:oMath xmlns:m="http://schemas.openxmlformats.org/officeDocument/2006/math">
                    <m:sSub>
                      <m:sSubPr>
                        <m:ctrlPr>
                          <a:rPr lang="en-US" sz="1200" b="1" i="1">
                            <a:latin typeface="Cambria Math" panose="02040503050406030204" pitchFamily="18" charset="0"/>
                          </a:rPr>
                        </m:ctrlPr>
                      </m:sSubPr>
                      <m:e>
                        <m:sSub>
                          <m:sSubPr>
                            <m:ctrlPr>
                              <a:rPr lang="en-US" sz="1200" b="1" i="1" smtClean="0">
                                <a:latin typeface="Cambria Math" panose="02040503050406030204" pitchFamily="18" charset="0"/>
                              </a:rPr>
                            </m:ctrlPr>
                          </m:sSubPr>
                          <m:e>
                            <m:r>
                              <m:rPr>
                                <m:nor/>
                              </m:rPr>
                              <a:rPr lang="en-US" sz="1200">
                                <a:latin typeface="Times New Roman" charset="0"/>
                                <a:ea typeface="Times New Roman" charset="0"/>
                              </a:rPr>
                              <m:t>OQ</m:t>
                            </m:r>
                          </m:e>
                          <m:sub>
                            <m:r>
                              <a:rPr lang="en-US" sz="1200" b="0" i="0" smtClean="0">
                                <a:latin typeface="Cambria Math" charset="0"/>
                                <a:ea typeface="Times New Roman" charset="0"/>
                              </a:rPr>
                              <m:t>1</m:t>
                            </m:r>
                          </m:sub>
                        </m:sSub>
                        <m:r>
                          <m:rPr>
                            <m:nor/>
                          </m:rPr>
                          <a:rPr lang="en-US" sz="1200" b="0" i="0" baseline="-25000" smtClean="0">
                            <a:solidFill>
                              <a:schemeClr val="tx1"/>
                            </a:solidFill>
                            <a:latin typeface="Times New Roman" charset="0"/>
                            <a:ea typeface="Times New Roman" charset="0"/>
                          </a:rPr>
                          <m:t>,</m:t>
                        </m:r>
                      </m:e>
                      <m:sub>
                        <m:acc>
                          <m:accPr>
                            <m:chr m:val="̅"/>
                            <m:ctrlPr>
                              <a:rPr lang="en-US" sz="1200" b="1" i="1">
                                <a:latin typeface="Cambria Math" panose="02040503050406030204" pitchFamily="18" charset="0"/>
                              </a:rPr>
                            </m:ctrlPr>
                          </m:accPr>
                          <m:e>
                            <m:r>
                              <a:rPr lang="en-US" sz="1200" b="0" i="0" smtClean="0">
                                <a:latin typeface="Cambria Math" charset="0"/>
                              </a:rPr>
                              <m:t>2</m:t>
                            </m:r>
                          </m:e>
                        </m:acc>
                      </m:sub>
                    </m:sSub>
                  </m:oMath>
                </a14:m>
                <a:r>
                  <a:rPr lang="en-US" sz="1200" dirty="0" smtClean="0">
                    <a:latin typeface="Times New Roman" charset="0"/>
                    <a:ea typeface="Times New Roman" charset="0"/>
                  </a:rPr>
                  <a:t>, DQ</a:t>
                </a:r>
                <a:r>
                  <a:rPr lang="en-US" sz="1200" baseline="-25000" dirty="0" smtClean="0">
                    <a:latin typeface="Times New Roman" charset="0"/>
                    <a:ea typeface="Times New Roman" charset="0"/>
                  </a:rPr>
                  <a:t>2</a:t>
                </a:r>
                <a:r>
                  <a:rPr lang="en-US" sz="1200" dirty="0" smtClean="0">
                    <a:latin typeface="Times New Roman" charset="0"/>
                    <a:ea typeface="Times New Roman" charset="0"/>
                  </a:rPr>
                  <a:t>}</a:t>
                </a:r>
              </a:p>
              <a:p>
                <a:pPr rtl="1"/>
                <a14:m>
                  <m:oMathPara xmlns:m="http://schemas.openxmlformats.org/officeDocument/2006/math">
                    <m:oMathParaPr>
                      <m:jc m:val="left"/>
                    </m:oMathParaPr>
                    <m:oMath xmlns:m="http://schemas.openxmlformats.org/officeDocument/2006/math">
                      <m:r>
                        <a:rPr lang="en-US" sz="1200" b="0" i="0" smtClean="0">
                          <a:latin typeface="Cambria Math" charset="0"/>
                        </a:rPr>
                        <m:t>−</m:t>
                      </m:r>
                      <m:r>
                        <m:rPr>
                          <m:sty m:val="p"/>
                        </m:rPr>
                        <a:rPr lang="en-US" sz="1200">
                          <a:latin typeface="Cambria Math" charset="0"/>
                        </a:rPr>
                        <m:t>P</m:t>
                      </m:r>
                      <m:d>
                        <m:dPr>
                          <m:ctrlPr>
                            <a:rPr lang="en-US" sz="1200" i="1">
                              <a:latin typeface="Cambria Math" panose="02040503050406030204" pitchFamily="18" charset="0"/>
                            </a:rPr>
                          </m:ctrlPr>
                        </m:dPr>
                        <m:e>
                          <m:sSub>
                            <m:sSubPr>
                              <m:ctrlPr>
                                <a:rPr lang="en-US" sz="1200" b="1" i="1">
                                  <a:latin typeface="Cambria Math" panose="02040503050406030204" pitchFamily="18" charset="0"/>
                                </a:rPr>
                              </m:ctrlPr>
                            </m:sSubPr>
                            <m:e>
                              <m:sSub>
                                <m:sSubPr>
                                  <m:ctrlPr>
                                    <a:rPr lang="en-US" sz="1200" b="1" i="1">
                                      <a:latin typeface="Cambria Math" panose="02040503050406030204" pitchFamily="18" charset="0"/>
                                    </a:rPr>
                                  </m:ctrlPr>
                                </m:sSubPr>
                                <m:e>
                                  <m:r>
                                    <a:rPr lang="en-US" sz="1200" b="1">
                                      <a:latin typeface="Cambria Math" charset="0"/>
                                      <a:ea typeface="Times New Roman" charset="0"/>
                                    </a:rPr>
                                    <m:t>𝐎𝐐</m:t>
                                  </m:r>
                                </m:e>
                                <m:sub>
                                  <m:r>
                                    <a:rPr lang="en-US" sz="1200" b="1">
                                      <a:latin typeface="Cambria Math" charset="0"/>
                                      <a:ea typeface="Times New Roman" charset="0"/>
                                    </a:rPr>
                                    <m:t>𝟏</m:t>
                                  </m:r>
                                </m:sub>
                              </m:sSub>
                              <m:r>
                                <m:rPr>
                                  <m:nor/>
                                </m:rPr>
                                <a:rPr lang="en-US" sz="1200" baseline="-25000">
                                  <a:latin typeface="Times New Roman" charset="0"/>
                                  <a:ea typeface="Times New Roman" charset="0"/>
                                </a:rPr>
                                <m:t>,</m:t>
                              </m:r>
                            </m:e>
                            <m:sub>
                              <m:acc>
                                <m:accPr>
                                  <m:chr m:val="̅"/>
                                  <m:ctrlPr>
                                    <a:rPr lang="en-US" sz="1200" b="1" i="1">
                                      <a:latin typeface="Cambria Math" panose="02040503050406030204" pitchFamily="18" charset="0"/>
                                    </a:rPr>
                                  </m:ctrlPr>
                                </m:accPr>
                                <m:e>
                                  <m:r>
                                    <a:rPr lang="en-US" sz="1200" smtClean="0">
                                      <a:latin typeface="Cambria Math" charset="0"/>
                                    </a:rPr>
                                    <m:t>2</m:t>
                                  </m:r>
                                </m:e>
                              </m:acc>
                            </m:sub>
                          </m:sSub>
                        </m:e>
                        <m:e>
                          <m:r>
                            <a:rPr lang="en-US" sz="1200">
                              <a:latin typeface="Cambria Math" charset="0"/>
                            </a:rPr>
                            <m:t> </m:t>
                          </m:r>
                          <m:sSub>
                            <m:sSubPr>
                              <m:ctrlPr>
                                <a:rPr lang="en-US" sz="1200" i="1">
                                  <a:latin typeface="Cambria Math" panose="02040503050406030204" pitchFamily="18" charset="0"/>
                                </a:rPr>
                              </m:ctrlPr>
                            </m:sSubPr>
                            <m:e>
                              <m:r>
                                <m:rPr>
                                  <m:sty m:val="p"/>
                                </m:rPr>
                                <a:rPr lang="en-US" sz="1200" b="0" i="0" smtClean="0">
                                  <a:latin typeface="Cambria Math" charset="0"/>
                                </a:rPr>
                                <m:t>C</m:t>
                              </m:r>
                            </m:e>
                            <m:sub>
                              <m:r>
                                <a:rPr lang="en-US" sz="1200">
                                  <a:latin typeface="Cambria Math" charset="0"/>
                                </a:rPr>
                                <m:t>2</m:t>
                              </m:r>
                            </m:sub>
                          </m:sSub>
                        </m:e>
                      </m:d>
                      <m:r>
                        <a:rPr lang="en-US" sz="1200" b="0" i="0" smtClean="0">
                          <a:latin typeface="Cambria Math" charset="0"/>
                        </a:rPr>
                        <m:t>=</m:t>
                      </m:r>
                      <m:r>
                        <a:rPr lang="en-US" sz="1200" b="0" i="0" smtClean="0">
                          <a:latin typeface="Cambria Math" charset="0"/>
                        </a:rPr>
                        <m:t>0</m:t>
                      </m:r>
                      <m:r>
                        <a:rPr lang="en-US" sz="1200" b="0" i="0" smtClean="0">
                          <a:latin typeface="Cambria Math" charset="0"/>
                        </a:rPr>
                        <m:t>.</m:t>
                      </m:r>
                      <m:r>
                        <a:rPr lang="en-US" sz="1200" b="0" i="0" smtClean="0">
                          <a:latin typeface="Cambria Math" charset="0"/>
                        </a:rPr>
                        <m:t>5</m:t>
                      </m:r>
                    </m:oMath>
                  </m:oMathPara>
                </a14:m>
                <a:endParaRPr lang="en-US" sz="1200" dirty="0" smtClean="0">
                  <a:latin typeface="Times New Roman" charset="0"/>
                  <a:ea typeface="Times New Roman" charset="0"/>
                </a:endParaRPr>
              </a:p>
              <a:p>
                <a14:m>
                  <m:oMath xmlns:m="http://schemas.openxmlformats.org/officeDocument/2006/math">
                    <m:r>
                      <a:rPr lang="en-US" sz="1200" b="0" i="0" smtClean="0">
                        <a:latin typeface="Cambria Math" charset="0"/>
                      </a:rPr>
                      <m:t>−</m:t>
                    </m:r>
                    <m:r>
                      <m:rPr>
                        <m:sty m:val="p"/>
                      </m:rPr>
                      <a:rPr lang="en-US" sz="1200">
                        <a:latin typeface="Cambria Math" charset="0"/>
                      </a:rPr>
                      <m:t>P</m:t>
                    </m:r>
                    <m:r>
                      <a:rPr lang="en-US" sz="1200">
                        <a:latin typeface="Cambria Math" charset="0"/>
                      </a:rPr>
                      <m:t>(</m:t>
                    </m:r>
                    <m:r>
                      <m:rPr>
                        <m:sty m:val="p"/>
                      </m:rPr>
                      <a:rPr lang="en-US" sz="1200">
                        <a:latin typeface="Cambria Math" charset="0"/>
                      </a:rPr>
                      <m:t>DQ</m:t>
                    </m:r>
                    <m:r>
                      <a:rPr lang="en-US" sz="1200" baseline="-25000">
                        <a:latin typeface="Cambria Math" charset="0"/>
                        <a:ea typeface="Times New Roman" charset="0"/>
                      </a:rPr>
                      <m:t>2</m:t>
                    </m:r>
                    <m:r>
                      <a:rPr lang="en-US" sz="1200" baseline="-25000">
                        <a:latin typeface="Cambria Math" charset="0"/>
                        <a:ea typeface="Times New Roman" charset="0"/>
                      </a:rPr>
                      <m:t> </m:t>
                    </m:r>
                    <m:r>
                      <a:rPr lang="en-US" sz="1200" baseline="-25000">
                        <a:latin typeface="Cambria Math" charset="0"/>
                        <a:ea typeface="Times New Roman" charset="0"/>
                      </a:rPr>
                      <m:t>│</m:t>
                    </m:r>
                    <m:r>
                      <a:rPr lang="en-US" sz="1200" baseline="-25000">
                        <a:latin typeface="Cambria Math" charset="0"/>
                        <a:ea typeface="Times New Roman" charset="0"/>
                      </a:rPr>
                      <m:t> </m:t>
                    </m:r>
                    <m:r>
                      <m:rPr>
                        <m:sty m:val="p"/>
                      </m:rPr>
                      <a:rPr lang="en-US" sz="1200" b="0" i="0" smtClean="0">
                        <a:latin typeface="Cambria Math" charset="0"/>
                      </a:rPr>
                      <m:t>C</m:t>
                    </m:r>
                    <m:r>
                      <a:rPr lang="en-US" sz="1200" baseline="-25000">
                        <a:latin typeface="Cambria Math" charset="0"/>
                      </a:rPr>
                      <m:t>2</m:t>
                    </m:r>
                    <m:r>
                      <a:rPr lang="en-US" sz="1200">
                        <a:latin typeface="Cambria Math" charset="0"/>
                      </a:rPr>
                      <m:t> )</m:t>
                    </m:r>
                  </m:oMath>
                </a14:m>
                <a:r>
                  <a:rPr lang="en-US" sz="1200" dirty="0"/>
                  <a:t> </a:t>
                </a:r>
                <a14:m>
                  <m:oMath xmlns:m="http://schemas.openxmlformats.org/officeDocument/2006/math">
                    <m:r>
                      <a:rPr lang="en-US" sz="1200">
                        <a:latin typeface="Cambria Math" charset="0"/>
                      </a:rPr>
                      <m:t>=</m:t>
                    </m:r>
                  </m:oMath>
                </a14:m>
                <a:r>
                  <a:rPr lang="en-US" sz="1200" dirty="0" smtClean="0">
                    <a:latin typeface="Cambria Math" charset="0"/>
                  </a:rPr>
                  <a:t>0.9</a:t>
                </a:r>
              </a:p>
              <a:p>
                <a:pPr algn="r"/>
                <a14:m>
                  <m:oMathPara xmlns:m="http://schemas.openxmlformats.org/officeDocument/2006/math">
                    <m:oMathParaPr>
                      <m:jc m:val="left"/>
                    </m:oMathParaPr>
                    <m:oMath xmlns:m="http://schemas.openxmlformats.org/officeDocument/2006/math">
                      <m:r>
                        <a:rPr lang="en-US" sz="1100" b="0" i="0" smtClean="0">
                          <a:latin typeface="Cambria Math" charset="0"/>
                        </a:rPr>
                        <m:t>−</m:t>
                      </m:r>
                      <m:r>
                        <m:rPr>
                          <m:sty m:val="p"/>
                        </m:rPr>
                        <a:rPr lang="en-US" sz="1100">
                          <a:latin typeface="Cambria Math" charset="0"/>
                        </a:rPr>
                        <m:t>P</m:t>
                      </m:r>
                      <m:d>
                        <m:dPr>
                          <m:ctrlPr>
                            <a:rPr lang="en-US" sz="1100" i="1">
                              <a:latin typeface="Cambria Math" panose="02040503050406030204" pitchFamily="18" charset="0"/>
                            </a:rPr>
                          </m:ctrlPr>
                        </m:dPr>
                        <m:e>
                          <m:sSub>
                            <m:sSubPr>
                              <m:ctrlPr>
                                <a:rPr lang="en-US" sz="1100" b="1" i="1">
                                  <a:latin typeface="Cambria Math" panose="02040503050406030204" pitchFamily="18" charset="0"/>
                                </a:rPr>
                              </m:ctrlPr>
                            </m:sSubPr>
                            <m:e>
                              <m:sSub>
                                <m:sSubPr>
                                  <m:ctrlPr>
                                    <a:rPr lang="en-US" sz="1100" b="1" i="1">
                                      <a:latin typeface="Cambria Math" panose="02040503050406030204" pitchFamily="18" charset="0"/>
                                    </a:rPr>
                                  </m:ctrlPr>
                                </m:sSubPr>
                                <m:e>
                                  <m:r>
                                    <a:rPr lang="en-US" sz="1100" b="1">
                                      <a:latin typeface="Cambria Math" charset="0"/>
                                      <a:ea typeface="Times New Roman" charset="0"/>
                                    </a:rPr>
                                    <m:t>𝐎𝐐</m:t>
                                  </m:r>
                                </m:e>
                                <m:sub>
                                  <m:r>
                                    <a:rPr lang="en-US" sz="1100" b="1">
                                      <a:latin typeface="Cambria Math" charset="0"/>
                                      <a:ea typeface="Times New Roman" charset="0"/>
                                    </a:rPr>
                                    <m:t> </m:t>
                                  </m:r>
                                  <m:r>
                                    <a:rPr lang="en-US" sz="1100" b="1">
                                      <a:latin typeface="Cambria Math" charset="0"/>
                                      <a:ea typeface="Times New Roman" charset="0"/>
                                    </a:rPr>
                                    <m:t>𝟏</m:t>
                                  </m:r>
                                </m:sub>
                              </m:sSub>
                              <m:r>
                                <m:rPr>
                                  <m:nor/>
                                </m:rPr>
                                <a:rPr lang="en-US" sz="1100" baseline="-25000">
                                  <a:latin typeface="Times New Roman" charset="0"/>
                                  <a:ea typeface="Times New Roman" charset="0"/>
                                </a:rPr>
                                <m:t>,</m:t>
                              </m:r>
                            </m:e>
                            <m:sub>
                              <m:acc>
                                <m:accPr>
                                  <m:chr m:val="̅"/>
                                  <m:ctrlPr>
                                    <a:rPr lang="en-US" sz="1100" b="1" i="1">
                                      <a:latin typeface="Cambria Math" panose="02040503050406030204" pitchFamily="18" charset="0"/>
                                    </a:rPr>
                                  </m:ctrlPr>
                                </m:accPr>
                                <m:e>
                                  <m:r>
                                    <a:rPr lang="en-US" sz="1100">
                                      <a:latin typeface="Cambria Math" charset="0"/>
                                    </a:rPr>
                                    <m:t>2</m:t>
                                  </m:r>
                                </m:e>
                              </m:acc>
                            </m:sub>
                          </m:sSub>
                        </m:e>
                        <m:e>
                          <m:sSub>
                            <m:sSubPr>
                              <m:ctrlPr>
                                <a:rPr lang="en-US" sz="1200" i="1">
                                  <a:latin typeface="Cambria Math" panose="02040503050406030204" pitchFamily="18" charset="0"/>
                                  <a:ea typeface="Cambria Math" charset="0"/>
                                  <a:cs typeface="Cambria Math" charset="0"/>
                                </a:rPr>
                              </m:ctrlPr>
                            </m:sSubPr>
                            <m:e>
                              <m:acc>
                                <m:accPr>
                                  <m:chr m:val="̅"/>
                                  <m:ctrlPr>
                                    <a:rPr lang="en-US" sz="1200" i="1">
                                      <a:latin typeface="Cambria Math" panose="02040503050406030204" pitchFamily="18" charset="0"/>
                                      <a:ea typeface="Cambria Math" charset="0"/>
                                      <a:cs typeface="Cambria Math" charset="0"/>
                                    </a:rPr>
                                  </m:ctrlPr>
                                </m:accPr>
                                <m:e>
                                  <m:r>
                                    <m:rPr>
                                      <m:sty m:val="p"/>
                                    </m:rPr>
                                    <a:rPr lang="en-US" sz="1200">
                                      <a:latin typeface="Cambria Math" charset="0"/>
                                      <a:ea typeface="Cambria Math" charset="0"/>
                                      <a:cs typeface="Cambria Math" charset="0"/>
                                    </a:rPr>
                                    <m:t>C</m:t>
                                  </m:r>
                                </m:e>
                              </m:acc>
                            </m:e>
                            <m:sub>
                              <m:r>
                                <a:rPr lang="en-US" sz="1200">
                                  <a:latin typeface="Cambria Math" charset="0"/>
                                  <a:ea typeface="Cambria Math" charset="0"/>
                                  <a:cs typeface="Cambria Math" charset="0"/>
                                </a:rPr>
                                <m:t>2</m:t>
                              </m:r>
                            </m:sub>
                          </m:sSub>
                        </m:e>
                      </m:d>
                      <m:r>
                        <a:rPr lang="en-US" sz="1100">
                          <a:latin typeface="Cambria Math" charset="0"/>
                        </a:rPr>
                        <m:t>=</m:t>
                      </m:r>
                      <m:r>
                        <a:rPr lang="en-US" sz="1100" b="0" i="0" smtClean="0">
                          <a:latin typeface="Cambria Math" charset="0"/>
                        </a:rPr>
                        <m:t>1</m:t>
                      </m:r>
                      <m:r>
                        <a:rPr lang="en-US" sz="1100" b="0" i="0" smtClean="0">
                          <a:latin typeface="Cambria Math" charset="0"/>
                        </a:rPr>
                        <m:t>− </m:t>
                      </m:r>
                      <m:r>
                        <m:rPr>
                          <m:sty m:val="p"/>
                        </m:rPr>
                        <a:rPr lang="en-US" sz="1100">
                          <a:latin typeface="Cambria Math" charset="0"/>
                        </a:rPr>
                        <m:t>P</m:t>
                      </m:r>
                      <m:d>
                        <m:dPr>
                          <m:ctrlPr>
                            <a:rPr lang="en-US" sz="1100" i="1">
                              <a:latin typeface="Cambria Math" panose="02040503050406030204" pitchFamily="18" charset="0"/>
                            </a:rPr>
                          </m:ctrlPr>
                        </m:dPr>
                        <m:e>
                          <m:sSub>
                            <m:sSubPr>
                              <m:ctrlPr>
                                <a:rPr lang="en-US" sz="1100" b="1" i="1">
                                  <a:latin typeface="Cambria Math" panose="02040503050406030204" pitchFamily="18" charset="0"/>
                                </a:rPr>
                              </m:ctrlPr>
                            </m:sSubPr>
                            <m:e>
                              <m:sSub>
                                <m:sSubPr>
                                  <m:ctrlPr>
                                    <a:rPr lang="en-US" sz="1100" b="1" i="1">
                                      <a:latin typeface="Cambria Math" panose="02040503050406030204" pitchFamily="18" charset="0"/>
                                    </a:rPr>
                                  </m:ctrlPr>
                                </m:sSubPr>
                                <m:e>
                                  <m:r>
                                    <a:rPr lang="en-US" sz="1100" b="1">
                                      <a:latin typeface="Cambria Math" charset="0"/>
                                      <a:ea typeface="Times New Roman" charset="0"/>
                                    </a:rPr>
                                    <m:t>𝐎𝐐</m:t>
                                  </m:r>
                                </m:e>
                                <m:sub>
                                  <m:r>
                                    <a:rPr lang="en-US" sz="1100" b="1">
                                      <a:latin typeface="Cambria Math" charset="0"/>
                                      <a:ea typeface="Times New Roman" charset="0"/>
                                    </a:rPr>
                                    <m:t> </m:t>
                                  </m:r>
                                  <m:r>
                                    <a:rPr lang="en-US" sz="1100" b="1">
                                      <a:latin typeface="Cambria Math" charset="0"/>
                                      <a:ea typeface="Times New Roman" charset="0"/>
                                    </a:rPr>
                                    <m:t>𝟏</m:t>
                                  </m:r>
                                </m:sub>
                              </m:sSub>
                              <m:r>
                                <m:rPr>
                                  <m:nor/>
                                </m:rPr>
                                <a:rPr lang="en-US" sz="1100" baseline="-25000">
                                  <a:latin typeface="Times New Roman" charset="0"/>
                                  <a:ea typeface="Times New Roman" charset="0"/>
                                </a:rPr>
                                <m:t>,</m:t>
                              </m:r>
                            </m:e>
                            <m:sub>
                              <m:acc>
                                <m:accPr>
                                  <m:chr m:val="̅"/>
                                  <m:ctrlPr>
                                    <a:rPr lang="en-US" sz="1100" b="1" i="1">
                                      <a:latin typeface="Cambria Math" panose="02040503050406030204" pitchFamily="18" charset="0"/>
                                    </a:rPr>
                                  </m:ctrlPr>
                                </m:accPr>
                                <m:e>
                                  <m:r>
                                    <a:rPr lang="en-US" sz="1100">
                                      <a:latin typeface="Cambria Math" charset="0"/>
                                    </a:rPr>
                                    <m:t>2</m:t>
                                  </m:r>
                                </m:e>
                              </m:acc>
                            </m:sub>
                          </m:sSub>
                        </m:e>
                        <m:e>
                          <m:r>
                            <a:rPr lang="en-US" sz="1100">
                              <a:latin typeface="Cambria Math" charset="0"/>
                            </a:rPr>
                            <m:t> </m:t>
                          </m:r>
                          <m:r>
                            <m:rPr>
                              <m:sty m:val="p"/>
                            </m:rPr>
                            <a:rPr lang="en-US" sz="1100" b="0" i="0" smtClean="0">
                              <a:latin typeface="Cambria Math" charset="0"/>
                            </a:rPr>
                            <m:t>C</m:t>
                          </m:r>
                          <m:r>
                            <a:rPr lang="en-US" sz="1100" b="0" i="1" baseline="-25000" smtClean="0">
                              <a:latin typeface="Cambria Math" charset="0"/>
                            </a:rPr>
                            <m:t>2</m:t>
                          </m:r>
                        </m:e>
                      </m:d>
                      <m:r>
                        <a:rPr lang="en-US" sz="1100" b="0" i="1" smtClean="0">
                          <a:latin typeface="Cambria Math" charset="0"/>
                        </a:rPr>
                        <m:t>=</m:t>
                      </m:r>
                      <m:r>
                        <a:rPr lang="en-US" sz="1100" b="0" i="1" smtClean="0">
                          <a:latin typeface="Cambria Math" charset="0"/>
                        </a:rPr>
                        <m:t>1</m:t>
                      </m:r>
                      <m:r>
                        <a:rPr lang="en-US" sz="1100" b="0" i="1" smtClean="0">
                          <a:latin typeface="Cambria Math" charset="0"/>
                        </a:rPr>
                        <m:t>−</m:t>
                      </m:r>
                      <m:r>
                        <a:rPr lang="en-US" sz="1100" b="0" i="1" smtClean="0">
                          <a:latin typeface="Cambria Math" charset="0"/>
                        </a:rPr>
                        <m:t>0</m:t>
                      </m:r>
                      <m:r>
                        <a:rPr lang="en-US" sz="1100" b="0" i="0" smtClean="0">
                          <a:latin typeface="Cambria Math" charset="0"/>
                        </a:rPr>
                        <m:t>.</m:t>
                      </m:r>
                      <m:r>
                        <a:rPr lang="en-US" sz="1100" b="0" i="0" smtClean="0">
                          <a:latin typeface="Cambria Math" charset="0"/>
                        </a:rPr>
                        <m:t>5</m:t>
                      </m:r>
                      <m:r>
                        <a:rPr lang="en-US" sz="1100" b="0" i="0" smtClean="0">
                          <a:latin typeface="Cambria Math" charset="0"/>
                        </a:rPr>
                        <m:t>=</m:t>
                      </m:r>
                      <m:r>
                        <a:rPr lang="en-US" sz="1100">
                          <a:latin typeface="Cambria Math" charset="0"/>
                        </a:rPr>
                        <m:t>0</m:t>
                      </m:r>
                      <m:r>
                        <a:rPr lang="en-US" sz="1100">
                          <a:latin typeface="Cambria Math" charset="0"/>
                        </a:rPr>
                        <m:t>.</m:t>
                      </m:r>
                      <m:r>
                        <a:rPr lang="en-US" sz="1100">
                          <a:latin typeface="Cambria Math" charset="0"/>
                        </a:rPr>
                        <m:t>5</m:t>
                      </m:r>
                    </m:oMath>
                  </m:oMathPara>
                </a14:m>
                <a:endParaRPr lang="en-US" sz="1200" dirty="0">
                  <a:latin typeface="Times New Roman" charset="0"/>
                  <a:ea typeface="Times New Roman" charset="0"/>
                </a:endParaRPr>
              </a:p>
              <a:p>
                <a14:m>
                  <m:oMath xmlns:m="http://schemas.openxmlformats.org/officeDocument/2006/math">
                    <m:r>
                      <a:rPr lang="en-US" sz="1100" b="0" i="0" smtClean="0">
                        <a:latin typeface="Cambria Math" charset="0"/>
                      </a:rPr>
                      <m:t>−</m:t>
                    </m:r>
                    <m:r>
                      <m:rPr>
                        <m:sty m:val="p"/>
                      </m:rPr>
                      <a:rPr lang="en-US" sz="1100">
                        <a:latin typeface="Cambria Math" charset="0"/>
                      </a:rPr>
                      <m:t>P</m:t>
                    </m:r>
                    <m:r>
                      <a:rPr lang="en-US" sz="1100">
                        <a:latin typeface="Cambria Math" charset="0"/>
                      </a:rPr>
                      <m:t>(</m:t>
                    </m:r>
                    <m:r>
                      <m:rPr>
                        <m:sty m:val="p"/>
                      </m:rPr>
                      <a:rPr lang="en-US" sz="1100">
                        <a:latin typeface="Cambria Math" charset="0"/>
                      </a:rPr>
                      <m:t>DQ</m:t>
                    </m:r>
                    <m:r>
                      <a:rPr lang="en-US" sz="1100" baseline="-25000">
                        <a:latin typeface="Cambria Math" charset="0"/>
                        <a:ea typeface="Times New Roman" charset="0"/>
                      </a:rPr>
                      <m:t>2</m:t>
                    </m:r>
                    <m:r>
                      <a:rPr lang="en-US" sz="1100" baseline="-25000">
                        <a:latin typeface="Cambria Math" charset="0"/>
                        <a:ea typeface="Times New Roman" charset="0"/>
                      </a:rPr>
                      <m:t> </m:t>
                    </m:r>
                    <m:r>
                      <a:rPr lang="en-US" sz="1100" baseline="-25000">
                        <a:latin typeface="Cambria Math" charset="0"/>
                        <a:ea typeface="Times New Roman" charset="0"/>
                      </a:rPr>
                      <m:t>│</m:t>
                    </m:r>
                    <m:sSub>
                      <m:sSubPr>
                        <m:ctrlPr>
                          <a:rPr lang="en-US" sz="1200" i="1">
                            <a:latin typeface="Cambria Math" panose="02040503050406030204" pitchFamily="18" charset="0"/>
                            <a:ea typeface="Cambria Math" charset="0"/>
                            <a:cs typeface="Cambria Math" charset="0"/>
                          </a:rPr>
                        </m:ctrlPr>
                      </m:sSubPr>
                      <m:e>
                        <m:acc>
                          <m:accPr>
                            <m:chr m:val="̅"/>
                            <m:ctrlPr>
                              <a:rPr lang="en-US" sz="1200" i="1">
                                <a:latin typeface="Cambria Math" panose="02040503050406030204" pitchFamily="18" charset="0"/>
                                <a:ea typeface="Cambria Math" charset="0"/>
                                <a:cs typeface="Cambria Math" charset="0"/>
                              </a:rPr>
                            </m:ctrlPr>
                          </m:accPr>
                          <m:e>
                            <m:r>
                              <m:rPr>
                                <m:sty m:val="p"/>
                              </m:rPr>
                              <a:rPr lang="en-US" sz="1200">
                                <a:latin typeface="Cambria Math" charset="0"/>
                                <a:ea typeface="Cambria Math" charset="0"/>
                                <a:cs typeface="Cambria Math" charset="0"/>
                              </a:rPr>
                              <m:t>C</m:t>
                            </m:r>
                          </m:e>
                        </m:acc>
                      </m:e>
                      <m:sub>
                        <m:r>
                          <a:rPr lang="en-US" sz="1200">
                            <a:latin typeface="Cambria Math" charset="0"/>
                            <a:ea typeface="Cambria Math" charset="0"/>
                            <a:cs typeface="Cambria Math" charset="0"/>
                          </a:rPr>
                          <m:t>2</m:t>
                        </m:r>
                      </m:sub>
                    </m:sSub>
                    <m:r>
                      <a:rPr lang="en-US" sz="1100">
                        <a:latin typeface="Cambria Math" charset="0"/>
                      </a:rPr>
                      <m:t> )</m:t>
                    </m:r>
                  </m:oMath>
                </a14:m>
                <a:r>
                  <a:rPr lang="en-US" sz="1200" dirty="0" smtClean="0"/>
                  <a:t> </a:t>
                </a:r>
                <a14:m>
                  <m:oMath xmlns:m="http://schemas.openxmlformats.org/officeDocument/2006/math">
                    <m:r>
                      <a:rPr lang="en-US" sz="1200" b="0" i="0" smtClean="0">
                        <a:latin typeface="Cambria Math" charset="0"/>
                      </a:rPr>
                      <m:t>=</m:t>
                    </m:r>
                    <m:r>
                      <a:rPr lang="en-US" sz="1200" b="0" i="0" smtClean="0">
                        <a:latin typeface="Cambria Math" charset="0"/>
                      </a:rPr>
                      <m:t>1</m:t>
                    </m:r>
                    <m:r>
                      <a:rPr lang="en-US" sz="1200" b="0" i="0" smtClean="0">
                        <a:latin typeface="Cambria Math" charset="0"/>
                      </a:rPr>
                      <m:t>−</m:t>
                    </m:r>
                    <m:r>
                      <m:rPr>
                        <m:sty m:val="p"/>
                      </m:rPr>
                      <a:rPr lang="en-US" sz="1200" i="0" smtClean="0">
                        <a:latin typeface="Cambria Math" charset="0"/>
                      </a:rPr>
                      <m:t>g</m:t>
                    </m:r>
                    <m:r>
                      <a:rPr lang="en-US" sz="1200">
                        <a:latin typeface="Cambria Math" charset="0"/>
                      </a:rPr>
                      <m:t>=</m:t>
                    </m:r>
                    <m:r>
                      <a:rPr lang="en-US" sz="1200" b="0" i="0" smtClean="0">
                        <a:latin typeface="Cambria Math" charset="0"/>
                      </a:rPr>
                      <m:t>1</m:t>
                    </m:r>
                    <m:r>
                      <a:rPr lang="en-US" sz="1200" b="0" i="0" smtClean="0">
                        <a:latin typeface="Cambria Math" charset="0"/>
                      </a:rPr>
                      <m:t>−</m:t>
                    </m:r>
                    <m:r>
                      <a:rPr lang="en-US" sz="1200" b="0" i="0" smtClean="0">
                        <a:latin typeface="Cambria Math" charset="0"/>
                      </a:rPr>
                      <m:t>0</m:t>
                    </m:r>
                    <m:r>
                      <a:rPr lang="en-US" sz="1200" b="0" i="0" smtClean="0">
                        <a:latin typeface="Cambria Math" charset="0"/>
                      </a:rPr>
                      <m:t>.</m:t>
                    </m:r>
                    <m:r>
                      <a:rPr lang="en-US" sz="1200" b="0" i="0" smtClean="0">
                        <a:latin typeface="Cambria Math" charset="0"/>
                      </a:rPr>
                      <m:t>9</m:t>
                    </m:r>
                    <m:r>
                      <a:rPr lang="en-US" sz="1200" b="0" i="0" smtClean="0">
                        <a:latin typeface="Cambria Math" charset="0"/>
                      </a:rPr>
                      <m:t>= </m:t>
                    </m:r>
                    <m:r>
                      <a:rPr lang="en-US" sz="1200">
                        <a:latin typeface="Cambria Math" charset="0"/>
                      </a:rPr>
                      <m:t>0</m:t>
                    </m:r>
                    <m:r>
                      <a:rPr lang="en-US" sz="1200">
                        <a:latin typeface="Cambria Math" charset="0"/>
                      </a:rPr>
                      <m:t>.</m:t>
                    </m:r>
                    <m:r>
                      <a:rPr lang="en-US" sz="1200" b="0" i="1" smtClean="0">
                        <a:latin typeface="Cambria Math" charset="0"/>
                      </a:rPr>
                      <m:t>1</m:t>
                    </m:r>
                  </m:oMath>
                </a14:m>
                <a:endParaRPr lang="en-US" sz="1200" b="0" dirty="0" smtClean="0"/>
              </a:p>
              <a:p>
                <a:pPr rtl="1"/>
                <a:r>
                  <a:rPr lang="en-US" sz="1200" dirty="0" smtClean="0">
                    <a:latin typeface="Times New Roman" charset="0"/>
                    <a:ea typeface="Times New Roman" charset="0"/>
                    <a:cs typeface="+mj-cs"/>
                  </a:rPr>
                  <a:t>The unconditional probability of the directly tested concept C</a:t>
                </a:r>
                <a:r>
                  <a:rPr lang="en-US" sz="1200" baseline="-25000" dirty="0" smtClean="0">
                    <a:latin typeface="Times New Roman" charset="0"/>
                    <a:ea typeface="Times New Roman" charset="0"/>
                    <a:cs typeface="+mj-cs"/>
                  </a:rPr>
                  <a:t>2</a:t>
                </a:r>
                <a:r>
                  <a:rPr lang="en-US" sz="1200" dirty="0" smtClean="0">
                    <a:latin typeface="Times New Roman" charset="0"/>
                    <a:ea typeface="Times New Roman" charset="0"/>
                    <a:cs typeface="+mj-cs"/>
                  </a:rPr>
                  <a:t>, P(C</a:t>
                </a:r>
                <a:r>
                  <a:rPr lang="en-US" sz="1200" baseline="-25000" dirty="0" smtClean="0">
                    <a:latin typeface="Times New Roman" charset="0"/>
                    <a:ea typeface="Times New Roman" charset="0"/>
                    <a:cs typeface="+mj-cs"/>
                  </a:rPr>
                  <a:t>2</a:t>
                </a:r>
                <a:r>
                  <a:rPr lang="en-US" sz="1200" dirty="0" smtClean="0">
                    <a:latin typeface="Times New Roman" charset="0"/>
                    <a:ea typeface="Times New Roman" charset="0"/>
                    <a:cs typeface="+mj-cs"/>
                  </a:rPr>
                  <a:t>) = 0.67 Where it is calculated by the equation P(C</a:t>
                </a:r>
                <a:r>
                  <a:rPr lang="en-US" sz="1200" baseline="-25000" dirty="0" smtClean="0">
                    <a:latin typeface="Times New Roman" charset="0"/>
                    <a:ea typeface="Times New Roman" charset="0"/>
                    <a:cs typeface="+mj-cs"/>
                  </a:rPr>
                  <a:t>2</a:t>
                </a:r>
                <a:r>
                  <a:rPr lang="en-US" sz="1200" dirty="0" smtClean="0">
                    <a:latin typeface="Times New Roman" charset="0"/>
                    <a:ea typeface="Times New Roman" charset="0"/>
                    <a:cs typeface="+mj-cs"/>
                  </a:rPr>
                  <a:t>) = </a:t>
                </a:r>
                <a14:m>
                  <m:oMath xmlns:m="http://schemas.openxmlformats.org/officeDocument/2006/math">
                    <m:f>
                      <m:fPr>
                        <m:ctrlPr>
                          <a:rPr lang="en-US" sz="1200" i="1">
                            <a:latin typeface="Cambria Math" panose="02040503050406030204" pitchFamily="18" charset="0"/>
                            <a:cs typeface="+mj-cs"/>
                          </a:rPr>
                        </m:ctrlPr>
                      </m:fPr>
                      <m:num>
                        <m:r>
                          <a:rPr lang="en-US" sz="1200">
                            <a:latin typeface="Cambria Math" charset="0"/>
                            <a:cs typeface="+mj-cs"/>
                          </a:rPr>
                          <m:t> </m:t>
                        </m:r>
                        <m:r>
                          <m:rPr>
                            <m:sty m:val="p"/>
                          </m:rPr>
                          <a:rPr lang="en-US" sz="1200" b="0" i="0" smtClean="0">
                            <a:latin typeface="Cambria Math" charset="0"/>
                            <a:cs typeface="+mj-cs"/>
                          </a:rPr>
                          <m:t>Total</m:t>
                        </m:r>
                        <m:r>
                          <a:rPr lang="en-US" sz="1200" b="0" i="0" smtClean="0">
                            <a:latin typeface="Cambria Math" charset="0"/>
                            <a:cs typeface="+mj-cs"/>
                          </a:rPr>
                          <m:t> </m:t>
                        </m:r>
                        <m:r>
                          <m:rPr>
                            <m:sty m:val="p"/>
                          </m:rPr>
                          <a:rPr lang="en-US" sz="1200" b="0" i="0" smtClean="0">
                            <a:latin typeface="Cambria Math" charset="0"/>
                            <a:cs typeface="+mj-cs"/>
                          </a:rPr>
                          <m:t>N</m:t>
                        </m:r>
                        <m:r>
                          <a:rPr lang="en-US" sz="1200" b="0" i="1" smtClean="0">
                            <a:latin typeface="Cambria Math" charset="0"/>
                            <a:cs typeface="+mj-cs"/>
                          </a:rPr>
                          <m:t>𝑢𝑚𝑏𝑒𝑟</m:t>
                        </m:r>
                        <m:r>
                          <a:rPr lang="en-US" sz="1200" b="0" i="1" smtClean="0">
                            <a:latin typeface="Cambria Math" charset="0"/>
                            <a:cs typeface="+mj-cs"/>
                          </a:rPr>
                          <m:t> </m:t>
                        </m:r>
                        <m:r>
                          <a:rPr lang="en-US" sz="1200" b="0" i="1" smtClean="0">
                            <a:latin typeface="Cambria Math" charset="0"/>
                            <a:cs typeface="+mj-cs"/>
                          </a:rPr>
                          <m:t>𝑜𝑓</m:t>
                        </m:r>
                        <m:r>
                          <a:rPr lang="en-US" sz="1200" b="0" i="1" smtClean="0">
                            <a:latin typeface="Cambria Math" charset="0"/>
                            <a:cs typeface="+mj-cs"/>
                          </a:rPr>
                          <m:t> </m:t>
                        </m:r>
                        <m:r>
                          <a:rPr lang="en-US" sz="1200" b="0" i="1" smtClean="0">
                            <a:latin typeface="Cambria Math" charset="0"/>
                            <a:cs typeface="+mj-cs"/>
                          </a:rPr>
                          <m:t>𝑐𝑜𝑟𝑟𝑒𝑐𝑡</m:t>
                        </m:r>
                        <m:r>
                          <a:rPr lang="en-US" sz="1200" b="0" i="1" smtClean="0">
                            <a:latin typeface="Cambria Math" charset="0"/>
                            <a:cs typeface="+mj-cs"/>
                          </a:rPr>
                          <m:t> </m:t>
                        </m:r>
                        <m:r>
                          <a:rPr lang="en-US" sz="1200" b="0" i="1" smtClean="0">
                            <a:latin typeface="Cambria Math" charset="0"/>
                            <a:cs typeface="+mj-cs"/>
                          </a:rPr>
                          <m:t>𝑎𝑛𝑠𝑤𝑒𝑟𝑠</m:t>
                        </m:r>
                        <m:r>
                          <a:rPr lang="en-US" sz="1200" b="0" i="1" smtClean="0">
                            <a:latin typeface="Cambria Math" charset="0"/>
                            <a:cs typeface="+mj-cs"/>
                          </a:rPr>
                          <m:t> </m:t>
                        </m:r>
                        <m:r>
                          <a:rPr lang="en-US" sz="1200" b="0" i="1" smtClean="0">
                            <a:latin typeface="Cambria Math" charset="0"/>
                            <a:cs typeface="+mj-cs"/>
                          </a:rPr>
                          <m:t>𝑡𝑜</m:t>
                        </m:r>
                        <m:r>
                          <a:rPr lang="en-US" sz="1200" b="0" i="1" smtClean="0">
                            <a:latin typeface="Cambria Math" charset="0"/>
                            <a:cs typeface="+mj-cs"/>
                          </a:rPr>
                          <m:t> </m:t>
                        </m:r>
                        <m:r>
                          <a:rPr lang="en-US" sz="1200" b="0" i="1" smtClean="0">
                            <a:latin typeface="Cambria Math" charset="0"/>
                            <a:cs typeface="+mj-cs"/>
                          </a:rPr>
                          <m:t>𝑡</m:t>
                        </m:r>
                        <m:r>
                          <a:rPr lang="en-US" sz="1200" b="0" i="1" smtClean="0">
                            <a:latin typeface="Cambria Math" charset="0"/>
                            <a:cs typeface="+mj-cs"/>
                          </a:rPr>
                          <m:t>h</m:t>
                        </m:r>
                        <m:r>
                          <a:rPr lang="en-US" sz="1200" b="0" i="1" smtClean="0">
                            <a:latin typeface="Cambria Math" charset="0"/>
                            <a:cs typeface="+mj-cs"/>
                          </a:rPr>
                          <m:t>𝑒</m:t>
                        </m:r>
                        <m:r>
                          <a:rPr lang="en-US" sz="1200" b="0" i="1" smtClean="0">
                            <a:latin typeface="Cambria Math" charset="0"/>
                            <a:cs typeface="+mj-cs"/>
                          </a:rPr>
                          <m:t> </m:t>
                        </m:r>
                        <m:r>
                          <a:rPr lang="en-US" sz="1200" b="0" i="1" smtClean="0">
                            <a:latin typeface="Cambria Math" charset="0"/>
                            <a:cs typeface="+mj-cs"/>
                          </a:rPr>
                          <m:t>𝑞𝑢𝑒𝑠𝑡𝑖𝑜𝑛𝑠</m:t>
                        </m:r>
                        <m:r>
                          <a:rPr lang="en-US" sz="1200" b="0" i="1" smtClean="0">
                            <a:latin typeface="Cambria Math" charset="0"/>
                            <a:cs typeface="+mj-cs"/>
                          </a:rPr>
                          <m:t> </m:t>
                        </m:r>
                        <m:r>
                          <a:rPr lang="en-US" sz="1200" b="0" i="1" smtClean="0">
                            <a:latin typeface="Cambria Math" charset="0"/>
                            <a:cs typeface="+mj-cs"/>
                          </a:rPr>
                          <m:t>𝑎𝑠𝑘𝑒𝑑</m:t>
                        </m:r>
                        <m:r>
                          <a:rPr lang="en-US" sz="1200" b="0" i="1" smtClean="0">
                            <a:latin typeface="Cambria Math" charset="0"/>
                            <a:cs typeface="+mj-cs"/>
                          </a:rPr>
                          <m:t> </m:t>
                        </m:r>
                        <m:r>
                          <a:rPr lang="en-US" sz="1200" b="0" i="1" smtClean="0">
                            <a:latin typeface="Cambria Math" charset="0"/>
                            <a:cs typeface="+mj-cs"/>
                          </a:rPr>
                          <m:t>𝑎𝑏𝑜𝑢𝑡</m:t>
                        </m:r>
                        <m:r>
                          <a:rPr lang="en-US" sz="1200" b="0" i="1" smtClean="0">
                            <a:latin typeface="Cambria Math" charset="0"/>
                            <a:cs typeface="+mj-cs"/>
                          </a:rPr>
                          <m:t> </m:t>
                        </m:r>
                        <m:r>
                          <a:rPr lang="en-US" sz="1200" b="0" i="1" smtClean="0">
                            <a:latin typeface="Cambria Math" charset="0"/>
                            <a:cs typeface="+mj-cs"/>
                          </a:rPr>
                          <m:t>𝑡</m:t>
                        </m:r>
                        <m:r>
                          <a:rPr lang="en-US" sz="1200" b="0" i="1" smtClean="0">
                            <a:latin typeface="Cambria Math" charset="0"/>
                            <a:cs typeface="+mj-cs"/>
                          </a:rPr>
                          <m:t>h</m:t>
                        </m:r>
                        <m:r>
                          <a:rPr lang="en-US" sz="1200" b="0" i="1" smtClean="0">
                            <a:latin typeface="Cambria Math" charset="0"/>
                            <a:cs typeface="+mj-cs"/>
                          </a:rPr>
                          <m:t>𝑒</m:t>
                        </m:r>
                        <m:r>
                          <a:rPr lang="en-US" sz="1200" b="0" i="1" smtClean="0">
                            <a:latin typeface="Cambria Math" charset="0"/>
                            <a:cs typeface="+mj-cs"/>
                          </a:rPr>
                          <m:t> </m:t>
                        </m:r>
                        <m:r>
                          <a:rPr lang="en-US" sz="1200" b="0" i="1" smtClean="0">
                            <a:latin typeface="Cambria Math" charset="0"/>
                            <a:cs typeface="+mj-cs"/>
                          </a:rPr>
                          <m:t>𝑐𝑜𝑛𝑐𝑒𝑝𝑡</m:t>
                        </m:r>
                        <m:r>
                          <a:rPr lang="en-US" sz="1200" b="0" i="1" smtClean="0">
                            <a:latin typeface="Cambria Math" charset="0"/>
                            <a:cs typeface="+mj-cs"/>
                          </a:rPr>
                          <m:t> </m:t>
                        </m:r>
                        <m:r>
                          <a:rPr lang="en-US" sz="1200" b="0" i="1" smtClean="0">
                            <a:latin typeface="Cambria Math" charset="0"/>
                            <a:cs typeface="+mj-cs"/>
                          </a:rPr>
                          <m:t>𝐶</m:t>
                        </m:r>
                        <m:r>
                          <a:rPr lang="en-US" sz="1200" b="0" i="1" baseline="-25000" smtClean="0">
                            <a:latin typeface="Cambria Math" charset="0"/>
                            <a:cs typeface="+mj-cs"/>
                          </a:rPr>
                          <m:t>2</m:t>
                        </m:r>
                      </m:num>
                      <m:den>
                        <m:r>
                          <a:rPr lang="en-US" sz="1200">
                            <a:latin typeface="Cambria Math" charset="0"/>
                            <a:cs typeface="+mj-cs"/>
                          </a:rPr>
                          <m:t> </m:t>
                        </m:r>
                        <m:r>
                          <a:rPr lang="en-US" sz="1200" i="1">
                            <a:latin typeface="Cambria Math" charset="0"/>
                            <a:cs typeface="+mj-cs"/>
                          </a:rPr>
                          <m:t>𝑇𝑜𝑡𝑎𝑙</m:t>
                        </m:r>
                        <m:r>
                          <a:rPr lang="en-US" sz="1200" i="1">
                            <a:latin typeface="Cambria Math" charset="0"/>
                            <a:cs typeface="+mj-cs"/>
                          </a:rPr>
                          <m:t> </m:t>
                        </m:r>
                        <m:r>
                          <a:rPr lang="en-US" sz="1200" i="1">
                            <a:latin typeface="Cambria Math" charset="0"/>
                            <a:cs typeface="+mj-cs"/>
                          </a:rPr>
                          <m:t>𝑛𝑢𝑚𝑏𝑒𝑟</m:t>
                        </m:r>
                        <m:r>
                          <a:rPr lang="en-US" sz="1200" i="1">
                            <a:latin typeface="Cambria Math" charset="0"/>
                            <a:cs typeface="+mj-cs"/>
                          </a:rPr>
                          <m:t> </m:t>
                        </m:r>
                        <m:r>
                          <a:rPr lang="en-US" sz="1200" i="1">
                            <a:latin typeface="Cambria Math" charset="0"/>
                            <a:cs typeface="+mj-cs"/>
                          </a:rPr>
                          <m:t>𝑜𝑓</m:t>
                        </m:r>
                        <m:r>
                          <a:rPr lang="en-US" sz="1200" i="1">
                            <a:latin typeface="Cambria Math" charset="0"/>
                            <a:cs typeface="+mj-cs"/>
                          </a:rPr>
                          <m:t> </m:t>
                        </m:r>
                        <m:r>
                          <a:rPr lang="en-US" sz="1200" i="1">
                            <a:latin typeface="Cambria Math" charset="0"/>
                            <a:cs typeface="+mj-cs"/>
                          </a:rPr>
                          <m:t>𝑡</m:t>
                        </m:r>
                        <m:r>
                          <a:rPr lang="en-US" sz="1200" i="1">
                            <a:latin typeface="Cambria Math" charset="0"/>
                            <a:cs typeface="+mj-cs"/>
                          </a:rPr>
                          <m:t>h</m:t>
                        </m:r>
                        <m:r>
                          <a:rPr lang="en-US" sz="1200" i="1">
                            <a:latin typeface="Cambria Math" charset="0"/>
                            <a:cs typeface="+mj-cs"/>
                          </a:rPr>
                          <m:t>𝑒</m:t>
                        </m:r>
                        <m:r>
                          <a:rPr lang="en-US" sz="1200" i="1">
                            <a:latin typeface="Cambria Math" charset="0"/>
                            <a:cs typeface="+mj-cs"/>
                          </a:rPr>
                          <m:t> </m:t>
                        </m:r>
                        <m:r>
                          <a:rPr lang="en-US" sz="1200" b="0" i="1" smtClean="0">
                            <a:latin typeface="Cambria Math" charset="0"/>
                            <a:cs typeface="+mj-cs"/>
                          </a:rPr>
                          <m:t>𝑞𝑢𝑒𝑠𝑡𝑖𝑜𝑛𝑠</m:t>
                        </m:r>
                        <m:r>
                          <a:rPr lang="en-US" sz="1200" b="0" i="1" smtClean="0">
                            <a:latin typeface="Cambria Math" charset="0"/>
                            <a:cs typeface="+mj-cs"/>
                          </a:rPr>
                          <m:t> </m:t>
                        </m:r>
                        <m:r>
                          <a:rPr lang="en-US" sz="1200" b="0" i="1" smtClean="0">
                            <a:latin typeface="Cambria Math" charset="0"/>
                            <a:cs typeface="+mj-cs"/>
                          </a:rPr>
                          <m:t>𝑎𝑠𝑘𝑒𝑑</m:t>
                        </m:r>
                        <m:r>
                          <a:rPr lang="en-US" sz="1200" b="0" i="1" smtClean="0">
                            <a:latin typeface="Cambria Math" charset="0"/>
                            <a:cs typeface="+mj-cs"/>
                          </a:rPr>
                          <m:t> </m:t>
                        </m:r>
                        <m:r>
                          <a:rPr lang="en-US" sz="1200" b="0" i="1" smtClean="0">
                            <a:latin typeface="Cambria Math" charset="0"/>
                            <a:cs typeface="+mj-cs"/>
                          </a:rPr>
                          <m:t>𝑎𝑏𝑜𝑢𝑡</m:t>
                        </m:r>
                        <m:r>
                          <a:rPr lang="en-US" sz="1200" b="0" i="1" smtClean="0">
                            <a:latin typeface="Cambria Math" charset="0"/>
                            <a:cs typeface="+mj-cs"/>
                          </a:rPr>
                          <m:t> </m:t>
                        </m:r>
                        <m:r>
                          <a:rPr lang="en-US" sz="1200" b="0" i="1" smtClean="0">
                            <a:latin typeface="Cambria Math" charset="0"/>
                            <a:cs typeface="+mj-cs"/>
                          </a:rPr>
                          <m:t>𝑡</m:t>
                        </m:r>
                        <m:r>
                          <a:rPr lang="en-US" sz="1200" b="0" i="1" smtClean="0">
                            <a:latin typeface="Cambria Math" charset="0"/>
                            <a:cs typeface="+mj-cs"/>
                          </a:rPr>
                          <m:t>h</m:t>
                        </m:r>
                        <m:r>
                          <a:rPr lang="en-US" sz="1200" b="0" i="1" smtClean="0">
                            <a:latin typeface="Cambria Math" charset="0"/>
                            <a:cs typeface="+mj-cs"/>
                          </a:rPr>
                          <m:t>𝑒</m:t>
                        </m:r>
                        <m:r>
                          <a:rPr lang="en-US" sz="1200" b="0" i="1" smtClean="0">
                            <a:latin typeface="Cambria Math" charset="0"/>
                            <a:cs typeface="+mj-cs"/>
                          </a:rPr>
                          <m:t> </m:t>
                        </m:r>
                        <m:r>
                          <a:rPr lang="en-US" sz="1200" b="0" i="1" smtClean="0">
                            <a:latin typeface="Cambria Math" charset="0"/>
                            <a:cs typeface="+mj-cs"/>
                          </a:rPr>
                          <m:t>𝑡𝑒𝑠𝑡𝑒𝑑</m:t>
                        </m:r>
                        <m:r>
                          <a:rPr lang="en-US" sz="1200" b="0" i="1" smtClean="0">
                            <a:latin typeface="Cambria Math" charset="0"/>
                            <a:cs typeface="+mj-cs"/>
                          </a:rPr>
                          <m:t> </m:t>
                        </m:r>
                        <m:r>
                          <a:rPr lang="en-US" sz="1200" b="0" i="1" smtClean="0">
                            <a:latin typeface="Cambria Math" charset="0"/>
                            <a:cs typeface="+mj-cs"/>
                          </a:rPr>
                          <m:t>𝑐𝑜𝑛𝑐𝑒𝑝𝑡</m:t>
                        </m:r>
                        <m:r>
                          <a:rPr lang="en-US" sz="1200" b="0" i="1" smtClean="0">
                            <a:latin typeface="Cambria Math" charset="0"/>
                            <a:cs typeface="+mj-cs"/>
                          </a:rPr>
                          <m:t> </m:t>
                        </m:r>
                        <m:r>
                          <a:rPr lang="en-US" sz="1200" b="0" i="1" smtClean="0">
                            <a:latin typeface="Cambria Math" charset="0"/>
                            <a:cs typeface="+mj-cs"/>
                          </a:rPr>
                          <m:t>𝐶</m:t>
                        </m:r>
                        <m:r>
                          <a:rPr lang="en-US" sz="1200" b="0" i="1" baseline="-25000" smtClean="0">
                            <a:latin typeface="Cambria Math" charset="0"/>
                            <a:cs typeface="+mj-cs"/>
                          </a:rPr>
                          <m:t>2</m:t>
                        </m:r>
                      </m:den>
                    </m:f>
                    <m:r>
                      <a:rPr lang="en-US" sz="1200">
                        <a:latin typeface="Cambria Math" charset="0"/>
                        <a:cs typeface="+mj-cs"/>
                      </a:rPr>
                      <m:t>=</m:t>
                    </m:r>
                    <m:f>
                      <m:fPr>
                        <m:ctrlPr>
                          <a:rPr lang="en-US" sz="1200" i="1">
                            <a:latin typeface="Cambria Math" panose="02040503050406030204" pitchFamily="18" charset="0"/>
                          </a:rPr>
                        </m:ctrlPr>
                      </m:fPr>
                      <m:num>
                        <m:r>
                          <a:rPr lang="en-US" sz="1200">
                            <a:latin typeface="Cambria Math" charset="0"/>
                          </a:rPr>
                          <m:t> </m:t>
                        </m:r>
                        <m:r>
                          <a:rPr lang="en-US" sz="1200">
                            <a:latin typeface="Cambria Math" charset="0"/>
                          </a:rPr>
                          <m:t>2</m:t>
                        </m:r>
                        <m:r>
                          <a:rPr lang="en-US" sz="1200">
                            <a:latin typeface="Cambria Math" charset="0"/>
                          </a:rPr>
                          <m:t> </m:t>
                        </m:r>
                      </m:num>
                      <m:den>
                        <m:r>
                          <a:rPr lang="en-US" sz="1200" i="1">
                            <a:latin typeface="Cambria Math" charset="0"/>
                          </a:rPr>
                          <m:t>3</m:t>
                        </m:r>
                      </m:den>
                    </m:f>
                    <m:r>
                      <a:rPr lang="en-US" sz="1200" b="0" i="0" smtClean="0">
                        <a:latin typeface="Cambria Math" charset="0"/>
                        <a:cs typeface="+mj-cs"/>
                      </a:rPr>
                      <m:t>=</m:t>
                    </m:r>
                    <m:r>
                      <m:rPr>
                        <m:nor/>
                      </m:rPr>
                      <a:rPr lang="en-US" sz="1200">
                        <a:latin typeface="Times New Roman" charset="0"/>
                        <a:ea typeface="Times New Roman" charset="0"/>
                      </a:rPr>
                      <m:t>0.67</m:t>
                    </m:r>
                  </m:oMath>
                </a14:m>
                <a:endParaRPr lang="en-US" sz="1200" dirty="0" smtClean="0">
                  <a:latin typeface="Times New Roman" charset="0"/>
                  <a:ea typeface="Times New Roman" charset="0"/>
                  <a:cs typeface="+mj-cs"/>
                </a:endParaRPr>
              </a:p>
              <a:p>
                <a:pPr marL="285750" indent="-285750">
                  <a:buFont typeface=".HelveticaNeueDeskInterface-Regular" charset="-120"/>
                  <a:buChar char="-"/>
                </a:pPr>
                <a:r>
                  <a:rPr lang="en-US" sz="1200" dirty="0" smtClean="0">
                    <a:cs typeface="+mj-cs"/>
                  </a:rPr>
                  <a:t>P(R|C</a:t>
                </a:r>
                <a:r>
                  <a:rPr lang="en-US" sz="1200" baseline="-25000" dirty="0" smtClean="0">
                    <a:cs typeface="+mj-cs"/>
                  </a:rPr>
                  <a:t>2</a:t>
                </a:r>
                <a:r>
                  <a:rPr lang="en-US" sz="1200" dirty="0" smtClean="0">
                    <a:cs typeface="+mj-cs"/>
                  </a:rPr>
                  <a:t>) = </a:t>
                </a:r>
                <a14:m>
                  <m:oMath xmlns:m="http://schemas.openxmlformats.org/officeDocument/2006/math">
                    <m:r>
                      <m:rPr>
                        <m:sty m:val="p"/>
                      </m:rPr>
                      <a:rPr lang="en-US" sz="1200">
                        <a:latin typeface="Cambria Math" charset="0"/>
                      </a:rPr>
                      <m:t>P</m:t>
                    </m:r>
                    <m:d>
                      <m:dPr>
                        <m:ctrlPr>
                          <a:rPr lang="en-US" sz="1200" i="1">
                            <a:latin typeface="Cambria Math" panose="02040503050406030204" pitchFamily="18" charset="0"/>
                          </a:rPr>
                        </m:ctrlPr>
                      </m:dPr>
                      <m:e>
                        <m:sSub>
                          <m:sSubPr>
                            <m:ctrlPr>
                              <a:rPr lang="en-US" sz="1200" b="1" i="1">
                                <a:latin typeface="Cambria Math" panose="02040503050406030204" pitchFamily="18" charset="0"/>
                              </a:rPr>
                            </m:ctrlPr>
                          </m:sSubPr>
                          <m:e>
                            <m:sSub>
                              <m:sSubPr>
                                <m:ctrlPr>
                                  <a:rPr lang="en-US" sz="1200" b="1" i="1">
                                    <a:latin typeface="Cambria Math" panose="02040503050406030204" pitchFamily="18" charset="0"/>
                                  </a:rPr>
                                </m:ctrlPr>
                              </m:sSubPr>
                              <m:e>
                                <m:r>
                                  <a:rPr lang="en-US" sz="1200" b="1">
                                    <a:latin typeface="Cambria Math" charset="0"/>
                                    <a:ea typeface="Times New Roman" charset="0"/>
                                  </a:rPr>
                                  <m:t>𝐎𝐐</m:t>
                                </m:r>
                              </m:e>
                              <m:sub>
                                <m:r>
                                  <a:rPr lang="en-US" sz="1200" b="1">
                                    <a:latin typeface="Cambria Math" charset="0"/>
                                    <a:ea typeface="Times New Roman" charset="0"/>
                                  </a:rPr>
                                  <m:t> </m:t>
                                </m:r>
                                <m:r>
                                  <a:rPr lang="en-US" sz="1200" b="1">
                                    <a:latin typeface="Cambria Math" charset="0"/>
                                    <a:ea typeface="Times New Roman" charset="0"/>
                                  </a:rPr>
                                  <m:t>𝟏</m:t>
                                </m:r>
                              </m:sub>
                            </m:sSub>
                            <m:r>
                              <m:rPr>
                                <m:nor/>
                              </m:rPr>
                              <a:rPr lang="en-US" sz="1200" baseline="-25000">
                                <a:latin typeface="Times New Roman" charset="0"/>
                                <a:ea typeface="Times New Roman" charset="0"/>
                              </a:rPr>
                              <m:t>,</m:t>
                            </m:r>
                          </m:e>
                          <m:sub>
                            <m:acc>
                              <m:accPr>
                                <m:chr m:val="̅"/>
                                <m:ctrlPr>
                                  <a:rPr lang="en-US" sz="1200" b="1" i="1">
                                    <a:latin typeface="Cambria Math" panose="02040503050406030204" pitchFamily="18" charset="0"/>
                                  </a:rPr>
                                </m:ctrlPr>
                              </m:accPr>
                              <m:e>
                                <m:r>
                                  <a:rPr lang="en-US" sz="1200" smtClean="0">
                                    <a:solidFill>
                                      <a:schemeClr val="tx1"/>
                                    </a:solidFill>
                                    <a:latin typeface="Cambria Math" charset="0"/>
                                  </a:rPr>
                                  <m:t>2</m:t>
                                </m:r>
                              </m:e>
                            </m:acc>
                          </m:sub>
                        </m:sSub>
                      </m:e>
                      <m:e>
                        <m:r>
                          <a:rPr lang="en-US" sz="1200">
                            <a:latin typeface="Cambria Math" charset="0"/>
                          </a:rPr>
                          <m:t> </m:t>
                        </m:r>
                        <m:sSub>
                          <m:sSubPr>
                            <m:ctrlPr>
                              <a:rPr lang="en-US" sz="1200" i="1">
                                <a:latin typeface="Cambria Math" panose="02040503050406030204" pitchFamily="18" charset="0"/>
                              </a:rPr>
                            </m:ctrlPr>
                          </m:sSubPr>
                          <m:e>
                            <m:r>
                              <m:rPr>
                                <m:sty m:val="p"/>
                              </m:rPr>
                              <a:rPr lang="en-US" sz="1200" b="0" i="0" smtClean="0">
                                <a:latin typeface="Cambria Math" charset="0"/>
                              </a:rPr>
                              <m:t>C</m:t>
                            </m:r>
                          </m:e>
                          <m:sub>
                            <m:r>
                              <a:rPr lang="en-US" sz="1200">
                                <a:latin typeface="Cambria Math" charset="0"/>
                              </a:rPr>
                              <m:t>2</m:t>
                            </m:r>
                          </m:sub>
                        </m:sSub>
                      </m:e>
                    </m:d>
                    <m:r>
                      <a:rPr lang="en-US" sz="1200" i="1">
                        <a:latin typeface="Cambria Math" charset="0"/>
                      </a:rPr>
                      <m:t>∗</m:t>
                    </m:r>
                    <m:r>
                      <m:rPr>
                        <m:sty m:val="p"/>
                      </m:rPr>
                      <a:rPr lang="en-US" sz="1200">
                        <a:latin typeface="Cambria Math" charset="0"/>
                      </a:rPr>
                      <m:t>P</m:t>
                    </m:r>
                    <m:r>
                      <a:rPr lang="en-US" sz="1200" b="0" i="0" smtClean="0">
                        <a:latin typeface="Cambria Math" charset="0"/>
                      </a:rPr>
                      <m:t>(</m:t>
                    </m:r>
                    <m:r>
                      <m:rPr>
                        <m:sty m:val="p"/>
                      </m:rPr>
                      <a:rPr lang="en-US" sz="1200">
                        <a:latin typeface="Cambria Math" charset="0"/>
                      </a:rPr>
                      <m:t>DQ</m:t>
                    </m:r>
                    <m:r>
                      <a:rPr lang="en-US" sz="1200" baseline="-25000">
                        <a:latin typeface="Cambria Math" charset="0"/>
                        <a:ea typeface="Times New Roman" charset="0"/>
                      </a:rPr>
                      <m:t>2</m:t>
                    </m:r>
                    <m:r>
                      <a:rPr lang="en-US" sz="1200" baseline="-25000">
                        <a:latin typeface="Cambria Math" charset="0"/>
                        <a:ea typeface="Times New Roman" charset="0"/>
                      </a:rPr>
                      <m:t> </m:t>
                    </m:r>
                    <m:r>
                      <a:rPr lang="en-US" sz="1200" baseline="-25000">
                        <a:latin typeface="Cambria Math" charset="0"/>
                        <a:ea typeface="Times New Roman" charset="0"/>
                      </a:rPr>
                      <m:t>│</m:t>
                    </m:r>
                    <m:r>
                      <a:rPr lang="en-US" sz="1200" baseline="-25000">
                        <a:latin typeface="Cambria Math" charset="0"/>
                        <a:ea typeface="Times New Roman" charset="0"/>
                      </a:rPr>
                      <m:t> </m:t>
                    </m:r>
                    <m:r>
                      <m:rPr>
                        <m:sty m:val="p"/>
                      </m:rPr>
                      <a:rPr lang="en-US" sz="1200" b="0" i="0" smtClean="0">
                        <a:latin typeface="Cambria Math" charset="0"/>
                      </a:rPr>
                      <m:t>C</m:t>
                    </m:r>
                    <m:r>
                      <a:rPr lang="en-US" sz="1200" baseline="-25000">
                        <a:latin typeface="Cambria Math" charset="0"/>
                      </a:rPr>
                      <m:t>2</m:t>
                    </m:r>
                    <m:r>
                      <a:rPr lang="en-US" sz="1200" baseline="-25000">
                        <a:latin typeface="Cambria Math" charset="0"/>
                      </a:rPr>
                      <m:t> )</m:t>
                    </m:r>
                  </m:oMath>
                </a14:m>
                <a:endParaRPr lang="en-US" sz="1200" dirty="0" smtClean="0">
                  <a:cs typeface="+mj-cs"/>
                </a:endParaRPr>
              </a:p>
              <a:p>
                <a:r>
                  <a:rPr lang="en-US" sz="1200" dirty="0" smtClean="0">
                    <a:cs typeface="+mj-cs"/>
                  </a:rPr>
                  <a:t>                = 0.5*0.9 = </a:t>
                </a:r>
                <a:r>
                  <a:rPr lang="en-US" sz="1200" dirty="0" smtClean="0"/>
                  <a:t>0.45</a:t>
                </a:r>
                <a:endParaRPr lang="en-US" sz="1200" dirty="0"/>
              </a:p>
              <a:p>
                <a:pPr marL="285750" indent="-285750">
                  <a:buFont typeface=".HelveticaNeueDeskInterface-Regular" charset="-120"/>
                  <a:buChar char="-"/>
                </a:pPr>
                <a:r>
                  <a:rPr lang="en-US" sz="1200" dirty="0" smtClean="0">
                    <a:cs typeface="+mj-cs"/>
                  </a:rPr>
                  <a:t>P(R|</a:t>
                </a:r>
                <a14:m>
                  <m:oMath xmlns:m="http://schemas.openxmlformats.org/officeDocument/2006/math">
                    <m:sSub>
                      <m:sSubPr>
                        <m:ctrlPr>
                          <a:rPr lang="en-US" sz="1200" i="1">
                            <a:latin typeface="Cambria Math" panose="02040503050406030204" pitchFamily="18" charset="0"/>
                            <a:ea typeface="Cambria Math" charset="0"/>
                            <a:cs typeface="Cambria Math" charset="0"/>
                          </a:rPr>
                        </m:ctrlPr>
                      </m:sSubPr>
                      <m:e>
                        <m:acc>
                          <m:accPr>
                            <m:chr m:val="̅"/>
                            <m:ctrlPr>
                              <a:rPr lang="en-US" sz="1200" i="1">
                                <a:latin typeface="Cambria Math" panose="02040503050406030204" pitchFamily="18" charset="0"/>
                                <a:ea typeface="Cambria Math" charset="0"/>
                                <a:cs typeface="Cambria Math" charset="0"/>
                              </a:rPr>
                            </m:ctrlPr>
                          </m:accPr>
                          <m:e>
                            <m:r>
                              <m:rPr>
                                <m:sty m:val="p"/>
                              </m:rPr>
                              <a:rPr lang="en-US" sz="1200">
                                <a:latin typeface="Cambria Math" charset="0"/>
                                <a:ea typeface="Cambria Math" charset="0"/>
                                <a:cs typeface="Cambria Math" charset="0"/>
                              </a:rPr>
                              <m:t>C</m:t>
                            </m:r>
                          </m:e>
                        </m:acc>
                      </m:e>
                      <m:sub>
                        <m:r>
                          <a:rPr lang="en-US" sz="1200">
                            <a:latin typeface="Cambria Math" charset="0"/>
                            <a:ea typeface="Cambria Math" charset="0"/>
                            <a:cs typeface="Cambria Math" charset="0"/>
                          </a:rPr>
                          <m:t>2</m:t>
                        </m:r>
                      </m:sub>
                    </m:sSub>
                  </m:oMath>
                </a14:m>
                <a:r>
                  <a:rPr lang="en-US" sz="1200" dirty="0" smtClean="0">
                    <a:cs typeface="+mj-cs"/>
                  </a:rPr>
                  <a:t>) = </a:t>
                </a:r>
                <a14:m>
                  <m:oMath xmlns:m="http://schemas.openxmlformats.org/officeDocument/2006/math">
                    <m:r>
                      <m:rPr>
                        <m:sty m:val="p"/>
                      </m:rPr>
                      <a:rPr lang="en-US" sz="1200">
                        <a:latin typeface="Cambria Math" charset="0"/>
                      </a:rPr>
                      <m:t>P</m:t>
                    </m:r>
                    <m:d>
                      <m:dPr>
                        <m:ctrlPr>
                          <a:rPr lang="en-US" sz="1200" i="1">
                            <a:latin typeface="Cambria Math" panose="02040503050406030204" pitchFamily="18" charset="0"/>
                          </a:rPr>
                        </m:ctrlPr>
                      </m:dPr>
                      <m:e>
                        <m:sSub>
                          <m:sSubPr>
                            <m:ctrlPr>
                              <a:rPr lang="en-US" sz="1200" b="1" i="1">
                                <a:latin typeface="Cambria Math" panose="02040503050406030204" pitchFamily="18" charset="0"/>
                              </a:rPr>
                            </m:ctrlPr>
                          </m:sSubPr>
                          <m:e>
                            <m:sSub>
                              <m:sSubPr>
                                <m:ctrlPr>
                                  <a:rPr lang="en-US" sz="1200" b="1" i="1">
                                    <a:latin typeface="Cambria Math" panose="02040503050406030204" pitchFamily="18" charset="0"/>
                                  </a:rPr>
                                </m:ctrlPr>
                              </m:sSubPr>
                              <m:e>
                                <m:r>
                                  <a:rPr lang="en-US" sz="1200" b="1">
                                    <a:latin typeface="Cambria Math" charset="0"/>
                                    <a:ea typeface="Times New Roman" charset="0"/>
                                  </a:rPr>
                                  <m:t>𝐎𝐐</m:t>
                                </m:r>
                              </m:e>
                              <m:sub>
                                <m:r>
                                  <a:rPr lang="en-US" sz="1200" b="1">
                                    <a:latin typeface="Cambria Math" charset="0"/>
                                    <a:ea typeface="Times New Roman" charset="0"/>
                                  </a:rPr>
                                  <m:t>𝟏</m:t>
                                </m:r>
                              </m:sub>
                            </m:sSub>
                            <m:r>
                              <m:rPr>
                                <m:nor/>
                              </m:rPr>
                              <a:rPr lang="en-US" sz="1200" baseline="-25000">
                                <a:latin typeface="Times New Roman" charset="0"/>
                                <a:ea typeface="Times New Roman" charset="0"/>
                              </a:rPr>
                              <m:t>,</m:t>
                            </m:r>
                          </m:e>
                          <m:sub>
                            <m:acc>
                              <m:accPr>
                                <m:chr m:val="̅"/>
                                <m:ctrlPr>
                                  <a:rPr lang="en-US" sz="1200" b="1" i="1">
                                    <a:latin typeface="Cambria Math" panose="02040503050406030204" pitchFamily="18" charset="0"/>
                                  </a:rPr>
                                </m:ctrlPr>
                              </m:accPr>
                              <m:e>
                                <m:r>
                                  <a:rPr lang="en-US" sz="1200">
                                    <a:latin typeface="Cambria Math" charset="0"/>
                                  </a:rPr>
                                  <m:t>2</m:t>
                                </m:r>
                              </m:e>
                            </m:acc>
                          </m:sub>
                        </m:sSub>
                      </m:e>
                      <m:e>
                        <m:sSub>
                          <m:sSubPr>
                            <m:ctrlPr>
                              <a:rPr lang="en-US" sz="1200" i="1">
                                <a:latin typeface="Cambria Math" panose="02040503050406030204" pitchFamily="18" charset="0"/>
                                <a:ea typeface="Cambria Math" charset="0"/>
                                <a:cs typeface="Cambria Math" charset="0"/>
                              </a:rPr>
                            </m:ctrlPr>
                          </m:sSubPr>
                          <m:e>
                            <m:acc>
                              <m:accPr>
                                <m:chr m:val="̅"/>
                                <m:ctrlPr>
                                  <a:rPr lang="en-US" sz="1200" i="1">
                                    <a:latin typeface="Cambria Math" panose="02040503050406030204" pitchFamily="18" charset="0"/>
                                    <a:ea typeface="Cambria Math" charset="0"/>
                                    <a:cs typeface="Cambria Math" charset="0"/>
                                  </a:rPr>
                                </m:ctrlPr>
                              </m:accPr>
                              <m:e>
                                <m:r>
                                  <m:rPr>
                                    <m:sty m:val="p"/>
                                  </m:rPr>
                                  <a:rPr lang="en-US" sz="1200">
                                    <a:latin typeface="Cambria Math" charset="0"/>
                                    <a:ea typeface="Cambria Math" charset="0"/>
                                    <a:cs typeface="Cambria Math" charset="0"/>
                                  </a:rPr>
                                  <m:t>C</m:t>
                                </m:r>
                              </m:e>
                            </m:acc>
                          </m:e>
                          <m:sub>
                            <m:r>
                              <a:rPr lang="en-US" sz="1200">
                                <a:latin typeface="Cambria Math" charset="0"/>
                                <a:ea typeface="Cambria Math" charset="0"/>
                                <a:cs typeface="Cambria Math" charset="0"/>
                              </a:rPr>
                              <m:t>2</m:t>
                            </m:r>
                          </m:sub>
                        </m:sSub>
                      </m:e>
                    </m:d>
                    <m:r>
                      <a:rPr lang="en-US" sz="1200" i="1">
                        <a:latin typeface="Cambria Math" charset="0"/>
                      </a:rPr>
                      <m:t>∗</m:t>
                    </m:r>
                    <m:r>
                      <m:rPr>
                        <m:sty m:val="p"/>
                      </m:rPr>
                      <a:rPr lang="en-US" sz="1200">
                        <a:latin typeface="Cambria Math" charset="0"/>
                      </a:rPr>
                      <m:t>P</m:t>
                    </m:r>
                    <m:d>
                      <m:dPr>
                        <m:ctrlPr>
                          <a:rPr lang="en-US" sz="1200" i="1">
                            <a:latin typeface="Cambria Math" panose="02040503050406030204" pitchFamily="18" charset="0"/>
                          </a:rPr>
                        </m:ctrlPr>
                      </m:dPr>
                      <m:e>
                        <m:r>
                          <m:rPr>
                            <m:sty m:val="p"/>
                          </m:rPr>
                          <a:rPr lang="en-US" sz="1200">
                            <a:latin typeface="Cambria Math" charset="0"/>
                            <a:ea typeface="Times New Roman" charset="0"/>
                          </a:rPr>
                          <m:t>DQ</m:t>
                        </m:r>
                        <m:r>
                          <a:rPr lang="en-US" sz="1200" baseline="-25000">
                            <a:latin typeface="Cambria Math" charset="0"/>
                            <a:ea typeface="Times New Roman" charset="0"/>
                          </a:rPr>
                          <m:t>2</m:t>
                        </m:r>
                      </m:e>
                      <m:e>
                        <m:sSub>
                          <m:sSubPr>
                            <m:ctrlPr>
                              <a:rPr lang="en-US" sz="1200" i="1">
                                <a:latin typeface="Cambria Math" panose="02040503050406030204" pitchFamily="18" charset="0"/>
                                <a:ea typeface="Cambria Math" charset="0"/>
                                <a:cs typeface="Cambria Math" charset="0"/>
                              </a:rPr>
                            </m:ctrlPr>
                          </m:sSubPr>
                          <m:e>
                            <m:acc>
                              <m:accPr>
                                <m:chr m:val="̅"/>
                                <m:ctrlPr>
                                  <a:rPr lang="en-US" sz="1200" i="1">
                                    <a:latin typeface="Cambria Math" panose="02040503050406030204" pitchFamily="18" charset="0"/>
                                    <a:ea typeface="Cambria Math" charset="0"/>
                                    <a:cs typeface="Cambria Math" charset="0"/>
                                  </a:rPr>
                                </m:ctrlPr>
                              </m:accPr>
                              <m:e>
                                <m:r>
                                  <m:rPr>
                                    <m:sty m:val="p"/>
                                  </m:rPr>
                                  <a:rPr lang="en-US" sz="1200">
                                    <a:latin typeface="Cambria Math" charset="0"/>
                                    <a:ea typeface="Cambria Math" charset="0"/>
                                    <a:cs typeface="Cambria Math" charset="0"/>
                                  </a:rPr>
                                  <m:t>C</m:t>
                                </m:r>
                              </m:e>
                            </m:acc>
                          </m:e>
                          <m:sub>
                            <m:r>
                              <a:rPr lang="en-US" sz="1200">
                                <a:latin typeface="Cambria Math" charset="0"/>
                                <a:ea typeface="Cambria Math" charset="0"/>
                                <a:cs typeface="Cambria Math" charset="0"/>
                              </a:rPr>
                              <m:t>2</m:t>
                            </m:r>
                          </m:sub>
                        </m:sSub>
                      </m:e>
                    </m:d>
                  </m:oMath>
                </a14:m>
                <a:endParaRPr lang="en-US" sz="1200" dirty="0">
                  <a:cs typeface="+mj-cs"/>
                </a:endParaRPr>
              </a:p>
              <a:p>
                <a:r>
                  <a:rPr lang="en-US" sz="1200" dirty="0">
                    <a:cs typeface="+mj-cs"/>
                  </a:rPr>
                  <a:t>      </a:t>
                </a:r>
                <a:r>
                  <a:rPr lang="en-US" sz="1200" dirty="0" smtClean="0">
                    <a:cs typeface="+mj-cs"/>
                  </a:rPr>
                  <a:t>         </a:t>
                </a:r>
                <a:r>
                  <a:rPr lang="en-US" sz="1200" dirty="0">
                    <a:cs typeface="+mj-cs"/>
                  </a:rPr>
                  <a:t>= </a:t>
                </a:r>
                <a:r>
                  <a:rPr lang="en-US" sz="1200" dirty="0" smtClean="0">
                    <a:cs typeface="+mj-cs"/>
                  </a:rPr>
                  <a:t>0.5*0.1 = </a:t>
                </a:r>
                <a:r>
                  <a:rPr lang="en-US" sz="1200" dirty="0" smtClean="0"/>
                  <a:t>0.05</a:t>
                </a:r>
                <a:endParaRPr lang="en-US" sz="1200" dirty="0" smtClean="0">
                  <a:cs typeface="+mj-cs"/>
                </a:endParaRPr>
              </a:p>
              <a:p>
                <a:r>
                  <a:rPr lang="en-US" sz="1200" dirty="0" smtClean="0">
                    <a:cs typeface="+mj-cs"/>
                  </a:rPr>
                  <a:t>Thus,</a:t>
                </a:r>
              </a:p>
              <a:p>
                <a:pPr rtl="1"/>
                <a:r>
                  <a:rPr lang="en-US" sz="1200" dirty="0" smtClean="0">
                    <a:solidFill>
                      <a:srgbClr val="FF0000"/>
                    </a:solidFill>
                    <a:latin typeface="Times New Roman" charset="0"/>
                    <a:ea typeface="Times New Roman" charset="0"/>
                    <a:cs typeface="+mj-cs"/>
                  </a:rPr>
                  <a:t>P(C</a:t>
                </a:r>
                <a:r>
                  <a:rPr lang="en-US" sz="1200" baseline="-25000" dirty="0" smtClean="0">
                    <a:solidFill>
                      <a:srgbClr val="FF0000"/>
                    </a:solidFill>
                    <a:latin typeface="Times New Roman" charset="0"/>
                    <a:ea typeface="Times New Roman" charset="0"/>
                    <a:cs typeface="+mj-cs"/>
                  </a:rPr>
                  <a:t>2</a:t>
                </a:r>
                <a:r>
                  <a:rPr lang="en-US" sz="1200" dirty="0" smtClean="0">
                    <a:solidFill>
                      <a:srgbClr val="FF0000"/>
                    </a:solidFill>
                    <a:latin typeface="Times New Roman" charset="0"/>
                    <a:ea typeface="Times New Roman" charset="0"/>
                    <a:cs typeface="+mj-cs"/>
                  </a:rPr>
                  <a:t>|R</a:t>
                </a:r>
                <a:r>
                  <a:rPr lang="en-US" sz="1200" dirty="0">
                    <a:solidFill>
                      <a:srgbClr val="FF0000"/>
                    </a:solidFill>
                    <a:latin typeface="Times New Roman" charset="0"/>
                    <a:ea typeface="Times New Roman" charset="0"/>
                    <a:cs typeface="+mj-cs"/>
                  </a:rPr>
                  <a:t>)</a:t>
                </a:r>
                <a:r>
                  <a:rPr lang="en-US" sz="1200" dirty="0">
                    <a:latin typeface="Times New Roman" charset="0"/>
                    <a:ea typeface="Times New Roman" charset="0"/>
                    <a:cs typeface="+mj-cs"/>
                  </a:rPr>
                  <a:t> </a:t>
                </a:r>
                <a:r>
                  <a:rPr lang="en-US" sz="1200" dirty="0" smtClean="0">
                    <a:latin typeface="Times New Roman" charset="0"/>
                    <a:ea typeface="Times New Roman" charset="0"/>
                    <a:cs typeface="+mj-cs"/>
                  </a:rPr>
                  <a:t>= </a:t>
                </a:r>
                <a14:m>
                  <m:oMath xmlns:m="http://schemas.openxmlformats.org/officeDocument/2006/math">
                    <m:f>
                      <m:fPr>
                        <m:ctrlPr>
                          <a:rPr lang="en-US" sz="1200" i="1">
                            <a:latin typeface="Cambria Math" panose="02040503050406030204" pitchFamily="18" charset="0"/>
                            <a:cs typeface="+mj-cs"/>
                          </a:rPr>
                        </m:ctrlPr>
                      </m:fPr>
                      <m:num>
                        <m:r>
                          <a:rPr lang="en-US" sz="1200" b="1" i="1" smtClean="0">
                            <a:solidFill>
                              <a:srgbClr val="000000"/>
                            </a:solidFill>
                            <a:latin typeface="Cambria Math" charset="0"/>
                            <a:ea typeface="Times New Roman" charset="0"/>
                            <a:cs typeface="+mj-cs"/>
                          </a:rPr>
                          <m:t>𝟎</m:t>
                        </m:r>
                        <m:r>
                          <a:rPr lang="en-US" sz="1200" b="1" i="1" smtClean="0">
                            <a:solidFill>
                              <a:srgbClr val="000000"/>
                            </a:solidFill>
                            <a:latin typeface="Cambria Math" charset="0"/>
                            <a:ea typeface="Times New Roman" charset="0"/>
                            <a:cs typeface="+mj-cs"/>
                          </a:rPr>
                          <m:t>.</m:t>
                        </m:r>
                        <m:r>
                          <a:rPr lang="en-US" sz="1200" b="1" i="1" smtClean="0">
                            <a:solidFill>
                              <a:srgbClr val="000000"/>
                            </a:solidFill>
                            <a:latin typeface="Cambria Math" charset="0"/>
                            <a:ea typeface="Times New Roman" charset="0"/>
                            <a:cs typeface="+mj-cs"/>
                          </a:rPr>
                          <m:t>𝟒𝟓</m:t>
                        </m:r>
                        <m:r>
                          <a:rPr lang="en-US" sz="1200" b="1" i="1" smtClean="0">
                            <a:solidFill>
                              <a:schemeClr val="tx1"/>
                            </a:solidFill>
                            <a:latin typeface="Cambria Math" charset="0"/>
                            <a:ea typeface="Times New Roman" charset="0"/>
                            <a:cs typeface="+mj-cs"/>
                          </a:rPr>
                          <m:t>∗</m:t>
                        </m:r>
                        <m:r>
                          <a:rPr lang="en-US" sz="1200" b="1" i="1" smtClean="0">
                            <a:solidFill>
                              <a:schemeClr val="tx1"/>
                            </a:solidFill>
                            <a:latin typeface="Cambria Math" charset="0"/>
                            <a:ea typeface="Times New Roman" charset="0"/>
                            <a:cs typeface="+mj-cs"/>
                          </a:rPr>
                          <m:t>𝟎</m:t>
                        </m:r>
                        <m:r>
                          <a:rPr lang="en-US" sz="1200" b="1" i="1" smtClean="0">
                            <a:solidFill>
                              <a:schemeClr val="tx1"/>
                            </a:solidFill>
                            <a:latin typeface="Cambria Math" charset="0"/>
                            <a:ea typeface="Times New Roman" charset="0"/>
                            <a:cs typeface="+mj-cs"/>
                          </a:rPr>
                          <m:t>.</m:t>
                        </m:r>
                        <m:r>
                          <a:rPr lang="en-US" sz="1200" b="1" i="1" smtClean="0">
                            <a:solidFill>
                              <a:schemeClr val="tx1"/>
                            </a:solidFill>
                            <a:latin typeface="Cambria Math" charset="0"/>
                            <a:ea typeface="Times New Roman" charset="0"/>
                            <a:cs typeface="+mj-cs"/>
                          </a:rPr>
                          <m:t>𝟔𝟕</m:t>
                        </m:r>
                      </m:num>
                      <m:den>
                        <m:r>
                          <a:rPr lang="en-US" sz="1200" b="1" i="1">
                            <a:solidFill>
                              <a:srgbClr val="000000"/>
                            </a:solidFill>
                            <a:latin typeface="Cambria Math" charset="0"/>
                            <a:ea typeface="Times New Roman" charset="0"/>
                            <a:cs typeface="+mj-cs"/>
                          </a:rPr>
                          <m:t>𝐏</m:t>
                        </m:r>
                        <m:d>
                          <m:dPr>
                            <m:ctrlPr>
                              <a:rPr lang="en-US" sz="1200" i="1">
                                <a:solidFill>
                                  <a:srgbClr val="000000"/>
                                </a:solidFill>
                                <a:latin typeface="Cambria Math" panose="02040503050406030204" pitchFamily="18" charset="0"/>
                                <a:cs typeface="+mj-cs"/>
                              </a:rPr>
                            </m:ctrlPr>
                          </m:dPr>
                          <m:e>
                            <m:r>
                              <a:rPr lang="en-US" sz="1200" b="1" i="0">
                                <a:solidFill>
                                  <a:srgbClr val="000000"/>
                                </a:solidFill>
                                <a:latin typeface="Cambria Math" charset="0"/>
                                <a:ea typeface="Times New Roman" charset="0"/>
                                <a:cs typeface="+mj-cs"/>
                              </a:rPr>
                              <m:t>𝐑</m:t>
                            </m:r>
                          </m:e>
                          <m:e>
                            <m:r>
                              <m:rPr>
                                <m:sty m:val="p"/>
                              </m:rPr>
                              <a:rPr lang="en-US" sz="1200" i="0" smtClean="0">
                                <a:solidFill>
                                  <a:srgbClr val="000000"/>
                                </a:solidFill>
                                <a:latin typeface="Cambria Math" charset="0"/>
                                <a:cs typeface="+mj-cs"/>
                              </a:rPr>
                              <m:t>C</m:t>
                            </m:r>
                            <m:r>
                              <a:rPr lang="en-US" sz="1200" b="1" i="0" baseline="-25000" smtClean="0">
                                <a:solidFill>
                                  <a:srgbClr val="000000"/>
                                </a:solidFill>
                                <a:latin typeface="Cambria Math" charset="0"/>
                                <a:cs typeface="+mj-cs"/>
                              </a:rPr>
                              <m:t>𝟐</m:t>
                            </m:r>
                          </m:e>
                        </m:d>
                        <m:r>
                          <a:rPr lang="en-US" sz="1200" b="1" i="1">
                            <a:solidFill>
                              <a:srgbClr val="000000"/>
                            </a:solidFill>
                            <a:latin typeface="Cambria Math" charset="0"/>
                            <a:ea typeface="Times New Roman" charset="0"/>
                            <a:cs typeface="+mj-cs"/>
                          </a:rPr>
                          <m:t>∗</m:t>
                        </m:r>
                        <m:r>
                          <a:rPr lang="en-US" sz="1200" b="1">
                            <a:solidFill>
                              <a:srgbClr val="000000"/>
                            </a:solidFill>
                            <a:latin typeface="Cambria Math" charset="0"/>
                            <a:ea typeface="Times New Roman" charset="0"/>
                            <a:cs typeface="+mj-cs"/>
                          </a:rPr>
                          <m:t> </m:t>
                        </m:r>
                        <m:r>
                          <a:rPr lang="en-US" sz="1200" b="1" i="0">
                            <a:solidFill>
                              <a:srgbClr val="000000"/>
                            </a:solidFill>
                            <a:latin typeface="Cambria Math" charset="0"/>
                            <a:ea typeface="Times New Roman" charset="0"/>
                            <a:cs typeface="+mj-cs"/>
                          </a:rPr>
                          <m:t>𝐏</m:t>
                        </m:r>
                        <m:d>
                          <m:dPr>
                            <m:ctrlPr>
                              <a:rPr lang="en-US" sz="1200" b="1" i="1">
                                <a:solidFill>
                                  <a:srgbClr val="000000"/>
                                </a:solidFill>
                                <a:latin typeface="Cambria Math" panose="02040503050406030204" pitchFamily="18" charset="0"/>
                                <a:cs typeface="+mj-cs"/>
                              </a:rPr>
                            </m:ctrlPr>
                          </m:dPr>
                          <m:e>
                            <m:r>
                              <a:rPr lang="en-US" sz="1200" b="1" i="0" smtClean="0">
                                <a:solidFill>
                                  <a:srgbClr val="000000"/>
                                </a:solidFill>
                                <a:latin typeface="Cambria Math" charset="0"/>
                                <a:cs typeface="+mj-cs"/>
                              </a:rPr>
                              <m:t>𝐂</m:t>
                            </m:r>
                            <m:r>
                              <a:rPr lang="en-US" sz="1200" b="1" i="0" baseline="-25000" smtClean="0">
                                <a:solidFill>
                                  <a:srgbClr val="000000"/>
                                </a:solidFill>
                                <a:latin typeface="Cambria Math" charset="0"/>
                                <a:cs typeface="+mj-cs"/>
                              </a:rPr>
                              <m:t>𝟐</m:t>
                            </m:r>
                          </m:e>
                        </m:d>
                        <m:r>
                          <a:rPr lang="en-US" sz="1200" b="1" i="0">
                            <a:solidFill>
                              <a:srgbClr val="000000"/>
                            </a:solidFill>
                            <a:latin typeface="Cambria Math" charset="0"/>
                            <a:ea typeface="Times New Roman" charset="0"/>
                            <a:cs typeface="+mj-cs"/>
                          </a:rPr>
                          <m:t>+</m:t>
                        </m:r>
                        <m:r>
                          <a:rPr lang="en-US" sz="1200" b="1" i="0">
                            <a:solidFill>
                              <a:srgbClr val="000000"/>
                            </a:solidFill>
                            <a:latin typeface="Cambria Math" charset="0"/>
                            <a:ea typeface="Times New Roman" charset="0"/>
                            <a:cs typeface="+mj-cs"/>
                          </a:rPr>
                          <m:t>𝐏</m:t>
                        </m:r>
                        <m:d>
                          <m:dPr>
                            <m:ctrlPr>
                              <a:rPr lang="en-US" sz="1200" b="1" i="1">
                                <a:solidFill>
                                  <a:srgbClr val="000000"/>
                                </a:solidFill>
                                <a:latin typeface="Cambria Math" panose="02040503050406030204" pitchFamily="18" charset="0"/>
                                <a:cs typeface="+mj-cs"/>
                              </a:rPr>
                            </m:ctrlPr>
                          </m:dPr>
                          <m:e>
                            <m:r>
                              <a:rPr lang="en-US" sz="1200" b="1" i="0">
                                <a:solidFill>
                                  <a:srgbClr val="000000"/>
                                </a:solidFill>
                                <a:latin typeface="Cambria Math" charset="0"/>
                                <a:ea typeface="Times New Roman" charset="0"/>
                                <a:cs typeface="+mj-cs"/>
                              </a:rPr>
                              <m:t>𝐑</m:t>
                            </m:r>
                          </m:e>
                          <m:e>
                            <m:sSub>
                              <m:sSubPr>
                                <m:ctrlPr>
                                  <a:rPr lang="en-US" sz="1200" i="1">
                                    <a:latin typeface="Cambria Math" panose="02040503050406030204" pitchFamily="18" charset="0"/>
                                    <a:ea typeface="Cambria Math" charset="0"/>
                                    <a:cs typeface="Cambria Math" charset="0"/>
                                  </a:rPr>
                                </m:ctrlPr>
                              </m:sSubPr>
                              <m:e>
                                <m:acc>
                                  <m:accPr>
                                    <m:chr m:val="̅"/>
                                    <m:ctrlPr>
                                      <a:rPr lang="en-US" sz="1200" i="1">
                                        <a:latin typeface="Cambria Math" panose="02040503050406030204" pitchFamily="18" charset="0"/>
                                        <a:ea typeface="Cambria Math" charset="0"/>
                                        <a:cs typeface="Cambria Math" charset="0"/>
                                      </a:rPr>
                                    </m:ctrlPr>
                                  </m:accPr>
                                  <m:e>
                                    <m:r>
                                      <m:rPr>
                                        <m:sty m:val="p"/>
                                      </m:rPr>
                                      <a:rPr lang="en-US" sz="1200" i="0">
                                        <a:latin typeface="Cambria Math" charset="0"/>
                                        <a:ea typeface="Cambria Math" charset="0"/>
                                        <a:cs typeface="Cambria Math" charset="0"/>
                                      </a:rPr>
                                      <m:t>C</m:t>
                                    </m:r>
                                  </m:e>
                                </m:acc>
                              </m:e>
                              <m:sub>
                                <m:r>
                                  <a:rPr lang="en-US" sz="1200" i="0">
                                    <a:latin typeface="Cambria Math" charset="0"/>
                                    <a:ea typeface="Cambria Math" charset="0"/>
                                    <a:cs typeface="Cambria Math" charset="0"/>
                                  </a:rPr>
                                  <m:t>2</m:t>
                                </m:r>
                              </m:sub>
                            </m:sSub>
                          </m:e>
                        </m:d>
                        <m:r>
                          <a:rPr lang="en-US" sz="1200" b="1" i="0">
                            <a:solidFill>
                              <a:srgbClr val="000000"/>
                            </a:solidFill>
                            <a:latin typeface="Cambria Math" charset="0"/>
                            <a:ea typeface="Times New Roman" charset="0"/>
                            <a:cs typeface="+mj-cs"/>
                          </a:rPr>
                          <m:t>∗ </m:t>
                        </m:r>
                        <m:r>
                          <a:rPr lang="en-US" sz="1200" b="1" i="0">
                            <a:solidFill>
                              <a:srgbClr val="000000"/>
                            </a:solidFill>
                            <a:latin typeface="Cambria Math" charset="0"/>
                            <a:ea typeface="Times New Roman" charset="0"/>
                            <a:cs typeface="+mj-cs"/>
                          </a:rPr>
                          <m:t>𝐏</m:t>
                        </m:r>
                        <m:d>
                          <m:dPr>
                            <m:ctrlPr>
                              <a:rPr lang="en-US" sz="1200" i="1">
                                <a:solidFill>
                                  <a:srgbClr val="000000"/>
                                </a:solidFill>
                                <a:latin typeface="Cambria Math" panose="02040503050406030204" pitchFamily="18" charset="0"/>
                                <a:cs typeface="+mj-cs"/>
                              </a:rPr>
                            </m:ctrlPr>
                          </m:dPr>
                          <m:e>
                            <m:sSub>
                              <m:sSubPr>
                                <m:ctrlPr>
                                  <a:rPr lang="en-US" sz="1200" i="1">
                                    <a:latin typeface="Cambria Math" panose="02040503050406030204" pitchFamily="18" charset="0"/>
                                    <a:ea typeface="Cambria Math" charset="0"/>
                                    <a:cs typeface="Cambria Math" charset="0"/>
                                  </a:rPr>
                                </m:ctrlPr>
                              </m:sSubPr>
                              <m:e>
                                <m:acc>
                                  <m:accPr>
                                    <m:chr m:val="̅"/>
                                    <m:ctrlPr>
                                      <a:rPr lang="en-US" sz="1200" i="1">
                                        <a:latin typeface="Cambria Math" panose="02040503050406030204" pitchFamily="18" charset="0"/>
                                        <a:ea typeface="Cambria Math" charset="0"/>
                                        <a:cs typeface="Cambria Math" charset="0"/>
                                      </a:rPr>
                                    </m:ctrlPr>
                                  </m:accPr>
                                  <m:e>
                                    <m:r>
                                      <m:rPr>
                                        <m:sty m:val="p"/>
                                      </m:rPr>
                                      <a:rPr lang="en-US" sz="1200" i="0">
                                        <a:latin typeface="Cambria Math" charset="0"/>
                                        <a:ea typeface="Cambria Math" charset="0"/>
                                        <a:cs typeface="Cambria Math" charset="0"/>
                                      </a:rPr>
                                      <m:t>C</m:t>
                                    </m:r>
                                  </m:e>
                                </m:acc>
                              </m:e>
                              <m:sub>
                                <m:r>
                                  <a:rPr lang="en-US" sz="1200" i="0">
                                    <a:latin typeface="Cambria Math" charset="0"/>
                                    <a:ea typeface="Cambria Math" charset="0"/>
                                    <a:cs typeface="Cambria Math" charset="0"/>
                                  </a:rPr>
                                  <m:t>2</m:t>
                                </m:r>
                              </m:sub>
                            </m:sSub>
                          </m:e>
                        </m:d>
                      </m:den>
                    </m:f>
                    <m:r>
                      <a:rPr lang="en-US" sz="1200" b="0" i="0" smtClean="0">
                        <a:solidFill>
                          <a:srgbClr val="000000"/>
                        </a:solidFill>
                        <a:latin typeface="Cambria Math" charset="0"/>
                        <a:ea typeface="Times New Roman" charset="0"/>
                        <a:cs typeface="+mj-cs"/>
                      </a:rPr>
                      <m:t>=</m:t>
                    </m:r>
                    <m:f>
                      <m:fPr>
                        <m:ctrlPr>
                          <a:rPr lang="en-US" sz="1200" i="1">
                            <a:latin typeface="Cambria Math" panose="02040503050406030204" pitchFamily="18" charset="0"/>
                          </a:rPr>
                        </m:ctrlPr>
                      </m:fPr>
                      <m:num>
                        <m:r>
                          <a:rPr lang="en-US" sz="1200" b="1" i="1">
                            <a:solidFill>
                              <a:srgbClr val="000000"/>
                            </a:solidFill>
                            <a:latin typeface="Cambria Math" charset="0"/>
                            <a:ea typeface="Times New Roman" charset="0"/>
                          </a:rPr>
                          <m:t>𝟎</m:t>
                        </m:r>
                        <m:r>
                          <a:rPr lang="en-US" sz="1200" b="1" i="1" smtClean="0">
                            <a:solidFill>
                              <a:srgbClr val="000000"/>
                            </a:solidFill>
                            <a:latin typeface="Cambria Math" charset="0"/>
                            <a:ea typeface="Times New Roman" charset="0"/>
                          </a:rPr>
                          <m:t>.</m:t>
                        </m:r>
                        <m:r>
                          <a:rPr lang="en-US" sz="1200" b="1" i="1" smtClean="0">
                            <a:solidFill>
                              <a:srgbClr val="000000"/>
                            </a:solidFill>
                            <a:latin typeface="Cambria Math" charset="0"/>
                            <a:ea typeface="Times New Roman" charset="0"/>
                          </a:rPr>
                          <m:t>𝟑𝟎</m:t>
                        </m:r>
                      </m:num>
                      <m:den>
                        <m:r>
                          <a:rPr lang="en-US" sz="1200" b="1" i="1">
                            <a:solidFill>
                              <a:srgbClr val="000000"/>
                            </a:solidFill>
                            <a:latin typeface="Cambria Math" charset="0"/>
                            <a:ea typeface="Times New Roman" charset="0"/>
                          </a:rPr>
                          <m:t>𝟎</m:t>
                        </m:r>
                        <m:r>
                          <a:rPr lang="en-US" sz="1200" b="1" i="1" smtClean="0">
                            <a:solidFill>
                              <a:srgbClr val="000000"/>
                            </a:solidFill>
                            <a:latin typeface="Cambria Math" charset="0"/>
                            <a:ea typeface="Times New Roman" charset="0"/>
                          </a:rPr>
                          <m:t>.</m:t>
                        </m:r>
                        <m:r>
                          <a:rPr lang="en-US" sz="1200" b="1" i="1">
                            <a:solidFill>
                              <a:srgbClr val="000000"/>
                            </a:solidFill>
                            <a:latin typeface="Cambria Math" charset="0"/>
                            <a:ea typeface="Times New Roman" charset="0"/>
                          </a:rPr>
                          <m:t>𝟑𝟎</m:t>
                        </m:r>
                        <m:r>
                          <a:rPr lang="en-US" sz="1200" b="1">
                            <a:solidFill>
                              <a:srgbClr val="000000"/>
                            </a:solidFill>
                            <a:latin typeface="Cambria Math" charset="0"/>
                            <a:ea typeface="Times New Roman" charset="0"/>
                          </a:rPr>
                          <m:t>+( </m:t>
                        </m:r>
                        <m:r>
                          <a:rPr lang="en-US" sz="1200" b="1">
                            <a:solidFill>
                              <a:srgbClr val="000000"/>
                            </a:solidFill>
                            <a:latin typeface="Cambria Math" charset="0"/>
                            <a:ea typeface="Times New Roman" charset="0"/>
                          </a:rPr>
                          <m:t>𝟎</m:t>
                        </m:r>
                        <m:r>
                          <a:rPr lang="en-US" sz="1200" b="1">
                            <a:solidFill>
                              <a:srgbClr val="000000"/>
                            </a:solidFill>
                            <a:latin typeface="Cambria Math" charset="0"/>
                            <a:ea typeface="Times New Roman" charset="0"/>
                          </a:rPr>
                          <m:t>.</m:t>
                        </m:r>
                        <m:r>
                          <a:rPr lang="en-US" sz="1200" b="1" i="0" smtClean="0">
                            <a:solidFill>
                              <a:srgbClr val="000000"/>
                            </a:solidFill>
                            <a:latin typeface="Cambria Math" charset="0"/>
                            <a:ea typeface="Times New Roman" charset="0"/>
                          </a:rPr>
                          <m:t>𝟎</m:t>
                        </m:r>
                        <m:r>
                          <a:rPr lang="en-US" sz="1200" b="1">
                            <a:solidFill>
                              <a:srgbClr val="000000"/>
                            </a:solidFill>
                            <a:latin typeface="Cambria Math" charset="0"/>
                            <a:ea typeface="Times New Roman" charset="0"/>
                          </a:rPr>
                          <m:t>𝟓</m:t>
                        </m:r>
                        <m:r>
                          <a:rPr lang="en-US" sz="1200" b="1">
                            <a:solidFill>
                              <a:srgbClr val="000000"/>
                            </a:solidFill>
                            <a:latin typeface="Cambria Math" charset="0"/>
                            <a:ea typeface="Times New Roman" charset="0"/>
                          </a:rPr>
                          <m:t>∗</m:t>
                        </m:r>
                        <m:r>
                          <a:rPr lang="en-US" sz="1200" b="1" i="1">
                            <a:solidFill>
                              <a:srgbClr val="000000"/>
                            </a:solidFill>
                            <a:latin typeface="Cambria Math" charset="0"/>
                            <a:ea typeface="Times New Roman" charset="0"/>
                          </a:rPr>
                          <m:t>𝟎</m:t>
                        </m:r>
                        <m:r>
                          <a:rPr lang="en-US" sz="1200" b="1" i="1">
                            <a:solidFill>
                              <a:srgbClr val="000000"/>
                            </a:solidFill>
                            <a:latin typeface="Cambria Math" charset="0"/>
                            <a:ea typeface="Times New Roman" charset="0"/>
                          </a:rPr>
                          <m:t>.</m:t>
                        </m:r>
                        <m:r>
                          <a:rPr lang="en-US" sz="1200" b="1" i="1" smtClean="0">
                            <a:solidFill>
                              <a:srgbClr val="000000"/>
                            </a:solidFill>
                            <a:latin typeface="Cambria Math" charset="0"/>
                            <a:ea typeface="Times New Roman" charset="0"/>
                          </a:rPr>
                          <m:t>𝟔𝟕</m:t>
                        </m:r>
                        <m:r>
                          <a:rPr lang="en-US" sz="1200" b="1" i="1">
                            <a:solidFill>
                              <a:srgbClr val="000000"/>
                            </a:solidFill>
                            <a:latin typeface="Cambria Math" charset="0"/>
                            <a:ea typeface="Times New Roman" charset="0"/>
                          </a:rPr>
                          <m:t>)</m:t>
                        </m:r>
                      </m:den>
                    </m:f>
                    <m:r>
                      <a:rPr lang="en-US" sz="1200" b="0" i="1" smtClean="0">
                        <a:solidFill>
                          <a:srgbClr val="000000"/>
                        </a:solidFill>
                        <a:latin typeface="Cambria Math" charset="0"/>
                        <a:ea typeface="Times New Roman" charset="0"/>
                      </a:rPr>
                      <m:t>=</m:t>
                    </m:r>
                    <m:f>
                      <m:fPr>
                        <m:ctrlPr>
                          <a:rPr lang="en-US" sz="1200" i="1">
                            <a:latin typeface="Cambria Math" panose="02040503050406030204" pitchFamily="18" charset="0"/>
                          </a:rPr>
                        </m:ctrlPr>
                      </m:fPr>
                      <m:num>
                        <m:r>
                          <a:rPr lang="en-US" sz="1200" b="1" i="1">
                            <a:solidFill>
                              <a:srgbClr val="000000"/>
                            </a:solidFill>
                            <a:latin typeface="Cambria Math" charset="0"/>
                            <a:ea typeface="Times New Roman" charset="0"/>
                          </a:rPr>
                          <m:t>𝟎</m:t>
                        </m:r>
                        <m:r>
                          <a:rPr lang="en-US" sz="1200" b="1" i="1">
                            <a:solidFill>
                              <a:srgbClr val="000000"/>
                            </a:solidFill>
                            <a:latin typeface="Cambria Math" charset="0"/>
                            <a:ea typeface="Times New Roman" charset="0"/>
                          </a:rPr>
                          <m:t>.</m:t>
                        </m:r>
                        <m:r>
                          <a:rPr lang="en-US" sz="1200" b="1" i="1" smtClean="0">
                            <a:solidFill>
                              <a:srgbClr val="000000"/>
                            </a:solidFill>
                            <a:latin typeface="Cambria Math" charset="0"/>
                            <a:ea typeface="Times New Roman" charset="0"/>
                          </a:rPr>
                          <m:t>𝟑𝟎</m:t>
                        </m:r>
                      </m:num>
                      <m:den>
                        <m:r>
                          <a:rPr lang="en-US" sz="1200" b="1" i="1">
                            <a:solidFill>
                              <a:srgbClr val="000000"/>
                            </a:solidFill>
                            <a:latin typeface="Cambria Math" charset="0"/>
                            <a:ea typeface="Times New Roman" charset="0"/>
                          </a:rPr>
                          <m:t>𝟎</m:t>
                        </m:r>
                        <m:r>
                          <a:rPr lang="en-US" sz="1200" b="1" i="1">
                            <a:solidFill>
                              <a:srgbClr val="000000"/>
                            </a:solidFill>
                            <a:latin typeface="Cambria Math" charset="0"/>
                            <a:ea typeface="Times New Roman" charset="0"/>
                          </a:rPr>
                          <m:t>.</m:t>
                        </m:r>
                        <m:r>
                          <a:rPr lang="en-US" sz="1200" b="1" i="1" smtClean="0">
                            <a:solidFill>
                              <a:srgbClr val="000000"/>
                            </a:solidFill>
                            <a:latin typeface="Cambria Math" charset="0"/>
                            <a:ea typeface="Times New Roman" charset="0"/>
                          </a:rPr>
                          <m:t>𝟑𝟎</m:t>
                        </m:r>
                        <m:r>
                          <a:rPr lang="en-US" sz="1200" b="1">
                            <a:solidFill>
                              <a:srgbClr val="000000"/>
                            </a:solidFill>
                            <a:latin typeface="Cambria Math" charset="0"/>
                            <a:ea typeface="Times New Roman" charset="0"/>
                          </a:rPr>
                          <m:t>+</m:t>
                        </m:r>
                        <m:r>
                          <a:rPr lang="en-US" sz="1200" b="1" i="1">
                            <a:solidFill>
                              <a:srgbClr val="000000"/>
                            </a:solidFill>
                            <a:latin typeface="Cambria Math" charset="0"/>
                            <a:ea typeface="Times New Roman" charset="0"/>
                          </a:rPr>
                          <m:t>𝟎</m:t>
                        </m:r>
                        <m:r>
                          <a:rPr lang="en-US" sz="1200" b="1" i="1">
                            <a:solidFill>
                              <a:srgbClr val="000000"/>
                            </a:solidFill>
                            <a:latin typeface="Cambria Math" charset="0"/>
                            <a:ea typeface="Times New Roman" charset="0"/>
                          </a:rPr>
                          <m:t>.</m:t>
                        </m:r>
                        <m:r>
                          <a:rPr lang="en-US" sz="1200" b="1" i="1" smtClean="0">
                            <a:solidFill>
                              <a:srgbClr val="000000"/>
                            </a:solidFill>
                            <a:latin typeface="Cambria Math" charset="0"/>
                            <a:ea typeface="Times New Roman" charset="0"/>
                          </a:rPr>
                          <m:t>𝟎𝟑</m:t>
                        </m:r>
                      </m:den>
                    </m:f>
                    <m:r>
                      <a:rPr lang="en-US" sz="1200" b="0" i="1" smtClean="0">
                        <a:solidFill>
                          <a:srgbClr val="000000"/>
                        </a:solidFill>
                        <a:latin typeface="Cambria Math" charset="0"/>
                        <a:ea typeface="Times New Roman" charset="0"/>
                      </a:rPr>
                      <m:t>=</m:t>
                    </m:r>
                    <m:f>
                      <m:fPr>
                        <m:ctrlPr>
                          <a:rPr lang="en-US" sz="1200" i="1">
                            <a:latin typeface="Cambria Math" panose="02040503050406030204" pitchFamily="18" charset="0"/>
                            <a:cs typeface="+mj-cs"/>
                          </a:rPr>
                        </m:ctrlPr>
                      </m:fPr>
                      <m:num>
                        <m:r>
                          <a:rPr lang="en-US" sz="1200" b="1" i="1" smtClean="0">
                            <a:solidFill>
                              <a:srgbClr val="000000"/>
                            </a:solidFill>
                            <a:latin typeface="Cambria Math" charset="0"/>
                            <a:ea typeface="Times New Roman" charset="0"/>
                            <a:cs typeface="+mj-cs"/>
                          </a:rPr>
                          <m:t>𝟎</m:t>
                        </m:r>
                        <m:r>
                          <a:rPr lang="en-US" sz="1200" b="1" i="1" smtClean="0">
                            <a:solidFill>
                              <a:srgbClr val="000000"/>
                            </a:solidFill>
                            <a:latin typeface="Cambria Math" charset="0"/>
                            <a:ea typeface="Times New Roman" charset="0"/>
                            <a:cs typeface="+mj-cs"/>
                          </a:rPr>
                          <m:t>.</m:t>
                        </m:r>
                        <m:r>
                          <a:rPr lang="en-US" sz="1200" b="1" i="1" smtClean="0">
                            <a:solidFill>
                              <a:srgbClr val="000000"/>
                            </a:solidFill>
                            <a:latin typeface="Cambria Math" charset="0"/>
                            <a:ea typeface="Times New Roman" charset="0"/>
                            <a:cs typeface="+mj-cs"/>
                          </a:rPr>
                          <m:t>𝟑𝟎</m:t>
                        </m:r>
                      </m:num>
                      <m:den>
                        <m:r>
                          <a:rPr lang="en-US" sz="1200" b="1" i="1" smtClean="0">
                            <a:solidFill>
                              <a:srgbClr val="000000"/>
                            </a:solidFill>
                            <a:latin typeface="Cambria Math" charset="0"/>
                            <a:ea typeface="Times New Roman" charset="0"/>
                            <a:cs typeface="+mj-cs"/>
                          </a:rPr>
                          <m:t>𝟎</m:t>
                        </m:r>
                        <m:r>
                          <a:rPr lang="en-US" sz="1200" b="1" i="1" smtClean="0">
                            <a:solidFill>
                              <a:srgbClr val="000000"/>
                            </a:solidFill>
                            <a:latin typeface="Cambria Math" charset="0"/>
                            <a:ea typeface="Times New Roman" charset="0"/>
                            <a:cs typeface="+mj-cs"/>
                          </a:rPr>
                          <m:t>.</m:t>
                        </m:r>
                        <m:r>
                          <a:rPr lang="en-US" sz="1200" b="1" i="1" smtClean="0">
                            <a:solidFill>
                              <a:srgbClr val="000000"/>
                            </a:solidFill>
                            <a:latin typeface="Cambria Math" charset="0"/>
                            <a:ea typeface="Times New Roman" charset="0"/>
                            <a:cs typeface="+mj-cs"/>
                          </a:rPr>
                          <m:t>𝟑𝟑</m:t>
                        </m:r>
                      </m:den>
                    </m:f>
                    <m:r>
                      <a:rPr lang="en-US" sz="1200" b="0" i="0" smtClean="0">
                        <a:latin typeface="Cambria Math" charset="0"/>
                        <a:ea typeface="Times New Roman" charset="0"/>
                        <a:cs typeface="+mj-cs"/>
                      </a:rPr>
                      <m:t>=</m:t>
                    </m:r>
                    <m:r>
                      <a:rPr lang="en-US" sz="1200" b="0" i="0" smtClean="0">
                        <a:solidFill>
                          <a:schemeClr val="tx1"/>
                        </a:solidFill>
                        <a:latin typeface="Cambria Math" charset="0"/>
                        <a:ea typeface="Times New Roman" charset="0"/>
                        <a:cs typeface="+mj-cs"/>
                      </a:rPr>
                      <m:t>0</m:t>
                    </m:r>
                    <m:r>
                      <a:rPr lang="en-US" sz="1200" b="0" i="0" smtClean="0">
                        <a:solidFill>
                          <a:schemeClr val="tx1"/>
                        </a:solidFill>
                        <a:latin typeface="Cambria Math" charset="0"/>
                        <a:ea typeface="Times New Roman" charset="0"/>
                        <a:cs typeface="+mj-cs"/>
                      </a:rPr>
                      <m:t>.</m:t>
                    </m:r>
                    <m:r>
                      <a:rPr lang="en-US" sz="1200" b="0" i="1" smtClean="0">
                        <a:solidFill>
                          <a:schemeClr val="tx1"/>
                        </a:solidFill>
                        <a:latin typeface="Cambria Math" charset="0"/>
                        <a:ea typeface="Times New Roman" charset="0"/>
                        <a:cs typeface="+mj-cs"/>
                      </a:rPr>
                      <m:t>91</m:t>
                    </m:r>
                  </m:oMath>
                </a14:m>
                <a:endParaRPr lang="en-US" sz="1200" dirty="0">
                  <a:solidFill>
                    <a:schemeClr val="tx1"/>
                  </a:solidFill>
                  <a:cs typeface="+mj-cs"/>
                </a:endParaRPr>
              </a:p>
            </p:txBody>
          </p:sp>
        </mc:Choice>
        <mc:Fallback xmlns="">
          <p:sp>
            <p:nvSpPr>
              <p:cNvPr id="35" name="Rectangle 34"/>
              <p:cNvSpPr>
                <a:spLocks noRot="1" noChangeAspect="1" noMove="1" noResize="1" noEditPoints="1" noAdjustHandles="1" noChangeArrowheads="1" noChangeShapeType="1" noTextEdit="1"/>
              </p:cNvSpPr>
              <p:nvPr/>
            </p:nvSpPr>
            <p:spPr>
              <a:xfrm>
                <a:off x="41046" y="2516411"/>
                <a:ext cx="8806240" cy="4094519"/>
              </a:xfrm>
              <a:prstGeom prst="rect">
                <a:avLst/>
              </a:prstGeom>
              <a:blipFill rotWithShape="0">
                <a:blip r:embed="rId3"/>
                <a:stretch>
                  <a:fillRect l="-139" t="-298" b="-2235"/>
                </a:stretch>
              </a:blipFill>
            </p:spPr>
            <p:txBody>
              <a:bodyPr/>
              <a:lstStyle/>
              <a:p>
                <a:r>
                  <a:rPr lang="en-US">
                    <a:noFill/>
                  </a:rPr>
                  <a:t> </a:t>
                </a:r>
              </a:p>
            </p:txBody>
          </p:sp>
        </mc:Fallback>
      </mc:AlternateContent>
      <p:sp>
        <p:nvSpPr>
          <p:cNvPr id="36" name="Title 1"/>
          <p:cNvSpPr txBox="1">
            <a:spLocks/>
          </p:cNvSpPr>
          <p:nvPr/>
        </p:nvSpPr>
        <p:spPr>
          <a:xfrm>
            <a:off x="118753" y="0"/>
            <a:ext cx="9025247" cy="608465"/>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charset="0"/>
                <a:ea typeface="Times New Roman" charset="0"/>
                <a:cs typeface="Times New Roman" charset="0"/>
              </a:rPr>
              <a:t>The Explaining of Computing the Probability of Knowing the Concept C</a:t>
            </a:r>
            <a:r>
              <a:rPr lang="en-US" sz="2400" b="1" baseline="-25000" dirty="0" smtClean="0">
                <a:latin typeface="Times New Roman" charset="0"/>
                <a:ea typeface="Times New Roman" charset="0"/>
                <a:cs typeface="Times New Roman" charset="0"/>
              </a:rPr>
              <a:t>2</a:t>
            </a:r>
            <a:endParaRPr lang="en-US" sz="2400" b="1" baseline="-25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07677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910267-CFA6-AA43-9800-5C95479F6708}" type="slidenum">
              <a:rPr lang="en-US" smtClean="0"/>
              <a:t>7</a:t>
            </a:fld>
            <a:endParaRPr lang="en-US"/>
          </a:p>
        </p:txBody>
      </p:sp>
      <p:grpSp>
        <p:nvGrpSpPr>
          <p:cNvPr id="308" name="Group 307"/>
          <p:cNvGrpSpPr/>
          <p:nvPr/>
        </p:nvGrpSpPr>
        <p:grpSpPr>
          <a:xfrm>
            <a:off x="2581140" y="5903737"/>
            <a:ext cx="2781300" cy="663811"/>
            <a:chOff x="2565419" y="6155775"/>
            <a:chExt cx="2781300" cy="663811"/>
          </a:xfrm>
        </p:grpSpPr>
        <p:sp>
          <p:nvSpPr>
            <p:cNvPr id="354" name="TextBox 353"/>
            <p:cNvSpPr txBox="1"/>
            <p:nvPr/>
          </p:nvSpPr>
          <p:spPr>
            <a:xfrm>
              <a:off x="2565419" y="6435219"/>
              <a:ext cx="438601" cy="276999"/>
            </a:xfrm>
            <a:prstGeom prst="rect">
              <a:avLst/>
            </a:prstGeom>
            <a:noFill/>
          </p:spPr>
          <p:txBody>
            <a:bodyPr wrap="square" lIns="0" tIns="0" rIns="0" bIns="0" rtlCol="0">
              <a:spAutoFit/>
            </a:bodyPr>
            <a:lstStyle/>
            <a:p>
              <a:r>
                <a:rPr lang="en-US" sz="900" smtClean="0">
                  <a:latin typeface="Times New Roman"/>
                  <a:ea typeface="ＭＳ 明朝"/>
                  <a:cs typeface="Times New Roman"/>
                </a:rPr>
                <a:t>Explicit Concept </a:t>
              </a:r>
              <a:endParaRPr lang="en-US" sz="900">
                <a:latin typeface="Times New Roman"/>
                <a:cs typeface="Times New Roman"/>
              </a:endParaRPr>
            </a:p>
          </p:txBody>
        </p:sp>
        <p:cxnSp>
          <p:nvCxnSpPr>
            <p:cNvPr id="475" name="Straight Connector 474"/>
            <p:cNvCxnSpPr/>
            <p:nvPr/>
          </p:nvCxnSpPr>
          <p:spPr>
            <a:xfrm>
              <a:off x="4164400" y="6181665"/>
              <a:ext cx="0" cy="17754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92" name="TextBox 491"/>
            <p:cNvSpPr txBox="1"/>
            <p:nvPr/>
          </p:nvSpPr>
          <p:spPr>
            <a:xfrm>
              <a:off x="3971790" y="6404088"/>
              <a:ext cx="579827" cy="415498"/>
            </a:xfrm>
            <a:prstGeom prst="rect">
              <a:avLst/>
            </a:prstGeom>
            <a:noFill/>
          </p:spPr>
          <p:txBody>
            <a:bodyPr wrap="square" lIns="0" tIns="0" rIns="0" bIns="0" rtlCol="0">
              <a:spAutoFit/>
            </a:bodyPr>
            <a:lstStyle/>
            <a:p>
              <a:r>
                <a:rPr lang="en-US" sz="900" smtClean="0">
                  <a:latin typeface="Times New Roman"/>
                  <a:cs typeface="Times New Roman"/>
                </a:rPr>
                <a:t>Hieratical Occur in link</a:t>
              </a:r>
              <a:endParaRPr lang="en-US" sz="900">
                <a:latin typeface="Times New Roman"/>
                <a:cs typeface="Times New Roman"/>
              </a:endParaRPr>
            </a:p>
          </p:txBody>
        </p:sp>
        <p:sp>
          <p:nvSpPr>
            <p:cNvPr id="176" name="Text Box 72656"/>
            <p:cNvSpPr txBox="1">
              <a:spLocks noChangeArrowheads="1"/>
            </p:cNvSpPr>
            <p:nvPr/>
          </p:nvSpPr>
          <p:spPr bwMode="auto">
            <a:xfrm>
              <a:off x="3096403" y="6233177"/>
              <a:ext cx="212417" cy="109709"/>
            </a:xfrm>
            <a:prstGeom prst="rect">
              <a:avLst/>
            </a:prstGeom>
            <a:solidFill>
              <a:schemeClr val="accent4"/>
            </a:solidFill>
            <a:ln w="9525">
              <a:solidFill>
                <a:srgbClr val="000000"/>
              </a:solidFill>
              <a:miter lim="800000"/>
              <a:headEnd/>
              <a:tailEnd/>
            </a:ln>
          </p:spPr>
          <p:txBody>
            <a:bodyPr rot="0" vert="horz" wrap="square" lIns="0" tIns="0" rIns="0" bIns="0" anchor="t" anchorCtr="0">
              <a:noAutofit/>
            </a:bodyPr>
            <a:lstStyle/>
            <a:p>
              <a:pPr>
                <a:lnSpc>
                  <a:spcPct val="115000"/>
                </a:lnSpc>
                <a:spcAft>
                  <a:spcPts val="1000"/>
                </a:spcAft>
              </a:pPr>
              <a:endParaRPr lang="en-US" sz="900">
                <a:effectLst/>
                <a:latin typeface="Times New Roman"/>
                <a:ea typeface="Cambria"/>
                <a:cs typeface="Times New Roman"/>
              </a:endParaRPr>
            </a:p>
          </p:txBody>
        </p:sp>
        <p:sp>
          <p:nvSpPr>
            <p:cNvPr id="177" name="Text Box 72656"/>
            <p:cNvSpPr txBox="1">
              <a:spLocks noChangeArrowheads="1"/>
            </p:cNvSpPr>
            <p:nvPr/>
          </p:nvSpPr>
          <p:spPr bwMode="auto">
            <a:xfrm>
              <a:off x="2649335" y="6233177"/>
              <a:ext cx="212417" cy="109709"/>
            </a:xfrm>
            <a:prstGeom prst="rect">
              <a:avLst/>
            </a:prstGeom>
            <a:solidFill>
              <a:schemeClr val="bg1">
                <a:lumMod val="50000"/>
              </a:schemeClr>
            </a:solidFill>
            <a:ln w="9525">
              <a:solidFill>
                <a:srgbClr val="000000"/>
              </a:solidFill>
              <a:miter lim="800000"/>
              <a:headEnd/>
              <a:tailEnd/>
            </a:ln>
          </p:spPr>
          <p:txBody>
            <a:bodyPr rot="0" vert="horz" wrap="square" lIns="0" tIns="0" rIns="0" bIns="0" anchor="t" anchorCtr="0">
              <a:noAutofit/>
            </a:bodyPr>
            <a:lstStyle/>
            <a:p>
              <a:pPr>
                <a:lnSpc>
                  <a:spcPct val="115000"/>
                </a:lnSpc>
                <a:spcAft>
                  <a:spcPts val="1000"/>
                </a:spcAft>
              </a:pPr>
              <a:endParaRPr lang="en-US" sz="900">
                <a:effectLst/>
                <a:latin typeface="Times New Roman"/>
                <a:ea typeface="Cambria"/>
                <a:cs typeface="Times New Roman"/>
              </a:endParaRPr>
            </a:p>
          </p:txBody>
        </p:sp>
        <p:sp>
          <p:nvSpPr>
            <p:cNvPr id="179" name="TextBox 178"/>
            <p:cNvSpPr txBox="1"/>
            <p:nvPr/>
          </p:nvSpPr>
          <p:spPr>
            <a:xfrm>
              <a:off x="3004082" y="6435219"/>
              <a:ext cx="421188" cy="276999"/>
            </a:xfrm>
            <a:prstGeom prst="rect">
              <a:avLst/>
            </a:prstGeom>
            <a:noFill/>
          </p:spPr>
          <p:txBody>
            <a:bodyPr wrap="square" lIns="0" tIns="0" rIns="0" bIns="0" rtlCol="0">
              <a:spAutoFit/>
            </a:bodyPr>
            <a:lstStyle/>
            <a:p>
              <a:r>
                <a:rPr lang="en-US" sz="900" smtClean="0">
                  <a:latin typeface="Times New Roman"/>
                  <a:ea typeface="ＭＳ 明朝"/>
                  <a:cs typeface="Times New Roman"/>
                </a:rPr>
                <a:t>Implicit  Concept</a:t>
              </a:r>
              <a:endParaRPr lang="en-US" sz="900">
                <a:latin typeface="Times New Roman"/>
                <a:cs typeface="Times New Roman"/>
              </a:endParaRPr>
            </a:p>
          </p:txBody>
        </p:sp>
        <p:sp>
          <p:nvSpPr>
            <p:cNvPr id="306" name="Flowchart: Terminator 35899"/>
            <p:cNvSpPr/>
            <p:nvPr/>
          </p:nvSpPr>
          <p:spPr>
            <a:xfrm>
              <a:off x="3428097" y="6235643"/>
              <a:ext cx="215551" cy="10618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591"/>
                <a:gd name="connsiteY0" fmla="*/ 0 h 21600"/>
                <a:gd name="connsiteX1" fmla="*/ 18125 w 19591"/>
                <a:gd name="connsiteY1" fmla="*/ 0 h 21600"/>
                <a:gd name="connsiteX2" fmla="*/ 19528 w 19591"/>
                <a:gd name="connsiteY2" fmla="*/ 10800 h 21600"/>
                <a:gd name="connsiteX3" fmla="*/ 18125 w 19591"/>
                <a:gd name="connsiteY3" fmla="*/ 21600 h 21600"/>
                <a:gd name="connsiteX4" fmla="*/ 3475 w 19591"/>
                <a:gd name="connsiteY4" fmla="*/ 21600 h 21600"/>
                <a:gd name="connsiteX5" fmla="*/ 0 w 19591"/>
                <a:gd name="connsiteY5" fmla="*/ 10800 h 21600"/>
                <a:gd name="connsiteX6" fmla="*/ 3475 w 19591"/>
                <a:gd name="connsiteY6" fmla="*/ 0 h 21600"/>
                <a:gd name="connsiteX0" fmla="*/ 1467 w 17583"/>
                <a:gd name="connsiteY0" fmla="*/ 0 h 21600"/>
                <a:gd name="connsiteX1" fmla="*/ 16117 w 17583"/>
                <a:gd name="connsiteY1" fmla="*/ 0 h 21600"/>
                <a:gd name="connsiteX2" fmla="*/ 17520 w 17583"/>
                <a:gd name="connsiteY2" fmla="*/ 10800 h 21600"/>
                <a:gd name="connsiteX3" fmla="*/ 16117 w 17583"/>
                <a:gd name="connsiteY3" fmla="*/ 21600 h 21600"/>
                <a:gd name="connsiteX4" fmla="*/ 1467 w 17583"/>
                <a:gd name="connsiteY4" fmla="*/ 21600 h 21600"/>
                <a:gd name="connsiteX5" fmla="*/ 64 w 17583"/>
                <a:gd name="connsiteY5" fmla="*/ 10800 h 21600"/>
                <a:gd name="connsiteX6" fmla="*/ 1467 w 17583"/>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3" h="21600">
                  <a:moveTo>
                    <a:pt x="1467" y="0"/>
                  </a:moveTo>
                  <a:lnTo>
                    <a:pt x="16117" y="0"/>
                  </a:lnTo>
                  <a:cubicBezTo>
                    <a:pt x="18036" y="0"/>
                    <a:pt x="17520" y="4835"/>
                    <a:pt x="17520" y="10800"/>
                  </a:cubicBezTo>
                  <a:cubicBezTo>
                    <a:pt x="17520" y="16765"/>
                    <a:pt x="18036" y="21600"/>
                    <a:pt x="16117" y="21600"/>
                  </a:cubicBezTo>
                  <a:lnTo>
                    <a:pt x="1467" y="21600"/>
                  </a:lnTo>
                  <a:cubicBezTo>
                    <a:pt x="-452" y="21600"/>
                    <a:pt x="64" y="16765"/>
                    <a:pt x="64" y="10800"/>
                  </a:cubicBezTo>
                  <a:cubicBezTo>
                    <a:pt x="64" y="4835"/>
                    <a:pt x="-452" y="0"/>
                    <a:pt x="1467" y="0"/>
                  </a:cubicBezTo>
                  <a:close/>
                </a:path>
              </a:pathLst>
            </a:cu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900">
                <a:effectLst/>
                <a:latin typeface="Times New Roman"/>
                <a:ea typeface="Cambria"/>
                <a:cs typeface="Times New Roman"/>
              </a:endParaRPr>
            </a:p>
          </p:txBody>
        </p:sp>
        <p:sp>
          <p:nvSpPr>
            <p:cNvPr id="249" name="Rectangle 248"/>
            <p:cNvSpPr/>
            <p:nvPr/>
          </p:nvSpPr>
          <p:spPr>
            <a:xfrm>
              <a:off x="3359415" y="6382686"/>
              <a:ext cx="492949" cy="369332"/>
            </a:xfrm>
            <a:prstGeom prst="rect">
              <a:avLst/>
            </a:prstGeom>
          </p:spPr>
          <p:txBody>
            <a:bodyPr wrap="square">
              <a:spAutoFit/>
            </a:bodyPr>
            <a:lstStyle/>
            <a:p>
              <a:r>
                <a:rPr lang="en-US" sz="900" smtClean="0">
                  <a:latin typeface="Times New Roman"/>
                  <a:cs typeface="Times New Roman"/>
                </a:rPr>
                <a:t>Verb  Node</a:t>
              </a:r>
              <a:endParaRPr lang="en-US" sz="900">
                <a:latin typeface="Times New Roman"/>
                <a:cs typeface="Times New Roman"/>
              </a:endParaRPr>
            </a:p>
          </p:txBody>
        </p:sp>
        <p:cxnSp>
          <p:nvCxnSpPr>
            <p:cNvPr id="155" name="Straight Arrow Connector 154"/>
            <p:cNvCxnSpPr/>
            <p:nvPr/>
          </p:nvCxnSpPr>
          <p:spPr>
            <a:xfrm flipV="1">
              <a:off x="4890873" y="6155775"/>
              <a:ext cx="0" cy="186055"/>
            </a:xfrm>
            <a:prstGeom prst="straightConnector1">
              <a:avLst/>
            </a:prstGeom>
            <a:ln>
              <a:solidFill>
                <a:schemeClr val="accent1"/>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159" name="Text Box 54"/>
            <p:cNvSpPr txBox="1"/>
            <p:nvPr/>
          </p:nvSpPr>
          <p:spPr>
            <a:xfrm>
              <a:off x="4649307" y="6394363"/>
              <a:ext cx="697412" cy="327112"/>
            </a:xfrm>
            <a:prstGeom prst="rect">
              <a:avLst/>
            </a:prstGeom>
            <a:noFill/>
          </p:spPr>
          <p:txBody>
            <a:bodyPr wrap="square" lIns="0" tIns="0" rIns="0" bIns="0" rtlCol="0">
              <a:noAutofit/>
            </a:bodyPr>
            <a:lstStyle/>
            <a:p>
              <a:pPr>
                <a:lnSpc>
                  <a:spcPct val="115000"/>
                </a:lnSpc>
                <a:spcAft>
                  <a:spcPts val="0"/>
                </a:spcAft>
              </a:pPr>
              <a:r>
                <a:rPr lang="en-US" sz="900" kern="1200">
                  <a:solidFill>
                    <a:srgbClr val="000000"/>
                  </a:solidFill>
                  <a:effectLst/>
                  <a:latin typeface="Times New Roman"/>
                  <a:ea typeface="ＭＳ 明朝"/>
                  <a:cs typeface="Times New Roman"/>
                </a:rPr>
                <a:t>Verb &amp; Noun Occur in link</a:t>
              </a:r>
              <a:endParaRPr lang="en-US" sz="900">
                <a:effectLst/>
                <a:latin typeface="Times New Roman"/>
                <a:ea typeface="ＭＳ 明朝"/>
                <a:cs typeface="Times New Roman"/>
              </a:endParaRPr>
            </a:p>
          </p:txBody>
        </p:sp>
      </p:grpSp>
      <p:sp>
        <p:nvSpPr>
          <p:cNvPr id="139" name="Rectangle 138"/>
          <p:cNvSpPr/>
          <p:nvPr/>
        </p:nvSpPr>
        <p:spPr>
          <a:xfrm>
            <a:off x="2502372" y="150753"/>
            <a:ext cx="4139275" cy="584775"/>
          </a:xfrm>
          <a:prstGeom prst="rect">
            <a:avLst/>
          </a:prstGeom>
        </p:spPr>
        <p:txBody>
          <a:bodyPr wrap="none">
            <a:spAutoFit/>
          </a:bodyPr>
          <a:lstStyle/>
          <a:p>
            <a:pPr algn="ctr"/>
            <a:r>
              <a:rPr lang="en-US" sz="3200" b="1">
                <a:latin typeface="Times New Roman"/>
                <a:cs typeface="Times New Roman"/>
              </a:rPr>
              <a:t>The </a:t>
            </a:r>
            <a:r>
              <a:rPr lang="en-US" sz="3200" b="1" smtClean="0">
                <a:latin typeface="Times New Roman"/>
                <a:cs typeface="Times New Roman"/>
              </a:rPr>
              <a:t>Syllabus Relation </a:t>
            </a:r>
            <a:endParaRPr lang="en-US" sz="3200" b="1">
              <a:latin typeface="Times New Roman"/>
            </a:endParaRPr>
          </a:p>
        </p:txBody>
      </p:sp>
      <p:sp>
        <p:nvSpPr>
          <p:cNvPr id="162" name="Line Callout 2 (Border and Accent Bar) 161"/>
          <p:cNvSpPr/>
          <p:nvPr/>
        </p:nvSpPr>
        <p:spPr>
          <a:xfrm>
            <a:off x="7763361" y="3563578"/>
            <a:ext cx="1210712" cy="400021"/>
          </a:xfrm>
          <a:prstGeom prst="accentBorderCallout2">
            <a:avLst>
              <a:gd name="adj1" fmla="val 18750"/>
              <a:gd name="adj2" fmla="val -8333"/>
              <a:gd name="adj3" fmla="val 18750"/>
              <a:gd name="adj4" fmla="val -16667"/>
              <a:gd name="adj5" fmla="val 93469"/>
              <a:gd name="adj6" fmla="val -30262"/>
            </a:avLst>
          </a:prstGeom>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smtClean="0">
                <a:effectLst/>
                <a:latin typeface="Times New Roman"/>
                <a:ea typeface="Cambria"/>
                <a:cs typeface="Times New Roman"/>
              </a:rPr>
              <a:t>The Leaves Nodes</a:t>
            </a:r>
          </a:p>
          <a:p>
            <a:pPr algn="ctr"/>
            <a:r>
              <a:rPr lang="en-US" sz="900" smtClean="0">
                <a:latin typeface="Times New Roman"/>
                <a:ea typeface="Cambria"/>
                <a:cs typeface="Times New Roman"/>
              </a:rPr>
              <a:t>The fine concepts</a:t>
            </a:r>
            <a:endParaRPr lang="en-US" sz="900">
              <a:effectLst/>
              <a:latin typeface="Times New Roman"/>
              <a:ea typeface="Cambria"/>
              <a:cs typeface="Times New Roman"/>
            </a:endParaRPr>
          </a:p>
        </p:txBody>
      </p:sp>
      <p:sp>
        <p:nvSpPr>
          <p:cNvPr id="156" name="Line Callout 2 (Border and Accent Bar) 155"/>
          <p:cNvSpPr/>
          <p:nvPr/>
        </p:nvSpPr>
        <p:spPr>
          <a:xfrm>
            <a:off x="6962914" y="1929549"/>
            <a:ext cx="1628755" cy="425675"/>
          </a:xfrm>
          <a:prstGeom prst="accentBorderCallout2">
            <a:avLst>
              <a:gd name="adj1" fmla="val 18750"/>
              <a:gd name="adj2" fmla="val -8333"/>
              <a:gd name="adj3" fmla="val 18750"/>
              <a:gd name="adj4" fmla="val -16667"/>
              <a:gd name="adj5" fmla="val 49763"/>
              <a:gd name="adj6" fmla="val -50316"/>
            </a:avLst>
          </a:prstGeom>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smtClean="0">
                <a:effectLst/>
                <a:latin typeface="Times New Roman"/>
                <a:ea typeface="Cambria"/>
                <a:cs typeface="Times New Roman"/>
              </a:rPr>
              <a:t>The Internal Nodes</a:t>
            </a:r>
          </a:p>
          <a:p>
            <a:pPr algn="ctr"/>
            <a:r>
              <a:rPr lang="en-US" sz="900" smtClean="0">
                <a:latin typeface="Times New Roman"/>
                <a:ea typeface="Cambria"/>
                <a:cs typeface="Times New Roman"/>
              </a:rPr>
              <a:t>The concepts in the titles</a:t>
            </a:r>
          </a:p>
          <a:p>
            <a:pPr algn="ctr"/>
            <a:r>
              <a:rPr lang="en-US" sz="900" smtClean="0">
                <a:latin typeface="Times New Roman"/>
                <a:ea typeface="Cambria"/>
                <a:cs typeface="Times New Roman"/>
              </a:rPr>
              <a:t>-Chapter title</a:t>
            </a:r>
            <a:endParaRPr lang="en-US" sz="900">
              <a:effectLst/>
              <a:latin typeface="Times New Roman"/>
              <a:ea typeface="Cambria"/>
              <a:cs typeface="Times New Roman"/>
            </a:endParaRPr>
          </a:p>
        </p:txBody>
      </p:sp>
      <p:sp>
        <p:nvSpPr>
          <p:cNvPr id="157" name="Line Callout 2 (Border and Accent Bar) 156"/>
          <p:cNvSpPr/>
          <p:nvPr/>
        </p:nvSpPr>
        <p:spPr>
          <a:xfrm>
            <a:off x="6946853" y="1047157"/>
            <a:ext cx="2079869" cy="424275"/>
          </a:xfrm>
          <a:prstGeom prst="accentBorderCallout2">
            <a:avLst>
              <a:gd name="adj1" fmla="val 18750"/>
              <a:gd name="adj2" fmla="val -8333"/>
              <a:gd name="adj3" fmla="val 18750"/>
              <a:gd name="adj4" fmla="val -16667"/>
              <a:gd name="adj5" fmla="val 43828"/>
              <a:gd name="adj6" fmla="val -44913"/>
            </a:avLst>
          </a:prstGeom>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smtClean="0">
                <a:effectLst/>
                <a:latin typeface="Times New Roman"/>
                <a:ea typeface="Cambria"/>
                <a:cs typeface="Times New Roman"/>
              </a:rPr>
              <a:t>The Root</a:t>
            </a:r>
          </a:p>
          <a:p>
            <a:pPr algn="ctr"/>
            <a:r>
              <a:rPr lang="en-US" sz="900" smtClean="0">
                <a:latin typeface="Times New Roman"/>
                <a:ea typeface="Cambria"/>
                <a:cs typeface="Times New Roman"/>
              </a:rPr>
              <a:t>The concepts in the course name or the book name</a:t>
            </a:r>
            <a:endParaRPr lang="en-US" sz="900">
              <a:effectLst/>
              <a:latin typeface="Times New Roman"/>
              <a:ea typeface="Cambria"/>
              <a:cs typeface="Times New Roman"/>
            </a:endParaRPr>
          </a:p>
        </p:txBody>
      </p:sp>
      <p:sp>
        <p:nvSpPr>
          <p:cNvPr id="161" name="Line Callout 2 (Border and Accent Bar) 160"/>
          <p:cNvSpPr/>
          <p:nvPr/>
        </p:nvSpPr>
        <p:spPr>
          <a:xfrm>
            <a:off x="7352928" y="2601972"/>
            <a:ext cx="1673794" cy="426721"/>
          </a:xfrm>
          <a:prstGeom prst="accentBorderCallout2">
            <a:avLst>
              <a:gd name="adj1" fmla="val 18750"/>
              <a:gd name="adj2" fmla="val -8333"/>
              <a:gd name="adj3" fmla="val 18750"/>
              <a:gd name="adj4" fmla="val -16667"/>
              <a:gd name="adj5" fmla="val 45416"/>
              <a:gd name="adj6" fmla="val -22752"/>
            </a:avLst>
          </a:prstGeom>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smtClean="0">
                <a:effectLst/>
                <a:latin typeface="Times New Roman"/>
                <a:ea typeface="Cambria"/>
                <a:cs typeface="Times New Roman"/>
              </a:rPr>
              <a:t>The Internal Nodes</a:t>
            </a:r>
          </a:p>
          <a:p>
            <a:pPr algn="ctr"/>
            <a:r>
              <a:rPr lang="en-US" sz="900">
                <a:latin typeface="Times New Roman"/>
                <a:ea typeface="Cambria"/>
                <a:cs typeface="Times New Roman"/>
              </a:rPr>
              <a:t>The concepts </a:t>
            </a:r>
            <a:r>
              <a:rPr lang="en-US" sz="900" smtClean="0">
                <a:latin typeface="Times New Roman"/>
                <a:ea typeface="Cambria"/>
                <a:cs typeface="Times New Roman"/>
              </a:rPr>
              <a:t>in </a:t>
            </a:r>
            <a:r>
              <a:rPr lang="en-US" sz="900">
                <a:latin typeface="Times New Roman"/>
                <a:ea typeface="Cambria"/>
                <a:cs typeface="Times New Roman"/>
              </a:rPr>
              <a:t>the </a:t>
            </a:r>
            <a:r>
              <a:rPr lang="en-US" sz="900" smtClean="0">
                <a:latin typeface="Times New Roman"/>
                <a:ea typeface="Cambria"/>
                <a:cs typeface="Times New Roman"/>
              </a:rPr>
              <a:t>titles</a:t>
            </a:r>
            <a:endParaRPr lang="en-US" sz="900" smtClean="0">
              <a:effectLst/>
              <a:latin typeface="Times New Roman"/>
              <a:ea typeface="Cambria"/>
              <a:cs typeface="Times New Roman"/>
            </a:endParaRPr>
          </a:p>
          <a:p>
            <a:pPr algn="ctr"/>
            <a:r>
              <a:rPr lang="en-US" sz="900" smtClean="0">
                <a:latin typeface="Times New Roman"/>
                <a:ea typeface="Cambria"/>
                <a:cs typeface="Times New Roman"/>
              </a:rPr>
              <a:t>-Section title</a:t>
            </a:r>
            <a:endParaRPr lang="en-US" sz="900">
              <a:effectLst/>
              <a:latin typeface="Times New Roman"/>
              <a:ea typeface="Cambria"/>
              <a:cs typeface="Times New Roman"/>
            </a:endParaRPr>
          </a:p>
        </p:txBody>
      </p:sp>
      <p:grpSp>
        <p:nvGrpSpPr>
          <p:cNvPr id="290" name="Group 289"/>
          <p:cNvGrpSpPr/>
          <p:nvPr/>
        </p:nvGrpSpPr>
        <p:grpSpPr>
          <a:xfrm>
            <a:off x="1559901" y="1259295"/>
            <a:ext cx="6014873" cy="3666652"/>
            <a:chOff x="252584" y="1489749"/>
            <a:chExt cx="6014873" cy="3666652"/>
          </a:xfrm>
        </p:grpSpPr>
        <p:cxnSp>
          <p:nvCxnSpPr>
            <p:cNvPr id="166" name="Straight Connector 165"/>
            <p:cNvCxnSpPr>
              <a:stCxn id="126" idx="3"/>
              <a:endCxn id="210" idx="0"/>
            </p:cNvCxnSpPr>
            <p:nvPr/>
          </p:nvCxnSpPr>
          <p:spPr>
            <a:xfrm>
              <a:off x="4586561" y="3286616"/>
              <a:ext cx="657005" cy="2250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 Box 72589"/>
            <p:cNvSpPr txBox="1">
              <a:spLocks noChangeArrowheads="1"/>
            </p:cNvSpPr>
            <p:nvPr/>
          </p:nvSpPr>
          <p:spPr bwMode="auto">
            <a:xfrm>
              <a:off x="4355812" y="4881909"/>
              <a:ext cx="549994" cy="274492"/>
            </a:xfrm>
            <a:prstGeom prst="rect">
              <a:avLst/>
            </a:prstGeom>
            <a:solidFill>
              <a:schemeClr val="bg1">
                <a:lumMod val="50000"/>
              </a:schemeClr>
            </a:solidFill>
            <a:ln w="9525">
              <a:solidFill>
                <a:srgbClr val="000000"/>
              </a:solidFill>
              <a:miter lim="800000"/>
              <a:headEnd/>
              <a:tailEnd/>
            </a:ln>
          </p:spPr>
          <p:txBody>
            <a:bodyPr rot="0" vert="horz" wrap="square" lIns="0" tIns="0" rIns="0" bIns="0" anchor="t" anchorCtr="0">
              <a:noAutofit/>
            </a:bodyPr>
            <a:lstStyle/>
            <a:p>
              <a:pPr algn="ctr"/>
              <a:r>
                <a:rPr lang="en-US" sz="900" smtClean="0">
                  <a:effectLst/>
                  <a:latin typeface="Times New Roman"/>
                  <a:ea typeface="Cambria"/>
                  <a:cs typeface="Times New Roman"/>
                </a:rPr>
                <a:t>Elements</a:t>
              </a:r>
            </a:p>
            <a:p>
              <a:pPr algn="ctr"/>
              <a:r>
                <a:rPr lang="en-US" sz="700" smtClean="0">
                  <a:solidFill>
                    <a:srgbClr val="000000"/>
                  </a:solidFill>
                  <a:latin typeface="Times New Roman"/>
                  <a:ea typeface="Times New Roman"/>
                  <a:cs typeface="Times New Roman"/>
                </a:rPr>
                <a:t>3.1.1.0.1.9.</a:t>
              </a:r>
              <a:r>
                <a:rPr lang="en-US" sz="700">
                  <a:solidFill>
                    <a:srgbClr val="000000"/>
                  </a:solidFill>
                  <a:latin typeface="Times New Roman"/>
                  <a:ea typeface="Times New Roman"/>
                  <a:cs typeface="Times New Roman"/>
                </a:rPr>
                <a:t>n.s</a:t>
              </a:r>
              <a:endParaRPr lang="en-US" sz="700">
                <a:latin typeface="Cambria"/>
                <a:ea typeface="Cambria"/>
                <a:cs typeface="Times New Roman"/>
              </a:endParaRPr>
            </a:p>
            <a:p>
              <a:pPr>
                <a:lnSpc>
                  <a:spcPct val="115000"/>
                </a:lnSpc>
                <a:spcAft>
                  <a:spcPts val="1000"/>
                </a:spcAft>
              </a:pPr>
              <a:endParaRPr lang="en-US" sz="1100">
                <a:effectLst/>
                <a:latin typeface="Cambria"/>
                <a:ea typeface="Cambria"/>
                <a:cs typeface="Times New Roman"/>
              </a:endParaRPr>
            </a:p>
          </p:txBody>
        </p:sp>
        <p:cxnSp>
          <p:nvCxnSpPr>
            <p:cNvPr id="153" name="Straight Connector 152"/>
            <p:cNvCxnSpPr/>
            <p:nvPr/>
          </p:nvCxnSpPr>
          <p:spPr>
            <a:xfrm>
              <a:off x="2300903" y="3800979"/>
              <a:ext cx="1608789" cy="106279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lowchart: Terminator 35887"/>
            <p:cNvSpPr/>
            <p:nvPr/>
          </p:nvSpPr>
          <p:spPr>
            <a:xfrm>
              <a:off x="3295545" y="4246611"/>
              <a:ext cx="675322" cy="286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8865"/>
                <a:gd name="connsiteY0" fmla="*/ 0 h 21600"/>
                <a:gd name="connsiteX1" fmla="*/ 18125 w 18865"/>
                <a:gd name="connsiteY1" fmla="*/ 0 h 21600"/>
                <a:gd name="connsiteX2" fmla="*/ 17629 w 18865"/>
                <a:gd name="connsiteY2" fmla="*/ 9676 h 21600"/>
                <a:gd name="connsiteX3" fmla="*/ 18125 w 18865"/>
                <a:gd name="connsiteY3" fmla="*/ 21600 h 21600"/>
                <a:gd name="connsiteX4" fmla="*/ 3475 w 18865"/>
                <a:gd name="connsiteY4" fmla="*/ 21600 h 21600"/>
                <a:gd name="connsiteX5" fmla="*/ 0 w 18865"/>
                <a:gd name="connsiteY5" fmla="*/ 10800 h 21600"/>
                <a:gd name="connsiteX6" fmla="*/ 3475 w 18865"/>
                <a:gd name="connsiteY6" fmla="*/ 0 h 21600"/>
                <a:gd name="connsiteX0" fmla="*/ 1376 w 16766"/>
                <a:gd name="connsiteY0" fmla="*/ 0 h 21600"/>
                <a:gd name="connsiteX1" fmla="*/ 16026 w 16766"/>
                <a:gd name="connsiteY1" fmla="*/ 0 h 21600"/>
                <a:gd name="connsiteX2" fmla="*/ 15530 w 16766"/>
                <a:gd name="connsiteY2" fmla="*/ 9676 h 21600"/>
                <a:gd name="connsiteX3" fmla="*/ 16026 w 16766"/>
                <a:gd name="connsiteY3" fmla="*/ 21600 h 21600"/>
                <a:gd name="connsiteX4" fmla="*/ 1376 w 16766"/>
                <a:gd name="connsiteY4" fmla="*/ 21600 h 21600"/>
                <a:gd name="connsiteX5" fmla="*/ 107 w 16766"/>
                <a:gd name="connsiteY5" fmla="*/ 10800 h 21600"/>
                <a:gd name="connsiteX6" fmla="*/ 1376 w 16766"/>
                <a:gd name="connsiteY6" fmla="*/ 0 h 21600"/>
                <a:gd name="connsiteX0" fmla="*/ 1376 w 17401"/>
                <a:gd name="connsiteY0" fmla="*/ 0 h 21600"/>
                <a:gd name="connsiteX1" fmla="*/ 16026 w 17401"/>
                <a:gd name="connsiteY1" fmla="*/ 0 h 21600"/>
                <a:gd name="connsiteX2" fmla="*/ 17295 w 17401"/>
                <a:gd name="connsiteY2" fmla="*/ 9676 h 21600"/>
                <a:gd name="connsiteX3" fmla="*/ 16026 w 17401"/>
                <a:gd name="connsiteY3" fmla="*/ 21600 h 21600"/>
                <a:gd name="connsiteX4" fmla="*/ 1376 w 17401"/>
                <a:gd name="connsiteY4" fmla="*/ 21600 h 21600"/>
                <a:gd name="connsiteX5" fmla="*/ 107 w 17401"/>
                <a:gd name="connsiteY5" fmla="*/ 10800 h 21600"/>
                <a:gd name="connsiteX6" fmla="*/ 1376 w 17401"/>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1" h="21600">
                  <a:moveTo>
                    <a:pt x="1376" y="0"/>
                  </a:moveTo>
                  <a:lnTo>
                    <a:pt x="16026" y="0"/>
                  </a:lnTo>
                  <a:cubicBezTo>
                    <a:pt x="17945" y="0"/>
                    <a:pt x="17295" y="3711"/>
                    <a:pt x="17295" y="9676"/>
                  </a:cubicBezTo>
                  <a:cubicBezTo>
                    <a:pt x="17295" y="15641"/>
                    <a:pt x="17945" y="21600"/>
                    <a:pt x="16026" y="21600"/>
                  </a:cubicBezTo>
                  <a:lnTo>
                    <a:pt x="1376" y="21600"/>
                  </a:lnTo>
                  <a:cubicBezTo>
                    <a:pt x="-543" y="21600"/>
                    <a:pt x="107" y="16765"/>
                    <a:pt x="107" y="10800"/>
                  </a:cubicBezTo>
                  <a:cubicBezTo>
                    <a:pt x="107" y="4835"/>
                    <a:pt x="-543" y="0"/>
                    <a:pt x="1376" y="0"/>
                  </a:cubicBezTo>
                  <a:close/>
                </a:path>
              </a:pathLst>
            </a:cu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US" sz="900" smtClean="0">
                  <a:solidFill>
                    <a:srgbClr val="000000"/>
                  </a:solidFill>
                  <a:effectLst/>
                  <a:latin typeface="Times New Roman"/>
                  <a:ea typeface="Cambria"/>
                  <a:cs typeface="Times New Roman"/>
                </a:rPr>
                <a:t>To order</a:t>
              </a:r>
            </a:p>
            <a:p>
              <a:pPr algn="ctr"/>
              <a:r>
                <a:rPr lang="en-US" sz="700" smtClean="0">
                  <a:solidFill>
                    <a:srgbClr val="000000"/>
                  </a:solidFill>
                  <a:latin typeface="Times New Roman"/>
                  <a:ea typeface="Times New Roman"/>
                  <a:cs typeface="Times New Roman"/>
                </a:rPr>
                <a:t>3.1.1.0.1.7.v.p</a:t>
              </a:r>
              <a:endParaRPr lang="en-US" sz="700">
                <a:latin typeface="Cambria"/>
                <a:ea typeface="Cambria"/>
                <a:cs typeface="Times New Roman"/>
              </a:endParaRPr>
            </a:p>
          </p:txBody>
        </p:sp>
        <p:cxnSp>
          <p:nvCxnSpPr>
            <p:cNvPr id="446" name="Straight Connector 445"/>
            <p:cNvCxnSpPr>
              <a:endCxn id="45" idx="0"/>
            </p:cNvCxnSpPr>
            <p:nvPr/>
          </p:nvCxnSpPr>
          <p:spPr>
            <a:xfrm>
              <a:off x="2173472" y="3800979"/>
              <a:ext cx="1040269" cy="10766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lowchart: Terminator 35899"/>
            <p:cNvSpPr/>
            <p:nvPr/>
          </p:nvSpPr>
          <p:spPr>
            <a:xfrm>
              <a:off x="2603380" y="4253738"/>
              <a:ext cx="609551" cy="27940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591"/>
                <a:gd name="connsiteY0" fmla="*/ 0 h 21600"/>
                <a:gd name="connsiteX1" fmla="*/ 18125 w 19591"/>
                <a:gd name="connsiteY1" fmla="*/ 0 h 21600"/>
                <a:gd name="connsiteX2" fmla="*/ 19528 w 19591"/>
                <a:gd name="connsiteY2" fmla="*/ 10800 h 21600"/>
                <a:gd name="connsiteX3" fmla="*/ 18125 w 19591"/>
                <a:gd name="connsiteY3" fmla="*/ 21600 h 21600"/>
                <a:gd name="connsiteX4" fmla="*/ 3475 w 19591"/>
                <a:gd name="connsiteY4" fmla="*/ 21600 h 21600"/>
                <a:gd name="connsiteX5" fmla="*/ 0 w 19591"/>
                <a:gd name="connsiteY5" fmla="*/ 10800 h 21600"/>
                <a:gd name="connsiteX6" fmla="*/ 3475 w 19591"/>
                <a:gd name="connsiteY6" fmla="*/ 0 h 21600"/>
                <a:gd name="connsiteX0" fmla="*/ 1467 w 17583"/>
                <a:gd name="connsiteY0" fmla="*/ 0 h 21600"/>
                <a:gd name="connsiteX1" fmla="*/ 16117 w 17583"/>
                <a:gd name="connsiteY1" fmla="*/ 0 h 21600"/>
                <a:gd name="connsiteX2" fmla="*/ 17520 w 17583"/>
                <a:gd name="connsiteY2" fmla="*/ 10800 h 21600"/>
                <a:gd name="connsiteX3" fmla="*/ 16117 w 17583"/>
                <a:gd name="connsiteY3" fmla="*/ 21600 h 21600"/>
                <a:gd name="connsiteX4" fmla="*/ 1467 w 17583"/>
                <a:gd name="connsiteY4" fmla="*/ 21600 h 21600"/>
                <a:gd name="connsiteX5" fmla="*/ 64 w 17583"/>
                <a:gd name="connsiteY5" fmla="*/ 10800 h 21600"/>
                <a:gd name="connsiteX6" fmla="*/ 1467 w 17583"/>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3" h="21600">
                  <a:moveTo>
                    <a:pt x="1467" y="0"/>
                  </a:moveTo>
                  <a:lnTo>
                    <a:pt x="16117" y="0"/>
                  </a:lnTo>
                  <a:cubicBezTo>
                    <a:pt x="18036" y="0"/>
                    <a:pt x="17520" y="4835"/>
                    <a:pt x="17520" y="10800"/>
                  </a:cubicBezTo>
                  <a:cubicBezTo>
                    <a:pt x="17520" y="16765"/>
                    <a:pt x="18036" y="21600"/>
                    <a:pt x="16117" y="21600"/>
                  </a:cubicBezTo>
                  <a:lnTo>
                    <a:pt x="1467" y="21600"/>
                  </a:lnTo>
                  <a:cubicBezTo>
                    <a:pt x="-452" y="21600"/>
                    <a:pt x="64" y="16765"/>
                    <a:pt x="64" y="10800"/>
                  </a:cubicBezTo>
                  <a:cubicBezTo>
                    <a:pt x="64" y="4835"/>
                    <a:pt x="-452" y="0"/>
                    <a:pt x="1467" y="0"/>
                  </a:cubicBezTo>
                  <a:close/>
                </a:path>
              </a:pathLst>
            </a:cu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US" sz="900" smtClean="0">
                  <a:solidFill>
                    <a:srgbClr val="000000"/>
                  </a:solidFill>
                  <a:effectLst/>
                  <a:latin typeface="Times New Roman"/>
                  <a:ea typeface="Cambria"/>
                  <a:cs typeface="Times New Roman"/>
                </a:rPr>
                <a:t>Use</a:t>
              </a:r>
            </a:p>
            <a:p>
              <a:pPr algn="ctr"/>
              <a:r>
                <a:rPr lang="en-US" sz="700" smtClean="0">
                  <a:solidFill>
                    <a:srgbClr val="000000"/>
                  </a:solidFill>
                  <a:latin typeface="Times New Roman"/>
                  <a:ea typeface="Times New Roman"/>
                  <a:cs typeface="Times New Roman"/>
                </a:rPr>
                <a:t>3.1.1.0.1.5.v.s</a:t>
              </a:r>
              <a:endParaRPr lang="en-US" sz="700">
                <a:latin typeface="Cambria"/>
                <a:ea typeface="Cambria"/>
                <a:cs typeface="Times New Roman"/>
              </a:endParaRPr>
            </a:p>
          </p:txBody>
        </p:sp>
        <p:cxnSp>
          <p:nvCxnSpPr>
            <p:cNvPr id="288" name="Straight Connector 287"/>
            <p:cNvCxnSpPr>
              <a:stCxn id="382" idx="2"/>
              <a:endCxn id="222" idx="0"/>
            </p:cNvCxnSpPr>
            <p:nvPr/>
          </p:nvCxnSpPr>
          <p:spPr>
            <a:xfrm flipH="1">
              <a:off x="747112" y="3845320"/>
              <a:ext cx="1352679" cy="9048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a:stCxn id="124" idx="2"/>
              <a:endCxn id="210" idx="0"/>
            </p:cNvCxnSpPr>
            <p:nvPr/>
          </p:nvCxnSpPr>
          <p:spPr>
            <a:xfrm>
              <a:off x="4847114" y="3368950"/>
              <a:ext cx="396452" cy="14272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51" idx="3"/>
              <a:endCxn id="210" idx="0"/>
            </p:cNvCxnSpPr>
            <p:nvPr/>
          </p:nvCxnSpPr>
          <p:spPr>
            <a:xfrm>
              <a:off x="4351800" y="2434450"/>
              <a:ext cx="891766" cy="107722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a:endCxn id="206" idx="0"/>
            </p:cNvCxnSpPr>
            <p:nvPr/>
          </p:nvCxnSpPr>
          <p:spPr>
            <a:xfrm>
              <a:off x="2136756" y="3763212"/>
              <a:ext cx="366896" cy="111070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a:stCxn id="125" idx="2"/>
              <a:endCxn id="210" idx="0"/>
            </p:cNvCxnSpPr>
            <p:nvPr/>
          </p:nvCxnSpPr>
          <p:spPr>
            <a:xfrm flipH="1">
              <a:off x="5243566" y="3389131"/>
              <a:ext cx="103373" cy="1225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a:stCxn id="151" idx="1"/>
            </p:cNvCxnSpPr>
            <p:nvPr/>
          </p:nvCxnSpPr>
          <p:spPr>
            <a:xfrm flipH="1">
              <a:off x="2264889" y="2434450"/>
              <a:ext cx="501415" cy="11130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45" idx="0"/>
            </p:cNvCxnSpPr>
            <p:nvPr/>
          </p:nvCxnSpPr>
          <p:spPr>
            <a:xfrm>
              <a:off x="3025908" y="4579531"/>
              <a:ext cx="187833" cy="29812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21" idx="4"/>
            </p:cNvCxnSpPr>
            <p:nvPr/>
          </p:nvCxnSpPr>
          <p:spPr>
            <a:xfrm flipV="1">
              <a:off x="861684" y="4533138"/>
              <a:ext cx="1792553" cy="18565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7" idx="4"/>
            </p:cNvCxnSpPr>
            <p:nvPr/>
          </p:nvCxnSpPr>
          <p:spPr>
            <a:xfrm flipV="1">
              <a:off x="861684" y="4533138"/>
              <a:ext cx="2487263" cy="14763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4" idx="3"/>
              <a:endCxn id="193" idx="0"/>
            </p:cNvCxnSpPr>
            <p:nvPr/>
          </p:nvCxnSpPr>
          <p:spPr>
            <a:xfrm>
              <a:off x="5825548" y="4472502"/>
              <a:ext cx="165697" cy="40279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202" idx="0"/>
            </p:cNvCxnSpPr>
            <p:nvPr/>
          </p:nvCxnSpPr>
          <p:spPr>
            <a:xfrm flipV="1">
              <a:off x="5326780" y="4502475"/>
              <a:ext cx="188778" cy="361294"/>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382" idx="2"/>
              <a:endCxn id="214" idx="0"/>
            </p:cNvCxnSpPr>
            <p:nvPr/>
          </p:nvCxnSpPr>
          <p:spPr>
            <a:xfrm flipH="1">
              <a:off x="1855200" y="3845320"/>
              <a:ext cx="244591" cy="8818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244" idx="2"/>
              <a:endCxn id="151" idx="0"/>
            </p:cNvCxnSpPr>
            <p:nvPr/>
          </p:nvCxnSpPr>
          <p:spPr>
            <a:xfrm>
              <a:off x="3559052" y="1859081"/>
              <a:ext cx="0" cy="3907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85" name="Text Box 72659"/>
            <p:cNvSpPr txBox="1">
              <a:spLocks noChangeArrowheads="1"/>
            </p:cNvSpPr>
            <p:nvPr/>
          </p:nvSpPr>
          <p:spPr bwMode="auto">
            <a:xfrm>
              <a:off x="2300903" y="3204281"/>
              <a:ext cx="361545" cy="164669"/>
            </a:xfrm>
            <a:prstGeom prst="rect">
              <a:avLst/>
            </a:prstGeom>
            <a:solidFill>
              <a:schemeClr val="accent4"/>
            </a:solidFill>
            <a:ln w="9525">
              <a:solidFill>
                <a:srgbClr val="000000"/>
              </a:solidFill>
              <a:miter lim="800000"/>
              <a:headEnd/>
              <a:tailEnd/>
            </a:ln>
          </p:spPr>
          <p:txBody>
            <a:bodyPr rot="0" vert="horz" wrap="square" lIns="0" tIns="0" rIns="0" bIns="0" anchor="t" anchorCtr="0">
              <a:noAutofit/>
            </a:bodyPr>
            <a:lstStyle/>
            <a:p>
              <a:pPr algn="ctr">
                <a:lnSpc>
                  <a:spcPct val="115000"/>
                </a:lnSpc>
                <a:spcAft>
                  <a:spcPts val="1000"/>
                </a:spcAft>
              </a:pPr>
              <a:r>
                <a:rPr lang="en-US" sz="800" smtClean="0">
                  <a:effectLst/>
                  <a:latin typeface="Cambria"/>
                  <a:ea typeface="Cambria"/>
                  <a:cs typeface="Times New Roman"/>
                </a:rPr>
                <a:t>Sort</a:t>
              </a:r>
              <a:r>
                <a:rPr lang="en-US" sz="800">
                  <a:effectLst/>
                  <a:latin typeface="Cambria"/>
                  <a:ea typeface="Cambria"/>
                  <a:cs typeface="Times New Roman"/>
                </a:rPr>
                <a:t>	</a:t>
              </a:r>
              <a:endParaRPr lang="en-US" sz="1100">
                <a:effectLst/>
                <a:latin typeface="Cambria"/>
                <a:ea typeface="Cambria"/>
                <a:cs typeface="Times New Roman"/>
              </a:endParaRPr>
            </a:p>
          </p:txBody>
        </p:sp>
        <p:sp>
          <p:nvSpPr>
            <p:cNvPr id="124" name="Text Box 72659"/>
            <p:cNvSpPr txBox="1">
              <a:spLocks noChangeArrowheads="1"/>
            </p:cNvSpPr>
            <p:nvPr/>
          </p:nvSpPr>
          <p:spPr bwMode="auto">
            <a:xfrm>
              <a:off x="4666341" y="3204281"/>
              <a:ext cx="361545" cy="164669"/>
            </a:xfrm>
            <a:prstGeom prst="rect">
              <a:avLst/>
            </a:prstGeom>
            <a:solidFill>
              <a:schemeClr val="accent4"/>
            </a:solidFill>
            <a:ln w="9525">
              <a:solidFill>
                <a:srgbClr val="000000"/>
              </a:solidFill>
              <a:miter lim="800000"/>
              <a:headEnd/>
              <a:tailEnd/>
            </a:ln>
          </p:spPr>
          <p:txBody>
            <a:bodyPr rot="0" vert="horz" wrap="square" lIns="0" tIns="0" rIns="0" bIns="0" anchor="t" anchorCtr="0">
              <a:noAutofit/>
            </a:bodyPr>
            <a:lstStyle/>
            <a:p>
              <a:pPr algn="ctr">
                <a:lnSpc>
                  <a:spcPct val="115000"/>
                </a:lnSpc>
                <a:spcAft>
                  <a:spcPts val="1000"/>
                </a:spcAft>
              </a:pPr>
              <a:r>
                <a:rPr lang="en-US" sz="800" smtClean="0">
                  <a:effectLst/>
                  <a:latin typeface="Cambria"/>
                  <a:ea typeface="Cambria"/>
                  <a:cs typeface="Times New Roman"/>
                </a:rPr>
                <a:t>Search</a:t>
              </a:r>
              <a:r>
                <a:rPr lang="en-US" sz="800">
                  <a:effectLst/>
                  <a:latin typeface="Cambria"/>
                  <a:ea typeface="Cambria"/>
                  <a:cs typeface="Times New Roman"/>
                </a:rPr>
                <a:t>	</a:t>
              </a:r>
              <a:endParaRPr lang="en-US" sz="1100">
                <a:effectLst/>
                <a:latin typeface="Cambria"/>
                <a:ea typeface="Cambria"/>
                <a:cs typeface="Times New Roman"/>
              </a:endParaRPr>
            </a:p>
          </p:txBody>
        </p:sp>
        <p:sp>
          <p:nvSpPr>
            <p:cNvPr id="125" name="Text Box 72659"/>
            <p:cNvSpPr txBox="1">
              <a:spLocks noChangeArrowheads="1"/>
            </p:cNvSpPr>
            <p:nvPr/>
          </p:nvSpPr>
          <p:spPr bwMode="auto">
            <a:xfrm>
              <a:off x="5092011" y="3204281"/>
              <a:ext cx="509856" cy="184850"/>
            </a:xfrm>
            <a:prstGeom prst="rect">
              <a:avLst/>
            </a:prstGeom>
            <a:solidFill>
              <a:schemeClr val="accent4"/>
            </a:solidFill>
            <a:ln w="9525">
              <a:solidFill>
                <a:srgbClr val="000000"/>
              </a:solidFill>
              <a:miter lim="800000"/>
              <a:headEnd/>
              <a:tailEnd/>
            </a:ln>
          </p:spPr>
          <p:txBody>
            <a:bodyPr rot="0" vert="horz" wrap="square" lIns="0" tIns="0" rIns="0" bIns="0" anchor="t" anchorCtr="0">
              <a:noAutofit/>
            </a:bodyPr>
            <a:lstStyle/>
            <a:p>
              <a:pPr algn="ctr">
                <a:lnSpc>
                  <a:spcPct val="115000"/>
                </a:lnSpc>
                <a:spcAft>
                  <a:spcPts val="1000"/>
                </a:spcAft>
              </a:pPr>
              <a:r>
                <a:rPr lang="en-US" sz="800" smtClean="0">
                  <a:latin typeface="Cambria"/>
                  <a:ea typeface="Cambria"/>
                  <a:cs typeface="Times New Roman"/>
                </a:rPr>
                <a:t>Algorithm</a:t>
              </a:r>
              <a:r>
                <a:rPr lang="en-US" sz="800">
                  <a:effectLst/>
                  <a:latin typeface="Cambria"/>
                  <a:ea typeface="Cambria"/>
                  <a:cs typeface="Times New Roman"/>
                </a:rPr>
                <a:t>	</a:t>
              </a:r>
              <a:endParaRPr lang="en-US" sz="1100">
                <a:effectLst/>
                <a:latin typeface="Cambria"/>
                <a:ea typeface="Cambria"/>
                <a:cs typeface="Times New Roman"/>
              </a:endParaRPr>
            </a:p>
          </p:txBody>
        </p:sp>
        <p:sp>
          <p:nvSpPr>
            <p:cNvPr id="197" name="Text Box 72589"/>
            <p:cNvSpPr txBox="1">
              <a:spLocks noChangeArrowheads="1"/>
            </p:cNvSpPr>
            <p:nvPr/>
          </p:nvSpPr>
          <p:spPr bwMode="auto">
            <a:xfrm>
              <a:off x="3672781" y="4847684"/>
              <a:ext cx="624128" cy="308717"/>
            </a:xfrm>
            <a:prstGeom prst="rect">
              <a:avLst/>
            </a:prstGeom>
            <a:solidFill>
              <a:schemeClr val="bg1">
                <a:lumMod val="50000"/>
              </a:schemeClr>
            </a:solidFill>
            <a:ln w="9525">
              <a:solidFill>
                <a:srgbClr val="000000"/>
              </a:solidFill>
              <a:miter lim="800000"/>
              <a:headEnd/>
              <a:tailEnd/>
            </a:ln>
          </p:spPr>
          <p:txBody>
            <a:bodyPr rot="0" vert="horz" wrap="square" lIns="0" tIns="0" rIns="0" bIns="0" anchor="t" anchorCtr="0">
              <a:noAutofit/>
            </a:bodyPr>
            <a:lstStyle/>
            <a:p>
              <a:pPr algn="ctr"/>
              <a:r>
                <a:rPr lang="en-US" sz="900" smtClean="0">
                  <a:effectLst/>
                  <a:latin typeface="Times New Roman"/>
                  <a:ea typeface="Cambria"/>
                  <a:cs typeface="Times New Roman"/>
                </a:rPr>
                <a:t>Strategy</a:t>
              </a:r>
            </a:p>
            <a:p>
              <a:pPr algn="ctr"/>
              <a:r>
                <a:rPr lang="en-US" sz="700" smtClean="0">
                  <a:solidFill>
                    <a:srgbClr val="000000"/>
                  </a:solidFill>
                  <a:latin typeface="Times New Roman"/>
                  <a:ea typeface="Times New Roman"/>
                  <a:cs typeface="Times New Roman"/>
                </a:rPr>
                <a:t>3.1.1.0.1.8.</a:t>
              </a:r>
              <a:r>
                <a:rPr lang="en-US" sz="700">
                  <a:solidFill>
                    <a:srgbClr val="000000"/>
                  </a:solidFill>
                  <a:latin typeface="Times New Roman"/>
                  <a:ea typeface="Times New Roman"/>
                  <a:cs typeface="Times New Roman"/>
                </a:rPr>
                <a:t>n.s</a:t>
              </a:r>
              <a:endParaRPr lang="en-US" sz="700">
                <a:effectLst/>
                <a:latin typeface="Cambria"/>
                <a:ea typeface="Cambria"/>
                <a:cs typeface="Times New Roman"/>
              </a:endParaRPr>
            </a:p>
          </p:txBody>
        </p:sp>
        <p:sp>
          <p:nvSpPr>
            <p:cNvPr id="202" name="Text Box 72589"/>
            <p:cNvSpPr txBox="1">
              <a:spLocks noChangeArrowheads="1"/>
            </p:cNvSpPr>
            <p:nvPr/>
          </p:nvSpPr>
          <p:spPr bwMode="auto">
            <a:xfrm>
              <a:off x="5027886" y="4863769"/>
              <a:ext cx="597787" cy="292632"/>
            </a:xfrm>
            <a:prstGeom prst="rect">
              <a:avLst/>
            </a:prstGeom>
            <a:solidFill>
              <a:schemeClr val="bg1">
                <a:lumMod val="50000"/>
              </a:schemeClr>
            </a:solidFill>
            <a:ln w="9525">
              <a:solidFill>
                <a:srgbClr val="000000"/>
              </a:solidFill>
              <a:miter lim="800000"/>
              <a:headEnd/>
              <a:tailEnd/>
            </a:ln>
          </p:spPr>
          <p:txBody>
            <a:bodyPr rot="0" vert="horz" wrap="square" lIns="0" tIns="0" rIns="0" bIns="0" anchor="t" anchorCtr="0">
              <a:noAutofit/>
            </a:bodyPr>
            <a:lstStyle/>
            <a:p>
              <a:pPr algn="ctr"/>
              <a:r>
                <a:rPr lang="en-US" sz="900" smtClean="0">
                  <a:effectLst/>
                  <a:latin typeface="Times New Roman"/>
                  <a:ea typeface="Cambria"/>
                  <a:cs typeface="Times New Roman"/>
                </a:rPr>
                <a:t>Algorithm</a:t>
              </a:r>
            </a:p>
            <a:p>
              <a:pPr algn="ctr"/>
              <a:r>
                <a:rPr lang="en-US" sz="700" smtClean="0">
                  <a:solidFill>
                    <a:srgbClr val="000000"/>
                  </a:solidFill>
                  <a:latin typeface="Times New Roman"/>
                  <a:ea typeface="Times New Roman"/>
                  <a:cs typeface="Times New Roman"/>
                </a:rPr>
                <a:t>3.2.0.1.1.1.</a:t>
              </a:r>
              <a:r>
                <a:rPr lang="en-US" sz="700">
                  <a:solidFill>
                    <a:srgbClr val="000000"/>
                  </a:solidFill>
                  <a:latin typeface="Times New Roman"/>
                  <a:ea typeface="Times New Roman"/>
                  <a:cs typeface="Times New Roman"/>
                </a:rPr>
                <a:t>n.s</a:t>
              </a:r>
              <a:endParaRPr lang="en-US" sz="700">
                <a:latin typeface="Cambria"/>
                <a:ea typeface="Cambria"/>
                <a:cs typeface="Times New Roman"/>
              </a:endParaRPr>
            </a:p>
            <a:p>
              <a:pPr algn="ctr">
                <a:lnSpc>
                  <a:spcPct val="115000"/>
                </a:lnSpc>
                <a:spcAft>
                  <a:spcPts val="1000"/>
                </a:spcAft>
              </a:pPr>
              <a:endParaRPr lang="en-US" sz="1100">
                <a:effectLst/>
                <a:latin typeface="Cambria"/>
                <a:ea typeface="Cambria"/>
                <a:cs typeface="Times New Roman"/>
              </a:endParaRPr>
            </a:p>
          </p:txBody>
        </p:sp>
        <p:cxnSp>
          <p:nvCxnSpPr>
            <p:cNvPr id="215" name="Straight Connector 214"/>
            <p:cNvCxnSpPr>
              <a:stCxn id="382" idx="2"/>
              <a:endCxn id="214" idx="0"/>
            </p:cNvCxnSpPr>
            <p:nvPr/>
          </p:nvCxnSpPr>
          <p:spPr>
            <a:xfrm flipH="1">
              <a:off x="1855200" y="3845320"/>
              <a:ext cx="244591" cy="8818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82" name="Text Box 72659"/>
            <p:cNvSpPr txBox="1">
              <a:spLocks noChangeArrowheads="1"/>
            </p:cNvSpPr>
            <p:nvPr/>
          </p:nvSpPr>
          <p:spPr bwMode="auto">
            <a:xfrm>
              <a:off x="1413246" y="3540744"/>
              <a:ext cx="1373090" cy="304576"/>
            </a:xfrm>
            <a:prstGeom prst="rect">
              <a:avLst/>
            </a:prstGeom>
            <a:solidFill>
              <a:schemeClr val="bg1">
                <a:lumMod val="50000"/>
              </a:schemeClr>
            </a:solidFill>
            <a:ln w="9525">
              <a:solidFill>
                <a:srgbClr val="000000"/>
              </a:solidFill>
              <a:miter lim="800000"/>
              <a:headEnd/>
              <a:tailEnd/>
            </a:ln>
          </p:spPr>
          <p:txBody>
            <a:bodyPr rot="0" vert="horz" wrap="square" lIns="0" tIns="0" rIns="0" bIns="0" anchor="t" anchorCtr="0">
              <a:noAutofit/>
            </a:bodyPr>
            <a:lstStyle/>
            <a:p>
              <a:pPr algn="ctr"/>
              <a:r>
                <a:rPr lang="en-US" sz="900" smtClean="0">
                  <a:effectLst/>
                  <a:latin typeface="Times New Roman"/>
                  <a:ea typeface="Cambria"/>
                  <a:cs typeface="Times New Roman"/>
                </a:rPr>
                <a:t>Selection Sort Algorithm</a:t>
              </a:r>
            </a:p>
            <a:p>
              <a:pPr algn="ctr"/>
              <a:r>
                <a:rPr lang="en-US" sz="900" smtClean="0">
                  <a:latin typeface="Times New Roman"/>
                  <a:ea typeface="ＭＳ 明朝"/>
                  <a:cs typeface="Times New Roman"/>
                </a:rPr>
                <a:t>3.1.1.0.0.0</a:t>
              </a:r>
              <a:r>
                <a:rPr lang="en-US" sz="900">
                  <a:latin typeface="Times New Roman"/>
                  <a:ea typeface="ＭＳ 明朝"/>
                  <a:cs typeface="Times New Roman"/>
                </a:rPr>
                <a:t>.n.p</a:t>
              </a:r>
              <a:r>
                <a:rPr lang="en-US" sz="900" i="1">
                  <a:latin typeface="Times New Roman"/>
                  <a:ea typeface="ＭＳ 明朝"/>
                  <a:cs typeface="Times New Roman"/>
                </a:rPr>
                <a:t> </a:t>
              </a:r>
              <a:endParaRPr lang="en-US" sz="900" smtClean="0">
                <a:effectLst/>
                <a:latin typeface="Times New Roman"/>
                <a:ea typeface="Cambria"/>
                <a:cs typeface="Times New Roman"/>
              </a:endParaRPr>
            </a:p>
          </p:txBody>
        </p:sp>
        <p:sp>
          <p:nvSpPr>
            <p:cNvPr id="87" name="Text Box 72659"/>
            <p:cNvSpPr txBox="1">
              <a:spLocks noChangeArrowheads="1"/>
            </p:cNvSpPr>
            <p:nvPr/>
          </p:nvSpPr>
          <p:spPr bwMode="auto">
            <a:xfrm>
              <a:off x="1643952" y="4293004"/>
              <a:ext cx="582103" cy="163296"/>
            </a:xfrm>
            <a:prstGeom prst="rect">
              <a:avLst/>
            </a:prstGeom>
            <a:solidFill>
              <a:schemeClr val="accent4"/>
            </a:solidFill>
            <a:ln w="9525">
              <a:solidFill>
                <a:srgbClr val="000000"/>
              </a:solidFill>
              <a:miter lim="800000"/>
              <a:headEnd/>
              <a:tailEnd/>
            </a:ln>
          </p:spPr>
          <p:txBody>
            <a:bodyPr rot="0" vert="horz" wrap="square" lIns="0" tIns="0" rIns="0" bIns="0" anchor="t" anchorCtr="0">
              <a:noAutofit/>
            </a:bodyPr>
            <a:lstStyle/>
            <a:p>
              <a:pPr algn="ctr">
                <a:lnSpc>
                  <a:spcPct val="115000"/>
                </a:lnSpc>
                <a:spcAft>
                  <a:spcPts val="1000"/>
                </a:spcAft>
              </a:pPr>
              <a:r>
                <a:rPr lang="en-US" sz="800">
                  <a:effectLst/>
                  <a:latin typeface="Cambria"/>
                  <a:ea typeface="Cambria"/>
                  <a:cs typeface="Times New Roman"/>
                </a:rPr>
                <a:t>Sequence </a:t>
              </a:r>
              <a:r>
                <a:rPr lang="en-US" sz="800" smtClean="0">
                  <a:effectLst/>
                  <a:latin typeface="Cambria"/>
                  <a:ea typeface="Cambria"/>
                  <a:cs typeface="Times New Roman"/>
                </a:rPr>
                <a:t>of</a:t>
              </a:r>
              <a:r>
                <a:rPr lang="en-US" sz="800">
                  <a:effectLst/>
                  <a:latin typeface="Cambria"/>
                  <a:ea typeface="Cambria"/>
                  <a:cs typeface="Times New Roman"/>
                </a:rPr>
                <a:t>	</a:t>
              </a:r>
              <a:endParaRPr lang="en-US" sz="1100">
                <a:effectLst/>
                <a:latin typeface="Cambria"/>
                <a:ea typeface="Cambria"/>
                <a:cs typeface="Times New Roman"/>
              </a:endParaRPr>
            </a:p>
          </p:txBody>
        </p:sp>
        <p:sp>
          <p:nvSpPr>
            <p:cNvPr id="222" name="Text Box 72655"/>
            <p:cNvSpPr txBox="1">
              <a:spLocks noChangeArrowheads="1"/>
            </p:cNvSpPr>
            <p:nvPr/>
          </p:nvSpPr>
          <p:spPr bwMode="auto">
            <a:xfrm>
              <a:off x="433357" y="4750122"/>
              <a:ext cx="627510" cy="406279"/>
            </a:xfrm>
            <a:prstGeom prst="rect">
              <a:avLst/>
            </a:prstGeom>
            <a:solidFill>
              <a:schemeClr val="bg1">
                <a:lumMod val="50000"/>
              </a:schemeClr>
            </a:solidFill>
            <a:ln w="9525">
              <a:solidFill>
                <a:srgbClr val="000000"/>
              </a:solidFill>
              <a:miter lim="800000"/>
              <a:headEnd/>
              <a:tailEnd/>
            </a:ln>
          </p:spPr>
          <p:txBody>
            <a:bodyPr rot="0" vert="horz" wrap="square" lIns="0" tIns="0" rIns="0" bIns="0" anchor="t" anchorCtr="0">
              <a:noAutofit/>
            </a:bodyPr>
            <a:lstStyle/>
            <a:p>
              <a:pPr algn="ctr"/>
              <a:r>
                <a:rPr lang="en-US" sz="900">
                  <a:effectLst/>
                  <a:latin typeface="Times New Roman"/>
                  <a:ea typeface="Cambria"/>
                  <a:cs typeface="Times New Roman"/>
                </a:rPr>
                <a:t>Sorting </a:t>
              </a:r>
              <a:r>
                <a:rPr lang="en-US" sz="900" smtClean="0">
                  <a:effectLst/>
                  <a:latin typeface="Times New Roman"/>
                  <a:ea typeface="Cambria"/>
                  <a:cs typeface="Times New Roman"/>
                </a:rPr>
                <a:t>Algorithm</a:t>
              </a:r>
            </a:p>
            <a:p>
              <a:pPr algn="ctr"/>
              <a:r>
                <a:rPr lang="en-US" sz="700">
                  <a:solidFill>
                    <a:srgbClr val="000000"/>
                  </a:solidFill>
                  <a:latin typeface="Times New Roman"/>
                  <a:ea typeface="Times New Roman"/>
                  <a:cs typeface="Times New Roman"/>
                </a:rPr>
                <a:t>3.1.1.0.1.1.n.p</a:t>
              </a:r>
              <a:endParaRPr lang="en-US" sz="700" smtClean="0">
                <a:effectLst/>
                <a:latin typeface="Cambria"/>
                <a:ea typeface="Cambria"/>
                <a:cs typeface="Times New Roman"/>
              </a:endParaRPr>
            </a:p>
            <a:p>
              <a:pPr>
                <a:lnSpc>
                  <a:spcPct val="115000"/>
                </a:lnSpc>
                <a:spcAft>
                  <a:spcPts val="1000"/>
                </a:spcAft>
              </a:pPr>
              <a:endParaRPr lang="en-US" sz="800">
                <a:effectLst/>
                <a:latin typeface="Cambria"/>
                <a:ea typeface="Cambria"/>
                <a:cs typeface="Times New Roman"/>
              </a:endParaRPr>
            </a:p>
          </p:txBody>
        </p:sp>
        <p:sp>
          <p:nvSpPr>
            <p:cNvPr id="214" name="Text Box 72659"/>
            <p:cNvSpPr txBox="1">
              <a:spLocks noChangeArrowheads="1"/>
            </p:cNvSpPr>
            <p:nvPr/>
          </p:nvSpPr>
          <p:spPr bwMode="auto">
            <a:xfrm>
              <a:off x="1545508" y="4727160"/>
              <a:ext cx="619384" cy="429241"/>
            </a:xfrm>
            <a:prstGeom prst="rect">
              <a:avLst/>
            </a:prstGeom>
            <a:solidFill>
              <a:schemeClr val="bg1">
                <a:lumMod val="50000"/>
              </a:schemeClr>
            </a:solidFill>
            <a:ln w="9525">
              <a:solidFill>
                <a:srgbClr val="000000"/>
              </a:solidFill>
              <a:miter lim="800000"/>
              <a:headEnd/>
              <a:tailEnd/>
            </a:ln>
          </p:spPr>
          <p:txBody>
            <a:bodyPr rot="0" vert="horz" wrap="square" lIns="0" tIns="0" rIns="0" bIns="0" anchor="t" anchorCtr="0">
              <a:noAutofit/>
            </a:bodyPr>
            <a:lstStyle/>
            <a:p>
              <a:pPr algn="ctr"/>
              <a:r>
                <a:rPr lang="en-US" sz="900">
                  <a:effectLst/>
                  <a:latin typeface="Times New Roman"/>
                  <a:ea typeface="Cambria"/>
                  <a:cs typeface="Times New Roman"/>
                </a:rPr>
                <a:t>Sequence of </a:t>
              </a:r>
              <a:r>
                <a:rPr lang="en-US" sz="900" smtClean="0">
                  <a:effectLst/>
                  <a:latin typeface="Times New Roman"/>
                  <a:ea typeface="Cambria"/>
                  <a:cs typeface="Times New Roman"/>
                </a:rPr>
                <a:t>Items</a:t>
              </a:r>
            </a:p>
            <a:p>
              <a:pPr algn="ctr"/>
              <a:r>
                <a:rPr lang="en-US" sz="700" smtClean="0">
                  <a:solidFill>
                    <a:srgbClr val="000000"/>
                  </a:solidFill>
                  <a:latin typeface="Times New Roman"/>
                  <a:ea typeface="Times New Roman"/>
                  <a:cs typeface="Times New Roman"/>
                </a:rPr>
                <a:t>3.1.1.0.1.3.n.p</a:t>
              </a:r>
              <a:r>
                <a:rPr lang="en-US" sz="800">
                  <a:effectLst/>
                  <a:latin typeface="Cambria"/>
                  <a:ea typeface="Cambria"/>
                  <a:cs typeface="Times New Roman"/>
                </a:rPr>
                <a:t>	</a:t>
              </a:r>
              <a:endParaRPr lang="en-US" sz="1100">
                <a:effectLst/>
                <a:latin typeface="Cambria"/>
                <a:ea typeface="Cambria"/>
                <a:cs typeface="Times New Roman"/>
              </a:endParaRPr>
            </a:p>
          </p:txBody>
        </p:sp>
        <p:sp>
          <p:nvSpPr>
            <p:cNvPr id="88" name="Text Box 72659"/>
            <p:cNvSpPr txBox="1">
              <a:spLocks noChangeArrowheads="1"/>
            </p:cNvSpPr>
            <p:nvPr/>
          </p:nvSpPr>
          <p:spPr bwMode="auto">
            <a:xfrm>
              <a:off x="2246003" y="4317191"/>
              <a:ext cx="311564" cy="142610"/>
            </a:xfrm>
            <a:prstGeom prst="rect">
              <a:avLst/>
            </a:prstGeom>
            <a:solidFill>
              <a:schemeClr val="accent4"/>
            </a:solidFill>
            <a:ln w="9525">
              <a:solidFill>
                <a:srgbClr val="000000"/>
              </a:solidFill>
              <a:miter lim="800000"/>
              <a:headEnd/>
              <a:tailEnd/>
            </a:ln>
          </p:spPr>
          <p:txBody>
            <a:bodyPr rot="0" vert="horz" wrap="square" lIns="0" tIns="0" rIns="0" bIns="0" anchor="t" anchorCtr="0">
              <a:noAutofit/>
            </a:bodyPr>
            <a:lstStyle/>
            <a:p>
              <a:pPr algn="ctr">
                <a:lnSpc>
                  <a:spcPct val="115000"/>
                </a:lnSpc>
                <a:spcAft>
                  <a:spcPts val="1000"/>
                </a:spcAft>
              </a:pPr>
              <a:r>
                <a:rPr lang="en-US" sz="800" smtClean="0">
                  <a:effectLst/>
                  <a:latin typeface="Cambria"/>
                  <a:ea typeface="Cambria"/>
                  <a:cs typeface="Times New Roman"/>
                </a:rPr>
                <a:t>Items</a:t>
              </a:r>
              <a:r>
                <a:rPr lang="en-US" sz="800">
                  <a:effectLst/>
                  <a:latin typeface="Cambria"/>
                  <a:ea typeface="Cambria"/>
                  <a:cs typeface="Times New Roman"/>
                </a:rPr>
                <a:t>	</a:t>
              </a:r>
              <a:endParaRPr lang="en-US" sz="1100">
                <a:effectLst/>
                <a:latin typeface="Cambria"/>
                <a:ea typeface="Cambria"/>
                <a:cs typeface="Times New Roman"/>
              </a:endParaRPr>
            </a:p>
          </p:txBody>
        </p:sp>
        <p:cxnSp>
          <p:nvCxnSpPr>
            <p:cNvPr id="231" name="Straight Connector 230"/>
            <p:cNvCxnSpPr>
              <a:stCxn id="229" idx="2"/>
              <a:endCxn id="222" idx="0"/>
            </p:cNvCxnSpPr>
            <p:nvPr/>
          </p:nvCxnSpPr>
          <p:spPr>
            <a:xfrm>
              <a:off x="433357" y="4448397"/>
              <a:ext cx="313755" cy="3017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87" idx="2"/>
              <a:endCxn id="214" idx="0"/>
            </p:cNvCxnSpPr>
            <p:nvPr/>
          </p:nvCxnSpPr>
          <p:spPr>
            <a:xfrm flipH="1">
              <a:off x="1855200" y="4456300"/>
              <a:ext cx="79804" cy="2708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2766304" y="2249784"/>
              <a:ext cx="1585496" cy="369332"/>
            </a:xfrm>
            <a:prstGeom prst="rect">
              <a:avLst/>
            </a:prstGeom>
            <a:solidFill>
              <a:schemeClr val="bg1">
                <a:lumMod val="50000"/>
              </a:schemeClr>
            </a:solidFill>
            <a:ln w="3175">
              <a:solidFill>
                <a:schemeClr val="tx1"/>
              </a:solidFill>
            </a:ln>
          </p:spPr>
          <p:txBody>
            <a:bodyPr wrap="none">
              <a:spAutoFit/>
            </a:bodyPr>
            <a:lstStyle/>
            <a:p>
              <a:pPr algn="ctr">
                <a:spcAft>
                  <a:spcPts val="0"/>
                </a:spcAft>
              </a:pPr>
              <a:r>
                <a:rPr lang="en-US" sz="900" smtClean="0">
                  <a:solidFill>
                    <a:srgbClr val="000000"/>
                  </a:solidFill>
                  <a:latin typeface="Times New Roman"/>
                  <a:ea typeface="Cambria"/>
                  <a:cs typeface="Times New Roman"/>
                </a:rPr>
                <a:t>The Introduction to Algorithm</a:t>
              </a:r>
            </a:p>
            <a:p>
              <a:pPr algn="ctr"/>
              <a:r>
                <a:rPr lang="en-US" sz="900" smtClean="0">
                  <a:solidFill>
                    <a:srgbClr val="000000"/>
                  </a:solidFill>
                  <a:latin typeface="Cambria Math"/>
                  <a:ea typeface="ＭＳ 明朝"/>
                  <a:cs typeface="Times"/>
                </a:rPr>
                <a:t>3.0.0.0.0.0.n.p</a:t>
              </a:r>
              <a:endParaRPr lang="en-US" sz="900" baseline="-25000">
                <a:latin typeface="Cambria Math"/>
                <a:ea typeface="ＭＳ 明朝"/>
                <a:cs typeface="Times"/>
              </a:endParaRPr>
            </a:p>
          </p:txBody>
        </p:sp>
        <p:cxnSp>
          <p:nvCxnSpPr>
            <p:cNvPr id="274" name="Straight Connector 273"/>
            <p:cNvCxnSpPr>
              <a:stCxn id="124" idx="2"/>
              <a:endCxn id="210" idx="0"/>
            </p:cNvCxnSpPr>
            <p:nvPr/>
          </p:nvCxnSpPr>
          <p:spPr>
            <a:xfrm>
              <a:off x="4847114" y="3368950"/>
              <a:ext cx="396452" cy="14272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Box 72660"/>
            <p:cNvSpPr txBox="1">
              <a:spLocks noChangeArrowheads="1"/>
            </p:cNvSpPr>
            <p:nvPr/>
          </p:nvSpPr>
          <p:spPr bwMode="auto">
            <a:xfrm>
              <a:off x="2812105" y="4877658"/>
              <a:ext cx="803271" cy="278743"/>
            </a:xfrm>
            <a:prstGeom prst="rect">
              <a:avLst/>
            </a:prstGeom>
            <a:solidFill>
              <a:schemeClr val="bg1">
                <a:lumMod val="50000"/>
              </a:schemeClr>
            </a:solidFill>
            <a:ln w="9525">
              <a:solidFill>
                <a:srgbClr val="000000"/>
              </a:solidFill>
              <a:miter lim="800000"/>
              <a:headEnd/>
              <a:tailEnd/>
            </a:ln>
          </p:spPr>
          <p:txBody>
            <a:bodyPr rot="0" vert="horz" wrap="square" lIns="0" tIns="0" rIns="0" bIns="0" anchor="t" anchorCtr="0">
              <a:noAutofit/>
            </a:bodyPr>
            <a:lstStyle/>
            <a:p>
              <a:pPr algn="ctr"/>
              <a:r>
                <a:rPr lang="en-US" sz="900" smtClean="0">
                  <a:latin typeface="Cambria"/>
                  <a:ea typeface="Cambria"/>
                  <a:cs typeface="Times New Roman"/>
                </a:rPr>
                <a:t>Rea</a:t>
              </a:r>
              <a:r>
                <a:rPr lang="en-US" sz="900" smtClean="0">
                  <a:effectLst/>
                  <a:latin typeface="Cambria"/>
                  <a:ea typeface="Cambria"/>
                  <a:cs typeface="Times New Roman"/>
                </a:rPr>
                <a:t>rrangement</a:t>
              </a:r>
            </a:p>
            <a:p>
              <a:pPr algn="ctr"/>
              <a:r>
                <a:rPr lang="en-US" sz="700" smtClean="0">
                  <a:solidFill>
                    <a:srgbClr val="000000"/>
                  </a:solidFill>
                  <a:latin typeface="Times New Roman"/>
                  <a:ea typeface="Times New Roman"/>
                  <a:cs typeface="Times New Roman"/>
                </a:rPr>
                <a:t>3.1.1.0.1.6.</a:t>
              </a:r>
              <a:r>
                <a:rPr lang="en-US" sz="700">
                  <a:solidFill>
                    <a:srgbClr val="000000"/>
                  </a:solidFill>
                  <a:latin typeface="Times New Roman"/>
                  <a:ea typeface="Times New Roman"/>
                  <a:cs typeface="Times New Roman"/>
                </a:rPr>
                <a:t>n.s</a:t>
              </a:r>
              <a:endParaRPr lang="en-US" sz="700">
                <a:effectLst/>
                <a:latin typeface="Cambria"/>
                <a:ea typeface="Cambria"/>
                <a:cs typeface="Times New Roman"/>
              </a:endParaRPr>
            </a:p>
          </p:txBody>
        </p:sp>
        <p:sp>
          <p:nvSpPr>
            <p:cNvPr id="282" name="Text Box 72659"/>
            <p:cNvSpPr txBox="1">
              <a:spLocks noChangeArrowheads="1"/>
            </p:cNvSpPr>
            <p:nvPr/>
          </p:nvSpPr>
          <p:spPr bwMode="auto">
            <a:xfrm>
              <a:off x="1829037" y="3204281"/>
              <a:ext cx="435851" cy="152400"/>
            </a:xfrm>
            <a:prstGeom prst="rect">
              <a:avLst/>
            </a:prstGeom>
            <a:solidFill>
              <a:schemeClr val="accent4"/>
            </a:solidFill>
            <a:ln w="9525">
              <a:solidFill>
                <a:srgbClr val="000000"/>
              </a:solidFill>
              <a:miter lim="800000"/>
              <a:headEnd/>
              <a:tailEnd/>
            </a:ln>
          </p:spPr>
          <p:txBody>
            <a:bodyPr rot="0" vert="horz" wrap="square" lIns="0" tIns="0" rIns="0" bIns="0" anchor="t" anchorCtr="0">
              <a:noAutofit/>
            </a:bodyPr>
            <a:lstStyle/>
            <a:p>
              <a:pPr algn="ctr">
                <a:lnSpc>
                  <a:spcPct val="115000"/>
                </a:lnSpc>
                <a:spcAft>
                  <a:spcPts val="1000"/>
                </a:spcAft>
              </a:pPr>
              <a:r>
                <a:rPr lang="en-US" sz="800" smtClean="0">
                  <a:effectLst/>
                  <a:latin typeface="Cambria"/>
                  <a:ea typeface="Cambria"/>
                  <a:cs typeface="Times New Roman"/>
                </a:rPr>
                <a:t>Selection</a:t>
              </a:r>
              <a:r>
                <a:rPr lang="en-US" sz="800">
                  <a:effectLst/>
                  <a:latin typeface="Cambria"/>
                  <a:ea typeface="Cambria"/>
                  <a:cs typeface="Times New Roman"/>
                </a:rPr>
                <a:t>	</a:t>
              </a:r>
              <a:endParaRPr lang="en-US" sz="1100">
                <a:effectLst/>
                <a:latin typeface="Cambria"/>
                <a:ea typeface="Cambria"/>
                <a:cs typeface="Times New Roman"/>
              </a:endParaRPr>
            </a:p>
          </p:txBody>
        </p:sp>
        <p:sp>
          <p:nvSpPr>
            <p:cNvPr id="287" name="Text Box 72589"/>
            <p:cNvSpPr txBox="1">
              <a:spLocks noChangeArrowheads="1"/>
            </p:cNvSpPr>
            <p:nvPr/>
          </p:nvSpPr>
          <p:spPr bwMode="auto">
            <a:xfrm>
              <a:off x="615996" y="4286136"/>
              <a:ext cx="460594" cy="154234"/>
            </a:xfrm>
            <a:prstGeom prst="rect">
              <a:avLst/>
            </a:prstGeom>
            <a:solidFill>
              <a:schemeClr val="accent4"/>
            </a:solidFill>
            <a:ln w="9525">
              <a:solidFill>
                <a:srgbClr val="000000"/>
              </a:solidFill>
              <a:miter lim="800000"/>
              <a:headEnd/>
              <a:tailEnd/>
            </a:ln>
          </p:spPr>
          <p:txBody>
            <a:bodyPr rot="0" vert="horz" wrap="square" lIns="0" tIns="0" rIns="0" bIns="0" anchor="t" anchorCtr="0">
              <a:noAutofit/>
            </a:bodyPr>
            <a:lstStyle/>
            <a:p>
              <a:pPr>
                <a:lnSpc>
                  <a:spcPct val="115000"/>
                </a:lnSpc>
                <a:spcAft>
                  <a:spcPts val="1000"/>
                </a:spcAft>
              </a:pPr>
              <a:r>
                <a:rPr lang="en-US" sz="800" smtClean="0">
                  <a:effectLst/>
                  <a:latin typeface="Cambria"/>
                  <a:ea typeface="Cambria"/>
                  <a:cs typeface="Times New Roman"/>
                </a:rPr>
                <a:t>Algorithm</a:t>
              </a:r>
              <a:endParaRPr lang="en-US" sz="1100">
                <a:effectLst/>
                <a:latin typeface="Cambria"/>
                <a:ea typeface="Cambria"/>
                <a:cs typeface="Times New Roman"/>
              </a:endParaRPr>
            </a:p>
          </p:txBody>
        </p:sp>
        <p:sp>
          <p:nvSpPr>
            <p:cNvPr id="244" name="Rectangle 243"/>
            <p:cNvSpPr/>
            <p:nvPr/>
          </p:nvSpPr>
          <p:spPr>
            <a:xfrm>
              <a:off x="2603380" y="1489749"/>
              <a:ext cx="1911344" cy="369332"/>
            </a:xfrm>
            <a:prstGeom prst="rect">
              <a:avLst/>
            </a:prstGeom>
            <a:solidFill>
              <a:schemeClr val="bg1">
                <a:lumMod val="50000"/>
              </a:schemeClr>
            </a:solidFill>
            <a:ln w="3175">
              <a:solidFill>
                <a:schemeClr val="tx1"/>
              </a:solidFill>
            </a:ln>
          </p:spPr>
          <p:txBody>
            <a:bodyPr wrap="none">
              <a:spAutoFit/>
            </a:bodyPr>
            <a:lstStyle/>
            <a:p>
              <a:pPr algn="ctr">
                <a:spcAft>
                  <a:spcPts val="0"/>
                </a:spcAft>
              </a:pPr>
              <a:r>
                <a:rPr lang="en-US" sz="900">
                  <a:solidFill>
                    <a:srgbClr val="000000"/>
                  </a:solidFill>
                  <a:latin typeface="Times New Roman"/>
                  <a:ea typeface="Cambria"/>
                  <a:cs typeface="Times New Roman"/>
                </a:rPr>
                <a:t>The data structures with C using </a:t>
              </a:r>
              <a:r>
                <a:rPr lang="en-US" sz="900" smtClean="0">
                  <a:solidFill>
                    <a:srgbClr val="000000"/>
                  </a:solidFill>
                  <a:latin typeface="Times New Roman"/>
                  <a:ea typeface="Cambria"/>
                  <a:cs typeface="Times New Roman"/>
                </a:rPr>
                <a:t>STL</a:t>
              </a:r>
            </a:p>
            <a:p>
              <a:pPr algn="ctr"/>
              <a:r>
                <a:rPr lang="en-US" sz="900" smtClean="0">
                  <a:solidFill>
                    <a:srgbClr val="000000"/>
                  </a:solidFill>
                  <a:latin typeface="Cambria Math"/>
                  <a:ea typeface="ＭＳ 明朝"/>
                  <a:cs typeface="Times"/>
                </a:rPr>
                <a:t>0.0.0.0.0.0</a:t>
              </a:r>
              <a:r>
                <a:rPr lang="en-US" sz="900">
                  <a:solidFill>
                    <a:srgbClr val="000000"/>
                  </a:solidFill>
                  <a:latin typeface="Cambria Math"/>
                  <a:ea typeface="ＭＳ 明朝"/>
                  <a:cs typeface="Times"/>
                </a:rPr>
                <a:t>.n.p</a:t>
              </a:r>
              <a:r>
                <a:rPr lang="en-US" sz="900" baseline="-25000">
                  <a:latin typeface="Cambria Math"/>
                  <a:ea typeface="ＭＳ 明朝"/>
                  <a:cs typeface="Times"/>
                </a:rPr>
                <a:t> </a:t>
              </a:r>
            </a:p>
          </p:txBody>
        </p:sp>
        <p:sp>
          <p:nvSpPr>
            <p:cNvPr id="210" name="Text Box 72659"/>
            <p:cNvSpPr txBox="1">
              <a:spLocks noChangeArrowheads="1"/>
            </p:cNvSpPr>
            <p:nvPr/>
          </p:nvSpPr>
          <p:spPr bwMode="auto">
            <a:xfrm>
              <a:off x="4601049" y="3511670"/>
              <a:ext cx="1285034" cy="333650"/>
            </a:xfrm>
            <a:prstGeom prst="rect">
              <a:avLst/>
            </a:prstGeom>
            <a:solidFill>
              <a:schemeClr val="bg1">
                <a:lumMod val="50000"/>
              </a:schemeClr>
            </a:solidFill>
            <a:ln w="9525">
              <a:solidFill>
                <a:srgbClr val="000000"/>
              </a:solidFill>
              <a:miter lim="800000"/>
              <a:headEnd/>
              <a:tailEnd/>
            </a:ln>
          </p:spPr>
          <p:txBody>
            <a:bodyPr rot="0" vert="horz" wrap="square" lIns="0" tIns="0" rIns="0" bIns="0" anchor="t" anchorCtr="0">
              <a:noAutofit/>
            </a:bodyPr>
            <a:lstStyle/>
            <a:p>
              <a:pPr algn="ctr"/>
              <a:r>
                <a:rPr lang="en-US" sz="900" smtClean="0">
                  <a:effectLst/>
                  <a:latin typeface="Times New Roman"/>
                  <a:ea typeface="Cambria"/>
                  <a:cs typeface="Times New Roman"/>
                </a:rPr>
                <a:t>Simple search Algorithm </a:t>
              </a:r>
            </a:p>
            <a:p>
              <a:pPr algn="ctr">
                <a:lnSpc>
                  <a:spcPct val="115000"/>
                </a:lnSpc>
                <a:spcAft>
                  <a:spcPts val="1000"/>
                </a:spcAft>
              </a:pPr>
              <a:r>
                <a:rPr lang="en-US" sz="900">
                  <a:effectLst/>
                  <a:latin typeface="Times New Roman"/>
                  <a:ea typeface="Cambria"/>
                  <a:cs typeface="Times New Roman"/>
                </a:rPr>
                <a:t>	</a:t>
              </a:r>
              <a:r>
                <a:rPr lang="en-US" sz="900">
                  <a:latin typeface="Times New Roman"/>
                  <a:ea typeface="Cambria"/>
                  <a:cs typeface="Times New Roman"/>
                </a:rPr>
                <a:t>3.2.0.0.0.0.n.p</a:t>
              </a:r>
            </a:p>
            <a:p>
              <a:pPr algn="ctr">
                <a:lnSpc>
                  <a:spcPct val="115000"/>
                </a:lnSpc>
                <a:spcAft>
                  <a:spcPts val="1000"/>
                </a:spcAft>
              </a:pPr>
              <a:endParaRPr lang="en-US" sz="1100">
                <a:effectLst/>
                <a:latin typeface="Cambria"/>
                <a:ea typeface="Cambria"/>
                <a:cs typeface="Times New Roman"/>
              </a:endParaRPr>
            </a:p>
          </p:txBody>
        </p:sp>
        <p:sp>
          <p:nvSpPr>
            <p:cNvPr id="229" name="Text Box 72659"/>
            <p:cNvSpPr txBox="1">
              <a:spLocks noChangeArrowheads="1"/>
            </p:cNvSpPr>
            <p:nvPr/>
          </p:nvSpPr>
          <p:spPr bwMode="auto">
            <a:xfrm>
              <a:off x="252584" y="4283728"/>
              <a:ext cx="361545" cy="164669"/>
            </a:xfrm>
            <a:prstGeom prst="rect">
              <a:avLst/>
            </a:prstGeom>
            <a:solidFill>
              <a:schemeClr val="accent4"/>
            </a:solidFill>
            <a:ln w="9525">
              <a:solidFill>
                <a:srgbClr val="000000"/>
              </a:solidFill>
              <a:miter lim="800000"/>
              <a:headEnd/>
              <a:tailEnd/>
            </a:ln>
          </p:spPr>
          <p:txBody>
            <a:bodyPr rot="0" vert="horz" wrap="square" lIns="0" tIns="0" rIns="0" bIns="0" anchor="t" anchorCtr="0">
              <a:noAutofit/>
            </a:bodyPr>
            <a:lstStyle/>
            <a:p>
              <a:pPr algn="ctr">
                <a:lnSpc>
                  <a:spcPct val="115000"/>
                </a:lnSpc>
                <a:spcAft>
                  <a:spcPts val="1000"/>
                </a:spcAft>
              </a:pPr>
              <a:r>
                <a:rPr lang="en-US" sz="800" smtClean="0">
                  <a:effectLst/>
                  <a:latin typeface="Cambria"/>
                  <a:ea typeface="Cambria"/>
                  <a:cs typeface="Times New Roman"/>
                </a:rPr>
                <a:t>Sorting</a:t>
              </a:r>
              <a:r>
                <a:rPr lang="en-US" sz="800">
                  <a:effectLst/>
                  <a:latin typeface="Cambria"/>
                  <a:ea typeface="Cambria"/>
                  <a:cs typeface="Times New Roman"/>
                </a:rPr>
                <a:t>	</a:t>
              </a:r>
              <a:endParaRPr lang="en-US" sz="1100">
                <a:effectLst/>
                <a:latin typeface="Cambria"/>
                <a:ea typeface="Cambria"/>
                <a:cs typeface="Times New Roman"/>
              </a:endParaRPr>
            </a:p>
          </p:txBody>
        </p:sp>
        <p:cxnSp>
          <p:nvCxnSpPr>
            <p:cNvPr id="146" name="Straight Connector 145"/>
            <p:cNvCxnSpPr>
              <a:stCxn id="382" idx="3"/>
              <a:endCxn id="202" idx="0"/>
            </p:cNvCxnSpPr>
            <p:nvPr/>
          </p:nvCxnSpPr>
          <p:spPr>
            <a:xfrm>
              <a:off x="2786336" y="3693032"/>
              <a:ext cx="2540444" cy="117073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382" idx="3"/>
              <a:endCxn id="193" idx="3"/>
            </p:cNvCxnSpPr>
            <p:nvPr/>
          </p:nvCxnSpPr>
          <p:spPr>
            <a:xfrm>
              <a:off x="2786336" y="3693032"/>
              <a:ext cx="3481121" cy="13228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Text Box 72589"/>
            <p:cNvSpPr txBox="1">
              <a:spLocks noChangeArrowheads="1"/>
            </p:cNvSpPr>
            <p:nvPr/>
          </p:nvSpPr>
          <p:spPr bwMode="auto">
            <a:xfrm>
              <a:off x="5715033" y="4875300"/>
              <a:ext cx="552424" cy="281101"/>
            </a:xfrm>
            <a:prstGeom prst="rect">
              <a:avLst/>
            </a:prstGeom>
            <a:solidFill>
              <a:schemeClr val="bg1">
                <a:lumMod val="50000"/>
              </a:schemeClr>
            </a:solidFill>
            <a:ln w="9525">
              <a:solidFill>
                <a:srgbClr val="000000"/>
              </a:solidFill>
              <a:miter lim="800000"/>
              <a:headEnd/>
              <a:tailEnd/>
            </a:ln>
          </p:spPr>
          <p:txBody>
            <a:bodyPr rot="0" vert="horz" wrap="square" lIns="0" tIns="0" rIns="0" bIns="0" anchor="t" anchorCtr="0">
              <a:noAutofit/>
            </a:bodyPr>
            <a:lstStyle/>
            <a:p>
              <a:pPr algn="ctr"/>
              <a:r>
                <a:rPr lang="en-US" sz="900" smtClean="0">
                  <a:effectLst/>
                  <a:latin typeface="Times New Roman"/>
                  <a:ea typeface="Cambria"/>
                  <a:cs typeface="Times New Roman"/>
                </a:rPr>
                <a:t>Strategy</a:t>
              </a:r>
            </a:p>
            <a:p>
              <a:pPr algn="ctr"/>
              <a:r>
                <a:rPr lang="en-US" sz="700" smtClean="0">
                  <a:solidFill>
                    <a:srgbClr val="000000"/>
                  </a:solidFill>
                  <a:latin typeface="Times New Roman"/>
                  <a:ea typeface="Times New Roman"/>
                  <a:cs typeface="Times New Roman"/>
                </a:rPr>
                <a:t>3.2.0.1.1.3.</a:t>
              </a:r>
              <a:r>
                <a:rPr lang="en-US" sz="700">
                  <a:solidFill>
                    <a:srgbClr val="000000"/>
                  </a:solidFill>
                  <a:latin typeface="Times New Roman"/>
                  <a:ea typeface="Times New Roman"/>
                  <a:cs typeface="Times New Roman"/>
                </a:rPr>
                <a:t>.</a:t>
              </a:r>
              <a:r>
                <a:rPr lang="en-US" sz="700" smtClean="0">
                  <a:solidFill>
                    <a:srgbClr val="000000"/>
                  </a:solidFill>
                  <a:latin typeface="Times New Roman"/>
                  <a:ea typeface="Times New Roman"/>
                  <a:cs typeface="Times New Roman"/>
                </a:rPr>
                <a:t>n.s</a:t>
              </a:r>
              <a:endParaRPr lang="en-US" sz="700">
                <a:latin typeface="Cambria"/>
                <a:ea typeface="Cambria"/>
                <a:cs typeface="Times New Roman"/>
              </a:endParaRPr>
            </a:p>
          </p:txBody>
        </p:sp>
        <p:sp>
          <p:nvSpPr>
            <p:cNvPr id="24" name="Flowchart: Terminator 35883"/>
            <p:cNvSpPr/>
            <p:nvPr/>
          </p:nvSpPr>
          <p:spPr>
            <a:xfrm>
              <a:off x="5190182" y="4208192"/>
              <a:ext cx="690445" cy="26431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507"/>
                <a:gd name="connsiteY0" fmla="*/ 0 h 21600"/>
                <a:gd name="connsiteX1" fmla="*/ 18125 w 19507"/>
                <a:gd name="connsiteY1" fmla="*/ 0 h 21600"/>
                <a:gd name="connsiteX2" fmla="*/ 19405 w 19507"/>
                <a:gd name="connsiteY2" fmla="*/ 10800 h 21600"/>
                <a:gd name="connsiteX3" fmla="*/ 18125 w 19507"/>
                <a:gd name="connsiteY3" fmla="*/ 21600 h 21600"/>
                <a:gd name="connsiteX4" fmla="*/ 3475 w 19507"/>
                <a:gd name="connsiteY4" fmla="*/ 21600 h 21600"/>
                <a:gd name="connsiteX5" fmla="*/ 0 w 19507"/>
                <a:gd name="connsiteY5" fmla="*/ 10800 h 21600"/>
                <a:gd name="connsiteX6" fmla="*/ 3475 w 19507"/>
                <a:gd name="connsiteY6" fmla="*/ 0 h 21600"/>
                <a:gd name="connsiteX0" fmla="*/ 1023 w 17055"/>
                <a:gd name="connsiteY0" fmla="*/ 0 h 21600"/>
                <a:gd name="connsiteX1" fmla="*/ 15673 w 17055"/>
                <a:gd name="connsiteY1" fmla="*/ 0 h 21600"/>
                <a:gd name="connsiteX2" fmla="*/ 16953 w 17055"/>
                <a:gd name="connsiteY2" fmla="*/ 10800 h 21600"/>
                <a:gd name="connsiteX3" fmla="*/ 15673 w 17055"/>
                <a:gd name="connsiteY3" fmla="*/ 21600 h 21600"/>
                <a:gd name="connsiteX4" fmla="*/ 1023 w 17055"/>
                <a:gd name="connsiteY4" fmla="*/ 21600 h 21600"/>
                <a:gd name="connsiteX5" fmla="*/ 474 w 17055"/>
                <a:gd name="connsiteY5" fmla="*/ 10800 h 21600"/>
                <a:gd name="connsiteX6" fmla="*/ 1023 w 17055"/>
                <a:gd name="connsiteY6" fmla="*/ 0 h 21600"/>
                <a:gd name="connsiteX0" fmla="*/ 2004 w 18036"/>
                <a:gd name="connsiteY0" fmla="*/ 0 h 21600"/>
                <a:gd name="connsiteX1" fmla="*/ 16654 w 18036"/>
                <a:gd name="connsiteY1" fmla="*/ 0 h 21600"/>
                <a:gd name="connsiteX2" fmla="*/ 17934 w 18036"/>
                <a:gd name="connsiteY2" fmla="*/ 10800 h 21600"/>
                <a:gd name="connsiteX3" fmla="*/ 16654 w 18036"/>
                <a:gd name="connsiteY3" fmla="*/ 21600 h 21600"/>
                <a:gd name="connsiteX4" fmla="*/ 2004 w 18036"/>
                <a:gd name="connsiteY4" fmla="*/ 21600 h 21600"/>
                <a:gd name="connsiteX5" fmla="*/ 0 w 18036"/>
                <a:gd name="connsiteY5" fmla="*/ 10800 h 21600"/>
                <a:gd name="connsiteX6" fmla="*/ 2004 w 18036"/>
                <a:gd name="connsiteY6" fmla="*/ 0 h 21600"/>
                <a:gd name="connsiteX0" fmla="*/ 1292 w 17324"/>
                <a:gd name="connsiteY0" fmla="*/ 0 h 21600"/>
                <a:gd name="connsiteX1" fmla="*/ 15942 w 17324"/>
                <a:gd name="connsiteY1" fmla="*/ 0 h 21600"/>
                <a:gd name="connsiteX2" fmla="*/ 17222 w 17324"/>
                <a:gd name="connsiteY2" fmla="*/ 10800 h 21600"/>
                <a:gd name="connsiteX3" fmla="*/ 15942 w 17324"/>
                <a:gd name="connsiteY3" fmla="*/ 21600 h 21600"/>
                <a:gd name="connsiteX4" fmla="*/ 1292 w 17324"/>
                <a:gd name="connsiteY4" fmla="*/ 21600 h 21600"/>
                <a:gd name="connsiteX5" fmla="*/ 161 w 17324"/>
                <a:gd name="connsiteY5" fmla="*/ 10800 h 21600"/>
                <a:gd name="connsiteX6" fmla="*/ 1292 w 17324"/>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24" h="21600">
                  <a:moveTo>
                    <a:pt x="1292" y="0"/>
                  </a:moveTo>
                  <a:lnTo>
                    <a:pt x="15942" y="0"/>
                  </a:lnTo>
                  <a:cubicBezTo>
                    <a:pt x="17861" y="0"/>
                    <a:pt x="17222" y="4835"/>
                    <a:pt x="17222" y="10800"/>
                  </a:cubicBezTo>
                  <a:cubicBezTo>
                    <a:pt x="17222" y="16765"/>
                    <a:pt x="17861" y="21600"/>
                    <a:pt x="15942" y="21600"/>
                  </a:cubicBezTo>
                  <a:lnTo>
                    <a:pt x="1292" y="21600"/>
                  </a:lnTo>
                  <a:cubicBezTo>
                    <a:pt x="-627" y="21600"/>
                    <a:pt x="161" y="16765"/>
                    <a:pt x="161" y="10800"/>
                  </a:cubicBezTo>
                  <a:cubicBezTo>
                    <a:pt x="161" y="4835"/>
                    <a:pt x="-627" y="0"/>
                    <a:pt x="1292" y="0"/>
                  </a:cubicBezTo>
                  <a:close/>
                </a:path>
              </a:pathLst>
            </a:cu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US" sz="900" smtClean="0">
                  <a:solidFill>
                    <a:srgbClr val="000000"/>
                  </a:solidFill>
                  <a:effectLst/>
                  <a:latin typeface="Times New Roman"/>
                  <a:ea typeface="Cambria"/>
                  <a:cs typeface="Times New Roman"/>
                </a:rPr>
                <a:t>Implements</a:t>
              </a:r>
            </a:p>
            <a:p>
              <a:pPr algn="ctr"/>
              <a:r>
                <a:rPr lang="en-US" sz="700" smtClean="0">
                  <a:solidFill>
                    <a:srgbClr val="000000"/>
                  </a:solidFill>
                  <a:latin typeface="Times New Roman"/>
                  <a:ea typeface="Times New Roman"/>
                  <a:cs typeface="Times New Roman"/>
                </a:rPr>
                <a:t>3.2.0.1.1.2.v.s</a:t>
              </a:r>
              <a:endParaRPr lang="en-US" sz="700">
                <a:latin typeface="Cambria"/>
                <a:ea typeface="Cambria"/>
                <a:cs typeface="Times New Roman"/>
              </a:endParaRPr>
            </a:p>
          </p:txBody>
        </p:sp>
        <p:sp>
          <p:nvSpPr>
            <p:cNvPr id="158" name="Flowchart: Terminator 35899"/>
            <p:cNvSpPr/>
            <p:nvPr/>
          </p:nvSpPr>
          <p:spPr>
            <a:xfrm>
              <a:off x="1060867" y="4253738"/>
              <a:ext cx="577626" cy="286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591"/>
                <a:gd name="connsiteY0" fmla="*/ 0 h 21600"/>
                <a:gd name="connsiteX1" fmla="*/ 18125 w 19591"/>
                <a:gd name="connsiteY1" fmla="*/ 0 h 21600"/>
                <a:gd name="connsiteX2" fmla="*/ 19528 w 19591"/>
                <a:gd name="connsiteY2" fmla="*/ 10800 h 21600"/>
                <a:gd name="connsiteX3" fmla="*/ 18125 w 19591"/>
                <a:gd name="connsiteY3" fmla="*/ 21600 h 21600"/>
                <a:gd name="connsiteX4" fmla="*/ 3475 w 19591"/>
                <a:gd name="connsiteY4" fmla="*/ 21600 h 21600"/>
                <a:gd name="connsiteX5" fmla="*/ 0 w 19591"/>
                <a:gd name="connsiteY5" fmla="*/ 10800 h 21600"/>
                <a:gd name="connsiteX6" fmla="*/ 3475 w 19591"/>
                <a:gd name="connsiteY6" fmla="*/ 0 h 21600"/>
                <a:gd name="connsiteX0" fmla="*/ 1467 w 17583"/>
                <a:gd name="connsiteY0" fmla="*/ 0 h 21600"/>
                <a:gd name="connsiteX1" fmla="*/ 16117 w 17583"/>
                <a:gd name="connsiteY1" fmla="*/ 0 h 21600"/>
                <a:gd name="connsiteX2" fmla="*/ 17520 w 17583"/>
                <a:gd name="connsiteY2" fmla="*/ 10800 h 21600"/>
                <a:gd name="connsiteX3" fmla="*/ 16117 w 17583"/>
                <a:gd name="connsiteY3" fmla="*/ 21600 h 21600"/>
                <a:gd name="connsiteX4" fmla="*/ 1467 w 17583"/>
                <a:gd name="connsiteY4" fmla="*/ 21600 h 21600"/>
                <a:gd name="connsiteX5" fmla="*/ 64 w 17583"/>
                <a:gd name="connsiteY5" fmla="*/ 10800 h 21600"/>
                <a:gd name="connsiteX6" fmla="*/ 1467 w 17583"/>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3" h="21600">
                  <a:moveTo>
                    <a:pt x="1467" y="0"/>
                  </a:moveTo>
                  <a:lnTo>
                    <a:pt x="16117" y="0"/>
                  </a:lnTo>
                  <a:cubicBezTo>
                    <a:pt x="18036" y="0"/>
                    <a:pt x="17520" y="4835"/>
                    <a:pt x="17520" y="10800"/>
                  </a:cubicBezTo>
                  <a:cubicBezTo>
                    <a:pt x="17520" y="16765"/>
                    <a:pt x="18036" y="21600"/>
                    <a:pt x="16117" y="21600"/>
                  </a:cubicBezTo>
                  <a:lnTo>
                    <a:pt x="1467" y="21600"/>
                  </a:lnTo>
                  <a:cubicBezTo>
                    <a:pt x="-452" y="21600"/>
                    <a:pt x="64" y="16765"/>
                    <a:pt x="64" y="10800"/>
                  </a:cubicBezTo>
                  <a:cubicBezTo>
                    <a:pt x="64" y="4835"/>
                    <a:pt x="-452" y="0"/>
                    <a:pt x="1467" y="0"/>
                  </a:cubicBezTo>
                  <a:close/>
                </a:path>
              </a:pathLst>
            </a:cu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pPr>
              <a:r>
                <a:rPr lang="en-US" sz="700" smtClean="0">
                  <a:solidFill>
                    <a:srgbClr val="000000"/>
                  </a:solidFill>
                  <a:effectLst/>
                  <a:latin typeface="Times New Roman"/>
                  <a:ea typeface="Cambria"/>
                  <a:cs typeface="Times New Roman"/>
                </a:rPr>
                <a:t>Begins with</a:t>
              </a:r>
            </a:p>
            <a:p>
              <a:pPr algn="ctr">
                <a:lnSpc>
                  <a:spcPct val="90000"/>
                </a:lnSpc>
              </a:pPr>
              <a:r>
                <a:rPr lang="en-US" sz="700" smtClean="0">
                  <a:solidFill>
                    <a:srgbClr val="000000"/>
                  </a:solidFill>
                  <a:latin typeface="Times New Roman"/>
                  <a:ea typeface="Times New Roman"/>
                  <a:cs typeface="Times New Roman"/>
                </a:rPr>
                <a:t>3.1.1.0.1.2.v.p</a:t>
              </a:r>
              <a:endParaRPr lang="en-US" sz="700">
                <a:latin typeface="Cambria"/>
                <a:ea typeface="Cambria"/>
                <a:cs typeface="Times New Roman"/>
              </a:endParaRPr>
            </a:p>
          </p:txBody>
        </p:sp>
        <p:cxnSp>
          <p:nvCxnSpPr>
            <p:cNvPr id="219" name="Straight Connector 218"/>
            <p:cNvCxnSpPr>
              <a:stCxn id="282" idx="2"/>
            </p:cNvCxnSpPr>
            <p:nvPr/>
          </p:nvCxnSpPr>
          <p:spPr>
            <a:xfrm>
              <a:off x="2046963" y="3356681"/>
              <a:ext cx="153793" cy="184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 Box 72656"/>
            <p:cNvSpPr txBox="1">
              <a:spLocks noChangeArrowheads="1"/>
            </p:cNvSpPr>
            <p:nvPr/>
          </p:nvSpPr>
          <p:spPr bwMode="auto">
            <a:xfrm>
              <a:off x="2246003" y="4873920"/>
              <a:ext cx="515297" cy="282481"/>
            </a:xfrm>
            <a:prstGeom prst="rect">
              <a:avLst/>
            </a:prstGeom>
            <a:solidFill>
              <a:schemeClr val="bg1">
                <a:lumMod val="50000"/>
              </a:schemeClr>
            </a:solidFill>
            <a:ln w="9525">
              <a:solidFill>
                <a:srgbClr val="000000"/>
              </a:solidFill>
              <a:miter lim="800000"/>
              <a:headEnd/>
              <a:tailEnd/>
            </a:ln>
          </p:spPr>
          <p:txBody>
            <a:bodyPr rot="0" vert="horz" wrap="square" lIns="0" tIns="0" rIns="0" bIns="0" anchor="t" anchorCtr="0">
              <a:noAutofit/>
            </a:bodyPr>
            <a:lstStyle/>
            <a:p>
              <a:pPr algn="ctr"/>
              <a:r>
                <a:rPr lang="en-US" sz="900" smtClean="0">
                  <a:effectLst/>
                  <a:latin typeface="Times New Roman"/>
                  <a:ea typeface="Cambria"/>
                  <a:cs typeface="Times New Roman"/>
                </a:rPr>
                <a:t>List</a:t>
              </a:r>
            </a:p>
            <a:p>
              <a:pPr algn="ctr"/>
              <a:r>
                <a:rPr lang="en-US" sz="700" smtClean="0">
                  <a:solidFill>
                    <a:srgbClr val="000000"/>
                  </a:solidFill>
                  <a:latin typeface="Times New Roman"/>
                  <a:ea typeface="Times New Roman"/>
                  <a:cs typeface="Times New Roman"/>
                </a:rPr>
                <a:t>3.1.1.0.1.4.</a:t>
              </a:r>
              <a:r>
                <a:rPr lang="en-US" sz="700">
                  <a:solidFill>
                    <a:srgbClr val="000000"/>
                  </a:solidFill>
                  <a:latin typeface="Times New Roman"/>
                  <a:ea typeface="Times New Roman"/>
                  <a:cs typeface="Times New Roman"/>
                </a:rPr>
                <a:t>n.s</a:t>
              </a:r>
              <a:endParaRPr lang="en-US" sz="700" smtClean="0">
                <a:effectLst/>
                <a:latin typeface="Cambria"/>
                <a:ea typeface="Cambria"/>
                <a:cs typeface="Times New Roman"/>
              </a:endParaRPr>
            </a:p>
            <a:p>
              <a:pPr>
                <a:lnSpc>
                  <a:spcPct val="115000"/>
                </a:lnSpc>
                <a:spcAft>
                  <a:spcPts val="1000"/>
                </a:spcAft>
              </a:pPr>
              <a:endParaRPr lang="en-US" sz="800" smtClean="0">
                <a:effectLst/>
                <a:latin typeface="Cambria"/>
                <a:ea typeface="Cambria"/>
                <a:cs typeface="Times New Roman"/>
              </a:endParaRPr>
            </a:p>
            <a:p>
              <a:pPr>
                <a:lnSpc>
                  <a:spcPct val="115000"/>
                </a:lnSpc>
                <a:spcAft>
                  <a:spcPts val="1000"/>
                </a:spcAft>
              </a:pPr>
              <a:r>
                <a:rPr lang="en-US" sz="800" smtClean="0">
                  <a:effectLst/>
                  <a:latin typeface="Cambria"/>
                  <a:ea typeface="Cambria"/>
                  <a:cs typeface="Times New Roman"/>
                </a:rPr>
                <a:t>	</a:t>
              </a:r>
              <a:endParaRPr lang="en-US" sz="1100">
                <a:effectLst/>
                <a:latin typeface="Cambria"/>
                <a:ea typeface="Cambria"/>
                <a:cs typeface="Times New Roman"/>
              </a:endParaRPr>
            </a:p>
          </p:txBody>
        </p:sp>
        <p:sp>
          <p:nvSpPr>
            <p:cNvPr id="126" name="Text Box 72659"/>
            <p:cNvSpPr txBox="1">
              <a:spLocks noChangeArrowheads="1"/>
            </p:cNvSpPr>
            <p:nvPr/>
          </p:nvSpPr>
          <p:spPr bwMode="auto">
            <a:xfrm>
              <a:off x="4225016" y="3204281"/>
              <a:ext cx="361545" cy="164669"/>
            </a:xfrm>
            <a:prstGeom prst="rect">
              <a:avLst/>
            </a:prstGeom>
            <a:solidFill>
              <a:schemeClr val="accent4"/>
            </a:solidFill>
            <a:ln w="9525">
              <a:solidFill>
                <a:srgbClr val="000000"/>
              </a:solidFill>
              <a:miter lim="800000"/>
              <a:headEnd/>
              <a:tailEnd/>
            </a:ln>
          </p:spPr>
          <p:txBody>
            <a:bodyPr rot="0" vert="horz" wrap="square" lIns="0" tIns="0" rIns="0" bIns="0" anchor="t" anchorCtr="0">
              <a:noAutofit/>
            </a:bodyPr>
            <a:lstStyle/>
            <a:p>
              <a:pPr algn="ctr">
                <a:lnSpc>
                  <a:spcPct val="115000"/>
                </a:lnSpc>
                <a:spcAft>
                  <a:spcPts val="1000"/>
                </a:spcAft>
              </a:pPr>
              <a:r>
                <a:rPr lang="en-US" sz="800" smtClean="0">
                  <a:effectLst/>
                  <a:latin typeface="Cambria"/>
                  <a:ea typeface="Cambria"/>
                  <a:cs typeface="Times New Roman"/>
                </a:rPr>
                <a:t>Simple</a:t>
              </a:r>
              <a:endParaRPr lang="en-US" sz="1100">
                <a:effectLst/>
                <a:latin typeface="Cambria"/>
                <a:ea typeface="Cambria"/>
                <a:cs typeface="Times New Roman"/>
              </a:endParaRPr>
            </a:p>
          </p:txBody>
        </p:sp>
        <p:cxnSp>
          <p:nvCxnSpPr>
            <p:cNvPr id="201" name="Straight Connector 200"/>
            <p:cNvCxnSpPr>
              <a:stCxn id="88" idx="2"/>
              <a:endCxn id="214" idx="0"/>
            </p:cNvCxnSpPr>
            <p:nvPr/>
          </p:nvCxnSpPr>
          <p:spPr>
            <a:xfrm flipH="1">
              <a:off x="1855200" y="4459801"/>
              <a:ext cx="546585" cy="2673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endCxn id="158" idx="4"/>
            </p:cNvCxnSpPr>
            <p:nvPr/>
          </p:nvCxnSpPr>
          <p:spPr>
            <a:xfrm flipV="1">
              <a:off x="861684" y="4540265"/>
              <a:ext cx="247376" cy="25234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58" idx="3"/>
            </p:cNvCxnSpPr>
            <p:nvPr/>
          </p:nvCxnSpPr>
          <p:spPr>
            <a:xfrm>
              <a:off x="1590333" y="4540265"/>
              <a:ext cx="119934" cy="18689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385" idx="2"/>
            </p:cNvCxnSpPr>
            <p:nvPr/>
          </p:nvCxnSpPr>
          <p:spPr>
            <a:xfrm flipH="1">
              <a:off x="2218469" y="3368950"/>
              <a:ext cx="263207" cy="1785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 idx="3"/>
              <a:endCxn id="200" idx="0"/>
            </p:cNvCxnSpPr>
            <p:nvPr/>
          </p:nvCxnSpPr>
          <p:spPr>
            <a:xfrm>
              <a:off x="3917504" y="4533138"/>
              <a:ext cx="713305" cy="34877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355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8F3DF5-46B4-354D-BEB6-FC8B3F9E8E19}" type="slidenum">
              <a:rPr lang="en-US" smtClean="0"/>
              <a:t>70</a:t>
            </a:fld>
            <a:endParaRPr lang="en-US"/>
          </a:p>
        </p:txBody>
      </p:sp>
      <mc:AlternateContent xmlns:mc="http://schemas.openxmlformats.org/markup-compatibility/2006" xmlns:a14="http://schemas.microsoft.com/office/drawing/2010/main">
        <mc:Choice Requires="a14">
          <p:sp>
            <p:nvSpPr>
              <p:cNvPr id="35" name="Rectangle 34"/>
              <p:cNvSpPr/>
              <p:nvPr/>
            </p:nvSpPr>
            <p:spPr>
              <a:xfrm>
                <a:off x="198061" y="466950"/>
                <a:ext cx="8564939" cy="6405793"/>
              </a:xfrm>
              <a:prstGeom prst="rect">
                <a:avLst/>
              </a:prstGeom>
            </p:spPr>
            <p:txBody>
              <a:bodyPr wrap="square">
                <a:spAutoFit/>
              </a:bodyPr>
              <a:lstStyle/>
              <a:p>
                <a:pPr rtl="1"/>
                <a:r>
                  <a:rPr lang="en-US" sz="1100" dirty="0" smtClean="0">
                    <a:latin typeface="Times New Roman" charset="0"/>
                    <a:ea typeface="Times New Roman" charset="0"/>
                  </a:rPr>
                  <a:t>The estimated </a:t>
                </a:r>
                <a:r>
                  <a:rPr lang="en-US" sz="1100" dirty="0" smtClean="0">
                    <a:solidFill>
                      <a:srgbClr val="FF0000"/>
                    </a:solidFill>
                    <a:latin typeface="Times New Roman" charset="0"/>
                    <a:ea typeface="Times New Roman" charset="0"/>
                  </a:rPr>
                  <a:t>probability of knowing the concept c</a:t>
                </a:r>
                <a:r>
                  <a:rPr lang="en-US" sz="1100" baseline="-25000" dirty="0" smtClean="0">
                    <a:solidFill>
                      <a:srgbClr val="FF0000"/>
                    </a:solidFill>
                    <a:latin typeface="Times New Roman" charset="0"/>
                    <a:ea typeface="Times New Roman" charset="0"/>
                  </a:rPr>
                  <a:t>3</a:t>
                </a:r>
                <a:r>
                  <a:rPr lang="en-US" sz="1100" dirty="0" smtClean="0">
                    <a:solidFill>
                      <a:srgbClr val="FF0000"/>
                    </a:solidFill>
                    <a:latin typeface="Times New Roman" charset="0"/>
                    <a:ea typeface="Times New Roman" charset="0"/>
                  </a:rPr>
                  <a:t> </a:t>
                </a:r>
                <a:r>
                  <a:rPr lang="en-US" sz="1100" dirty="0" smtClean="0">
                    <a:latin typeface="Times New Roman" charset="0"/>
                    <a:ea typeface="Times New Roman" charset="0"/>
                  </a:rPr>
                  <a:t>by </a:t>
                </a:r>
                <a:r>
                  <a:rPr lang="en-US" sz="1100" dirty="0">
                    <a:latin typeface="Times New Roman" charset="0"/>
                    <a:ea typeface="Times New Roman" charset="0"/>
                  </a:rPr>
                  <a:t>evidence propagation </a:t>
                </a:r>
                <a:r>
                  <a:rPr lang="en-US" sz="1100" dirty="0" smtClean="0">
                    <a:latin typeface="Times New Roman" charset="0"/>
                    <a:ea typeface="Times New Roman" charset="0"/>
                  </a:rPr>
                  <a:t>of </a:t>
                </a:r>
                <a:r>
                  <a:rPr lang="en-US" sz="1100" dirty="0" smtClean="0">
                    <a:solidFill>
                      <a:srgbClr val="FF0000"/>
                    </a:solidFill>
                    <a:latin typeface="Times New Roman" charset="0"/>
                    <a:ea typeface="Times New Roman" charset="0"/>
                  </a:rPr>
                  <a:t>DS method</a:t>
                </a:r>
                <a:r>
                  <a:rPr lang="en-US" sz="1100" dirty="0" smtClean="0">
                    <a:latin typeface="Times New Roman" charset="0"/>
                    <a:ea typeface="Times New Roman" charset="0"/>
                  </a:rPr>
                  <a:t> (By only one test)</a:t>
                </a:r>
              </a:p>
              <a:p>
                <a:pPr rtl="1"/>
                <a:r>
                  <a:rPr lang="en-US" sz="1100" dirty="0" smtClean="0">
                    <a:latin typeface="Times New Roman" charset="0"/>
                    <a:ea typeface="Times New Roman" charset="0"/>
                  </a:rPr>
                  <a:t>In </a:t>
                </a:r>
                <a:r>
                  <a:rPr lang="en-US" sz="1100" dirty="0">
                    <a:latin typeface="Times New Roman" charset="0"/>
                    <a:ea typeface="Times New Roman" charset="0"/>
                  </a:rPr>
                  <a:t>t</a:t>
                </a:r>
                <a:r>
                  <a:rPr lang="en-US" sz="1100" dirty="0" smtClean="0">
                    <a:latin typeface="Times New Roman" charset="0"/>
                    <a:ea typeface="Times New Roman" charset="0"/>
                  </a:rPr>
                  <a:t>he case of the concept C</a:t>
                </a:r>
                <a:r>
                  <a:rPr lang="en-US" sz="1100" baseline="-25000" dirty="0" smtClean="0">
                    <a:latin typeface="Times New Roman" charset="0"/>
                    <a:ea typeface="Times New Roman" charset="0"/>
                  </a:rPr>
                  <a:t>3</a:t>
                </a:r>
                <a:r>
                  <a:rPr lang="en-US" sz="1100" dirty="0" smtClean="0">
                    <a:latin typeface="Times New Roman" charset="0"/>
                    <a:ea typeface="Times New Roman" charset="0"/>
                  </a:rPr>
                  <a:t> which is in the concept state DS and </a:t>
                </a:r>
                <a:r>
                  <a:rPr lang="en-US" sz="1100" dirty="0" smtClean="0">
                    <a:solidFill>
                      <a:srgbClr val="FF0000"/>
                    </a:solidFill>
                    <a:latin typeface="Times New Roman" charset="0"/>
                    <a:ea typeface="Times New Roman" charset="0"/>
                  </a:rPr>
                  <a:t>supports more than </a:t>
                </a:r>
                <a:r>
                  <a:rPr lang="en-US" sz="1100" dirty="0" smtClean="0">
                    <a:latin typeface="Times New Roman" charset="0"/>
                    <a:ea typeface="Times New Roman" charset="0"/>
                  </a:rPr>
                  <a:t>one tested concept in VS: C</a:t>
                </a:r>
                <a:r>
                  <a:rPr lang="en-US" sz="1100" baseline="-25000" dirty="0" smtClean="0">
                    <a:latin typeface="Times New Roman" charset="0"/>
                    <a:ea typeface="Times New Roman" charset="0"/>
                  </a:rPr>
                  <a:t>1</a:t>
                </a:r>
                <a:r>
                  <a:rPr lang="en-US" sz="1100" dirty="0" smtClean="0">
                    <a:latin typeface="Times New Roman" charset="0"/>
                    <a:ea typeface="Times New Roman" charset="0"/>
                  </a:rPr>
                  <a:t> &amp; C</a:t>
                </a:r>
                <a:r>
                  <a:rPr lang="en-US" sz="1100" baseline="-25000" dirty="0" smtClean="0">
                    <a:latin typeface="Times New Roman" charset="0"/>
                    <a:ea typeface="Times New Roman" charset="0"/>
                  </a:rPr>
                  <a:t>2</a:t>
                </a:r>
                <a:endParaRPr lang="en-US" sz="1100" dirty="0" smtClean="0">
                  <a:latin typeface="Times New Roman" charset="0"/>
                  <a:ea typeface="Times New Roman" charset="0"/>
                </a:endParaRPr>
              </a:p>
              <a:p>
                <a:pPr rtl="1"/>
                <a:endParaRPr lang="en-US" sz="1100" baseline="-25000" dirty="0" smtClean="0">
                  <a:latin typeface="Times New Roman" charset="0"/>
                  <a:ea typeface="Times New Roman" charset="0"/>
                </a:endParaRPr>
              </a:p>
              <a:p>
                <a:pPr marL="285750" indent="-285750">
                  <a:buFont typeface="Wingdings" charset="2"/>
                  <a:buChar char="Ø"/>
                </a:pPr>
                <a:r>
                  <a:rPr lang="en-US" sz="1100" dirty="0" smtClean="0">
                    <a:latin typeface="Times New Roman" charset="0"/>
                    <a:ea typeface="Times New Roman" charset="0"/>
                    <a:cs typeface="+mj-cs"/>
                  </a:rPr>
                  <a:t>P(C</a:t>
                </a:r>
                <a:r>
                  <a:rPr lang="en-US" sz="1100" baseline="-25000" dirty="0" smtClean="0">
                    <a:effectLst/>
                    <a:latin typeface="Times New Roman" charset="0"/>
                    <a:ea typeface="Times New Roman" charset="0"/>
                    <a:cs typeface="+mj-cs"/>
                  </a:rPr>
                  <a:t>3</a:t>
                </a:r>
                <a:r>
                  <a:rPr lang="en-US" sz="1100" dirty="0" smtClean="0">
                    <a:effectLst/>
                    <a:latin typeface="Times New Roman" charset="0"/>
                    <a:ea typeface="Times New Roman" charset="0"/>
                    <a:cs typeface="+mj-cs"/>
                  </a:rPr>
                  <a:t>|R</a:t>
                </a:r>
                <a:r>
                  <a:rPr lang="en-US" sz="1100" dirty="0">
                    <a:effectLst/>
                    <a:latin typeface="Times New Roman" charset="0"/>
                    <a:ea typeface="Times New Roman" charset="0"/>
                    <a:cs typeface="+mj-cs"/>
                  </a:rPr>
                  <a:t>)</a:t>
                </a:r>
                <a:r>
                  <a:rPr lang="en-US" sz="1100" dirty="0" smtClean="0">
                    <a:effectLst/>
                    <a:latin typeface="Times New Roman" charset="0"/>
                    <a:ea typeface="Times New Roman" charset="0"/>
                    <a:cs typeface="+mj-cs"/>
                  </a:rPr>
                  <a:t> </a:t>
                </a:r>
                <a:r>
                  <a:rPr lang="en-US" sz="1100" dirty="0">
                    <a:effectLst/>
                    <a:latin typeface="Times New Roman" charset="0"/>
                    <a:ea typeface="Times New Roman" charset="0"/>
                    <a:cs typeface="+mj-cs"/>
                  </a:rPr>
                  <a:t>=</a:t>
                </a:r>
                <a14:m>
                  <m:oMath xmlns:m="http://schemas.openxmlformats.org/officeDocument/2006/math">
                    <m:r>
                      <a:rPr lang="en-US" sz="1100" b="0" i="0">
                        <a:effectLst/>
                        <a:latin typeface="Cambria Math" charset="0"/>
                        <a:ea typeface="Times New Roman" charset="0"/>
                        <a:cs typeface="+mj-cs"/>
                      </a:rPr>
                      <m:t> </m:t>
                    </m:r>
                    <m:f>
                      <m:fPr>
                        <m:ctrlPr>
                          <a:rPr lang="en-US" sz="1100" i="1">
                            <a:effectLst/>
                            <a:latin typeface="Cambria Math" panose="02040503050406030204" pitchFamily="18" charset="0"/>
                            <a:cs typeface="+mj-cs"/>
                          </a:rPr>
                        </m:ctrlPr>
                      </m:fPr>
                      <m:num>
                        <m:r>
                          <m:rPr>
                            <m:sty m:val="p"/>
                          </m:rPr>
                          <a:rPr lang="en-US" sz="1100" b="0" i="0" smtClean="0">
                            <a:solidFill>
                              <a:srgbClr val="FF0000"/>
                            </a:solidFill>
                            <a:latin typeface="Cambria Math" charset="0"/>
                            <a:ea typeface="Times New Roman" charset="0"/>
                            <a:cs typeface="+mj-cs"/>
                          </a:rPr>
                          <m:t>P</m:t>
                        </m:r>
                        <m:d>
                          <m:dPr>
                            <m:ctrlPr>
                              <a:rPr lang="en-US" sz="1100" i="1">
                                <a:solidFill>
                                  <a:srgbClr val="FF0000"/>
                                </a:solidFill>
                                <a:latin typeface="Cambria Math" panose="02040503050406030204" pitchFamily="18" charset="0"/>
                                <a:cs typeface="+mj-cs"/>
                              </a:rPr>
                            </m:ctrlPr>
                          </m:dPr>
                          <m:e>
                            <m:r>
                              <m:rPr>
                                <m:sty m:val="p"/>
                              </m:rPr>
                              <a:rPr lang="en-US" sz="1100" b="0" i="0">
                                <a:solidFill>
                                  <a:srgbClr val="FF0000"/>
                                </a:solidFill>
                                <a:latin typeface="Cambria Math" charset="0"/>
                                <a:ea typeface="Times New Roman" charset="0"/>
                                <a:cs typeface="+mj-cs"/>
                              </a:rPr>
                              <m:t>R</m:t>
                            </m:r>
                          </m:e>
                          <m:e>
                            <m:sSub>
                              <m:sSubPr>
                                <m:ctrlPr>
                                  <a:rPr lang="en-US" sz="1100" i="1">
                                    <a:solidFill>
                                      <a:srgbClr val="FF0000"/>
                                    </a:solidFill>
                                    <a:latin typeface="Cambria Math" panose="02040503050406030204" pitchFamily="18" charset="0"/>
                                    <a:cs typeface="+mj-cs"/>
                                  </a:rPr>
                                </m:ctrlPr>
                              </m:sSubPr>
                              <m:e>
                                <m:r>
                                  <m:rPr>
                                    <m:sty m:val="p"/>
                                  </m:rPr>
                                  <a:rPr lang="en-US" sz="1100" b="0" i="0" smtClean="0">
                                    <a:solidFill>
                                      <a:srgbClr val="FF0000"/>
                                    </a:solidFill>
                                    <a:latin typeface="Cambria Math" charset="0"/>
                                    <a:ea typeface="Times New Roman" charset="0"/>
                                    <a:cs typeface="+mj-cs"/>
                                  </a:rPr>
                                  <m:t>C</m:t>
                                </m:r>
                              </m:e>
                              <m:sub>
                                <m:r>
                                  <a:rPr lang="en-US" sz="1100" b="0" i="0" smtClean="0">
                                    <a:solidFill>
                                      <a:srgbClr val="FF0000"/>
                                    </a:solidFill>
                                    <a:latin typeface="Cambria Math" charset="0"/>
                                    <a:ea typeface="Times New Roman" charset="0"/>
                                    <a:cs typeface="+mj-cs"/>
                                  </a:rPr>
                                  <m:t>3</m:t>
                                </m:r>
                              </m:sub>
                            </m:sSub>
                          </m:e>
                        </m:d>
                        <m:r>
                          <a:rPr lang="en-US" sz="1100" b="0" i="0">
                            <a:solidFill>
                              <a:srgbClr val="FF0000"/>
                            </a:solidFill>
                            <a:latin typeface="Cambria Math" charset="0"/>
                            <a:ea typeface="Times New Roman" charset="0"/>
                            <a:cs typeface="+mj-cs"/>
                          </a:rPr>
                          <m:t>∗ </m:t>
                        </m:r>
                        <m:r>
                          <m:rPr>
                            <m:sty m:val="p"/>
                          </m:rPr>
                          <a:rPr lang="en-US" sz="1100" b="0" i="0">
                            <a:solidFill>
                              <a:srgbClr val="FF0000"/>
                            </a:solidFill>
                            <a:latin typeface="Cambria Math" charset="0"/>
                            <a:ea typeface="Times New Roman" charset="0"/>
                            <a:cs typeface="+mj-cs"/>
                          </a:rPr>
                          <m:t>P</m:t>
                        </m:r>
                        <m:d>
                          <m:dPr>
                            <m:ctrlPr>
                              <a:rPr lang="en-US" sz="1100" i="1">
                                <a:solidFill>
                                  <a:srgbClr val="FF0000"/>
                                </a:solidFill>
                                <a:latin typeface="Cambria Math" panose="02040503050406030204" pitchFamily="18" charset="0"/>
                                <a:cs typeface="+mj-cs"/>
                              </a:rPr>
                            </m:ctrlPr>
                          </m:dPr>
                          <m:e>
                            <m:sSub>
                              <m:sSubPr>
                                <m:ctrlPr>
                                  <a:rPr lang="en-US" sz="1100" i="1">
                                    <a:solidFill>
                                      <a:srgbClr val="FF0000"/>
                                    </a:solidFill>
                                    <a:latin typeface="Cambria Math" panose="02040503050406030204" pitchFamily="18" charset="0"/>
                                    <a:cs typeface="+mj-cs"/>
                                  </a:rPr>
                                </m:ctrlPr>
                              </m:sSubPr>
                              <m:e>
                                <m:r>
                                  <m:rPr>
                                    <m:sty m:val="p"/>
                                  </m:rPr>
                                  <a:rPr lang="en-US" sz="1100" b="0" i="0" smtClean="0">
                                    <a:solidFill>
                                      <a:srgbClr val="FF0000"/>
                                    </a:solidFill>
                                    <a:latin typeface="Cambria Math" charset="0"/>
                                    <a:ea typeface="Times New Roman" charset="0"/>
                                    <a:cs typeface="+mj-cs"/>
                                  </a:rPr>
                                  <m:t>C</m:t>
                                </m:r>
                              </m:e>
                              <m:sub>
                                <m:r>
                                  <a:rPr lang="en-US" sz="1100" b="0" i="1" smtClean="0">
                                    <a:solidFill>
                                      <a:srgbClr val="FF0000"/>
                                    </a:solidFill>
                                    <a:latin typeface="Cambria Math" charset="0"/>
                                    <a:ea typeface="Times New Roman" charset="0"/>
                                    <a:cs typeface="+mj-cs"/>
                                  </a:rPr>
                                  <m:t>3</m:t>
                                </m:r>
                              </m:sub>
                            </m:sSub>
                          </m:e>
                        </m:d>
                      </m:num>
                      <m:den>
                        <m:r>
                          <m:rPr>
                            <m:sty m:val="p"/>
                          </m:rPr>
                          <a:rPr lang="en-US" sz="1100" b="0" i="0">
                            <a:solidFill>
                              <a:srgbClr val="000000"/>
                            </a:solidFill>
                            <a:latin typeface="Cambria Math" charset="0"/>
                            <a:ea typeface="Times New Roman" charset="0"/>
                            <a:cs typeface="+mj-cs"/>
                          </a:rPr>
                          <m:t>P</m:t>
                        </m:r>
                        <m:d>
                          <m:dPr>
                            <m:ctrlPr>
                              <a:rPr lang="en-US" sz="1100" i="1">
                                <a:solidFill>
                                  <a:srgbClr val="000000"/>
                                </a:solidFill>
                                <a:latin typeface="Cambria Math" panose="02040503050406030204" pitchFamily="18" charset="0"/>
                                <a:cs typeface="+mj-cs"/>
                              </a:rPr>
                            </m:ctrlPr>
                          </m:dPr>
                          <m:e>
                            <m:r>
                              <m:rPr>
                                <m:sty m:val="p"/>
                              </m:rPr>
                              <a:rPr lang="en-US" sz="1100" b="0" i="0">
                                <a:solidFill>
                                  <a:srgbClr val="000000"/>
                                </a:solidFill>
                                <a:latin typeface="Cambria Math" charset="0"/>
                                <a:ea typeface="Times New Roman" charset="0"/>
                                <a:cs typeface="+mj-cs"/>
                              </a:rPr>
                              <m:t>R</m:t>
                            </m:r>
                          </m:e>
                          <m:e>
                            <m:sSub>
                              <m:sSubPr>
                                <m:ctrlPr>
                                  <a:rPr lang="en-US" sz="1100" i="1">
                                    <a:solidFill>
                                      <a:srgbClr val="000000"/>
                                    </a:solidFill>
                                    <a:latin typeface="Cambria Math" panose="02040503050406030204" pitchFamily="18" charset="0"/>
                                    <a:cs typeface="+mj-cs"/>
                                  </a:rPr>
                                </m:ctrlPr>
                              </m:sSubPr>
                              <m:e>
                                <m:r>
                                  <m:rPr>
                                    <m:sty m:val="p"/>
                                  </m:rPr>
                                  <a:rPr lang="en-US" sz="1100" b="0" i="0" smtClean="0">
                                    <a:solidFill>
                                      <a:srgbClr val="000000"/>
                                    </a:solidFill>
                                    <a:latin typeface="Cambria Math" charset="0"/>
                                    <a:ea typeface="Times New Roman" charset="0"/>
                                    <a:cs typeface="+mj-cs"/>
                                  </a:rPr>
                                  <m:t>C</m:t>
                                </m:r>
                              </m:e>
                              <m:sub>
                                <m:r>
                                  <a:rPr lang="en-US" sz="1100" b="0" i="0" smtClean="0">
                                    <a:solidFill>
                                      <a:srgbClr val="000000"/>
                                    </a:solidFill>
                                    <a:latin typeface="Cambria Math" charset="0"/>
                                    <a:ea typeface="Times New Roman" charset="0"/>
                                    <a:cs typeface="+mj-cs"/>
                                  </a:rPr>
                                  <m:t>3</m:t>
                                </m:r>
                              </m:sub>
                            </m:sSub>
                          </m:e>
                        </m:d>
                        <m:r>
                          <a:rPr lang="en-US" sz="1100" b="0" i="0">
                            <a:solidFill>
                              <a:srgbClr val="000000"/>
                            </a:solidFill>
                            <a:latin typeface="Cambria Math" charset="0"/>
                            <a:ea typeface="Times New Roman" charset="0"/>
                            <a:cs typeface="+mj-cs"/>
                          </a:rPr>
                          <m:t>∗ </m:t>
                        </m:r>
                        <m:r>
                          <m:rPr>
                            <m:sty m:val="p"/>
                          </m:rPr>
                          <a:rPr lang="en-US" sz="1100" b="0" i="0">
                            <a:solidFill>
                              <a:srgbClr val="000000"/>
                            </a:solidFill>
                            <a:latin typeface="Cambria Math" charset="0"/>
                            <a:ea typeface="Times New Roman" charset="0"/>
                            <a:cs typeface="+mj-cs"/>
                          </a:rPr>
                          <m:t>P</m:t>
                        </m:r>
                        <m:d>
                          <m:dPr>
                            <m:ctrlPr>
                              <a:rPr lang="en-US" sz="1100" i="1">
                                <a:solidFill>
                                  <a:srgbClr val="000000"/>
                                </a:solidFill>
                                <a:latin typeface="Cambria Math" panose="02040503050406030204" pitchFamily="18" charset="0"/>
                                <a:cs typeface="+mj-cs"/>
                              </a:rPr>
                            </m:ctrlPr>
                          </m:dPr>
                          <m:e>
                            <m:sSub>
                              <m:sSubPr>
                                <m:ctrlPr>
                                  <a:rPr lang="en-US" sz="1100" i="1">
                                    <a:solidFill>
                                      <a:srgbClr val="000000"/>
                                    </a:solidFill>
                                    <a:latin typeface="Cambria Math" panose="02040503050406030204" pitchFamily="18" charset="0"/>
                                    <a:cs typeface="+mj-cs"/>
                                  </a:rPr>
                                </m:ctrlPr>
                              </m:sSubPr>
                              <m:e>
                                <m:r>
                                  <m:rPr>
                                    <m:sty m:val="p"/>
                                  </m:rPr>
                                  <a:rPr lang="en-US" sz="1100" b="0" i="0" smtClean="0">
                                    <a:solidFill>
                                      <a:srgbClr val="000000"/>
                                    </a:solidFill>
                                    <a:latin typeface="Cambria Math" charset="0"/>
                                    <a:ea typeface="Times New Roman" charset="0"/>
                                    <a:cs typeface="+mj-cs"/>
                                  </a:rPr>
                                  <m:t>C</m:t>
                                </m:r>
                              </m:e>
                              <m:sub>
                                <m:r>
                                  <a:rPr lang="en-US" sz="1100" b="0" i="0" smtClean="0">
                                    <a:solidFill>
                                      <a:srgbClr val="000000"/>
                                    </a:solidFill>
                                    <a:latin typeface="Cambria Math" charset="0"/>
                                    <a:ea typeface="Times New Roman" charset="0"/>
                                    <a:cs typeface="+mj-cs"/>
                                  </a:rPr>
                                  <m:t>3</m:t>
                                </m:r>
                              </m:sub>
                            </m:sSub>
                          </m:e>
                        </m:d>
                        <m:r>
                          <a:rPr lang="en-US" sz="1100" b="0" i="0">
                            <a:solidFill>
                              <a:srgbClr val="000000"/>
                            </a:solidFill>
                            <a:latin typeface="Cambria Math" charset="0"/>
                            <a:ea typeface="Times New Roman" charset="0"/>
                            <a:cs typeface="+mj-cs"/>
                          </a:rPr>
                          <m:t>+</m:t>
                        </m:r>
                        <m:r>
                          <m:rPr>
                            <m:sty m:val="p"/>
                          </m:rPr>
                          <a:rPr lang="en-US" sz="1100" b="0" i="0">
                            <a:solidFill>
                              <a:srgbClr val="000000"/>
                            </a:solidFill>
                            <a:latin typeface="Cambria Math" charset="0"/>
                            <a:ea typeface="Times New Roman" charset="0"/>
                            <a:cs typeface="+mj-cs"/>
                          </a:rPr>
                          <m:t>P</m:t>
                        </m:r>
                        <m:d>
                          <m:dPr>
                            <m:ctrlPr>
                              <a:rPr lang="en-US" sz="1100" i="1">
                                <a:solidFill>
                                  <a:srgbClr val="000000"/>
                                </a:solidFill>
                                <a:latin typeface="Cambria Math" panose="02040503050406030204" pitchFamily="18" charset="0"/>
                                <a:cs typeface="+mj-cs"/>
                              </a:rPr>
                            </m:ctrlPr>
                          </m:dPr>
                          <m:e>
                            <m:r>
                              <m:rPr>
                                <m:sty m:val="p"/>
                              </m:rPr>
                              <a:rPr lang="en-US" sz="1100" b="0" i="0">
                                <a:solidFill>
                                  <a:srgbClr val="000000"/>
                                </a:solidFill>
                                <a:latin typeface="Cambria Math" charset="0"/>
                                <a:ea typeface="Times New Roman" charset="0"/>
                                <a:cs typeface="+mj-cs"/>
                              </a:rPr>
                              <m:t>R</m:t>
                            </m:r>
                          </m:e>
                          <m:e>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3</m:t>
                                </m:r>
                              </m:sub>
                            </m:sSub>
                          </m:e>
                        </m:d>
                        <m:r>
                          <a:rPr lang="en-US" sz="1100" b="0" i="0">
                            <a:solidFill>
                              <a:srgbClr val="000000"/>
                            </a:solidFill>
                            <a:latin typeface="Cambria Math" charset="0"/>
                            <a:ea typeface="Times New Roman" charset="0"/>
                            <a:cs typeface="+mj-cs"/>
                          </a:rPr>
                          <m:t>∗</m:t>
                        </m:r>
                        <m:r>
                          <m:rPr>
                            <m:nor/>
                          </m:rPr>
                          <a:rPr lang="en-US" sz="1100">
                            <a:latin typeface="Times New Roman" charset="0"/>
                            <a:ea typeface="Times New Roman" charset="0"/>
                          </a:rPr>
                          <m:t>P</m:t>
                        </m:r>
                        <m:r>
                          <m:rPr>
                            <m:nor/>
                          </m:rPr>
                          <a:rPr lang="en-US" sz="1100">
                            <a:latin typeface="Times New Roman" charset="0"/>
                            <a:ea typeface="Times New Roman" charset="0"/>
                          </a:rPr>
                          <m:t>(</m:t>
                        </m:r>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3</m:t>
                            </m:r>
                          </m:sub>
                        </m:sSub>
                        <m:r>
                          <m:rPr>
                            <m:nor/>
                          </m:rPr>
                          <a:rPr lang="en-US" sz="1100">
                            <a:latin typeface="Times New Roman" charset="0"/>
                            <a:ea typeface="Times New Roman" charset="0"/>
                          </a:rPr>
                          <m:t>)</m:t>
                        </m:r>
                      </m:den>
                    </m:f>
                  </m:oMath>
                </a14:m>
                <a:endParaRPr lang="ar-SA" sz="1100" dirty="0" smtClean="0">
                  <a:effectLst/>
                  <a:latin typeface="Times New Roman" charset="0"/>
                  <a:ea typeface="Times New Roman" charset="0"/>
                  <a:cs typeface="+mj-cs"/>
                </a:endParaRPr>
              </a:p>
              <a:p>
                <a:pPr rtl="1"/>
                <a:r>
                  <a:rPr lang="en-US" sz="1100" dirty="0" smtClean="0">
                    <a:latin typeface="Times New Roman" charset="0"/>
                    <a:ea typeface="Times New Roman" charset="0"/>
                    <a:cs typeface="+mj-cs"/>
                  </a:rPr>
                  <a:t>Where, R= {C</a:t>
                </a:r>
                <a:r>
                  <a:rPr lang="en-US" sz="1100" baseline="-25000" dirty="0" smtClean="0">
                    <a:latin typeface="Times New Roman" charset="0"/>
                    <a:ea typeface="Times New Roman" charset="0"/>
                    <a:cs typeface="+mj-cs"/>
                  </a:rPr>
                  <a:t>1</a:t>
                </a:r>
                <a:r>
                  <a:rPr lang="en-US" sz="1100" dirty="0" smtClean="0">
                    <a:latin typeface="Times New Roman" charset="0"/>
                    <a:ea typeface="Times New Roman" charset="0"/>
                    <a:cs typeface="+mj-cs"/>
                  </a:rPr>
                  <a:t>, C</a:t>
                </a:r>
                <a:r>
                  <a:rPr lang="en-US" sz="1100" baseline="-25000" dirty="0" smtClean="0">
                    <a:latin typeface="Times New Roman" charset="0"/>
                    <a:ea typeface="Times New Roman" charset="0"/>
                    <a:cs typeface="+mj-cs"/>
                  </a:rPr>
                  <a:t>2</a:t>
                </a:r>
                <a:r>
                  <a:rPr lang="en-US" sz="1100" dirty="0" smtClean="0">
                    <a:latin typeface="Times New Roman" charset="0"/>
                    <a:ea typeface="Times New Roman" charset="0"/>
                    <a:cs typeface="+mj-cs"/>
                  </a:rPr>
                  <a:t>}</a:t>
                </a:r>
              </a:p>
              <a:p>
                <a:pPr marL="285750" indent="-285750">
                  <a:buFont typeface=".HelveticaNeueDeskInterface-Regular" charset="-120"/>
                  <a:buChar char="-"/>
                </a:pPr>
                <a:r>
                  <a:rPr lang="en-US" sz="1100" dirty="0" smtClean="0">
                    <a:latin typeface="Times New Roman" charset="0"/>
                    <a:ea typeface="Times New Roman" charset="0"/>
                  </a:rPr>
                  <a:t>The unconditional probability of the indirectly tested concept c</a:t>
                </a:r>
                <a:r>
                  <a:rPr lang="en-US" sz="1100" baseline="-25000" dirty="0" smtClean="0">
                    <a:latin typeface="Times New Roman" charset="0"/>
                    <a:ea typeface="Times New Roman" charset="0"/>
                  </a:rPr>
                  <a:t>3</a:t>
                </a:r>
                <a:r>
                  <a:rPr lang="en-US" sz="1100" dirty="0" smtClean="0">
                    <a:latin typeface="Times New Roman" charset="0"/>
                    <a:ea typeface="Times New Roman" charset="0"/>
                  </a:rPr>
                  <a:t>, P(C</a:t>
                </a:r>
                <a:r>
                  <a:rPr lang="en-US" sz="1100" baseline="-25000" dirty="0" smtClean="0">
                    <a:latin typeface="Times New Roman" charset="0"/>
                    <a:ea typeface="Times New Roman" charset="0"/>
                  </a:rPr>
                  <a:t>3</a:t>
                </a:r>
                <a:r>
                  <a:rPr lang="en-US" sz="1100" dirty="0" smtClean="0">
                    <a:latin typeface="Times New Roman" charset="0"/>
                    <a:ea typeface="Times New Roman" charset="0"/>
                  </a:rPr>
                  <a:t>) = ½= 0.5 </a:t>
                </a:r>
                <a:r>
                  <a:rPr lang="en-US" sz="1100" dirty="0">
                    <a:latin typeface="Times New Roman" charset="0"/>
                    <a:ea typeface="Times New Roman" charset="0"/>
                  </a:rPr>
                  <a:t>and </a:t>
                </a:r>
                <a:r>
                  <a:rPr lang="en-US" sz="1100" dirty="0" smtClean="0">
                    <a:latin typeface="Times New Roman" charset="0"/>
                    <a:ea typeface="Times New Roman"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3</m:t>
                        </m:r>
                      </m:sub>
                    </m:sSub>
                  </m:oMath>
                </a14:m>
                <a:r>
                  <a:rPr lang="en-US" sz="1100" dirty="0">
                    <a:latin typeface="Times New Roman" charset="0"/>
                    <a:ea typeface="Times New Roman" charset="0"/>
                  </a:rPr>
                  <a:t>) = </a:t>
                </a:r>
                <a:r>
                  <a:rPr lang="en-US" sz="1100" dirty="0" smtClean="0">
                    <a:latin typeface="Times New Roman" charset="0"/>
                    <a:ea typeface="Times New Roman" charset="0"/>
                  </a:rPr>
                  <a:t>0.5 </a:t>
                </a:r>
                <a:endParaRPr lang="en-US" sz="1100" baseline="-25000" dirty="0" smtClean="0">
                  <a:latin typeface="Times New Roman" charset="0"/>
                  <a:ea typeface="Times New Roman" charset="0"/>
                </a:endParaRPr>
              </a:p>
              <a:p>
                <a:pPr marL="285750" indent="-285750">
                  <a:buFont typeface=".HelveticaNeueDeskInterface-Regular" charset="-120"/>
                  <a:buChar char="-"/>
                </a:pPr>
                <a:r>
                  <a:rPr lang="en-US" sz="1100" dirty="0" smtClean="0">
                    <a:latin typeface="Times New Roman" charset="0"/>
                    <a:ea typeface="Times New Roman" charset="0"/>
                    <a:cs typeface="Times New Roman" charset="0"/>
                  </a:rPr>
                  <a:t>P(OQ</a:t>
                </a:r>
                <a:r>
                  <a:rPr lang="en-US" sz="1100" baseline="-25000" dirty="0" smtClean="0">
                    <a:latin typeface="Times New Roman" charset="0"/>
                    <a:ea typeface="Times New Roman" charset="0"/>
                    <a:cs typeface="Times New Roman" charset="0"/>
                  </a:rPr>
                  <a:t>1</a:t>
                </a:r>
                <a:r>
                  <a:rPr lang="en-US" sz="1100" dirty="0" smtClean="0">
                    <a:latin typeface="Times New Roman" charset="0"/>
                    <a:ea typeface="Times New Roman" charset="0"/>
                    <a:cs typeface="Times New Roman" charset="0"/>
                  </a:rPr>
                  <a:t>|C</a:t>
                </a:r>
                <a:r>
                  <a:rPr lang="en-US" sz="1100" baseline="-25000" dirty="0" smtClean="0">
                    <a:latin typeface="Times New Roman" charset="0"/>
                    <a:ea typeface="Times New Roman" charset="0"/>
                    <a:cs typeface="Times New Roman" charset="0"/>
                  </a:rPr>
                  <a:t>1</a:t>
                </a:r>
                <a:r>
                  <a:rPr lang="en-US" sz="1100" dirty="0">
                    <a:latin typeface="Times New Roman" charset="0"/>
                    <a:ea typeface="Times New Roman" charset="0"/>
                    <a:cs typeface="Times New Roman" charset="0"/>
                  </a:rPr>
                  <a:t>) </a:t>
                </a:r>
                <a14:m>
                  <m:oMath xmlns:m="http://schemas.openxmlformats.org/officeDocument/2006/math">
                    <m:r>
                      <a:rPr lang="en-US" sz="1100" i="1">
                        <a:latin typeface="Cambria Math" charset="0"/>
                      </a:rPr>
                      <m:t>=</m:t>
                    </m:r>
                    <m:r>
                      <a:rPr lang="en-US" sz="1100" i="1">
                        <a:latin typeface="Cambria Math" charset="0"/>
                        <a:ea typeface="Times New Roman" charset="0"/>
                      </a:rPr>
                      <m:t>0</m:t>
                    </m:r>
                    <m:r>
                      <a:rPr lang="en-US" sz="1100" i="1">
                        <a:latin typeface="Cambria Math" charset="0"/>
                        <a:ea typeface="Times New Roman" charset="0"/>
                      </a:rPr>
                      <m:t>.</m:t>
                    </m:r>
                    <m:r>
                      <a:rPr lang="en-US" sz="1100" i="1">
                        <a:latin typeface="Cambria Math" charset="0"/>
                        <a:ea typeface="Times New Roman" charset="0"/>
                      </a:rPr>
                      <m:t>9</m:t>
                    </m:r>
                  </m:oMath>
                </a14:m>
                <a:endParaRPr lang="en-US" sz="1100" dirty="0">
                  <a:latin typeface="Times New Roman" charset="0"/>
                  <a:ea typeface="Times New Roman" charset="0"/>
                </a:endParaRPr>
              </a:p>
              <a:p>
                <a:pPr marL="285750" indent="-285750">
                  <a:buFont typeface=".HelveticaNeueDeskInterface-Regular" charset="-120"/>
                  <a:buChar char="-"/>
                </a:pPr>
                <a:r>
                  <a:rPr lang="en-US" sz="1100" dirty="0" smtClean="0">
                    <a:latin typeface="Times New Roman" charset="0"/>
                    <a:ea typeface="Times New Roman" charset="0"/>
                    <a:cs typeface="Times New Roman" charset="0"/>
                  </a:rPr>
                  <a:t>P(OQ</a:t>
                </a:r>
                <a:r>
                  <a:rPr lang="en-US" sz="1100" baseline="-25000" dirty="0" smtClean="0">
                    <a:latin typeface="Times New Roman" charset="0"/>
                    <a:ea typeface="Times New Roman" charset="0"/>
                    <a:cs typeface="Times New Roman" charset="0"/>
                  </a:rPr>
                  <a:t>1,2</a:t>
                </a:r>
                <a:r>
                  <a:rPr lang="en-US" sz="1100" dirty="0" smtClean="0">
                    <a:latin typeface="Times New Roman" charset="0"/>
                    <a:ea typeface="Times New Roman" charset="0"/>
                    <a:cs typeface="Times New Roman" charset="0"/>
                  </a:rPr>
                  <a:t>|C</a:t>
                </a:r>
                <a:r>
                  <a:rPr lang="en-US" sz="1100" baseline="-25000" dirty="0" smtClean="0">
                    <a:latin typeface="Times New Roman" charset="0"/>
                    <a:ea typeface="Times New Roman" charset="0"/>
                    <a:cs typeface="Times New Roman" charset="0"/>
                  </a:rPr>
                  <a:t>2</a:t>
                </a:r>
                <a:r>
                  <a:rPr lang="en-US" sz="1100" dirty="0" smtClean="0">
                    <a:latin typeface="Times New Roman" charset="0"/>
                    <a:ea typeface="Times New Roman" charset="0"/>
                    <a:cs typeface="Times New Roman" charset="0"/>
                  </a:rPr>
                  <a:t>) = 0.5</a:t>
                </a:r>
              </a:p>
              <a:p>
                <a:pPr marL="285750" indent="-285750">
                  <a:buFont typeface=".HelveticaNeueDeskInterface-Regular" charset="-120"/>
                  <a:buChar char="-"/>
                </a:pPr>
                <a:r>
                  <a:rPr lang="en-US" sz="1100" dirty="0" smtClean="0">
                    <a:latin typeface="Times New Roman" charset="0"/>
                    <a:ea typeface="Times New Roman" charset="0"/>
                    <a:cs typeface="Times New Roman" charset="0"/>
                  </a:rPr>
                  <a:t>P(OQ</a:t>
                </a:r>
                <a:r>
                  <a:rPr lang="en-US" sz="1100" baseline="-25000" dirty="0" smtClean="0">
                    <a:latin typeface="Times New Roman" charset="0"/>
                    <a:ea typeface="Times New Roman" charset="0"/>
                    <a:cs typeface="Times New Roman" charset="0"/>
                  </a:rPr>
                  <a:t>1</a:t>
                </a:r>
                <a:r>
                  <a:rPr lang="en-US" sz="1100" dirty="0" smtClean="0">
                    <a:latin typeface="Times New Roman" charset="0"/>
                    <a:ea typeface="Times New Roman" charset="0"/>
                    <a:cs typeface="Times New Roman" charset="0"/>
                  </a:rPr>
                  <a:t>|</a:t>
                </a:r>
                <a14:m>
                  <m:oMath xmlns:m="http://schemas.openxmlformats.org/officeDocument/2006/math">
                    <m:sSub>
                      <m:sSubPr>
                        <m:ctrlPr>
                          <a:rPr lang="en-US" sz="1100" i="1" smtClean="0">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1</m:t>
                        </m:r>
                      </m:sub>
                    </m:sSub>
                  </m:oMath>
                </a14:m>
                <a:r>
                  <a:rPr lang="en-US" sz="1100" dirty="0" smtClean="0">
                    <a:latin typeface="Times New Roman" charset="0"/>
                    <a:ea typeface="Times New Roman" charset="0"/>
                    <a:cs typeface="Times New Roman" charset="0"/>
                  </a:rPr>
                  <a:t>) </a:t>
                </a:r>
                <a14:m>
                  <m:oMath xmlns:m="http://schemas.openxmlformats.org/officeDocument/2006/math">
                    <m:r>
                      <a:rPr lang="en-US" sz="1100" i="1">
                        <a:latin typeface="Cambria Math" charset="0"/>
                      </a:rPr>
                      <m:t>=</m:t>
                    </m:r>
                    <m:r>
                      <a:rPr lang="en-US" sz="1100" b="0" i="1" smtClean="0">
                        <a:latin typeface="Cambria Math" charset="0"/>
                      </a:rPr>
                      <m:t>1</m:t>
                    </m:r>
                    <m:r>
                      <a:rPr lang="en-US" sz="1100" b="0" i="1" smtClean="0">
                        <a:latin typeface="Cambria Math" charset="0"/>
                      </a:rPr>
                      <m:t>−</m:t>
                    </m:r>
                    <m:r>
                      <m:rPr>
                        <m:nor/>
                      </m:rPr>
                      <a:rPr lang="en-US" sz="1100" i="1" smtClean="0">
                        <a:latin typeface="Times New Roman" charset="0"/>
                        <a:ea typeface="Times New Roman" charset="0"/>
                        <a:cs typeface="Times New Roman" charset="0"/>
                      </a:rPr>
                      <m:t>g</m:t>
                    </m:r>
                    <m:r>
                      <a:rPr lang="en-US" sz="1100" b="0" i="1" smtClean="0">
                        <a:latin typeface="Cambria Math" charset="0"/>
                        <a:ea typeface="Times New Roman" charset="0"/>
                        <a:cs typeface="Times New Roman" charset="0"/>
                      </a:rPr>
                      <m:t>=</m:t>
                    </m:r>
                    <m:r>
                      <a:rPr lang="en-US" sz="1100" b="0" i="1" smtClean="0">
                        <a:latin typeface="Cambria Math" charset="0"/>
                        <a:ea typeface="Times New Roman" charset="0"/>
                        <a:cs typeface="Times New Roman" charset="0"/>
                      </a:rPr>
                      <m:t>1</m:t>
                    </m:r>
                    <m:r>
                      <a:rPr lang="en-US" sz="1100" b="0" i="1" smtClean="0">
                        <a:latin typeface="Cambria Math" charset="0"/>
                        <a:ea typeface="Times New Roman" charset="0"/>
                        <a:cs typeface="Times New Roman" charset="0"/>
                      </a:rPr>
                      <m:t>−</m:t>
                    </m:r>
                    <m:r>
                      <a:rPr lang="en-US" sz="1100" i="1">
                        <a:latin typeface="Cambria Math" charset="0"/>
                        <a:ea typeface="Times New Roman" charset="0"/>
                      </a:rPr>
                      <m:t>0</m:t>
                    </m:r>
                    <m:r>
                      <a:rPr lang="en-US" sz="1100" i="1">
                        <a:latin typeface="Cambria Math" charset="0"/>
                        <a:ea typeface="Times New Roman" charset="0"/>
                      </a:rPr>
                      <m:t>.</m:t>
                    </m:r>
                    <m:r>
                      <a:rPr lang="en-US" sz="1100" i="1">
                        <a:latin typeface="Cambria Math" charset="0"/>
                        <a:ea typeface="Times New Roman" charset="0"/>
                      </a:rPr>
                      <m:t>9</m:t>
                    </m:r>
                  </m:oMath>
                </a14:m>
                <a:r>
                  <a:rPr lang="en-US" sz="1100" dirty="0" smtClean="0">
                    <a:latin typeface="Times New Roman" charset="0"/>
                    <a:ea typeface="Times New Roman" charset="0"/>
                  </a:rPr>
                  <a:t> = 0.1</a:t>
                </a:r>
                <a:endParaRPr lang="en-US" sz="1100" dirty="0">
                  <a:latin typeface="Times New Roman" charset="0"/>
                  <a:ea typeface="Times New Roman" charset="0"/>
                </a:endParaRPr>
              </a:p>
              <a:p>
                <a:pPr marL="285750" indent="-285750">
                  <a:buFont typeface=".HelveticaNeueDeskInterface-Regular" charset="-120"/>
                  <a:buChar char="-"/>
                </a:pPr>
                <a:r>
                  <a:rPr lang="en-US" sz="1100" dirty="0" smtClean="0">
                    <a:latin typeface="Times New Roman" charset="0"/>
                    <a:ea typeface="Times New Roman" charset="0"/>
                    <a:cs typeface="Times New Roman" charset="0"/>
                  </a:rPr>
                  <a:t>P(OQ</a:t>
                </a:r>
                <a:r>
                  <a:rPr lang="en-US" sz="1100" baseline="-25000" dirty="0" smtClean="0">
                    <a:latin typeface="Times New Roman" charset="0"/>
                    <a:ea typeface="Times New Roman" charset="0"/>
                    <a:cs typeface="Times New Roman" charset="0"/>
                  </a:rPr>
                  <a:t>1,2</a:t>
                </a:r>
                <a:r>
                  <a:rPr lang="en-US" sz="1100" dirty="0" smtClean="0">
                    <a:latin typeface="Times New Roman" charset="0"/>
                    <a:ea typeface="Times New Roman" charset="0"/>
                    <a:cs typeface="Times New Roman"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0" i="0" baseline="-25000" smtClean="0">
                            <a:latin typeface="Times New Roman" charset="0"/>
                            <a:ea typeface="Times New Roman" charset="0"/>
                            <a:cs typeface="Times New Roman" charset="0"/>
                          </a:rPr>
                          <m:t>2</m:t>
                        </m:r>
                      </m:sub>
                    </m:sSub>
                  </m:oMath>
                </a14:m>
                <a:r>
                  <a:rPr lang="en-US" sz="1100" dirty="0">
                    <a:latin typeface="Times New Roman" charset="0"/>
                    <a:ea typeface="Times New Roman" charset="0"/>
                    <a:cs typeface="Times New Roman" charset="0"/>
                  </a:rPr>
                  <a:t>) </a:t>
                </a:r>
                <a:r>
                  <a:rPr lang="en-US" sz="1100" dirty="0" smtClean="0">
                    <a:latin typeface="Times New Roman" charset="0"/>
                    <a:ea typeface="Times New Roman" charset="0"/>
                    <a:cs typeface="Times New Roman" charset="0"/>
                  </a:rPr>
                  <a:t>= 1- P(OQ</a:t>
                </a:r>
                <a:r>
                  <a:rPr lang="en-US" sz="1100" baseline="-25000" dirty="0" smtClean="0">
                    <a:latin typeface="Times New Roman" charset="0"/>
                    <a:ea typeface="Times New Roman" charset="0"/>
                    <a:cs typeface="Times New Roman" charset="0"/>
                  </a:rPr>
                  <a:t>1,2</a:t>
                </a:r>
                <a:r>
                  <a:rPr lang="en-US" sz="1100" dirty="0" smtClean="0">
                    <a:latin typeface="Times New Roman" charset="0"/>
                    <a:ea typeface="Times New Roman" charset="0"/>
                    <a:cs typeface="Times New Roman" charset="0"/>
                  </a:rPr>
                  <a:t>|C</a:t>
                </a:r>
                <a:r>
                  <a:rPr lang="en-US" sz="1100" baseline="-25000" dirty="0" smtClean="0">
                    <a:latin typeface="Times New Roman" charset="0"/>
                    <a:ea typeface="Times New Roman" charset="0"/>
                    <a:cs typeface="Times New Roman" charset="0"/>
                  </a:rPr>
                  <a:t>2</a:t>
                </a:r>
                <a:r>
                  <a:rPr lang="en-US" sz="1100" dirty="0">
                    <a:latin typeface="Times New Roman" charset="0"/>
                    <a:ea typeface="Times New Roman" charset="0"/>
                    <a:cs typeface="Times New Roman" charset="0"/>
                  </a:rPr>
                  <a:t>) =</a:t>
                </a:r>
                <a:r>
                  <a:rPr lang="en-US" sz="1100" dirty="0" smtClean="0">
                    <a:latin typeface="Times New Roman" charset="0"/>
                    <a:ea typeface="Times New Roman" charset="0"/>
                    <a:cs typeface="Times New Roman" charset="0"/>
                  </a:rPr>
                  <a:t> 1-0.5 =0.5</a:t>
                </a:r>
              </a:p>
              <a:p>
                <a:pPr marL="285750" indent="-285750">
                  <a:buFont typeface=".HelveticaNeueDeskInterface-Regular" charset="-120"/>
                  <a:buChar char="-"/>
                </a:pPr>
                <a:r>
                  <a:rPr lang="en-US" sz="1100" dirty="0" smtClean="0">
                    <a:latin typeface="Times New Roman" charset="0"/>
                    <a:ea typeface="Times New Roman" charset="0"/>
                  </a:rPr>
                  <a:t>P(C</a:t>
                </a:r>
                <a:r>
                  <a:rPr lang="en-US" sz="1100" baseline="-25000" dirty="0" smtClean="0">
                    <a:latin typeface="Times New Roman" charset="0"/>
                    <a:ea typeface="Times New Roman" charset="0"/>
                  </a:rPr>
                  <a:t>1</a:t>
                </a:r>
                <a:r>
                  <a:rPr lang="en-US" sz="1100" dirty="0" smtClean="0">
                    <a:latin typeface="Times New Roman" charset="0"/>
                    <a:ea typeface="Times New Roman" charset="0"/>
                  </a:rPr>
                  <a:t>) </a:t>
                </a:r>
                <a:r>
                  <a:rPr lang="en-US" sz="1100" dirty="0" smtClean="0">
                    <a:latin typeface="Times New Roman" charset="0"/>
                    <a:ea typeface="Times New Roman" charset="0"/>
                    <a:cs typeface="Times New Roman" charset="0"/>
                  </a:rPr>
                  <a:t> = P(OQ</a:t>
                </a:r>
                <a:r>
                  <a:rPr lang="en-US" sz="1100" baseline="-25000" dirty="0" smtClean="0">
                    <a:latin typeface="Times New Roman" charset="0"/>
                    <a:ea typeface="Times New Roman" charset="0"/>
                    <a:cs typeface="Times New Roman" charset="0"/>
                  </a:rPr>
                  <a:t>1</a:t>
                </a:r>
                <a:r>
                  <a:rPr lang="en-US" sz="1100" dirty="0" smtClean="0">
                    <a:latin typeface="Times New Roman" charset="0"/>
                    <a:ea typeface="Times New Roman" charset="0"/>
                    <a:cs typeface="Times New Roman" charset="0"/>
                  </a:rPr>
                  <a:t>|C</a:t>
                </a:r>
                <a:r>
                  <a:rPr lang="en-US" sz="1100" baseline="-25000" dirty="0" smtClean="0">
                    <a:latin typeface="Times New Roman" charset="0"/>
                    <a:ea typeface="Times New Roman" charset="0"/>
                    <a:cs typeface="Times New Roman" charset="0"/>
                  </a:rPr>
                  <a:t>1</a:t>
                </a:r>
                <a:r>
                  <a:rPr lang="en-US" sz="1100" dirty="0" smtClean="0">
                    <a:latin typeface="Times New Roman" charset="0"/>
                    <a:ea typeface="Times New Roman" charset="0"/>
                    <a:cs typeface="Times New Roman" charset="0"/>
                  </a:rPr>
                  <a:t>) = 0.9 </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smtClean="0">
                    <a:latin typeface="Times New Roman" charset="0"/>
                    <a:ea typeface="Times New Roman" charset="0"/>
                  </a:rPr>
                  <a:t>P(C</a:t>
                </a:r>
                <a:r>
                  <a:rPr lang="en-US" sz="1100" baseline="-25000" dirty="0" smtClean="0">
                    <a:latin typeface="Times New Roman" charset="0"/>
                    <a:ea typeface="Times New Roman" charset="0"/>
                  </a:rPr>
                  <a:t>2</a:t>
                </a:r>
                <a:r>
                  <a:rPr lang="en-US" sz="1100" dirty="0" smtClean="0">
                    <a:latin typeface="Times New Roman" charset="0"/>
                    <a:ea typeface="Times New Roman" charset="0"/>
                  </a:rPr>
                  <a:t>) = </a:t>
                </a:r>
                <a:r>
                  <a:rPr lang="en-US" sz="1100" dirty="0" smtClean="0">
                    <a:latin typeface="Times New Roman" charset="0"/>
                    <a:ea typeface="Times New Roman" charset="0"/>
                    <a:cs typeface="Times New Roman" charset="0"/>
                  </a:rPr>
                  <a:t>P(OQ</a:t>
                </a:r>
                <a:r>
                  <a:rPr lang="en-US" sz="1100" baseline="-25000" dirty="0" smtClean="0">
                    <a:latin typeface="Times New Roman" charset="0"/>
                    <a:ea typeface="Times New Roman" charset="0"/>
                    <a:cs typeface="Times New Roman" charset="0"/>
                  </a:rPr>
                  <a:t>1,2</a:t>
                </a:r>
                <a:r>
                  <a:rPr lang="en-US" sz="1100" dirty="0" smtClean="0">
                    <a:latin typeface="Times New Roman" charset="0"/>
                    <a:ea typeface="Times New Roman" charset="0"/>
                    <a:cs typeface="Times New Roman" charset="0"/>
                  </a:rPr>
                  <a:t>|C</a:t>
                </a:r>
                <a:r>
                  <a:rPr lang="en-US" sz="1100" baseline="-25000" dirty="0" smtClean="0">
                    <a:latin typeface="Times New Roman" charset="0"/>
                    <a:ea typeface="Times New Roman" charset="0"/>
                    <a:cs typeface="Times New Roman" charset="0"/>
                  </a:rPr>
                  <a:t>2</a:t>
                </a:r>
                <a:r>
                  <a:rPr lang="en-US" sz="1100" dirty="0" smtClean="0">
                    <a:latin typeface="Times New Roman" charset="0"/>
                    <a:ea typeface="Times New Roman" charset="0"/>
                    <a:cs typeface="Times New Roman" charset="0"/>
                  </a:rPr>
                  <a:t>) = 0.5</a:t>
                </a:r>
                <a:r>
                  <a:rPr lang="en-US" sz="1100" dirty="0" smtClean="0">
                    <a:latin typeface="Times New Roman" charset="0"/>
                    <a:ea typeface="Times New Roman" charset="0"/>
                  </a:rPr>
                  <a:t> </a:t>
                </a:r>
              </a:p>
              <a:p>
                <a:pPr marL="285750" indent="-285750">
                  <a:buFont typeface=".HelveticaNeueDeskInterface-Regular" charset="-120"/>
                  <a:buChar char="-"/>
                </a:pPr>
                <a:r>
                  <a:rPr lang="en-US" sz="1100" dirty="0" smtClean="0">
                    <a:latin typeface="Times New Roman" charset="0"/>
                    <a:ea typeface="Times New Roman"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1</m:t>
                        </m:r>
                      </m:sub>
                    </m:sSub>
                  </m:oMath>
                </a14:m>
                <a:r>
                  <a:rPr lang="en-US" sz="1100" dirty="0" smtClean="0">
                    <a:latin typeface="Times New Roman" charset="0"/>
                    <a:ea typeface="Times New Roman" charset="0"/>
                  </a:rPr>
                  <a:t>) </a:t>
                </a:r>
                <a:r>
                  <a:rPr lang="en-US" sz="1100" dirty="0" smtClean="0">
                    <a:latin typeface="Times New Roman" charset="0"/>
                    <a:ea typeface="Times New Roman" charset="0"/>
                    <a:cs typeface="Times New Roman" charset="0"/>
                  </a:rPr>
                  <a:t> </a:t>
                </a:r>
                <a:r>
                  <a:rPr lang="en-US" sz="1100" dirty="0">
                    <a:latin typeface="Times New Roman" charset="0"/>
                    <a:ea typeface="Times New Roman" charset="0"/>
                    <a:cs typeface="Times New Roman" charset="0"/>
                  </a:rPr>
                  <a:t>= </a:t>
                </a:r>
                <a:r>
                  <a:rPr lang="en-US" sz="1100" dirty="0" smtClean="0">
                    <a:latin typeface="Times New Roman" charset="0"/>
                    <a:ea typeface="Times New Roman" charset="0"/>
                    <a:cs typeface="Times New Roman" charset="0"/>
                  </a:rPr>
                  <a:t>P(</a:t>
                </a:r>
                <a:r>
                  <a:rPr lang="en-US" sz="1100" dirty="0">
                    <a:latin typeface="Times New Roman" charset="0"/>
                    <a:ea typeface="Times New Roman" charset="0"/>
                    <a:cs typeface="Times New Roman" charset="0"/>
                  </a:rPr>
                  <a:t>OQ</a:t>
                </a:r>
                <a:r>
                  <a:rPr lang="en-US" sz="1100" baseline="-25000" dirty="0">
                    <a:latin typeface="Times New Roman" charset="0"/>
                    <a:ea typeface="Times New Roman" charset="0"/>
                    <a:cs typeface="Times New Roman" charset="0"/>
                  </a:rPr>
                  <a:t>1</a:t>
                </a:r>
                <a:r>
                  <a:rPr lang="en-US" sz="1100" dirty="0" smtClean="0">
                    <a:latin typeface="Times New Roman" charset="0"/>
                    <a:ea typeface="Times New Roman" charset="0"/>
                    <a:cs typeface="Times New Roman"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a:rPr lang="en-US" sz="1100" b="0" i="0" smtClean="0">
                            <a:latin typeface="Cambria Math" charset="0"/>
                            <a:ea typeface="Cambria Math" charset="0"/>
                            <a:cs typeface="Cambria Math" charset="0"/>
                          </a:rPr>
                          <m:t>1</m:t>
                        </m:r>
                      </m:sub>
                    </m:sSub>
                  </m:oMath>
                </a14:m>
                <a:r>
                  <a:rPr lang="en-US" sz="1100" dirty="0" smtClean="0">
                    <a:latin typeface="Times New Roman" charset="0"/>
                    <a:ea typeface="Times New Roman" charset="0"/>
                    <a:cs typeface="Times New Roman" charset="0"/>
                  </a:rPr>
                  <a:t>) </a:t>
                </a:r>
                <a:r>
                  <a:rPr lang="en-US" sz="1100" dirty="0">
                    <a:latin typeface="Times New Roman" charset="0"/>
                    <a:ea typeface="Times New Roman" charset="0"/>
                    <a:cs typeface="Times New Roman" charset="0"/>
                  </a:rPr>
                  <a:t>= </a:t>
                </a:r>
                <a:r>
                  <a:rPr lang="en-US" sz="1100" dirty="0" smtClean="0">
                    <a:latin typeface="Times New Roman" charset="0"/>
                    <a:ea typeface="Times New Roman" charset="0"/>
                    <a:cs typeface="Times New Roman" charset="0"/>
                  </a:rPr>
                  <a:t>0.1 </a:t>
                </a:r>
                <a:endParaRPr lang="en-US" sz="1100" dirty="0">
                  <a:latin typeface="Times New Roman" charset="0"/>
                  <a:ea typeface="Times New Roman" charset="0"/>
                  <a:cs typeface="Times New Roman" charset="0"/>
                </a:endParaRPr>
              </a:p>
              <a:p>
                <a:pPr marL="285750" indent="-285750">
                  <a:buFont typeface=".HelveticaNeueDeskInterface-Regular" charset="-120"/>
                  <a:buChar char="-"/>
                </a:pPr>
                <a:r>
                  <a:rPr lang="en-US" sz="1100" dirty="0" smtClean="0">
                    <a:latin typeface="Times New Roman" charset="0"/>
                    <a:ea typeface="Times New Roman" charset="0"/>
                  </a:rPr>
                  <a:t>P(</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0" i="0" baseline="-25000" smtClean="0">
                            <a:latin typeface="Cambria Math" charset="0"/>
                            <a:ea typeface="Cambria Math" charset="0"/>
                            <a:cs typeface="Cambria Math" charset="0"/>
                          </a:rPr>
                          <m:t>2</m:t>
                        </m:r>
                      </m:sub>
                    </m:sSub>
                  </m:oMath>
                </a14:m>
                <a:r>
                  <a:rPr lang="en-US" sz="1100" dirty="0" smtClean="0">
                    <a:latin typeface="Times New Roman" charset="0"/>
                    <a:ea typeface="Times New Roman" charset="0"/>
                  </a:rPr>
                  <a:t>) </a:t>
                </a:r>
                <a:r>
                  <a:rPr lang="en-US" sz="1100" dirty="0">
                    <a:latin typeface="Times New Roman" charset="0"/>
                    <a:ea typeface="Times New Roman" charset="0"/>
                  </a:rPr>
                  <a:t>= </a:t>
                </a:r>
                <a:r>
                  <a:rPr lang="en-US" sz="1100" dirty="0" smtClean="0">
                    <a:latin typeface="Times New Roman" charset="0"/>
                    <a:ea typeface="Times New Roman" charset="0"/>
                    <a:cs typeface="Times New Roman" charset="0"/>
                  </a:rPr>
                  <a:t>P(OQ</a:t>
                </a:r>
                <a:r>
                  <a:rPr lang="en-US" sz="1100" baseline="-25000" dirty="0" smtClean="0">
                    <a:latin typeface="Times New Roman" charset="0"/>
                    <a:ea typeface="Times New Roman" charset="0"/>
                    <a:cs typeface="Times New Roman" charset="0"/>
                  </a:rPr>
                  <a:t>1,2</a:t>
                </a:r>
                <a:r>
                  <a:rPr lang="en-US" sz="1100" dirty="0" smtClean="0">
                    <a:latin typeface="Times New Roman" charset="0"/>
                    <a:ea typeface="Times New Roman" charset="0"/>
                    <a:cs typeface="Times New Roman" charset="0"/>
                  </a:rPr>
                  <a:t>|</a:t>
                </a:r>
                <a14:m>
                  <m:oMath xmlns:m="http://schemas.openxmlformats.org/officeDocument/2006/math">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a:rPr lang="en-US" sz="1100">
                            <a:latin typeface="Cambria Math" charset="0"/>
                            <a:ea typeface="Cambria Math" charset="0"/>
                            <a:cs typeface="Cambria Math" charset="0"/>
                          </a:rPr>
                          <m:t>2</m:t>
                        </m:r>
                      </m:sub>
                    </m:sSub>
                  </m:oMath>
                </a14:m>
                <a:r>
                  <a:rPr lang="en-US" sz="1100" dirty="0" smtClean="0">
                    <a:latin typeface="Times New Roman" charset="0"/>
                    <a:ea typeface="Times New Roman" charset="0"/>
                    <a:cs typeface="Times New Roman" charset="0"/>
                  </a:rPr>
                  <a:t>) </a:t>
                </a:r>
                <a:r>
                  <a:rPr lang="en-US" sz="1100" dirty="0">
                    <a:latin typeface="Times New Roman" charset="0"/>
                    <a:ea typeface="Times New Roman" charset="0"/>
                    <a:cs typeface="Times New Roman" charset="0"/>
                  </a:rPr>
                  <a:t>= 0.5</a:t>
                </a:r>
                <a:r>
                  <a:rPr lang="en-US" sz="1100" dirty="0">
                    <a:latin typeface="Times New Roman" charset="0"/>
                    <a:ea typeface="Times New Roman" charset="0"/>
                  </a:rPr>
                  <a:t> </a:t>
                </a:r>
                <a:endParaRPr lang="en-US" sz="1100" dirty="0" smtClean="0">
                  <a:latin typeface="Times New Roman" charset="0"/>
                  <a:ea typeface="Times New Roman" charset="0"/>
                </a:endParaRPr>
              </a:p>
              <a:p>
                <a:pPr marL="285750" indent="-285750">
                  <a:buFont typeface=".HelveticaNeueDeskInterface-Regular" charset="-120"/>
                  <a:buChar char="-"/>
                </a:pPr>
                <a14:m>
                  <m:oMath xmlns:m="http://schemas.openxmlformats.org/officeDocument/2006/math">
                    <m:r>
                      <a:rPr lang="en-US" sz="1100" i="1" smtClean="0">
                        <a:latin typeface="Cambria Math" charset="0"/>
                        <a:ea typeface="Cambria Math" charset="0"/>
                        <a:cs typeface="Cambria Math" charset="0"/>
                      </a:rPr>
                      <m:t>∴</m:t>
                    </m:r>
                  </m:oMath>
                </a14:m>
                <a:r>
                  <a:rPr lang="en-US" sz="1100" dirty="0" smtClean="0">
                    <a:latin typeface="Times New Roman" charset="0"/>
                    <a:ea typeface="Times New Roman" charset="0"/>
                  </a:rPr>
                  <a:t> For C</a:t>
                </a:r>
                <a:r>
                  <a:rPr lang="en-US" sz="1100" baseline="-25000" dirty="0" smtClean="0">
                    <a:latin typeface="Times New Roman" charset="0"/>
                    <a:ea typeface="Times New Roman" charset="0"/>
                  </a:rPr>
                  <a:t>1</a:t>
                </a:r>
                <a:r>
                  <a:rPr lang="en-US" sz="1100" dirty="0" smtClean="0">
                    <a:latin typeface="Times New Roman" charset="0"/>
                    <a:ea typeface="Times New Roman" charset="0"/>
                  </a:rPr>
                  <a:t> , C</a:t>
                </a:r>
                <a:r>
                  <a:rPr lang="en-US" sz="1100" baseline="-25000" dirty="0" smtClean="0">
                    <a:latin typeface="Times New Roman" charset="0"/>
                    <a:ea typeface="Times New Roman" charset="0"/>
                  </a:rPr>
                  <a:t>3 , </a:t>
                </a:r>
                <a:r>
                  <a:rPr lang="en-US" sz="1100" dirty="0" smtClean="0">
                    <a:latin typeface="Times New Roman" charset="0"/>
                    <a:ea typeface="Times New Roman" charset="0"/>
                  </a:rPr>
                  <a:t>which assumed dependent, the probability of both occurring is </a:t>
                </a:r>
                <a:endParaRPr lang="en-US" sz="1100" dirty="0" smtClean="0">
                  <a:latin typeface="Cambria Math" charset="0"/>
                </a:endParaRPr>
              </a:p>
              <a:p>
                <a14:m>
                  <m:oMath xmlns:m="http://schemas.openxmlformats.org/officeDocument/2006/math">
                    <m:r>
                      <m:rPr>
                        <m:sty m:val="p"/>
                      </m:rPr>
                      <a:rPr lang="en-US" sz="1100">
                        <a:latin typeface="Cambria Math" charset="0"/>
                      </a:rPr>
                      <m:t>P</m:t>
                    </m:r>
                    <m:d>
                      <m:dPr>
                        <m:ctrlPr>
                          <a:rPr lang="en-US" sz="1100" i="1">
                            <a:latin typeface="Cambria Math" panose="02040503050406030204" pitchFamily="18" charset="0"/>
                          </a:rPr>
                        </m:ctrlPr>
                      </m:dPr>
                      <m:e>
                        <m:sSub>
                          <m:sSubPr>
                            <m:ctrlPr>
                              <a:rPr lang="en-US" sz="1100" i="1">
                                <a:latin typeface="Cambria Math" panose="02040503050406030204" pitchFamily="18" charset="0"/>
                              </a:rPr>
                            </m:ctrlPr>
                          </m:sSubPr>
                          <m:e>
                            <m:r>
                              <m:rPr>
                                <m:sty m:val="p"/>
                              </m:rPr>
                              <a:rPr lang="en-US" sz="1100" b="0" i="0" smtClean="0">
                                <a:latin typeface="Cambria Math" charset="0"/>
                              </a:rPr>
                              <m:t>C</m:t>
                            </m:r>
                          </m:e>
                          <m:sub>
                            <m:r>
                              <a:rPr lang="en-US" sz="1100">
                                <a:latin typeface="Cambria Math" charset="0"/>
                              </a:rPr>
                              <m:t>1</m:t>
                            </m:r>
                          </m:sub>
                        </m:sSub>
                      </m:e>
                      <m:e>
                        <m:r>
                          <a:rPr lang="en-US" sz="1100">
                            <a:latin typeface="Cambria Math" charset="0"/>
                          </a:rPr>
                          <m:t> </m:t>
                        </m:r>
                        <m:sSub>
                          <m:sSubPr>
                            <m:ctrlPr>
                              <a:rPr lang="en-US" sz="1100" i="1">
                                <a:latin typeface="Cambria Math" panose="02040503050406030204" pitchFamily="18" charset="0"/>
                              </a:rPr>
                            </m:ctrlPr>
                          </m:sSubPr>
                          <m:e>
                            <m:r>
                              <m:rPr>
                                <m:sty m:val="p"/>
                              </m:rPr>
                              <a:rPr lang="en-US" sz="1100" b="0" i="0" smtClean="0">
                                <a:latin typeface="Cambria Math" charset="0"/>
                              </a:rPr>
                              <m:t>C</m:t>
                            </m:r>
                          </m:e>
                          <m:sub>
                            <m:r>
                              <a:rPr lang="en-US" sz="1100">
                                <a:latin typeface="Cambria Math" charset="0"/>
                              </a:rPr>
                              <m:t>3</m:t>
                            </m:r>
                          </m:sub>
                        </m:sSub>
                      </m:e>
                    </m:d>
                  </m:oMath>
                </a14:m>
                <a:r>
                  <a:rPr lang="en-US" sz="1100" i="1" dirty="0" smtClean="0">
                    <a:latin typeface="Cambria Math" charset="0"/>
                  </a:rPr>
                  <a:t>= </a:t>
                </a:r>
                <a14:m>
                  <m:oMath xmlns:m="http://schemas.openxmlformats.org/officeDocument/2006/math">
                    <m:f>
                      <m:fPr>
                        <m:ctrlPr>
                          <a:rPr lang="en-US" sz="1100" i="1">
                            <a:latin typeface="Cambria Math" panose="02040503050406030204" pitchFamily="18" charset="0"/>
                            <a:ea typeface="Times New Roman" charset="0"/>
                            <a:cs typeface="Times New Roman" charset="0"/>
                          </a:rPr>
                        </m:ctrlPr>
                      </m:fPr>
                      <m:num>
                        <m:r>
                          <m:rPr>
                            <m:nor/>
                          </m:rPr>
                          <a:rPr lang="en-US" sz="1100">
                            <a:latin typeface="Times New Roman" charset="0"/>
                            <a:ea typeface="Times New Roman" charset="0"/>
                            <a:cs typeface="Times New Roman" charset="0"/>
                          </a:rPr>
                          <m:t>P</m:t>
                        </m:r>
                        <m:r>
                          <m:rPr>
                            <m:nor/>
                          </m:rPr>
                          <a:rPr lang="en-US" sz="1100">
                            <a:latin typeface="Times New Roman" charset="0"/>
                            <a:ea typeface="Times New Roman" charset="0"/>
                            <a:cs typeface="Times New Roman" charset="0"/>
                          </a:rPr>
                          <m:t>(</m:t>
                        </m:r>
                        <m:r>
                          <m:rPr>
                            <m:nor/>
                          </m:rPr>
                          <a:rPr lang="en-US" sz="1100">
                            <a:latin typeface="Times New Roman" charset="0"/>
                            <a:ea typeface="Times New Roman" charset="0"/>
                            <a:cs typeface="Times New Roman" charset="0"/>
                          </a:rPr>
                          <m:t>C</m:t>
                        </m:r>
                        <m:r>
                          <a:rPr lang="en-US" sz="1100" i="0" baseline="-25000">
                            <a:latin typeface="Cambria Math" charset="0"/>
                            <a:ea typeface="Times New Roman" charset="0"/>
                            <a:cs typeface="Times New Roman" charset="0"/>
                          </a:rPr>
                          <m:t>1</m:t>
                        </m:r>
                        <m:r>
                          <a:rPr lang="en-US" sz="1100" i="0">
                            <a:latin typeface="Cambria Math" charset="0"/>
                            <a:ea typeface="Times New Roman" charset="0"/>
                            <a:cs typeface="Times New Roman" charset="0"/>
                          </a:rPr>
                          <m:t>⋂</m:t>
                        </m:r>
                        <m:sSub>
                          <m:sSubPr>
                            <m:ctrlPr>
                              <a:rPr lang="en-US" sz="1100" i="1">
                                <a:latin typeface="Cambria Math" panose="02040503050406030204" pitchFamily="18" charset="0"/>
                                <a:ea typeface="Times New Roman" charset="0"/>
                                <a:cs typeface="Times New Roman" charset="0"/>
                              </a:rPr>
                            </m:ctrlPr>
                          </m:sSubPr>
                          <m:e>
                            <m:r>
                              <m:rPr>
                                <m:nor/>
                              </m:rPr>
                              <a:rPr lang="en-US" sz="1100">
                                <a:latin typeface="Times New Roman" charset="0"/>
                                <a:ea typeface="Times New Roman" charset="0"/>
                                <a:cs typeface="Times New Roman" charset="0"/>
                              </a:rPr>
                              <m:t>C</m:t>
                            </m:r>
                          </m:e>
                          <m:sub>
                            <m:r>
                              <a:rPr lang="en-US" sz="1100" i="0">
                                <a:latin typeface="Cambria Math" charset="0"/>
                                <a:ea typeface="Times New Roman" charset="0"/>
                                <a:cs typeface="Times New Roman" charset="0"/>
                              </a:rPr>
                              <m:t>3</m:t>
                            </m:r>
                          </m:sub>
                        </m:sSub>
                        <m:r>
                          <a:rPr lang="en-US" sz="1100" b="0" i="0" smtClean="0">
                            <a:latin typeface="Cambria Math" charset="0"/>
                            <a:ea typeface="Times New Roman" charset="0"/>
                            <a:cs typeface="Times New Roman" charset="0"/>
                          </a:rPr>
                          <m:t>)</m:t>
                        </m:r>
                      </m:num>
                      <m:den>
                        <m:r>
                          <m:rPr>
                            <m:nor/>
                          </m:rPr>
                          <a:rPr lang="en-US" sz="1100">
                            <a:latin typeface="Times New Roman" charset="0"/>
                            <a:ea typeface="Times New Roman" charset="0"/>
                            <a:cs typeface="Times New Roman" charset="0"/>
                          </a:rPr>
                          <m:t>P</m:t>
                        </m:r>
                        <m:r>
                          <m:rPr>
                            <m:nor/>
                          </m:rPr>
                          <a:rPr lang="en-US" sz="1100">
                            <a:latin typeface="Times New Roman" charset="0"/>
                            <a:ea typeface="Times New Roman" charset="0"/>
                            <a:cs typeface="Times New Roman" charset="0"/>
                          </a:rPr>
                          <m:t>(</m:t>
                        </m:r>
                        <m:r>
                          <m:rPr>
                            <m:nor/>
                          </m:rPr>
                          <a:rPr lang="en-US" sz="1100" b="0" smtClean="0">
                            <a:latin typeface="Times New Roman" charset="0"/>
                            <a:ea typeface="Times New Roman" charset="0"/>
                            <a:cs typeface="Times New Roman" charset="0"/>
                          </a:rPr>
                          <m:t>C</m:t>
                        </m:r>
                        <m:r>
                          <m:rPr>
                            <m:nor/>
                          </m:rPr>
                          <a:rPr lang="en-US" sz="1100" baseline="-25000">
                            <a:latin typeface="Times New Roman" charset="0"/>
                            <a:ea typeface="Times New Roman" charset="0"/>
                            <a:cs typeface="Times New Roman" charset="0"/>
                          </a:rPr>
                          <m:t>3</m:t>
                        </m:r>
                        <m:r>
                          <m:rPr>
                            <m:nor/>
                          </m:rPr>
                          <a:rPr lang="en-US" sz="1100" baseline="-25000">
                            <a:latin typeface="Times New Roman" charset="0"/>
                            <a:ea typeface="Times New Roman" charset="0"/>
                            <a:cs typeface="Times New Roman" charset="0"/>
                          </a:rPr>
                          <m:t>)</m:t>
                        </m:r>
                      </m:den>
                    </m:f>
                  </m:oMath>
                </a14:m>
                <a:r>
                  <a:rPr lang="en-US" sz="1100" dirty="0">
                    <a:latin typeface="Times New Roman" charset="0"/>
                    <a:ea typeface="Times New Roman" charset="0"/>
                    <a:cs typeface="Times New Roman" charset="0"/>
                  </a:rPr>
                  <a:t> = </a:t>
                </a:r>
                <a14:m>
                  <m:oMath xmlns:m="http://schemas.openxmlformats.org/officeDocument/2006/math">
                    <m:f>
                      <m:fPr>
                        <m:ctrlPr>
                          <a:rPr lang="en-US" sz="1100" i="1">
                            <a:latin typeface="Cambria Math" panose="02040503050406030204" pitchFamily="18" charset="0"/>
                            <a:ea typeface="Times New Roman" charset="0"/>
                            <a:cs typeface="Times New Roman" charset="0"/>
                          </a:rPr>
                        </m:ctrlPr>
                      </m:fPr>
                      <m:num>
                        <m:r>
                          <m:rPr>
                            <m:nor/>
                          </m:rPr>
                          <a:rPr lang="en-US" sz="1100" smtClean="0">
                            <a:latin typeface="Times New Roman" charset="0"/>
                            <a:ea typeface="Times New Roman" charset="0"/>
                            <a:cs typeface="Times New Roman" charset="0"/>
                          </a:rPr>
                          <m:t>P</m:t>
                        </m:r>
                        <m:r>
                          <m:rPr>
                            <m:nor/>
                          </m:rPr>
                          <a:rPr lang="en-US" sz="1100" smtClean="0">
                            <a:latin typeface="Times New Roman" charset="0"/>
                            <a:ea typeface="Times New Roman" charset="0"/>
                            <a:cs typeface="Times New Roman" charset="0"/>
                          </a:rPr>
                          <m:t>(</m:t>
                        </m:r>
                        <m:r>
                          <m:rPr>
                            <m:nor/>
                          </m:rPr>
                          <a:rPr lang="en-US" sz="1100">
                            <a:latin typeface="Times New Roman" charset="0"/>
                            <a:ea typeface="Times New Roman" charset="0"/>
                            <a:cs typeface="Times New Roman" charset="0"/>
                          </a:rPr>
                          <m:t>C</m:t>
                        </m:r>
                        <m:r>
                          <a:rPr lang="en-US" sz="1100" i="0" baseline="-25000">
                            <a:latin typeface="Cambria Math" charset="0"/>
                            <a:ea typeface="Times New Roman" charset="0"/>
                            <a:cs typeface="Times New Roman" charset="0"/>
                          </a:rPr>
                          <m:t>1</m:t>
                        </m:r>
                        <m:r>
                          <m:rPr>
                            <m:nor/>
                          </m:rPr>
                          <a:rPr lang="en-US" sz="1100" b="0" smtClean="0">
                            <a:latin typeface="Times New Roman" charset="0"/>
                            <a:ea typeface="Times New Roman" charset="0"/>
                            <a:cs typeface="Times New Roman" charset="0"/>
                          </a:rPr>
                          <m:t>)</m:t>
                        </m:r>
                        <m:r>
                          <a:rPr lang="en-US" sz="1100" i="0">
                            <a:latin typeface="Cambria Math" charset="0"/>
                            <a:ea typeface="Times New Roman" charset="0"/>
                            <a:cs typeface="Times New Roman" charset="0"/>
                          </a:rPr>
                          <m:t>∗</m:t>
                        </m:r>
                        <m:sSub>
                          <m:sSubPr>
                            <m:ctrlPr>
                              <a:rPr lang="en-US" sz="1100" i="1">
                                <a:latin typeface="Cambria Math" panose="02040503050406030204" pitchFamily="18" charset="0"/>
                                <a:ea typeface="Times New Roman" charset="0"/>
                                <a:cs typeface="Times New Roman" charset="0"/>
                              </a:rPr>
                            </m:ctrlPr>
                          </m:sSubPr>
                          <m:e>
                            <m:r>
                              <m:rPr>
                                <m:nor/>
                              </m:rPr>
                              <a:rPr lang="en-US" sz="1100">
                                <a:latin typeface="Times New Roman" charset="0"/>
                                <a:ea typeface="Times New Roman" charset="0"/>
                                <a:cs typeface="Times New Roman" charset="0"/>
                              </a:rPr>
                              <m:t>P</m:t>
                            </m:r>
                            <m:r>
                              <m:rPr>
                                <m:nor/>
                              </m:rPr>
                              <a:rPr lang="en-US" sz="1100" b="0" smtClean="0">
                                <a:latin typeface="Times New Roman" charset="0"/>
                                <a:ea typeface="Times New Roman" charset="0"/>
                                <a:cs typeface="Times New Roman" charset="0"/>
                              </a:rPr>
                              <m:t>(</m:t>
                            </m:r>
                            <m:r>
                              <m:rPr>
                                <m:nor/>
                              </m:rPr>
                              <a:rPr lang="en-US" sz="1100" b="0" smtClean="0">
                                <a:latin typeface="Times New Roman" charset="0"/>
                                <a:ea typeface="Times New Roman" charset="0"/>
                                <a:cs typeface="Times New Roman" charset="0"/>
                              </a:rPr>
                              <m:t>C</m:t>
                            </m:r>
                          </m:e>
                          <m:sub>
                            <m:r>
                              <a:rPr lang="en-US" sz="1100" i="0">
                                <a:latin typeface="Cambria Math" charset="0"/>
                                <a:ea typeface="Times New Roman" charset="0"/>
                                <a:cs typeface="Times New Roman" charset="0"/>
                              </a:rPr>
                              <m:t>3</m:t>
                            </m:r>
                          </m:sub>
                        </m:sSub>
                        <m:r>
                          <m:rPr>
                            <m:nor/>
                          </m:rPr>
                          <a:rPr lang="en-US" sz="1100" b="0" smtClean="0">
                            <a:latin typeface="Times New Roman" charset="0"/>
                            <a:ea typeface="Times New Roman" charset="0"/>
                            <a:cs typeface="Times New Roman" charset="0"/>
                          </a:rPr>
                          <m:t>)</m:t>
                        </m:r>
                      </m:num>
                      <m:den>
                        <m:r>
                          <m:rPr>
                            <m:nor/>
                          </m:rPr>
                          <a:rPr lang="en-US" sz="1100">
                            <a:latin typeface="Times New Roman" charset="0"/>
                            <a:ea typeface="Times New Roman" charset="0"/>
                            <a:cs typeface="Times New Roman" charset="0"/>
                          </a:rPr>
                          <m:t>P</m:t>
                        </m:r>
                        <m:r>
                          <m:rPr>
                            <m:nor/>
                          </m:rPr>
                          <a:rPr lang="en-US" sz="1100">
                            <a:latin typeface="Times New Roman" charset="0"/>
                            <a:ea typeface="Times New Roman" charset="0"/>
                            <a:cs typeface="Times New Roman" charset="0"/>
                          </a:rPr>
                          <m:t>(</m:t>
                        </m:r>
                        <m:r>
                          <m:rPr>
                            <m:nor/>
                          </m:rPr>
                          <a:rPr lang="en-US" sz="1100" b="0" smtClean="0">
                            <a:latin typeface="Times New Roman" charset="0"/>
                            <a:ea typeface="Times New Roman" charset="0"/>
                            <a:cs typeface="Times New Roman" charset="0"/>
                          </a:rPr>
                          <m:t>C</m:t>
                        </m:r>
                        <m:r>
                          <m:rPr>
                            <m:nor/>
                          </m:rPr>
                          <a:rPr lang="en-US" sz="1100" baseline="-25000">
                            <a:latin typeface="Times New Roman" charset="0"/>
                            <a:ea typeface="Times New Roman" charset="0"/>
                            <a:cs typeface="Times New Roman" charset="0"/>
                          </a:rPr>
                          <m:t>3</m:t>
                        </m:r>
                        <m:r>
                          <m:rPr>
                            <m:nor/>
                          </m:rPr>
                          <a:rPr lang="en-US" sz="1100">
                            <a:latin typeface="Times New Roman" charset="0"/>
                            <a:ea typeface="Times New Roman" charset="0"/>
                            <a:cs typeface="Times New Roman" charset="0"/>
                          </a:rPr>
                          <m:t>)</m:t>
                        </m:r>
                      </m:den>
                    </m:f>
                  </m:oMath>
                </a14:m>
                <a:r>
                  <a:rPr lang="en-US" sz="1100" dirty="0">
                    <a:latin typeface="Times New Roman" charset="0"/>
                    <a:ea typeface="Times New Roman" charset="0"/>
                    <a:cs typeface="Times New Roman" charset="0"/>
                  </a:rPr>
                  <a:t> = </a:t>
                </a:r>
                <a:r>
                  <a:rPr lang="en-US" sz="1100" dirty="0" smtClean="0">
                    <a:latin typeface="Times New Roman" charset="0"/>
                    <a:ea typeface="Times New Roman" charset="0"/>
                    <a:cs typeface="Times New Roman" charset="0"/>
                  </a:rPr>
                  <a:t>P(C</a:t>
                </a:r>
                <a:r>
                  <a:rPr lang="en-US" sz="1100" baseline="-25000" dirty="0" smtClean="0">
                    <a:latin typeface="Times New Roman" charset="0"/>
                    <a:ea typeface="Times New Roman" charset="0"/>
                    <a:cs typeface="Times New Roman" charset="0"/>
                  </a:rPr>
                  <a:t>1</a:t>
                </a:r>
                <a:r>
                  <a:rPr lang="en-US" sz="1100" dirty="0" smtClean="0">
                    <a:latin typeface="Times New Roman" charset="0"/>
                    <a:ea typeface="Times New Roman" charset="0"/>
                    <a:cs typeface="Times New Roman" charset="0"/>
                  </a:rPr>
                  <a:t>)</a:t>
                </a:r>
              </a:p>
              <a:p>
                <a:r>
                  <a:rPr lang="en-US" sz="1100" dirty="0" smtClean="0">
                    <a:latin typeface="Times New Roman" charset="0"/>
                    <a:ea typeface="Times New Roman" charset="0"/>
                    <a:cs typeface="Times New Roman" charset="0"/>
                  </a:rPr>
                  <a:t>Similar to that we have </a:t>
                </a:r>
              </a:p>
              <a:p>
                <a14:m>
                  <m:oMath xmlns:m="http://schemas.openxmlformats.org/officeDocument/2006/math">
                    <m:r>
                      <m:rPr>
                        <m:sty m:val="p"/>
                      </m:rPr>
                      <a:rPr lang="en-US" sz="1100" i="0">
                        <a:latin typeface="Cambria Math" charset="0"/>
                      </a:rPr>
                      <m:t>P</m:t>
                    </m:r>
                    <m:d>
                      <m:dPr>
                        <m:ctrlPr>
                          <a:rPr lang="en-US" sz="1100" i="1">
                            <a:latin typeface="Cambria Math" panose="02040503050406030204" pitchFamily="18" charset="0"/>
                          </a:rPr>
                        </m:ctrlPr>
                      </m:dPr>
                      <m:e>
                        <m:sSub>
                          <m:sSubPr>
                            <m:ctrlPr>
                              <a:rPr lang="en-US" sz="1100" i="1">
                                <a:latin typeface="Cambria Math" panose="02040503050406030204" pitchFamily="18" charset="0"/>
                              </a:rPr>
                            </m:ctrlPr>
                          </m:sSubPr>
                          <m:e>
                            <m:r>
                              <m:rPr>
                                <m:sty m:val="p"/>
                              </m:rPr>
                              <a:rPr lang="en-US" sz="1100" b="0" i="0" smtClean="0">
                                <a:latin typeface="Cambria Math" charset="0"/>
                              </a:rPr>
                              <m:t>C</m:t>
                            </m:r>
                          </m:e>
                          <m:sub>
                            <m:r>
                              <a:rPr lang="en-US" sz="1100" b="0" i="0" smtClean="0">
                                <a:latin typeface="Cambria Math" charset="0"/>
                              </a:rPr>
                              <m:t>2</m:t>
                            </m:r>
                          </m:sub>
                        </m:sSub>
                      </m:e>
                      <m:e>
                        <m:r>
                          <a:rPr lang="en-US" sz="1100" i="0">
                            <a:latin typeface="Cambria Math" charset="0"/>
                          </a:rPr>
                          <m:t> </m:t>
                        </m:r>
                        <m:sSub>
                          <m:sSubPr>
                            <m:ctrlPr>
                              <a:rPr lang="en-US" sz="1100" i="1">
                                <a:latin typeface="Cambria Math" panose="02040503050406030204" pitchFamily="18" charset="0"/>
                              </a:rPr>
                            </m:ctrlPr>
                          </m:sSubPr>
                          <m:e>
                            <m:r>
                              <m:rPr>
                                <m:sty m:val="p"/>
                              </m:rPr>
                              <a:rPr lang="en-US" sz="1100" b="0" i="0" smtClean="0">
                                <a:latin typeface="Cambria Math" charset="0"/>
                              </a:rPr>
                              <m:t>C</m:t>
                            </m:r>
                          </m:e>
                          <m:sub>
                            <m:r>
                              <a:rPr lang="en-US" sz="1100" i="0">
                                <a:latin typeface="Cambria Math" charset="0"/>
                              </a:rPr>
                              <m:t>3</m:t>
                            </m:r>
                          </m:sub>
                        </m:sSub>
                      </m:e>
                    </m:d>
                  </m:oMath>
                </a14:m>
                <a:r>
                  <a:rPr lang="en-US" sz="1100" dirty="0">
                    <a:latin typeface="Cambria Math" charset="0"/>
                  </a:rPr>
                  <a:t>= </a:t>
                </a:r>
                <a14:m>
                  <m:oMath xmlns:m="http://schemas.openxmlformats.org/officeDocument/2006/math">
                    <m:f>
                      <m:fPr>
                        <m:ctrlPr>
                          <a:rPr lang="en-US" sz="1100" i="1">
                            <a:latin typeface="Cambria Math" panose="02040503050406030204" pitchFamily="18" charset="0"/>
                            <a:ea typeface="Times New Roman" charset="0"/>
                            <a:cs typeface="Times New Roman" charset="0"/>
                          </a:rPr>
                        </m:ctrlPr>
                      </m:fPr>
                      <m:num>
                        <m:r>
                          <m:rPr>
                            <m:nor/>
                          </m:rPr>
                          <a:rPr lang="en-US" sz="1100">
                            <a:latin typeface="Times New Roman" charset="0"/>
                            <a:ea typeface="Times New Roman" charset="0"/>
                            <a:cs typeface="Times New Roman" charset="0"/>
                          </a:rPr>
                          <m:t>P</m:t>
                        </m:r>
                        <m:r>
                          <m:rPr>
                            <m:nor/>
                          </m:rPr>
                          <a:rPr lang="en-US" sz="1100">
                            <a:latin typeface="Times New Roman" charset="0"/>
                            <a:ea typeface="Times New Roman" charset="0"/>
                            <a:cs typeface="Times New Roman" charset="0"/>
                          </a:rPr>
                          <m:t>(</m:t>
                        </m:r>
                        <m:r>
                          <m:rPr>
                            <m:nor/>
                          </m:rPr>
                          <a:rPr lang="en-US" sz="1100">
                            <a:latin typeface="Times New Roman" charset="0"/>
                            <a:ea typeface="Times New Roman" charset="0"/>
                            <a:cs typeface="Times New Roman" charset="0"/>
                          </a:rPr>
                          <m:t>C</m:t>
                        </m:r>
                        <m:r>
                          <m:rPr>
                            <m:nor/>
                          </m:rPr>
                          <a:rPr lang="en-US" sz="1100" b="0" baseline="-25000" smtClean="0">
                            <a:latin typeface="Times New Roman" charset="0"/>
                            <a:ea typeface="Times New Roman" charset="0"/>
                            <a:cs typeface="Times New Roman" charset="0"/>
                          </a:rPr>
                          <m:t>2</m:t>
                        </m:r>
                        <m:r>
                          <a:rPr lang="en-US" sz="1100" i="0">
                            <a:latin typeface="Cambria Math" charset="0"/>
                            <a:ea typeface="Times New Roman" charset="0"/>
                            <a:cs typeface="Times New Roman" charset="0"/>
                          </a:rPr>
                          <m:t>⋂</m:t>
                        </m:r>
                        <m:r>
                          <m:rPr>
                            <m:nor/>
                          </m:rPr>
                          <a:rPr lang="en-US" sz="1100">
                            <a:latin typeface="Times New Roman" charset="0"/>
                            <a:ea typeface="Times New Roman" charset="0"/>
                            <a:cs typeface="Times New Roman" charset="0"/>
                          </a:rPr>
                          <m:t>C</m:t>
                        </m:r>
                        <m:r>
                          <m:rPr>
                            <m:nor/>
                          </m:rPr>
                          <a:rPr lang="en-US" sz="1100" baseline="-25000">
                            <a:latin typeface="Times New Roman" charset="0"/>
                            <a:ea typeface="Times New Roman" charset="0"/>
                            <a:cs typeface="Times New Roman" charset="0"/>
                          </a:rPr>
                          <m:t>3</m:t>
                        </m:r>
                        <m:r>
                          <a:rPr lang="en-US" sz="1100" i="0">
                            <a:latin typeface="Cambria Math" charset="0"/>
                            <a:ea typeface="Times New Roman" charset="0"/>
                            <a:cs typeface="Times New Roman" charset="0"/>
                          </a:rPr>
                          <m:t>)</m:t>
                        </m:r>
                      </m:num>
                      <m:den>
                        <m:r>
                          <m:rPr>
                            <m:nor/>
                          </m:rPr>
                          <a:rPr lang="en-US" sz="1100">
                            <a:latin typeface="Times New Roman" charset="0"/>
                            <a:ea typeface="Times New Roman" charset="0"/>
                            <a:cs typeface="Times New Roman" charset="0"/>
                          </a:rPr>
                          <m:t>P</m:t>
                        </m:r>
                        <m:r>
                          <m:rPr>
                            <m:nor/>
                          </m:rPr>
                          <a:rPr lang="en-US" sz="1100">
                            <a:latin typeface="Times New Roman" charset="0"/>
                            <a:ea typeface="Times New Roman" charset="0"/>
                            <a:cs typeface="Times New Roman" charset="0"/>
                          </a:rPr>
                          <m:t>(</m:t>
                        </m:r>
                        <m:r>
                          <m:rPr>
                            <m:nor/>
                          </m:rPr>
                          <a:rPr lang="en-US" sz="1100" b="0" smtClean="0">
                            <a:latin typeface="Times New Roman" charset="0"/>
                            <a:ea typeface="Times New Roman" charset="0"/>
                            <a:cs typeface="Times New Roman" charset="0"/>
                          </a:rPr>
                          <m:t>C</m:t>
                        </m:r>
                        <m:r>
                          <m:rPr>
                            <m:nor/>
                          </m:rPr>
                          <a:rPr lang="en-US" sz="1100" baseline="-25000">
                            <a:latin typeface="Times New Roman" charset="0"/>
                            <a:ea typeface="Times New Roman" charset="0"/>
                            <a:cs typeface="Times New Roman" charset="0"/>
                          </a:rPr>
                          <m:t>3</m:t>
                        </m:r>
                        <m:r>
                          <m:rPr>
                            <m:nor/>
                          </m:rPr>
                          <a:rPr lang="en-US" sz="1100">
                            <a:latin typeface="Times New Roman" charset="0"/>
                            <a:ea typeface="Times New Roman" charset="0"/>
                            <a:cs typeface="Times New Roman" charset="0"/>
                          </a:rPr>
                          <m:t>)</m:t>
                        </m:r>
                      </m:den>
                    </m:f>
                  </m:oMath>
                </a14:m>
                <a:r>
                  <a:rPr lang="en-US" sz="1100" dirty="0">
                    <a:latin typeface="Times New Roman" charset="0"/>
                    <a:ea typeface="Times New Roman" charset="0"/>
                    <a:cs typeface="Times New Roman" charset="0"/>
                  </a:rPr>
                  <a:t> = </a:t>
                </a:r>
                <a14:m>
                  <m:oMath xmlns:m="http://schemas.openxmlformats.org/officeDocument/2006/math">
                    <m:f>
                      <m:fPr>
                        <m:ctrlPr>
                          <a:rPr lang="en-US" sz="1100" i="1">
                            <a:latin typeface="Cambria Math" panose="02040503050406030204" pitchFamily="18" charset="0"/>
                            <a:ea typeface="Times New Roman" charset="0"/>
                            <a:cs typeface="Times New Roman" charset="0"/>
                          </a:rPr>
                        </m:ctrlPr>
                      </m:fPr>
                      <m:num>
                        <m:r>
                          <m:rPr>
                            <m:nor/>
                          </m:rPr>
                          <a:rPr lang="en-US" sz="1100">
                            <a:latin typeface="Times New Roman" charset="0"/>
                            <a:ea typeface="Times New Roman" charset="0"/>
                            <a:cs typeface="Times New Roman" charset="0"/>
                          </a:rPr>
                          <m:t>P</m:t>
                        </m:r>
                        <m:r>
                          <m:rPr>
                            <m:nor/>
                          </m:rPr>
                          <a:rPr lang="en-US" sz="1100">
                            <a:latin typeface="Times New Roman" charset="0"/>
                            <a:ea typeface="Times New Roman" charset="0"/>
                            <a:cs typeface="Times New Roman" charset="0"/>
                          </a:rPr>
                          <m:t>(</m:t>
                        </m:r>
                        <m:sSub>
                          <m:sSubPr>
                            <m:ctrlPr>
                              <a:rPr lang="en-US" sz="1100" i="1">
                                <a:latin typeface="Cambria Math" panose="02040503050406030204" pitchFamily="18" charset="0"/>
                                <a:ea typeface="Times New Roman" charset="0"/>
                                <a:cs typeface="Times New Roman" charset="0"/>
                              </a:rPr>
                            </m:ctrlPr>
                          </m:sSubPr>
                          <m:e>
                            <m:r>
                              <m:rPr>
                                <m:nor/>
                              </m:rPr>
                              <a:rPr lang="en-US" sz="1100">
                                <a:latin typeface="Times New Roman" charset="0"/>
                                <a:ea typeface="Times New Roman" charset="0"/>
                                <a:cs typeface="Times New Roman" charset="0"/>
                              </a:rPr>
                              <m:t>C</m:t>
                            </m:r>
                          </m:e>
                          <m:sub>
                            <m:r>
                              <a:rPr lang="en-US" sz="1100" b="0" i="0" smtClean="0">
                                <a:latin typeface="Cambria Math" charset="0"/>
                                <a:ea typeface="Times New Roman" charset="0"/>
                                <a:cs typeface="Times New Roman" charset="0"/>
                              </a:rPr>
                              <m:t>2</m:t>
                            </m:r>
                          </m:sub>
                        </m:sSub>
                        <m:r>
                          <a:rPr lang="en-US" sz="1100" i="0">
                            <a:latin typeface="Cambria Math" charset="0"/>
                            <a:ea typeface="Times New Roman" charset="0"/>
                            <a:cs typeface="Times New Roman" charset="0"/>
                          </a:rPr>
                          <m:t>∗</m:t>
                        </m:r>
                        <m:sSub>
                          <m:sSubPr>
                            <m:ctrlPr>
                              <a:rPr lang="en-US" sz="1100" i="1">
                                <a:latin typeface="Cambria Math" panose="02040503050406030204" pitchFamily="18" charset="0"/>
                                <a:ea typeface="Times New Roman" charset="0"/>
                                <a:cs typeface="Times New Roman" charset="0"/>
                              </a:rPr>
                            </m:ctrlPr>
                          </m:sSubPr>
                          <m:e>
                            <m:r>
                              <m:rPr>
                                <m:nor/>
                              </m:rPr>
                              <a:rPr lang="en-US" sz="1100" b="0" smtClean="0">
                                <a:latin typeface="Times New Roman" charset="0"/>
                                <a:ea typeface="Times New Roman" charset="0"/>
                                <a:cs typeface="Times New Roman" charset="0"/>
                              </a:rPr>
                              <m:t>C</m:t>
                            </m:r>
                          </m:e>
                          <m:sub>
                            <m:r>
                              <a:rPr lang="en-US" sz="1100" i="0">
                                <a:latin typeface="Cambria Math" charset="0"/>
                                <a:ea typeface="Times New Roman" charset="0"/>
                                <a:cs typeface="Times New Roman" charset="0"/>
                              </a:rPr>
                              <m:t>3</m:t>
                            </m:r>
                          </m:sub>
                        </m:sSub>
                        <m:r>
                          <a:rPr lang="en-US" sz="1100" i="0">
                            <a:latin typeface="Cambria Math" charset="0"/>
                            <a:ea typeface="Times New Roman" charset="0"/>
                            <a:cs typeface="Times New Roman" charset="0"/>
                          </a:rPr>
                          <m:t>)</m:t>
                        </m:r>
                      </m:num>
                      <m:den>
                        <m:r>
                          <m:rPr>
                            <m:nor/>
                          </m:rPr>
                          <a:rPr lang="en-US" sz="1100">
                            <a:latin typeface="Times New Roman" charset="0"/>
                            <a:ea typeface="Times New Roman" charset="0"/>
                            <a:cs typeface="Times New Roman" charset="0"/>
                          </a:rPr>
                          <m:t>P</m:t>
                        </m:r>
                        <m:r>
                          <m:rPr>
                            <m:nor/>
                          </m:rPr>
                          <a:rPr lang="en-US" sz="1100">
                            <a:latin typeface="Times New Roman" charset="0"/>
                            <a:ea typeface="Times New Roman" charset="0"/>
                            <a:cs typeface="Times New Roman" charset="0"/>
                          </a:rPr>
                          <m:t>(</m:t>
                        </m:r>
                        <m:r>
                          <m:rPr>
                            <m:nor/>
                          </m:rPr>
                          <a:rPr lang="en-US" sz="1100" b="0" smtClean="0">
                            <a:latin typeface="Times New Roman" charset="0"/>
                            <a:ea typeface="Times New Roman" charset="0"/>
                            <a:cs typeface="Times New Roman" charset="0"/>
                          </a:rPr>
                          <m:t>C</m:t>
                        </m:r>
                        <m:r>
                          <m:rPr>
                            <m:nor/>
                          </m:rPr>
                          <a:rPr lang="en-US" sz="1100" baseline="-25000">
                            <a:latin typeface="Times New Roman" charset="0"/>
                            <a:ea typeface="Times New Roman" charset="0"/>
                            <a:cs typeface="Times New Roman" charset="0"/>
                          </a:rPr>
                          <m:t>3</m:t>
                        </m:r>
                        <m:r>
                          <m:rPr>
                            <m:nor/>
                          </m:rPr>
                          <a:rPr lang="en-US" sz="1100">
                            <a:latin typeface="Times New Roman" charset="0"/>
                            <a:ea typeface="Times New Roman" charset="0"/>
                            <a:cs typeface="Times New Roman" charset="0"/>
                          </a:rPr>
                          <m:t>)</m:t>
                        </m:r>
                      </m:den>
                    </m:f>
                  </m:oMath>
                </a14:m>
                <a:r>
                  <a:rPr lang="en-US" sz="1100" dirty="0">
                    <a:latin typeface="Times New Roman" charset="0"/>
                    <a:ea typeface="Times New Roman" charset="0"/>
                    <a:cs typeface="Times New Roman" charset="0"/>
                  </a:rPr>
                  <a:t> = </a:t>
                </a:r>
                <a:r>
                  <a:rPr lang="en-US" sz="1100" dirty="0" smtClean="0">
                    <a:latin typeface="Times New Roman" charset="0"/>
                    <a:ea typeface="Times New Roman" charset="0"/>
                    <a:cs typeface="Times New Roman" charset="0"/>
                  </a:rPr>
                  <a:t>P(C</a:t>
                </a:r>
                <a:r>
                  <a:rPr lang="en-US" sz="1100" baseline="-25000" dirty="0" smtClean="0">
                    <a:latin typeface="Times New Roman" charset="0"/>
                    <a:ea typeface="Times New Roman" charset="0"/>
                    <a:cs typeface="Times New Roman" charset="0"/>
                  </a:rPr>
                  <a:t>2</a:t>
                </a:r>
                <a:r>
                  <a:rPr lang="en-US" sz="1100" dirty="0" smtClean="0">
                    <a:latin typeface="Times New Roman" charset="0"/>
                    <a:ea typeface="Times New Roman" charset="0"/>
                    <a:cs typeface="Times New Roman" charset="0"/>
                  </a:rPr>
                  <a:t>) </a:t>
                </a:r>
                <a:endParaRPr lang="en-US" sz="1100" dirty="0">
                  <a:latin typeface="Times New Roman" charset="0"/>
                  <a:ea typeface="Times New Roman" charset="0"/>
                  <a:cs typeface="Times New Roman" charset="0"/>
                </a:endParaRPr>
              </a:p>
              <a:p>
                <a14:m>
                  <m:oMath xmlns:m="http://schemas.openxmlformats.org/officeDocument/2006/math">
                    <m:r>
                      <m:rPr>
                        <m:sty m:val="p"/>
                      </m:rPr>
                      <a:rPr lang="en-US" sz="1100" b="0" i="0" smtClean="0">
                        <a:solidFill>
                          <a:srgbClr val="000000"/>
                        </a:solidFill>
                        <a:latin typeface="Cambria Math" charset="0"/>
                        <a:ea typeface="Times New Roman" charset="0"/>
                      </a:rPr>
                      <m:t>For</m:t>
                    </m:r>
                    <m:r>
                      <a:rPr lang="en-US" sz="1100" b="0" i="0" smtClean="0">
                        <a:solidFill>
                          <a:srgbClr val="000000"/>
                        </a:solidFill>
                        <a:latin typeface="Cambria Math" charset="0"/>
                        <a:ea typeface="Times New Roman" charset="0"/>
                      </a:rPr>
                      <m:t> </m:t>
                    </m:r>
                    <m:r>
                      <m:rPr>
                        <m:sty m:val="p"/>
                      </m:rPr>
                      <a:rPr lang="en-US" sz="1100" b="0" i="0" smtClean="0">
                        <a:solidFill>
                          <a:srgbClr val="000000"/>
                        </a:solidFill>
                        <a:latin typeface="Cambria Math" charset="0"/>
                        <a:ea typeface="Times New Roman" charset="0"/>
                      </a:rPr>
                      <m:t>probbility</m:t>
                    </m:r>
                    <m:r>
                      <a:rPr lang="en-US" sz="1100" b="0" i="0" smtClean="0">
                        <a:solidFill>
                          <a:srgbClr val="000000"/>
                        </a:solidFill>
                        <a:latin typeface="Cambria Math" charset="0"/>
                        <a:ea typeface="Times New Roman" charset="0"/>
                      </a:rPr>
                      <m:t> </m:t>
                    </m:r>
                    <m:r>
                      <m:rPr>
                        <m:sty m:val="p"/>
                      </m:rPr>
                      <a:rPr lang="en-US" sz="1100" i="0">
                        <a:solidFill>
                          <a:srgbClr val="000000"/>
                        </a:solidFill>
                        <a:latin typeface="Cambria Math" charset="0"/>
                        <a:ea typeface="Times New Roman" charset="0"/>
                      </a:rPr>
                      <m:t>P</m:t>
                    </m:r>
                    <m:d>
                      <m:dPr>
                        <m:ctrlPr>
                          <a:rPr lang="en-US" sz="1100" i="1">
                            <a:solidFill>
                              <a:srgbClr val="000000"/>
                            </a:solidFill>
                            <a:latin typeface="Cambria Math" panose="02040503050406030204" pitchFamily="18" charset="0"/>
                          </a:rPr>
                        </m:ctrlPr>
                      </m:dPr>
                      <m:e>
                        <m:r>
                          <m:rPr>
                            <m:sty m:val="p"/>
                          </m:rPr>
                          <a:rPr lang="en-US" sz="1100" i="0">
                            <a:solidFill>
                              <a:srgbClr val="000000"/>
                            </a:solidFill>
                            <a:latin typeface="Cambria Math" charset="0"/>
                            <a:ea typeface="Times New Roman" charset="0"/>
                          </a:rPr>
                          <m:t>R</m:t>
                        </m:r>
                      </m:e>
                      <m:e>
                        <m:sSub>
                          <m:sSubPr>
                            <m:ctrlPr>
                              <a:rPr lang="en-US" sz="1100" i="1">
                                <a:solidFill>
                                  <a:srgbClr val="000000"/>
                                </a:solidFill>
                                <a:latin typeface="Cambria Math" panose="02040503050406030204" pitchFamily="18" charset="0"/>
                              </a:rPr>
                            </m:ctrlPr>
                          </m:sSubPr>
                          <m:e>
                            <m:r>
                              <m:rPr>
                                <m:sty m:val="p"/>
                              </m:rPr>
                              <a:rPr lang="en-US" sz="1100" b="0" i="0" smtClean="0">
                                <a:solidFill>
                                  <a:srgbClr val="000000"/>
                                </a:solidFill>
                                <a:latin typeface="Cambria Math" charset="0"/>
                                <a:ea typeface="Times New Roman" charset="0"/>
                              </a:rPr>
                              <m:t>C</m:t>
                            </m:r>
                          </m:e>
                          <m:sub>
                            <m:r>
                              <a:rPr lang="en-US" sz="1100" i="0">
                                <a:solidFill>
                                  <a:srgbClr val="000000"/>
                                </a:solidFill>
                                <a:latin typeface="Cambria Math" charset="0"/>
                                <a:ea typeface="Times New Roman" charset="0"/>
                              </a:rPr>
                              <m:t>3</m:t>
                            </m:r>
                          </m:sub>
                        </m:sSub>
                      </m:e>
                    </m:d>
                  </m:oMath>
                </a14:m>
                <a:r>
                  <a:rPr lang="en-US" sz="1100" dirty="0" smtClean="0">
                    <a:latin typeface="Cambria Math" charset="0"/>
                  </a:rPr>
                  <a:t> = </a:t>
                </a:r>
                <a14:m>
                  <m:oMath xmlns:m="http://schemas.openxmlformats.org/officeDocument/2006/math">
                    <m:f>
                      <m:fPr>
                        <m:ctrlPr>
                          <a:rPr lang="en-US" sz="1100" i="1">
                            <a:latin typeface="Cambria Math" panose="02040503050406030204" pitchFamily="18" charset="0"/>
                            <a:ea typeface="Times New Roman" charset="0"/>
                            <a:cs typeface="Times New Roman" charset="0"/>
                          </a:rPr>
                        </m:ctrlPr>
                      </m:fPr>
                      <m:num>
                        <m:r>
                          <m:rPr>
                            <m:nor/>
                          </m:rPr>
                          <a:rPr lang="en-US" sz="1100">
                            <a:latin typeface="Times New Roman" charset="0"/>
                            <a:ea typeface="Times New Roman" charset="0"/>
                            <a:cs typeface="Times New Roman" charset="0"/>
                          </a:rPr>
                          <m:t>P</m:t>
                        </m:r>
                        <m:r>
                          <m:rPr>
                            <m:nor/>
                          </m:rPr>
                          <a:rPr lang="en-US" sz="1100">
                            <a:latin typeface="Times New Roman" charset="0"/>
                            <a:ea typeface="Times New Roman" charset="0"/>
                            <a:cs typeface="Times New Roman" charset="0"/>
                          </a:rPr>
                          <m:t>(</m:t>
                        </m:r>
                        <m:sSub>
                          <m:sSubPr>
                            <m:ctrlPr>
                              <a:rPr lang="en-US" sz="1100" i="1">
                                <a:latin typeface="Cambria Math" panose="02040503050406030204" pitchFamily="18" charset="0"/>
                                <a:ea typeface="Times New Roman" charset="0"/>
                                <a:cs typeface="Times New Roman" charset="0"/>
                              </a:rPr>
                            </m:ctrlPr>
                          </m:sSubPr>
                          <m:e>
                            <m:r>
                              <m:rPr>
                                <m:nor/>
                              </m:rPr>
                              <a:rPr lang="en-US" sz="1100" b="0" smtClean="0">
                                <a:latin typeface="Cambria Math" charset="0"/>
                                <a:ea typeface="Times New Roman" charset="0"/>
                                <a:cs typeface="Times New Roman" charset="0"/>
                              </a:rPr>
                              <m:t>R</m:t>
                            </m:r>
                            <m:r>
                              <a:rPr lang="en-US" sz="1100" i="0">
                                <a:latin typeface="Cambria Math" charset="0"/>
                                <a:ea typeface="Times New Roman" charset="0"/>
                                <a:cs typeface="Times New Roman" charset="0"/>
                              </a:rPr>
                              <m:t>⋂</m:t>
                            </m:r>
                            <m:r>
                              <m:rPr>
                                <m:nor/>
                              </m:rPr>
                              <a:rPr lang="en-US" sz="1100" b="0" smtClean="0">
                                <a:latin typeface="Times New Roman" charset="0"/>
                                <a:ea typeface="Times New Roman" charset="0"/>
                                <a:cs typeface="Times New Roman" charset="0"/>
                              </a:rPr>
                              <m:t>C</m:t>
                            </m:r>
                          </m:e>
                          <m:sub>
                            <m:r>
                              <a:rPr lang="en-US" sz="1100" i="0">
                                <a:latin typeface="Cambria Math" charset="0"/>
                                <a:ea typeface="Times New Roman" charset="0"/>
                                <a:cs typeface="Times New Roman" charset="0"/>
                              </a:rPr>
                              <m:t>3</m:t>
                            </m:r>
                          </m:sub>
                        </m:sSub>
                        <m:r>
                          <a:rPr lang="en-US" sz="1100" i="0">
                            <a:latin typeface="Cambria Math" charset="0"/>
                            <a:ea typeface="Times New Roman" charset="0"/>
                            <a:cs typeface="Times New Roman" charset="0"/>
                          </a:rPr>
                          <m:t>)</m:t>
                        </m:r>
                      </m:num>
                      <m:den>
                        <m:r>
                          <m:rPr>
                            <m:nor/>
                          </m:rPr>
                          <a:rPr lang="en-US" sz="1100">
                            <a:latin typeface="Times New Roman" charset="0"/>
                            <a:ea typeface="Times New Roman" charset="0"/>
                            <a:cs typeface="Times New Roman" charset="0"/>
                          </a:rPr>
                          <m:t>P</m:t>
                        </m:r>
                        <m:r>
                          <m:rPr>
                            <m:nor/>
                          </m:rPr>
                          <a:rPr lang="en-US" sz="1100">
                            <a:latin typeface="Times New Roman" charset="0"/>
                            <a:ea typeface="Times New Roman" charset="0"/>
                            <a:cs typeface="Times New Roman" charset="0"/>
                          </a:rPr>
                          <m:t>(</m:t>
                        </m:r>
                        <m:r>
                          <m:rPr>
                            <m:nor/>
                          </m:rPr>
                          <a:rPr lang="en-US" sz="1100" b="0" smtClean="0">
                            <a:latin typeface="Times New Roman" charset="0"/>
                            <a:ea typeface="Times New Roman" charset="0"/>
                            <a:cs typeface="Times New Roman" charset="0"/>
                          </a:rPr>
                          <m:t>C</m:t>
                        </m:r>
                        <m:r>
                          <m:rPr>
                            <m:nor/>
                          </m:rPr>
                          <a:rPr lang="en-US" sz="1100" baseline="-25000">
                            <a:latin typeface="Times New Roman" charset="0"/>
                            <a:ea typeface="Times New Roman" charset="0"/>
                            <a:cs typeface="Times New Roman" charset="0"/>
                          </a:rPr>
                          <m:t>3</m:t>
                        </m:r>
                        <m:r>
                          <m:rPr>
                            <m:nor/>
                          </m:rPr>
                          <a:rPr lang="en-US" sz="1100">
                            <a:latin typeface="Times New Roman" charset="0"/>
                            <a:ea typeface="Times New Roman" charset="0"/>
                            <a:cs typeface="Times New Roman" charset="0"/>
                          </a:rPr>
                          <m:t>)</m:t>
                        </m:r>
                      </m:den>
                    </m:f>
                  </m:oMath>
                </a14:m>
                <a:r>
                  <a:rPr lang="en-US" sz="1100" dirty="0" smtClean="0">
                    <a:latin typeface="Cambria Math" charset="0"/>
                  </a:rPr>
                  <a:t> </a:t>
                </a:r>
              </a:p>
              <a:p>
                <a:pPr/>
                <a14:m>
                  <m:oMathPara xmlns:m="http://schemas.openxmlformats.org/officeDocument/2006/math">
                    <m:oMathParaPr>
                      <m:jc m:val="left"/>
                    </m:oMathParaPr>
                    <m:oMath xmlns:m="http://schemas.openxmlformats.org/officeDocument/2006/math">
                      <m:r>
                        <m:rPr>
                          <m:sty m:val="p"/>
                        </m:rPr>
                        <a:rPr lang="en-US" sz="1100" b="0" i="0" smtClean="0">
                          <a:solidFill>
                            <a:srgbClr val="000000"/>
                          </a:solidFill>
                          <a:latin typeface="Cambria Math" charset="0"/>
                          <a:ea typeface="Times New Roman" charset="0"/>
                          <a:cs typeface="+mj-cs"/>
                        </a:rPr>
                        <m:t>As</m:t>
                      </m:r>
                      <m:r>
                        <a:rPr lang="en-US" sz="1100" b="0" i="0" smtClean="0">
                          <a:solidFill>
                            <a:srgbClr val="000000"/>
                          </a:solidFill>
                          <a:latin typeface="Cambria Math" charset="0"/>
                          <a:ea typeface="Times New Roman" charset="0"/>
                          <a:cs typeface="+mj-cs"/>
                        </a:rPr>
                        <m:t> </m:t>
                      </m:r>
                      <m:r>
                        <m:rPr>
                          <m:sty m:val="p"/>
                        </m:rPr>
                        <a:rPr lang="en-US" sz="1100" b="0" i="0" smtClean="0">
                          <a:solidFill>
                            <a:srgbClr val="000000"/>
                          </a:solidFill>
                          <a:latin typeface="Cambria Math" charset="0"/>
                          <a:ea typeface="Times New Roman" charset="0"/>
                          <a:cs typeface="+mj-cs"/>
                        </a:rPr>
                        <m:t>R</m:t>
                      </m:r>
                      <m:r>
                        <a:rPr lang="en-US" sz="1100" b="0" i="0" smtClean="0">
                          <a:solidFill>
                            <a:srgbClr val="000000"/>
                          </a:solidFill>
                          <a:latin typeface="Cambria Math" charset="0"/>
                          <a:ea typeface="Times New Roman" charset="0"/>
                          <a:cs typeface="+mj-cs"/>
                        </a:rPr>
                        <m:t> &amp; </m:t>
                      </m:r>
                      <m:r>
                        <m:rPr>
                          <m:sty m:val="p"/>
                        </m:rPr>
                        <a:rPr lang="en-US" sz="1100" b="0" i="0" smtClean="0">
                          <a:solidFill>
                            <a:srgbClr val="000000"/>
                          </a:solidFill>
                          <a:latin typeface="Cambria Math" charset="0"/>
                          <a:ea typeface="Times New Roman" charset="0"/>
                          <a:cs typeface="+mj-cs"/>
                        </a:rPr>
                        <m:t>Kc</m:t>
                      </m:r>
                      <m:r>
                        <a:rPr lang="en-US" sz="1100" b="0" i="0" baseline="-25000" smtClean="0">
                          <a:solidFill>
                            <a:srgbClr val="000000"/>
                          </a:solidFill>
                          <a:latin typeface="Cambria Math" charset="0"/>
                          <a:ea typeface="Times New Roman" charset="0"/>
                          <a:cs typeface="+mj-cs"/>
                        </a:rPr>
                        <m:t>3</m:t>
                      </m:r>
                      <m:r>
                        <a:rPr lang="en-US" sz="1100" b="0" i="0" baseline="-25000" smtClean="0">
                          <a:solidFill>
                            <a:srgbClr val="000000"/>
                          </a:solidFill>
                          <a:latin typeface="Cambria Math" charset="0"/>
                          <a:ea typeface="Times New Roman" charset="0"/>
                          <a:cs typeface="+mj-cs"/>
                        </a:rPr>
                        <m:t> </m:t>
                      </m:r>
                      <m:r>
                        <m:rPr>
                          <m:sty m:val="p"/>
                        </m:rPr>
                        <a:rPr lang="en-US" sz="1100" b="0" i="0" smtClean="0">
                          <a:solidFill>
                            <a:srgbClr val="000000"/>
                          </a:solidFill>
                          <a:latin typeface="Cambria Math" charset="0"/>
                          <a:ea typeface="Times New Roman" charset="0"/>
                          <a:cs typeface="+mj-cs"/>
                        </a:rPr>
                        <m:t>are</m:t>
                      </m:r>
                      <m:r>
                        <a:rPr lang="en-US" sz="1100" i="0">
                          <a:solidFill>
                            <a:srgbClr val="000000"/>
                          </a:solidFill>
                          <a:latin typeface="Cambria Math" charset="0"/>
                          <a:ea typeface="Times New Roman" charset="0"/>
                          <a:cs typeface="+mj-cs"/>
                        </a:rPr>
                        <m:t> </m:t>
                      </m:r>
                      <m:r>
                        <m:rPr>
                          <m:sty m:val="p"/>
                        </m:rPr>
                        <a:rPr lang="en-US" sz="1100" i="0">
                          <a:solidFill>
                            <a:srgbClr val="000000"/>
                          </a:solidFill>
                          <a:latin typeface="Cambria Math" charset="0"/>
                          <a:ea typeface="Times New Roman" charset="0"/>
                          <a:cs typeface="+mj-cs"/>
                        </a:rPr>
                        <m:t>independent</m:t>
                      </m:r>
                      <m:r>
                        <a:rPr lang="en-US" sz="1100" i="0">
                          <a:solidFill>
                            <a:srgbClr val="000000"/>
                          </a:solidFill>
                          <a:latin typeface="Cambria Math" charset="0"/>
                          <a:ea typeface="Times New Roman" charset="0"/>
                          <a:cs typeface="+mj-cs"/>
                        </a:rPr>
                        <m:t>  </m:t>
                      </m:r>
                      <m:r>
                        <m:rPr>
                          <m:sty m:val="p"/>
                        </m:rPr>
                        <a:rPr lang="en-US" sz="1100" b="0" i="0" smtClean="0">
                          <a:solidFill>
                            <a:srgbClr val="000000"/>
                          </a:solidFill>
                          <a:latin typeface="Cambria Math" charset="0"/>
                          <a:ea typeface="Times New Roman" charset="0"/>
                          <a:cs typeface="+mj-cs"/>
                        </a:rPr>
                        <m:t>ten</m:t>
                      </m:r>
                      <m:r>
                        <a:rPr lang="en-US" sz="1100" b="0" i="0" smtClean="0">
                          <a:solidFill>
                            <a:srgbClr val="000000"/>
                          </a:solidFill>
                          <a:latin typeface="Cambria Math" charset="0"/>
                          <a:ea typeface="Times New Roman" charset="0"/>
                          <a:cs typeface="+mj-cs"/>
                        </a:rPr>
                        <m:t> </m:t>
                      </m:r>
                      <m:r>
                        <m:rPr>
                          <m:sty m:val="p"/>
                        </m:rPr>
                        <a:rPr lang="en-US" sz="1100" b="0" i="0" smtClean="0">
                          <a:solidFill>
                            <a:srgbClr val="000000"/>
                          </a:solidFill>
                          <a:latin typeface="Cambria Math" charset="0"/>
                          <a:ea typeface="Times New Roman" charset="0"/>
                          <a:cs typeface="+mj-cs"/>
                        </a:rPr>
                        <m:t>the</m:t>
                      </m:r>
                      <m:r>
                        <a:rPr lang="en-US" sz="1100" b="0" i="0" smtClean="0">
                          <a:solidFill>
                            <a:srgbClr val="000000"/>
                          </a:solidFill>
                          <a:latin typeface="Cambria Math" charset="0"/>
                          <a:ea typeface="Times New Roman" charset="0"/>
                          <a:cs typeface="+mj-cs"/>
                        </a:rPr>
                        <m:t> </m:t>
                      </m:r>
                      <m:r>
                        <m:rPr>
                          <m:sty m:val="p"/>
                        </m:rPr>
                        <a:rPr lang="en-US" sz="1100" i="0">
                          <a:solidFill>
                            <a:srgbClr val="000000"/>
                          </a:solidFill>
                          <a:latin typeface="Cambria Math" charset="0"/>
                          <a:ea typeface="Times New Roman" charset="0"/>
                          <a:cs typeface="+mj-cs"/>
                        </a:rPr>
                        <m:t>probbility</m:t>
                      </m:r>
                      <m:r>
                        <a:rPr lang="en-US" sz="1100" i="0">
                          <a:solidFill>
                            <a:srgbClr val="000000"/>
                          </a:solidFill>
                          <a:latin typeface="Cambria Math" charset="0"/>
                          <a:ea typeface="Times New Roman" charset="0"/>
                          <a:cs typeface="+mj-cs"/>
                        </a:rPr>
                        <m:t> </m:t>
                      </m:r>
                    </m:oMath>
                  </m:oMathPara>
                </a14:m>
                <a:endParaRPr lang="en-US" sz="1100" dirty="0" smtClean="0">
                  <a:solidFill>
                    <a:srgbClr val="000000"/>
                  </a:solidFill>
                  <a:latin typeface="Cambria Math" charset="0"/>
                  <a:ea typeface="Times New Roman" charset="0"/>
                  <a:cs typeface="+mj-cs"/>
                </a:endParaRPr>
              </a:p>
              <a:p>
                <a14:m>
                  <m:oMath xmlns:m="http://schemas.openxmlformats.org/officeDocument/2006/math">
                    <m:r>
                      <m:rPr>
                        <m:nor/>
                      </m:rPr>
                      <a:rPr lang="en-US" sz="1100">
                        <a:latin typeface="Times New Roman" charset="0"/>
                        <a:ea typeface="Times New Roman" charset="0"/>
                        <a:cs typeface="+mj-cs"/>
                      </a:rPr>
                      <m:t>P</m:t>
                    </m:r>
                    <m:r>
                      <m:rPr>
                        <m:nor/>
                      </m:rPr>
                      <a:rPr lang="en-US" sz="1100">
                        <a:latin typeface="Times New Roman" charset="0"/>
                        <a:ea typeface="Times New Roman" charset="0"/>
                        <a:cs typeface="+mj-cs"/>
                      </a:rPr>
                      <m:t>(</m:t>
                    </m:r>
                    <m:r>
                      <m:rPr>
                        <m:sty m:val="p"/>
                      </m:rPr>
                      <a:rPr lang="en-US" sz="1100" i="0">
                        <a:latin typeface="Cambria Math" charset="0"/>
                        <a:ea typeface="Times New Roman" charset="0"/>
                        <a:cs typeface="+mj-cs"/>
                      </a:rPr>
                      <m:t>R</m:t>
                    </m:r>
                    <m:r>
                      <a:rPr lang="en-US" sz="1100" i="0">
                        <a:latin typeface="Cambria Math" charset="0"/>
                        <a:ea typeface="Times New Roman" charset="0"/>
                        <a:cs typeface="+mj-cs"/>
                      </a:rPr>
                      <m:t>⋂</m:t>
                    </m:r>
                    <m:sSub>
                      <m:sSubPr>
                        <m:ctrlPr>
                          <a:rPr lang="en-US" sz="1100" i="1" smtClean="0">
                            <a:latin typeface="Cambria Math" panose="02040503050406030204" pitchFamily="18" charset="0"/>
                            <a:ea typeface="Times New Roman" charset="0"/>
                            <a:cs typeface="+mj-cs"/>
                          </a:rPr>
                        </m:ctrlPr>
                      </m:sSubPr>
                      <m:e>
                        <m:r>
                          <m:rPr>
                            <m:nor/>
                          </m:rPr>
                          <a:rPr lang="en-US" sz="1100" b="0" i="0" smtClean="0">
                            <a:latin typeface="Times New Roman" charset="0"/>
                            <a:ea typeface="Times New Roman" charset="0"/>
                            <a:cs typeface="+mj-cs"/>
                          </a:rPr>
                          <m:t>C</m:t>
                        </m:r>
                      </m:e>
                      <m:sub>
                        <m:r>
                          <a:rPr lang="en-US" sz="1100" i="0">
                            <a:latin typeface="Cambria Math" charset="0"/>
                            <a:ea typeface="Times New Roman" charset="0"/>
                            <a:cs typeface="+mj-cs"/>
                          </a:rPr>
                          <m:t>3</m:t>
                        </m:r>
                      </m:sub>
                    </m:sSub>
                    <m:r>
                      <a:rPr lang="en-US" sz="1100" i="0">
                        <a:latin typeface="Cambria Math" charset="0"/>
                        <a:ea typeface="Times New Roman" charset="0"/>
                        <a:cs typeface="+mj-cs"/>
                      </a:rPr>
                      <m:t>)</m:t>
                    </m:r>
                  </m:oMath>
                </a14:m>
                <a:r>
                  <a:rPr lang="en-US" sz="1100" dirty="0">
                    <a:latin typeface="Cambria Math" charset="0"/>
                    <a:cs typeface="+mj-cs"/>
                  </a:rPr>
                  <a:t> =</a:t>
                </a:r>
                <a14:m>
                  <m:oMath xmlns:m="http://schemas.openxmlformats.org/officeDocument/2006/math">
                    <m:r>
                      <a:rPr lang="en-US" sz="1100" i="0">
                        <a:latin typeface="Cambria Math" charset="0"/>
                        <a:ea typeface="Times New Roman" charset="0"/>
                        <a:cs typeface="+mj-cs"/>
                      </a:rPr>
                      <m:t> </m:t>
                    </m:r>
                    <m:r>
                      <m:rPr>
                        <m:nor/>
                      </m:rPr>
                      <a:rPr lang="en-US" sz="1100" smtClean="0">
                        <a:solidFill>
                          <a:srgbClr val="FF0000"/>
                        </a:solidFill>
                        <a:latin typeface="Times New Roman" charset="0"/>
                        <a:ea typeface="Times New Roman" charset="0"/>
                        <a:cs typeface="+mj-cs"/>
                      </a:rPr>
                      <m:t>P</m:t>
                    </m:r>
                    <m:r>
                      <m:rPr>
                        <m:nor/>
                      </m:rPr>
                      <a:rPr lang="en-US" sz="1100" smtClean="0">
                        <a:solidFill>
                          <a:srgbClr val="FF0000"/>
                        </a:solidFill>
                        <a:latin typeface="Times New Roman" charset="0"/>
                        <a:ea typeface="Times New Roman" charset="0"/>
                        <a:cs typeface="+mj-cs"/>
                      </a:rPr>
                      <m:t>(</m:t>
                    </m:r>
                    <m:r>
                      <m:rPr>
                        <m:sty m:val="p"/>
                      </m:rPr>
                      <a:rPr lang="en-US" sz="1100" i="0">
                        <a:solidFill>
                          <a:srgbClr val="FF0000"/>
                        </a:solidFill>
                        <a:latin typeface="Cambria Math" charset="0"/>
                        <a:ea typeface="Times New Roman" charset="0"/>
                        <a:cs typeface="+mj-cs"/>
                      </a:rPr>
                      <m:t>R</m:t>
                    </m:r>
                    <m:r>
                      <a:rPr lang="en-US" sz="1100" i="0">
                        <a:solidFill>
                          <a:srgbClr val="FF0000"/>
                        </a:solidFill>
                        <a:latin typeface="Cambria Math" charset="0"/>
                        <a:ea typeface="Times New Roman" charset="0"/>
                        <a:cs typeface="+mj-cs"/>
                      </a:rPr>
                      <m:t>|</m:t>
                    </m:r>
                    <m:sSub>
                      <m:sSubPr>
                        <m:ctrlPr>
                          <a:rPr lang="en-US" sz="1100" i="1">
                            <a:solidFill>
                              <a:srgbClr val="FF0000"/>
                            </a:solidFill>
                            <a:latin typeface="Cambria Math" panose="02040503050406030204" pitchFamily="18" charset="0"/>
                            <a:ea typeface="Times New Roman" charset="0"/>
                            <a:cs typeface="+mj-cs"/>
                          </a:rPr>
                        </m:ctrlPr>
                      </m:sSubPr>
                      <m:e>
                        <m:r>
                          <m:rPr>
                            <m:nor/>
                          </m:rPr>
                          <a:rPr lang="en-US" sz="1100" b="0" smtClean="0">
                            <a:solidFill>
                              <a:srgbClr val="FF0000"/>
                            </a:solidFill>
                            <a:latin typeface="Times New Roman" charset="0"/>
                            <a:ea typeface="Times New Roman" charset="0"/>
                            <a:cs typeface="+mj-cs"/>
                          </a:rPr>
                          <m:t>C</m:t>
                        </m:r>
                      </m:e>
                      <m:sub>
                        <m:r>
                          <a:rPr lang="en-US" sz="1100" i="0">
                            <a:solidFill>
                              <a:srgbClr val="FF0000"/>
                            </a:solidFill>
                            <a:latin typeface="Cambria Math" charset="0"/>
                            <a:ea typeface="Times New Roman" charset="0"/>
                            <a:cs typeface="+mj-cs"/>
                          </a:rPr>
                          <m:t>3</m:t>
                        </m:r>
                      </m:sub>
                    </m:sSub>
                    <m:r>
                      <a:rPr lang="en-US" sz="1100" i="0">
                        <a:solidFill>
                          <a:srgbClr val="FF0000"/>
                        </a:solidFill>
                        <a:latin typeface="Cambria Math" charset="0"/>
                        <a:ea typeface="Times New Roman" charset="0"/>
                        <a:cs typeface="+mj-cs"/>
                      </a:rPr>
                      <m:t>)</m:t>
                    </m:r>
                  </m:oMath>
                </a14:m>
                <a:r>
                  <a:rPr lang="en-US" sz="1100" dirty="0">
                    <a:solidFill>
                      <a:srgbClr val="FF0000"/>
                    </a:solidFill>
                    <a:latin typeface="Cambria Math" charset="0"/>
                    <a:cs typeface="+mj-cs"/>
                  </a:rPr>
                  <a:t> </a:t>
                </a:r>
                <a14:m>
                  <m:oMath xmlns:m="http://schemas.openxmlformats.org/officeDocument/2006/math">
                    <m:r>
                      <a:rPr lang="en-US" sz="1100" i="0">
                        <a:solidFill>
                          <a:srgbClr val="FF0000"/>
                        </a:solidFill>
                        <a:latin typeface="Cambria Math" charset="0"/>
                        <a:ea typeface="Times New Roman" charset="0"/>
                        <a:cs typeface="+mj-cs"/>
                      </a:rPr>
                      <m:t>∗</m:t>
                    </m:r>
                    <m:r>
                      <m:rPr>
                        <m:nor/>
                      </m:rPr>
                      <a:rPr lang="en-US" sz="1100">
                        <a:solidFill>
                          <a:srgbClr val="FF0000"/>
                        </a:solidFill>
                        <a:latin typeface="Times New Roman" charset="0"/>
                        <a:ea typeface="Times New Roman" charset="0"/>
                        <a:cs typeface="+mj-cs"/>
                      </a:rPr>
                      <m:t>P</m:t>
                    </m:r>
                    <m:r>
                      <m:rPr>
                        <m:nor/>
                      </m:rPr>
                      <a:rPr lang="en-US" sz="1100">
                        <a:solidFill>
                          <a:srgbClr val="FF0000"/>
                        </a:solidFill>
                        <a:latin typeface="Times New Roman" charset="0"/>
                        <a:ea typeface="Times New Roman" charset="0"/>
                        <a:cs typeface="+mj-cs"/>
                      </a:rPr>
                      <m:t>(</m:t>
                    </m:r>
                    <m:sSub>
                      <m:sSubPr>
                        <m:ctrlPr>
                          <a:rPr lang="en-US" sz="1100" i="1" smtClean="0">
                            <a:solidFill>
                              <a:srgbClr val="FF0000"/>
                            </a:solidFill>
                            <a:latin typeface="Cambria Math" panose="02040503050406030204" pitchFamily="18" charset="0"/>
                            <a:ea typeface="Times New Roman" charset="0"/>
                            <a:cs typeface="+mj-cs"/>
                          </a:rPr>
                        </m:ctrlPr>
                      </m:sSubPr>
                      <m:e>
                        <m:r>
                          <m:rPr>
                            <m:nor/>
                          </m:rPr>
                          <a:rPr lang="en-US" sz="1100" b="0" smtClean="0">
                            <a:solidFill>
                              <a:srgbClr val="FF0000"/>
                            </a:solidFill>
                            <a:latin typeface="Times New Roman" charset="0"/>
                            <a:ea typeface="Times New Roman" charset="0"/>
                            <a:cs typeface="+mj-cs"/>
                          </a:rPr>
                          <m:t>C</m:t>
                        </m:r>
                      </m:e>
                      <m:sub>
                        <m:r>
                          <a:rPr lang="en-US" sz="1100" i="0">
                            <a:solidFill>
                              <a:srgbClr val="FF0000"/>
                            </a:solidFill>
                            <a:latin typeface="Cambria Math" charset="0"/>
                            <a:ea typeface="Times New Roman" charset="0"/>
                            <a:cs typeface="+mj-cs"/>
                          </a:rPr>
                          <m:t>3</m:t>
                        </m:r>
                      </m:sub>
                    </m:sSub>
                    <m:r>
                      <a:rPr lang="en-US" sz="1100" i="0">
                        <a:solidFill>
                          <a:srgbClr val="FF0000"/>
                        </a:solidFill>
                        <a:latin typeface="Cambria Math" charset="0"/>
                        <a:ea typeface="Times New Roman" charset="0"/>
                        <a:cs typeface="+mj-cs"/>
                      </a:rPr>
                      <m:t>)</m:t>
                    </m:r>
                  </m:oMath>
                </a14:m>
                <a:r>
                  <a:rPr lang="en-US" sz="1100" dirty="0" smtClean="0">
                    <a:solidFill>
                      <a:srgbClr val="FF0000"/>
                    </a:solidFill>
                    <a:latin typeface="Cambria Math" charset="0"/>
                    <a:cs typeface="+mj-cs"/>
                  </a:rPr>
                  <a:t> </a:t>
                </a:r>
                <a:r>
                  <a:rPr lang="en-US" sz="1100" dirty="0" smtClean="0">
                    <a:latin typeface="Cambria Math" charset="0"/>
                    <a:cs typeface="+mj-cs"/>
                  </a:rPr>
                  <a:t>( </a:t>
                </a:r>
                <a14:m>
                  <m:oMath xmlns:m="http://schemas.openxmlformats.org/officeDocument/2006/math">
                    <m:r>
                      <m:rPr>
                        <m:nor/>
                      </m:rPr>
                      <a:rPr lang="en-US" sz="1100">
                        <a:latin typeface="Times New Roman" charset="0"/>
                        <a:ea typeface="Times New Roman" charset="0"/>
                        <a:cs typeface="+mj-cs"/>
                      </a:rPr>
                      <m:t>the</m:t>
                    </m:r>
                    <m:r>
                      <m:rPr>
                        <m:nor/>
                      </m:rPr>
                      <a:rPr lang="en-US" sz="1100">
                        <a:latin typeface="Times New Roman" charset="0"/>
                        <a:ea typeface="Times New Roman" charset="0"/>
                        <a:cs typeface="+mj-cs"/>
                      </a:rPr>
                      <m:t> </m:t>
                    </m:r>
                    <m:r>
                      <m:rPr>
                        <m:nor/>
                      </m:rPr>
                      <a:rPr lang="en-US" sz="1100">
                        <a:latin typeface="Times New Roman" charset="0"/>
                        <a:ea typeface="Times New Roman" charset="0"/>
                        <a:cs typeface="+mj-cs"/>
                      </a:rPr>
                      <m:t>nominator</m:t>
                    </m:r>
                    <m:r>
                      <m:rPr>
                        <m:nor/>
                      </m:rPr>
                      <a:rPr lang="en-US" sz="1100">
                        <a:latin typeface="Times New Roman" charset="0"/>
                        <a:ea typeface="Times New Roman" charset="0"/>
                        <a:cs typeface="+mj-cs"/>
                      </a:rPr>
                      <m:t> </m:t>
                    </m:r>
                    <m:r>
                      <m:rPr>
                        <m:nor/>
                      </m:rPr>
                      <a:rPr lang="en-US" sz="1100" b="0" smtClean="0">
                        <a:latin typeface="Times New Roman" charset="0"/>
                        <a:ea typeface="Times New Roman" charset="0"/>
                        <a:cs typeface="+mj-cs"/>
                      </a:rPr>
                      <m:t>in</m:t>
                    </m:r>
                    <m:r>
                      <m:rPr>
                        <m:nor/>
                      </m:rPr>
                      <a:rPr lang="en-US" sz="1100">
                        <a:latin typeface="Times New Roman" charset="0"/>
                        <a:ea typeface="Times New Roman" charset="0"/>
                        <a:cs typeface="+mj-cs"/>
                      </a:rPr>
                      <m:t> </m:t>
                    </m:r>
                    <m:r>
                      <m:rPr>
                        <m:nor/>
                      </m:rPr>
                      <a:rPr lang="en-US" sz="1100">
                        <a:latin typeface="Times New Roman" charset="0"/>
                        <a:ea typeface="Times New Roman" charset="0"/>
                        <a:cs typeface="+mj-cs"/>
                      </a:rPr>
                      <m:t>the</m:t>
                    </m:r>
                    <m:r>
                      <m:rPr>
                        <m:nor/>
                      </m:rPr>
                      <a:rPr lang="en-US" sz="1100">
                        <a:latin typeface="Times New Roman" charset="0"/>
                        <a:ea typeface="Times New Roman" charset="0"/>
                        <a:cs typeface="+mj-cs"/>
                      </a:rPr>
                      <m:t> </m:t>
                    </m:r>
                    <m:r>
                      <m:rPr>
                        <m:nor/>
                      </m:rPr>
                      <a:rPr lang="en-US" sz="1100" b="0" smtClean="0">
                        <a:latin typeface="Times New Roman" charset="0"/>
                        <a:ea typeface="Times New Roman" charset="0"/>
                        <a:cs typeface="+mj-cs"/>
                      </a:rPr>
                      <m:t>used</m:t>
                    </m:r>
                    <m:r>
                      <m:rPr>
                        <m:nor/>
                      </m:rPr>
                      <a:rPr lang="en-US" sz="1100" b="0" smtClean="0">
                        <a:latin typeface="Times New Roman" charset="0"/>
                        <a:ea typeface="Times New Roman" charset="0"/>
                        <a:cs typeface="+mj-cs"/>
                      </a:rPr>
                      <m:t> </m:t>
                    </m:r>
                    <m:r>
                      <m:rPr>
                        <m:nor/>
                      </m:rPr>
                      <a:rPr lang="en-US" sz="1100">
                        <a:latin typeface="Times New Roman" charset="0"/>
                        <a:ea typeface="Times New Roman" charset="0"/>
                        <a:cs typeface="+mj-cs"/>
                      </a:rPr>
                      <m:t>Bayes</m:t>
                    </m:r>
                    <m:r>
                      <m:rPr>
                        <m:nor/>
                      </m:rPr>
                      <a:rPr lang="en-US" sz="1100">
                        <a:latin typeface="Times New Roman" charset="0"/>
                        <a:ea typeface="Times New Roman" charset="0"/>
                        <a:cs typeface="+mj-cs"/>
                      </a:rPr>
                      <m:t> </m:t>
                    </m:r>
                    <m:r>
                      <m:rPr>
                        <m:nor/>
                      </m:rPr>
                      <a:rPr lang="en-US" sz="1100">
                        <a:latin typeface="Times New Roman" charset="0"/>
                        <a:ea typeface="Times New Roman" charset="0"/>
                        <a:cs typeface="+mj-cs"/>
                      </a:rPr>
                      <m:t>equation</m:t>
                    </m:r>
                    <m:r>
                      <m:rPr>
                        <m:nor/>
                      </m:rPr>
                      <a:rPr lang="en-US" sz="1100">
                        <a:latin typeface="Times New Roman" charset="0"/>
                        <a:ea typeface="Times New Roman" charset="0"/>
                        <a:cs typeface="+mj-cs"/>
                      </a:rPr>
                      <m:t> </m:t>
                    </m:r>
                  </m:oMath>
                </a14:m>
                <a:r>
                  <a:rPr lang="en-US" sz="1100" dirty="0" smtClean="0">
                    <a:latin typeface="Cambria Math" charset="0"/>
                    <a:cs typeface="+mj-cs"/>
                  </a:rPr>
                  <a:t>)</a:t>
                </a:r>
              </a:p>
              <a:p>
                <a:r>
                  <a:rPr lang="en-US" sz="1100" dirty="0" smtClean="0">
                    <a:latin typeface="Cambria Math" charset="0"/>
                    <a:ea typeface="Cambria Math" charset="0"/>
                    <a:cs typeface="Cambria Math" charset="0"/>
                  </a:rPr>
                  <a:t>= </a:t>
                </a:r>
                <a14:m>
                  <m:oMath xmlns:m="http://schemas.openxmlformats.org/officeDocument/2006/math">
                    <m:r>
                      <a:rPr lang="en-US" sz="1100" i="0">
                        <a:latin typeface="Cambria Math" charset="0"/>
                        <a:cs typeface="+mj-cs"/>
                      </a:rPr>
                      <m:t>[</m:t>
                    </m:r>
                    <m:r>
                      <m:rPr>
                        <m:sty m:val="p"/>
                      </m:rPr>
                      <a:rPr lang="en-US" sz="1100" i="0">
                        <a:latin typeface="Cambria Math" charset="0"/>
                        <a:cs typeface="+mj-cs"/>
                      </a:rPr>
                      <m:t>P</m:t>
                    </m:r>
                    <m:d>
                      <m:dPr>
                        <m:ctrlPr>
                          <a:rPr lang="en-US" sz="1100" i="1">
                            <a:latin typeface="Cambria Math" panose="02040503050406030204" pitchFamily="18" charset="0"/>
                            <a:cs typeface="+mj-cs"/>
                          </a:rPr>
                        </m:ctrlPr>
                      </m:dPr>
                      <m:e>
                        <m:sSub>
                          <m:sSubPr>
                            <m:ctrlPr>
                              <a:rPr lang="en-US" sz="1100" i="1">
                                <a:latin typeface="Cambria Math" panose="02040503050406030204" pitchFamily="18" charset="0"/>
                                <a:cs typeface="+mj-cs"/>
                              </a:rPr>
                            </m:ctrlPr>
                          </m:sSubPr>
                          <m:e>
                            <m:r>
                              <m:rPr>
                                <m:sty m:val="p"/>
                              </m:rPr>
                              <a:rPr lang="en-US" sz="1100" b="0" i="0" smtClean="0">
                                <a:latin typeface="Cambria Math" charset="0"/>
                                <a:cs typeface="+mj-cs"/>
                              </a:rPr>
                              <m:t>C</m:t>
                            </m:r>
                          </m:e>
                          <m:sub>
                            <m:r>
                              <a:rPr lang="en-US" sz="1100" i="0">
                                <a:latin typeface="Cambria Math" charset="0"/>
                                <a:cs typeface="+mj-cs"/>
                              </a:rPr>
                              <m:t>1</m:t>
                            </m:r>
                          </m:sub>
                        </m:sSub>
                      </m:e>
                      <m:e>
                        <m:r>
                          <a:rPr lang="en-US" sz="1100" i="0">
                            <a:latin typeface="Cambria Math" charset="0"/>
                            <a:cs typeface="+mj-cs"/>
                          </a:rPr>
                          <m:t> </m:t>
                        </m:r>
                        <m:sSub>
                          <m:sSubPr>
                            <m:ctrlPr>
                              <a:rPr lang="en-US" sz="1100" i="1" smtClean="0">
                                <a:latin typeface="Cambria Math" panose="02040503050406030204" pitchFamily="18" charset="0"/>
                                <a:cs typeface="+mj-cs"/>
                              </a:rPr>
                            </m:ctrlPr>
                          </m:sSubPr>
                          <m:e>
                            <m:r>
                              <m:rPr>
                                <m:sty m:val="p"/>
                              </m:rPr>
                              <a:rPr lang="en-US" sz="1100" b="0" i="0" smtClean="0">
                                <a:latin typeface="Cambria Math" charset="0"/>
                                <a:cs typeface="+mj-cs"/>
                              </a:rPr>
                              <m:t>C</m:t>
                            </m:r>
                          </m:e>
                          <m:sub>
                            <m:r>
                              <a:rPr lang="en-US" sz="1100" i="0">
                                <a:latin typeface="Cambria Math" charset="0"/>
                                <a:cs typeface="+mj-cs"/>
                              </a:rPr>
                              <m:t>3</m:t>
                            </m:r>
                          </m:sub>
                        </m:sSub>
                      </m:e>
                    </m:d>
                  </m:oMath>
                </a14:m>
                <a:r>
                  <a:rPr lang="en-US" sz="1100" dirty="0">
                    <a:cs typeface="+mj-cs"/>
                  </a:rPr>
                  <a:t> </a:t>
                </a:r>
                <a14:m>
                  <m:oMath xmlns:m="http://schemas.openxmlformats.org/officeDocument/2006/math">
                    <m:r>
                      <a:rPr lang="en-US" sz="1100" i="0">
                        <a:latin typeface="Cambria Math" charset="0"/>
                        <a:cs typeface="+mj-cs"/>
                      </a:rPr>
                      <m:t>∗</m:t>
                    </m:r>
                  </m:oMath>
                </a14:m>
                <a:r>
                  <a:rPr lang="ar-SA" sz="1100" dirty="0">
                    <a:cs typeface="+mj-cs"/>
                  </a:rPr>
                  <a:t> </a:t>
                </a:r>
                <a14:m>
                  <m:oMath xmlns:m="http://schemas.openxmlformats.org/officeDocument/2006/math">
                    <m:sSub>
                      <m:sSubPr>
                        <m:ctrlPr>
                          <a:rPr lang="en-US" sz="1100" i="1">
                            <a:latin typeface="Cambria Math" panose="02040503050406030204" pitchFamily="18" charset="0"/>
                            <a:cs typeface="+mj-cs"/>
                          </a:rPr>
                        </m:ctrlPr>
                      </m:sSubPr>
                      <m:e>
                        <m:r>
                          <m:rPr>
                            <m:sty m:val="p"/>
                          </m:rPr>
                          <a:rPr lang="en-US" sz="1100" i="0">
                            <a:latin typeface="Cambria Math" charset="0"/>
                            <a:cs typeface="+mj-cs"/>
                          </a:rPr>
                          <m:t>P</m:t>
                        </m:r>
                        <m:r>
                          <a:rPr lang="en-US" sz="1100" i="0">
                            <a:latin typeface="Cambria Math" charset="0"/>
                            <a:cs typeface="+mj-cs"/>
                          </a:rPr>
                          <m:t>(</m:t>
                        </m:r>
                        <m:r>
                          <m:rPr>
                            <m:sty m:val="p"/>
                          </m:rPr>
                          <a:rPr lang="en-US" sz="1100" b="0" i="0" smtClean="0">
                            <a:latin typeface="Cambria Math" charset="0"/>
                            <a:cs typeface="+mj-cs"/>
                          </a:rPr>
                          <m:t>C</m:t>
                        </m:r>
                      </m:e>
                      <m:sub>
                        <m:r>
                          <a:rPr lang="en-US" sz="1100" i="0">
                            <a:latin typeface="Cambria Math" charset="0"/>
                            <a:cs typeface="+mj-cs"/>
                          </a:rPr>
                          <m:t>3</m:t>
                        </m:r>
                      </m:sub>
                    </m:sSub>
                  </m:oMath>
                </a14:m>
                <a:r>
                  <a:rPr lang="en-US" sz="1100" dirty="0">
                    <a:cs typeface="+mj-cs"/>
                  </a:rPr>
                  <a:t>)]</a:t>
                </a:r>
                <a14:m>
                  <m:oMath xmlns:m="http://schemas.openxmlformats.org/officeDocument/2006/math">
                    <m:r>
                      <a:rPr lang="en-US" sz="1100" i="0">
                        <a:latin typeface="Cambria Math" charset="0"/>
                        <a:ea typeface="Times New Roman" charset="0"/>
                        <a:cs typeface="+mj-cs"/>
                      </a:rPr>
                      <m:t>∗</m:t>
                    </m:r>
                    <m:r>
                      <a:rPr lang="en-US" sz="1100" i="0">
                        <a:latin typeface="Cambria Math" charset="0"/>
                        <a:cs typeface="+mj-cs"/>
                      </a:rPr>
                      <m:t>[</m:t>
                    </m:r>
                    <m:r>
                      <m:rPr>
                        <m:sty m:val="p"/>
                      </m:rPr>
                      <a:rPr lang="en-US" sz="1100" i="0">
                        <a:latin typeface="Cambria Math" charset="0"/>
                        <a:cs typeface="+mj-cs"/>
                      </a:rPr>
                      <m:t>P</m:t>
                    </m:r>
                    <m:d>
                      <m:dPr>
                        <m:ctrlPr>
                          <a:rPr lang="en-US" sz="1100" i="1">
                            <a:latin typeface="Cambria Math" panose="02040503050406030204" pitchFamily="18" charset="0"/>
                            <a:cs typeface="+mj-cs"/>
                          </a:rPr>
                        </m:ctrlPr>
                      </m:dPr>
                      <m:e>
                        <m:sSub>
                          <m:sSubPr>
                            <m:ctrlPr>
                              <a:rPr lang="en-US" sz="1100" i="1">
                                <a:latin typeface="Cambria Math" panose="02040503050406030204" pitchFamily="18" charset="0"/>
                                <a:cs typeface="+mj-cs"/>
                              </a:rPr>
                            </m:ctrlPr>
                          </m:sSubPr>
                          <m:e>
                            <m:r>
                              <m:rPr>
                                <m:sty m:val="p"/>
                              </m:rPr>
                              <a:rPr lang="en-US" sz="1100" b="0" i="0" smtClean="0">
                                <a:latin typeface="Cambria Math" charset="0"/>
                                <a:cs typeface="+mj-cs"/>
                              </a:rPr>
                              <m:t>C</m:t>
                            </m:r>
                          </m:e>
                          <m:sub>
                            <m:r>
                              <a:rPr lang="en-US" sz="1100" i="0">
                                <a:latin typeface="Cambria Math" charset="0"/>
                                <a:cs typeface="+mj-cs"/>
                              </a:rPr>
                              <m:t>2</m:t>
                            </m:r>
                          </m:sub>
                        </m:sSub>
                      </m:e>
                      <m:e>
                        <m:r>
                          <a:rPr lang="en-US" sz="1100" i="0">
                            <a:latin typeface="Cambria Math" charset="0"/>
                            <a:cs typeface="+mj-cs"/>
                          </a:rPr>
                          <m:t> </m:t>
                        </m:r>
                        <m:sSub>
                          <m:sSubPr>
                            <m:ctrlPr>
                              <a:rPr lang="en-US" sz="1100" i="1">
                                <a:latin typeface="Cambria Math" panose="02040503050406030204" pitchFamily="18" charset="0"/>
                                <a:cs typeface="+mj-cs"/>
                              </a:rPr>
                            </m:ctrlPr>
                          </m:sSubPr>
                          <m:e>
                            <m:r>
                              <m:rPr>
                                <m:sty m:val="p"/>
                              </m:rPr>
                              <a:rPr lang="en-US" sz="1100" b="0" i="0" smtClean="0">
                                <a:latin typeface="Cambria Math" charset="0"/>
                                <a:cs typeface="+mj-cs"/>
                              </a:rPr>
                              <m:t>C</m:t>
                            </m:r>
                          </m:e>
                          <m:sub>
                            <m:r>
                              <a:rPr lang="en-US" sz="1100" i="0">
                                <a:latin typeface="Cambria Math" charset="0"/>
                                <a:cs typeface="+mj-cs"/>
                              </a:rPr>
                              <m:t>3</m:t>
                            </m:r>
                          </m:sub>
                        </m:sSub>
                      </m:e>
                    </m:d>
                  </m:oMath>
                </a14:m>
                <a:r>
                  <a:rPr lang="en-US" sz="1100" dirty="0">
                    <a:cs typeface="+mj-cs"/>
                  </a:rPr>
                  <a:t> </a:t>
                </a:r>
                <a14:m>
                  <m:oMath xmlns:m="http://schemas.openxmlformats.org/officeDocument/2006/math">
                    <m:r>
                      <a:rPr lang="en-US" sz="1100" i="0">
                        <a:latin typeface="Cambria Math" charset="0"/>
                        <a:cs typeface="+mj-cs"/>
                      </a:rPr>
                      <m:t>∗</m:t>
                    </m:r>
                  </m:oMath>
                </a14:m>
                <a:r>
                  <a:rPr lang="ar-SA" sz="1100" dirty="0">
                    <a:cs typeface="+mj-cs"/>
                  </a:rPr>
                  <a:t> </a:t>
                </a:r>
                <a14:m>
                  <m:oMath xmlns:m="http://schemas.openxmlformats.org/officeDocument/2006/math">
                    <m:sSub>
                      <m:sSubPr>
                        <m:ctrlPr>
                          <a:rPr lang="en-US" sz="1100" i="1">
                            <a:latin typeface="Cambria Math" panose="02040503050406030204" pitchFamily="18" charset="0"/>
                            <a:cs typeface="+mj-cs"/>
                          </a:rPr>
                        </m:ctrlPr>
                      </m:sSubPr>
                      <m:e>
                        <m:r>
                          <m:rPr>
                            <m:sty m:val="p"/>
                          </m:rPr>
                          <a:rPr lang="en-US" sz="1100" i="0">
                            <a:latin typeface="Cambria Math" charset="0"/>
                            <a:cs typeface="+mj-cs"/>
                          </a:rPr>
                          <m:t>P</m:t>
                        </m:r>
                        <m:r>
                          <a:rPr lang="en-US" sz="1100" i="0">
                            <a:latin typeface="Cambria Math" charset="0"/>
                            <a:cs typeface="+mj-cs"/>
                          </a:rPr>
                          <m:t>(</m:t>
                        </m:r>
                        <m:r>
                          <m:rPr>
                            <m:sty m:val="p"/>
                          </m:rPr>
                          <a:rPr lang="en-US" sz="1100" b="0" i="0" smtClean="0">
                            <a:latin typeface="Cambria Math" charset="0"/>
                            <a:cs typeface="+mj-cs"/>
                          </a:rPr>
                          <m:t>C</m:t>
                        </m:r>
                      </m:e>
                      <m:sub>
                        <m:r>
                          <a:rPr lang="en-US" sz="1100" i="0">
                            <a:latin typeface="Cambria Math" charset="0"/>
                            <a:cs typeface="+mj-cs"/>
                          </a:rPr>
                          <m:t>3</m:t>
                        </m:r>
                      </m:sub>
                    </m:sSub>
                  </m:oMath>
                </a14:m>
                <a:r>
                  <a:rPr lang="en-US" sz="1100" dirty="0">
                    <a:cs typeface="+mj-cs"/>
                  </a:rPr>
                  <a:t>)] </a:t>
                </a:r>
                <a14:m>
                  <m:oMath xmlns:m="http://schemas.openxmlformats.org/officeDocument/2006/math">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Based</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on</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our</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definition</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of</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R</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R</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is</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a</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group</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of</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c</m:t>
                    </m:r>
                    <m:r>
                      <a:rPr lang="en-US" sz="1100" b="0" i="0" baseline="-25000" smtClean="0">
                        <a:latin typeface="Cambria Math" charset="0"/>
                        <a:ea typeface="Times New Roman" charset="0"/>
                        <a:cs typeface="+mj-cs"/>
                      </a:rPr>
                      <m:t>1</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and</m:t>
                    </m:r>
                    <m:r>
                      <a:rPr lang="en-US" sz="1100" b="0" i="0" smtClean="0">
                        <a:latin typeface="Cambria Math" charset="0"/>
                        <a:ea typeface="Times New Roman" charset="0"/>
                        <a:cs typeface="+mj-cs"/>
                      </a:rPr>
                      <m:t> </m:t>
                    </m:r>
                    <m:r>
                      <m:rPr>
                        <m:sty m:val="p"/>
                      </m:rPr>
                      <a:rPr lang="en-US" sz="1100" b="0" i="0" smtClean="0">
                        <a:latin typeface="Cambria Math" charset="0"/>
                        <a:ea typeface="Times New Roman" charset="0"/>
                        <a:cs typeface="+mj-cs"/>
                      </a:rPr>
                      <m:t>c</m:t>
                    </m:r>
                    <m:r>
                      <a:rPr lang="en-US" sz="1100" b="0" i="0" baseline="-25000" smtClean="0">
                        <a:latin typeface="Cambria Math" charset="0"/>
                        <a:ea typeface="Times New Roman" charset="0"/>
                        <a:cs typeface="+mj-cs"/>
                      </a:rPr>
                      <m:t>2</m:t>
                    </m:r>
                  </m:oMath>
                </a14:m>
                <a:endParaRPr lang="en-US" sz="1100" baseline="-25000" dirty="0">
                  <a:latin typeface="Times New Roman" charset="0"/>
                  <a:ea typeface="Times New Roman" charset="0"/>
                  <a:cs typeface="+mj-cs"/>
                </a:endParaRPr>
              </a:p>
              <a:p>
                <a14:m>
                  <m:oMath xmlns:m="http://schemas.openxmlformats.org/officeDocument/2006/math">
                    <m:r>
                      <a:rPr lang="en-US" sz="1100" b="0" i="0" smtClean="0">
                        <a:latin typeface="Cambria Math" charset="0"/>
                      </a:rPr>
                      <m:t>=</m:t>
                    </m:r>
                    <m:r>
                      <a:rPr lang="en-US" sz="1100" i="0">
                        <a:latin typeface="Cambria Math" charset="0"/>
                      </a:rPr>
                      <m:t>[</m:t>
                    </m:r>
                    <m:r>
                      <m:rPr>
                        <m:sty m:val="p"/>
                      </m:rPr>
                      <a:rPr lang="en-US" sz="1100" i="0">
                        <a:latin typeface="Cambria Math" charset="0"/>
                      </a:rPr>
                      <m:t>P</m:t>
                    </m:r>
                    <m:r>
                      <a:rPr lang="en-US" sz="1100" b="0" i="0" smtClean="0">
                        <a:latin typeface="Cambria Math" charset="0"/>
                      </a:rPr>
                      <m:t>(</m:t>
                    </m:r>
                    <m:r>
                      <m:rPr>
                        <m:sty m:val="p"/>
                      </m:rPr>
                      <a:rPr lang="en-US" sz="1100" b="0" i="0" smtClean="0">
                        <a:latin typeface="Cambria Math" charset="0"/>
                      </a:rPr>
                      <m:t>C</m:t>
                    </m:r>
                    <m:r>
                      <a:rPr lang="en-US" sz="1100" b="0" i="0" baseline="-25000" smtClean="0">
                        <a:latin typeface="Cambria Math" charset="0"/>
                      </a:rPr>
                      <m:t>1</m:t>
                    </m:r>
                    <m:r>
                      <a:rPr lang="en-US" sz="1100" b="0" i="0" smtClean="0">
                        <a:latin typeface="Cambria Math" charset="0"/>
                      </a:rPr>
                      <m:t>)</m:t>
                    </m:r>
                  </m:oMath>
                </a14:m>
                <a:r>
                  <a:rPr lang="en-US" sz="1100" dirty="0"/>
                  <a:t> </a:t>
                </a:r>
                <a14:m>
                  <m:oMath xmlns:m="http://schemas.openxmlformats.org/officeDocument/2006/math">
                    <m:r>
                      <a:rPr lang="en-US" sz="1100" i="0">
                        <a:latin typeface="Cambria Math" charset="0"/>
                      </a:rPr>
                      <m:t>∗</m:t>
                    </m:r>
                  </m:oMath>
                </a14:m>
                <a:r>
                  <a:rPr lang="ar-SA" sz="1100" dirty="0"/>
                  <a:t> </a:t>
                </a:r>
                <a14:m>
                  <m:oMath xmlns:m="http://schemas.openxmlformats.org/officeDocument/2006/math">
                    <m:sSub>
                      <m:sSubPr>
                        <m:ctrlPr>
                          <a:rPr lang="en-US" sz="1100" i="1">
                            <a:latin typeface="Cambria Math" panose="02040503050406030204" pitchFamily="18" charset="0"/>
                          </a:rPr>
                        </m:ctrlPr>
                      </m:sSubPr>
                      <m:e>
                        <m:r>
                          <m:rPr>
                            <m:sty m:val="p"/>
                          </m:rPr>
                          <a:rPr lang="en-US" sz="1100" b="0" i="0" smtClean="0">
                            <a:latin typeface="Cambria Math" charset="0"/>
                          </a:rPr>
                          <m:t>C</m:t>
                        </m:r>
                      </m:e>
                      <m:sub>
                        <m:r>
                          <a:rPr lang="en-US" sz="1100" i="0">
                            <a:latin typeface="Cambria Math" charset="0"/>
                          </a:rPr>
                          <m:t>3</m:t>
                        </m:r>
                      </m:sub>
                    </m:sSub>
                  </m:oMath>
                </a14:m>
                <a:r>
                  <a:rPr lang="en-US" sz="1100" dirty="0"/>
                  <a:t>)]</a:t>
                </a:r>
                <a14:m>
                  <m:oMath xmlns:m="http://schemas.openxmlformats.org/officeDocument/2006/math">
                    <m:r>
                      <a:rPr lang="en-US" sz="1100" i="0">
                        <a:latin typeface="Cambria Math" charset="0"/>
                        <a:ea typeface="Times New Roman" charset="0"/>
                      </a:rPr>
                      <m:t>∗</m:t>
                    </m:r>
                    <m:r>
                      <a:rPr lang="en-US" sz="1100" i="0">
                        <a:latin typeface="Cambria Math" charset="0"/>
                      </a:rPr>
                      <m:t>[</m:t>
                    </m:r>
                    <m:r>
                      <m:rPr>
                        <m:sty m:val="p"/>
                      </m:rPr>
                      <a:rPr lang="en-US" sz="1100" i="0">
                        <a:latin typeface="Cambria Math" charset="0"/>
                      </a:rPr>
                      <m:t>P</m:t>
                    </m:r>
                    <m:r>
                      <a:rPr lang="en-US" sz="1100" b="0" i="0" smtClean="0">
                        <a:latin typeface="Cambria Math" charset="0"/>
                      </a:rPr>
                      <m:t>(</m:t>
                    </m:r>
                    <m:r>
                      <m:rPr>
                        <m:sty m:val="p"/>
                      </m:rPr>
                      <a:rPr lang="en-US" sz="1100" b="0" i="0" smtClean="0">
                        <a:latin typeface="Cambria Math" charset="0"/>
                      </a:rPr>
                      <m:t>C</m:t>
                    </m:r>
                    <m:r>
                      <a:rPr lang="en-US" sz="1100" b="0" i="0" baseline="-25000" smtClean="0">
                        <a:latin typeface="Cambria Math" charset="0"/>
                      </a:rPr>
                      <m:t>2</m:t>
                    </m:r>
                  </m:oMath>
                </a14:m>
                <a:r>
                  <a:rPr lang="en-US" sz="1100" baseline="-25000" dirty="0"/>
                  <a:t> </a:t>
                </a:r>
                <a14:m>
                  <m:oMath xmlns:m="http://schemas.openxmlformats.org/officeDocument/2006/math">
                    <m:r>
                      <a:rPr lang="en-US" sz="1100" b="0" i="0" smtClean="0">
                        <a:latin typeface="Cambria Math" charset="0"/>
                      </a:rPr>
                      <m:t>)</m:t>
                    </m:r>
                    <m:r>
                      <a:rPr lang="en-US" sz="1100" i="0">
                        <a:latin typeface="Cambria Math" charset="0"/>
                      </a:rPr>
                      <m:t>∗</m:t>
                    </m:r>
                  </m:oMath>
                </a14:m>
                <a:r>
                  <a:rPr lang="ar-SA" sz="1100" dirty="0"/>
                  <a:t> </a:t>
                </a:r>
                <a14:m>
                  <m:oMath xmlns:m="http://schemas.openxmlformats.org/officeDocument/2006/math">
                    <m:sSub>
                      <m:sSubPr>
                        <m:ctrlPr>
                          <a:rPr lang="en-US" sz="1100" i="1">
                            <a:latin typeface="Cambria Math" panose="02040503050406030204" pitchFamily="18" charset="0"/>
                          </a:rPr>
                        </m:ctrlPr>
                      </m:sSubPr>
                      <m:e>
                        <m:r>
                          <m:rPr>
                            <m:sty m:val="p"/>
                          </m:rPr>
                          <a:rPr lang="en-US" sz="1100" i="0">
                            <a:latin typeface="Cambria Math" charset="0"/>
                          </a:rPr>
                          <m:t>P</m:t>
                        </m:r>
                        <m:r>
                          <a:rPr lang="en-US" sz="1100" i="0">
                            <a:latin typeface="Cambria Math" charset="0"/>
                          </a:rPr>
                          <m:t>(</m:t>
                        </m:r>
                        <m:r>
                          <m:rPr>
                            <m:sty m:val="p"/>
                          </m:rPr>
                          <a:rPr lang="en-US" sz="1100" b="0" i="0" smtClean="0">
                            <a:latin typeface="Cambria Math" charset="0"/>
                          </a:rPr>
                          <m:t>C</m:t>
                        </m:r>
                      </m:e>
                      <m:sub>
                        <m:r>
                          <a:rPr lang="en-US" sz="1100" i="0">
                            <a:latin typeface="Cambria Math" charset="0"/>
                          </a:rPr>
                          <m:t>3</m:t>
                        </m:r>
                      </m:sub>
                    </m:sSub>
                  </m:oMath>
                </a14:m>
                <a:r>
                  <a:rPr lang="en-US" sz="1100" dirty="0"/>
                  <a:t>)]</a:t>
                </a:r>
                <a:endParaRPr lang="en-US" sz="1100" dirty="0" smtClean="0"/>
              </a:p>
              <a:p>
                <a:r>
                  <a:rPr lang="en-US" sz="1100" dirty="0" smtClean="0">
                    <a:latin typeface="Cambria Math" charset="0"/>
                    <a:ea typeface="Times New Roman" charset="0"/>
                  </a:rPr>
                  <a:t>= </a:t>
                </a:r>
                <a:r>
                  <a:rPr lang="en-US" sz="1100" dirty="0"/>
                  <a:t>[(0.9 </a:t>
                </a:r>
                <a14:m>
                  <m:oMath xmlns:m="http://schemas.openxmlformats.org/officeDocument/2006/math">
                    <m:r>
                      <a:rPr lang="en-US" sz="1100" i="0">
                        <a:latin typeface="Cambria Math" charset="0"/>
                      </a:rPr>
                      <m:t>∗</m:t>
                    </m:r>
                  </m:oMath>
                </a14:m>
                <a:r>
                  <a:rPr lang="en-US" sz="1100" dirty="0" smtClean="0"/>
                  <a:t> 0.5)</a:t>
                </a:r>
                <a:r>
                  <a:rPr lang="en-US" sz="1100" dirty="0">
                    <a:ea typeface="Times New Roman" charset="0"/>
                  </a:rPr>
                  <a:t> </a:t>
                </a:r>
                <a14:m>
                  <m:oMath xmlns:m="http://schemas.openxmlformats.org/officeDocument/2006/math">
                    <m:r>
                      <a:rPr lang="en-US" sz="1100" i="0">
                        <a:latin typeface="Cambria Math" charset="0"/>
                        <a:ea typeface="Times New Roman" charset="0"/>
                      </a:rPr>
                      <m:t>∗</m:t>
                    </m:r>
                    <m:r>
                      <a:rPr lang="en-US" sz="1100" b="0" i="0" smtClean="0">
                        <a:latin typeface="Cambria Math" charset="0"/>
                      </a:rPr>
                      <m:t>(</m:t>
                    </m:r>
                    <m:r>
                      <a:rPr lang="en-US" sz="1100" b="0" i="0" smtClean="0">
                        <a:latin typeface="Cambria Math" charset="0"/>
                      </a:rPr>
                      <m:t>0</m:t>
                    </m:r>
                    <m:r>
                      <a:rPr lang="en-US" sz="1100" b="0" i="0" smtClean="0">
                        <a:latin typeface="Cambria Math" charset="0"/>
                      </a:rPr>
                      <m:t>.</m:t>
                    </m:r>
                    <m:r>
                      <a:rPr lang="en-US" sz="1100" b="0" i="0" smtClean="0">
                        <a:latin typeface="Cambria Math" charset="0"/>
                      </a:rPr>
                      <m:t>5</m:t>
                    </m:r>
                  </m:oMath>
                </a14:m>
                <a:r>
                  <a:rPr lang="en-US" sz="1100" dirty="0"/>
                  <a:t> </a:t>
                </a:r>
                <a14:m>
                  <m:oMath xmlns:m="http://schemas.openxmlformats.org/officeDocument/2006/math">
                    <m:r>
                      <a:rPr lang="en-US" sz="1100" i="0">
                        <a:latin typeface="Cambria Math" charset="0"/>
                      </a:rPr>
                      <m:t>∗</m:t>
                    </m:r>
                  </m:oMath>
                </a14:m>
                <a:r>
                  <a:rPr lang="ar-SA" sz="1100" dirty="0"/>
                  <a:t> </a:t>
                </a:r>
                <a14:m>
                  <m:oMath xmlns:m="http://schemas.openxmlformats.org/officeDocument/2006/math">
                    <m:r>
                      <a:rPr lang="en-US" sz="1100" b="0" i="0" smtClean="0">
                        <a:latin typeface="Cambria Math" charset="0"/>
                      </a:rPr>
                      <m:t>0</m:t>
                    </m:r>
                    <m:r>
                      <a:rPr lang="en-US" sz="1100" b="0" i="0" smtClean="0">
                        <a:latin typeface="Cambria Math" charset="0"/>
                      </a:rPr>
                      <m:t>.</m:t>
                    </m:r>
                    <m:r>
                      <a:rPr lang="en-US" sz="1100" b="0" i="0" smtClean="0">
                        <a:latin typeface="Cambria Math" charset="0"/>
                      </a:rPr>
                      <m:t>5</m:t>
                    </m:r>
                  </m:oMath>
                </a14:m>
                <a:r>
                  <a:rPr lang="en-US" sz="1100" dirty="0"/>
                  <a:t>)] </a:t>
                </a:r>
                <a:endParaRPr lang="en-US" sz="1100" dirty="0">
                  <a:latin typeface="Cambria Math" charset="0"/>
                  <a:ea typeface="Times New Roman" charset="0"/>
                </a:endParaRPr>
              </a:p>
              <a:p>
                <a:pPr marL="285750" indent="-285750">
                  <a:buFont typeface=".HelveticaNeueDeskInterface-Regular" charset="-120"/>
                  <a:buChar char="-"/>
                </a:pPr>
                <a:r>
                  <a:rPr lang="en-US" sz="1100" dirty="0" smtClean="0"/>
                  <a:t>= [(0.9 </a:t>
                </a:r>
                <a14:m>
                  <m:oMath xmlns:m="http://schemas.openxmlformats.org/officeDocument/2006/math">
                    <m:r>
                      <a:rPr lang="en-US" sz="1100" i="0">
                        <a:latin typeface="Cambria Math" charset="0"/>
                      </a:rPr>
                      <m:t>∗ </m:t>
                    </m:r>
                  </m:oMath>
                </a14:m>
                <a:r>
                  <a:rPr lang="en-US" sz="1100" dirty="0" smtClean="0"/>
                  <a:t>0.5)] </a:t>
                </a:r>
                <a14:m>
                  <m:oMath xmlns:m="http://schemas.openxmlformats.org/officeDocument/2006/math">
                    <m:r>
                      <a:rPr lang="en-US" sz="1100" i="0">
                        <a:latin typeface="Cambria Math" charset="0"/>
                      </a:rPr>
                      <m:t>∗</m:t>
                    </m:r>
                    <m:r>
                      <a:rPr lang="en-US" sz="1100" b="0" i="0" smtClean="0">
                        <a:latin typeface="Cambria Math" charset="0"/>
                      </a:rPr>
                      <m:t>[</m:t>
                    </m:r>
                  </m:oMath>
                </a14:m>
                <a:r>
                  <a:rPr lang="en-US" sz="1100" dirty="0" smtClean="0"/>
                  <a:t>(0.5 </a:t>
                </a:r>
                <a14:m>
                  <m:oMath xmlns:m="http://schemas.openxmlformats.org/officeDocument/2006/math">
                    <m:r>
                      <a:rPr lang="en-US" sz="1100" i="0">
                        <a:latin typeface="Cambria Math" charset="0"/>
                      </a:rPr>
                      <m:t>∗ </m:t>
                    </m:r>
                  </m:oMath>
                </a14:m>
                <a:r>
                  <a:rPr lang="en-US" sz="1100" dirty="0" smtClean="0"/>
                  <a:t>0.5)] = 0.45 </a:t>
                </a:r>
                <a14:m>
                  <m:oMath xmlns:m="http://schemas.openxmlformats.org/officeDocument/2006/math">
                    <m:r>
                      <a:rPr lang="en-US" sz="1100" i="0">
                        <a:latin typeface="Cambria Math" charset="0"/>
                      </a:rPr>
                      <m:t>∗ </m:t>
                    </m:r>
                  </m:oMath>
                </a14:m>
                <a:r>
                  <a:rPr lang="en-US" sz="1100" dirty="0" smtClean="0"/>
                  <a:t>0.25= </a:t>
                </a:r>
                <a:r>
                  <a:rPr lang="en-US" sz="1100" dirty="0" smtClean="0">
                    <a:solidFill>
                      <a:srgbClr val="FF0000"/>
                    </a:solidFill>
                  </a:rPr>
                  <a:t>0.11</a:t>
                </a:r>
              </a:p>
              <a:p>
                <a:pPr marL="285750" indent="-285750">
                  <a:buFont typeface=".HelveticaNeueDeskInterface-Regular" charset="-120"/>
                  <a:buChar char="-"/>
                </a:pPr>
                <a:r>
                  <a:rPr lang="en-US" sz="1100" dirty="0" smtClean="0"/>
                  <a:t>Similar to that we have</a:t>
                </a:r>
              </a:p>
              <a:p>
                <a14:m>
                  <m:oMath xmlns:m="http://schemas.openxmlformats.org/officeDocument/2006/math">
                    <m:r>
                      <m:rPr>
                        <m:sty m:val="p"/>
                      </m:rPr>
                      <a:rPr lang="en-US" sz="1100" i="0">
                        <a:solidFill>
                          <a:srgbClr val="000000"/>
                        </a:solidFill>
                        <a:latin typeface="Cambria Math" charset="0"/>
                        <a:ea typeface="Times New Roman" charset="0"/>
                      </a:rPr>
                      <m:t>P</m:t>
                    </m:r>
                    <m:d>
                      <m:dPr>
                        <m:ctrlPr>
                          <a:rPr lang="en-US" sz="1100" i="1">
                            <a:solidFill>
                              <a:srgbClr val="000000"/>
                            </a:solidFill>
                            <a:latin typeface="Cambria Math" panose="02040503050406030204" pitchFamily="18" charset="0"/>
                          </a:rPr>
                        </m:ctrlPr>
                      </m:dPr>
                      <m:e>
                        <m:r>
                          <m:rPr>
                            <m:sty m:val="p"/>
                          </m:rPr>
                          <a:rPr lang="en-US" sz="1100" i="0">
                            <a:solidFill>
                              <a:srgbClr val="000000"/>
                            </a:solidFill>
                            <a:latin typeface="Cambria Math" charset="0"/>
                            <a:ea typeface="Times New Roman" charset="0"/>
                          </a:rPr>
                          <m:t>R</m:t>
                        </m:r>
                      </m:e>
                      <m:e>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i="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3</m:t>
                            </m:r>
                          </m:sub>
                        </m:sSub>
                      </m:e>
                    </m:d>
                  </m:oMath>
                </a14:m>
                <a:r>
                  <a:rPr lang="en-US" sz="1100" dirty="0">
                    <a:latin typeface="Cambria Math" charset="0"/>
                  </a:rPr>
                  <a:t> = </a:t>
                </a:r>
                <a14:m>
                  <m:oMath xmlns:m="http://schemas.openxmlformats.org/officeDocument/2006/math">
                    <m:f>
                      <m:fPr>
                        <m:ctrlPr>
                          <a:rPr lang="en-US" sz="1100" i="1">
                            <a:latin typeface="Cambria Math" panose="02040503050406030204" pitchFamily="18" charset="0"/>
                            <a:ea typeface="Times New Roman" charset="0"/>
                            <a:cs typeface="Times New Roman" charset="0"/>
                          </a:rPr>
                        </m:ctrlPr>
                      </m:fPr>
                      <m:num>
                        <m:r>
                          <m:rPr>
                            <m:nor/>
                          </m:rPr>
                          <a:rPr lang="en-US" sz="1100">
                            <a:latin typeface="Times New Roman" charset="0"/>
                            <a:ea typeface="Times New Roman" charset="0"/>
                            <a:cs typeface="Times New Roman" charset="0"/>
                          </a:rPr>
                          <m:t>P</m:t>
                        </m:r>
                        <m:r>
                          <a:rPr lang="en-US" sz="1100" b="0" i="0" smtClean="0">
                            <a:latin typeface="Cambria Math" charset="0"/>
                            <a:ea typeface="Times New Roman" charset="0"/>
                            <a:cs typeface="Times New Roman" charset="0"/>
                          </a:rPr>
                          <m:t>(</m:t>
                        </m:r>
                        <m:r>
                          <m:rPr>
                            <m:sty m:val="p"/>
                          </m:rPr>
                          <a:rPr lang="en-US" sz="1100" b="0" i="0" smtClean="0">
                            <a:latin typeface="Cambria Math" charset="0"/>
                            <a:ea typeface="Times New Roman" charset="0"/>
                            <a:cs typeface="Times New Roman" charset="0"/>
                          </a:rPr>
                          <m:t>R</m:t>
                        </m:r>
                        <m:r>
                          <a:rPr lang="en-US" sz="1100" b="0" i="1" smtClean="0">
                            <a:latin typeface="Cambria Math" charset="0"/>
                            <a:ea typeface="Cambria Math" charset="0"/>
                            <a:cs typeface="Cambria Math" charset="0"/>
                          </a:rPr>
                          <m:t>∩</m:t>
                        </m:r>
                        <m:acc>
                          <m:accPr>
                            <m:chr m:val="̅"/>
                            <m:ctrlPr>
                              <a:rPr lang="en-US" sz="1100" b="0" i="1" smtClean="0">
                                <a:latin typeface="Cambria Math" panose="02040503050406030204" pitchFamily="18" charset="0"/>
                                <a:ea typeface="Cambria Math" charset="0"/>
                                <a:cs typeface="Cambria Math" charset="0"/>
                              </a:rPr>
                            </m:ctrlPr>
                          </m:accPr>
                          <m:e>
                            <m:r>
                              <m:rPr>
                                <m:sty m:val="p"/>
                              </m:rPr>
                              <a:rPr lang="en-US" sz="1100">
                                <a:latin typeface="Cambria Math" charset="0"/>
                                <a:ea typeface="Times New Roman" charset="0"/>
                                <a:cs typeface="Times New Roman" charset="0"/>
                              </a:rPr>
                              <m:t>C</m:t>
                            </m:r>
                            <m:r>
                              <a:rPr lang="en-US" sz="1100" baseline="-25000">
                                <a:latin typeface="Cambria Math" charset="0"/>
                                <a:ea typeface="Times New Roman" charset="0"/>
                                <a:cs typeface="Times New Roman" charset="0"/>
                              </a:rPr>
                              <m:t>3</m:t>
                            </m:r>
                          </m:e>
                        </m:acc>
                        <m:r>
                          <a:rPr lang="en-US" sz="1100" b="0" i="0" smtClean="0">
                            <a:latin typeface="Cambria Math" charset="0"/>
                            <a:ea typeface="Times New Roman" charset="0"/>
                            <a:cs typeface="Times New Roman" charset="0"/>
                          </a:rPr>
                          <m:t>)</m:t>
                        </m:r>
                      </m:num>
                      <m:den>
                        <m:r>
                          <m:rPr>
                            <m:nor/>
                          </m:rPr>
                          <a:rPr lang="en-US" sz="1100">
                            <a:latin typeface="Times New Roman" charset="0"/>
                            <a:ea typeface="Times New Roman" charset="0"/>
                          </a:rPr>
                          <m:t>P</m:t>
                        </m:r>
                        <m:r>
                          <m:rPr>
                            <m:nor/>
                          </m:rPr>
                          <a:rPr lang="en-US" sz="1100">
                            <a:latin typeface="Times New Roman" charset="0"/>
                            <a:ea typeface="Times New Roman" charset="0"/>
                          </a:rPr>
                          <m:t>(</m:t>
                        </m:r>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i="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3</m:t>
                            </m:r>
                          </m:sub>
                        </m:sSub>
                        <m:r>
                          <m:rPr>
                            <m:nor/>
                          </m:rPr>
                          <a:rPr lang="en-US" sz="1100">
                            <a:latin typeface="Times New Roman" charset="0"/>
                            <a:ea typeface="Times New Roman" charset="0"/>
                          </a:rPr>
                          <m:t>)</m:t>
                        </m:r>
                      </m:den>
                    </m:f>
                  </m:oMath>
                </a14:m>
                <a:r>
                  <a:rPr lang="en-US" sz="1100" dirty="0">
                    <a:latin typeface="Cambria Math" charset="0"/>
                  </a:rPr>
                  <a:t> </a:t>
                </a:r>
                <a:endParaRPr lang="en-US" sz="1100" dirty="0" smtClean="0"/>
              </a:p>
              <a:p>
                <a:pPr marL="285750" indent="-285750">
                  <a:buFont typeface=".HelveticaNeueDeskInterface-Regular" charset="-120"/>
                  <a:buChar char="-"/>
                </a:pPr>
                <a14:m>
                  <m:oMath xmlns:m="http://schemas.openxmlformats.org/officeDocument/2006/math">
                    <m:r>
                      <m:rPr>
                        <m:nor/>
                      </m:rPr>
                      <a:rPr lang="en-US" sz="1100">
                        <a:latin typeface="Times New Roman" charset="0"/>
                        <a:ea typeface="Times New Roman" charset="0"/>
                      </a:rPr>
                      <m:t>P</m:t>
                    </m:r>
                    <m:r>
                      <m:rPr>
                        <m:nor/>
                      </m:rPr>
                      <a:rPr lang="en-US" sz="1100">
                        <a:latin typeface="Times New Roman" charset="0"/>
                        <a:ea typeface="Times New Roman" charset="0"/>
                      </a:rPr>
                      <m:t>(</m:t>
                    </m:r>
                    <m:r>
                      <m:rPr>
                        <m:sty m:val="p"/>
                      </m:rPr>
                      <a:rPr lang="en-US" sz="1100">
                        <a:latin typeface="Cambria Math" charset="0"/>
                        <a:ea typeface="Times New Roman" charset="0"/>
                      </a:rPr>
                      <m:t>R</m:t>
                    </m:r>
                    <m:r>
                      <a:rPr lang="en-US" sz="1100">
                        <a:latin typeface="Cambria Math" charset="0"/>
                        <a:ea typeface="Times New Roman" charset="0"/>
                      </a:rPr>
                      <m:t>⋂</m:t>
                    </m:r>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3</m:t>
                        </m:r>
                      </m:sub>
                    </m:sSub>
                    <m:r>
                      <a:rPr lang="en-US" sz="1100">
                        <a:latin typeface="Cambria Math" charset="0"/>
                        <a:ea typeface="Times New Roman" charset="0"/>
                      </a:rPr>
                      <m:t>)</m:t>
                    </m:r>
                  </m:oMath>
                </a14:m>
                <a:r>
                  <a:rPr lang="en-US" sz="1100" dirty="0">
                    <a:latin typeface="Cambria Math" charset="0"/>
                  </a:rPr>
                  <a:t> =</a:t>
                </a:r>
                <a14:m>
                  <m:oMath xmlns:m="http://schemas.openxmlformats.org/officeDocument/2006/math">
                    <m:r>
                      <a:rPr lang="en-US" sz="1100">
                        <a:latin typeface="Cambria Math" charset="0"/>
                        <a:ea typeface="Times New Roman" charset="0"/>
                      </a:rPr>
                      <m:t> </m:t>
                    </m:r>
                    <m:r>
                      <m:rPr>
                        <m:nor/>
                      </m:rPr>
                      <a:rPr lang="en-US" sz="1100">
                        <a:solidFill>
                          <a:srgbClr val="FF0000"/>
                        </a:solidFill>
                        <a:latin typeface="Times New Roman" charset="0"/>
                        <a:ea typeface="Times New Roman" charset="0"/>
                      </a:rPr>
                      <m:t>P</m:t>
                    </m:r>
                    <m:r>
                      <m:rPr>
                        <m:nor/>
                      </m:rPr>
                      <a:rPr lang="en-US" sz="1100">
                        <a:solidFill>
                          <a:srgbClr val="FF0000"/>
                        </a:solidFill>
                        <a:latin typeface="Times New Roman" charset="0"/>
                        <a:ea typeface="Times New Roman" charset="0"/>
                      </a:rPr>
                      <m:t>(</m:t>
                    </m:r>
                    <m:r>
                      <m:rPr>
                        <m:sty m:val="p"/>
                      </m:rPr>
                      <a:rPr lang="en-US" sz="1100">
                        <a:solidFill>
                          <a:srgbClr val="FF0000"/>
                        </a:solidFill>
                        <a:latin typeface="Cambria Math" charset="0"/>
                        <a:ea typeface="Times New Roman" charset="0"/>
                      </a:rPr>
                      <m:t>R</m:t>
                    </m:r>
                    <m:r>
                      <a:rPr lang="en-US" sz="1100">
                        <a:solidFill>
                          <a:srgbClr val="FF0000"/>
                        </a:solidFill>
                        <a:latin typeface="Cambria Math" charset="0"/>
                        <a:ea typeface="Times New Roman" charset="0"/>
                      </a:rPr>
                      <m:t>|</m:t>
                    </m:r>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3</m:t>
                        </m:r>
                      </m:sub>
                    </m:sSub>
                    <m:r>
                      <a:rPr lang="en-US" sz="1100">
                        <a:solidFill>
                          <a:srgbClr val="FF0000"/>
                        </a:solidFill>
                        <a:latin typeface="Cambria Math" charset="0"/>
                        <a:ea typeface="Times New Roman" charset="0"/>
                      </a:rPr>
                      <m:t>)</m:t>
                    </m:r>
                  </m:oMath>
                </a14:m>
                <a:r>
                  <a:rPr lang="en-US" sz="1100" dirty="0">
                    <a:solidFill>
                      <a:srgbClr val="FF0000"/>
                    </a:solidFill>
                    <a:latin typeface="Cambria Math" charset="0"/>
                  </a:rPr>
                  <a:t> </a:t>
                </a:r>
                <a14:m>
                  <m:oMath xmlns:m="http://schemas.openxmlformats.org/officeDocument/2006/math">
                    <m:r>
                      <a:rPr lang="en-US" sz="1100">
                        <a:solidFill>
                          <a:srgbClr val="FF0000"/>
                        </a:solidFill>
                        <a:latin typeface="Cambria Math" charset="0"/>
                        <a:ea typeface="Times New Roman" charset="0"/>
                      </a:rPr>
                      <m:t>∗</m:t>
                    </m:r>
                    <m:r>
                      <m:rPr>
                        <m:nor/>
                      </m:rPr>
                      <a:rPr lang="en-US" sz="1100">
                        <a:solidFill>
                          <a:srgbClr val="FF0000"/>
                        </a:solidFill>
                        <a:latin typeface="Times New Roman" charset="0"/>
                        <a:ea typeface="Times New Roman" charset="0"/>
                      </a:rPr>
                      <m:t>P</m:t>
                    </m:r>
                    <m:r>
                      <m:rPr>
                        <m:nor/>
                      </m:rPr>
                      <a:rPr lang="en-US" sz="1100">
                        <a:solidFill>
                          <a:srgbClr val="FF0000"/>
                        </a:solidFill>
                        <a:latin typeface="Times New Roman" charset="0"/>
                        <a:ea typeface="Times New Roman" charset="0"/>
                      </a:rPr>
                      <m:t>(</m:t>
                    </m:r>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3</m:t>
                        </m:r>
                      </m:sub>
                    </m:sSub>
                    <m:r>
                      <a:rPr lang="en-US" sz="1100">
                        <a:solidFill>
                          <a:srgbClr val="FF0000"/>
                        </a:solidFill>
                        <a:latin typeface="Cambria Math" charset="0"/>
                        <a:ea typeface="Times New Roman" charset="0"/>
                      </a:rPr>
                      <m:t>)</m:t>
                    </m:r>
                  </m:oMath>
                </a14:m>
                <a:endParaRPr lang="en-US" sz="1100" dirty="0" smtClean="0"/>
              </a:p>
              <a:p>
                <a:pPr marL="285750" indent="-285750">
                  <a:buFont typeface=".HelveticaNeueDeskInterface-Regular" charset="-120"/>
                  <a:buChar char="-"/>
                </a:pPr>
                <a:r>
                  <a:rPr lang="en-US" sz="1100" dirty="0" smtClean="0"/>
                  <a:t>           =</a:t>
                </a:r>
                <a14:m>
                  <m:oMath xmlns:m="http://schemas.openxmlformats.org/officeDocument/2006/math">
                    <m:r>
                      <a:rPr lang="en-US" sz="1100">
                        <a:latin typeface="Cambria Math" charset="0"/>
                      </a:rPr>
                      <m:t>[</m:t>
                    </m:r>
                    <m:r>
                      <m:rPr>
                        <m:sty m:val="p"/>
                      </m:rPr>
                      <a:rPr lang="en-US" sz="1100">
                        <a:latin typeface="Cambria Math" charset="0"/>
                      </a:rPr>
                      <m:t>P</m:t>
                    </m:r>
                    <m:d>
                      <m:dPr>
                        <m:ctrlPr>
                          <a:rPr lang="en-US" sz="1100" i="1">
                            <a:latin typeface="Cambria Math" panose="02040503050406030204" pitchFamily="18" charset="0"/>
                          </a:rPr>
                        </m:ctrlPr>
                      </m:dPr>
                      <m:e>
                        <m:sSub>
                          <m:sSubPr>
                            <m:ctrlPr>
                              <a:rPr lang="en-US" sz="1100" i="1">
                                <a:latin typeface="Cambria Math" panose="02040503050406030204" pitchFamily="18" charset="0"/>
                              </a:rPr>
                            </m:ctrlPr>
                          </m:sSubPr>
                          <m:e>
                            <m:r>
                              <m:rPr>
                                <m:nor/>
                              </m:rPr>
                              <a:rPr lang="en-US" sz="1100">
                                <a:latin typeface="Times New Roman" charset="0"/>
                                <a:ea typeface="Times New Roman" charset="0"/>
                                <a:cs typeface="Times New Roman" charset="0"/>
                              </a:rPr>
                              <m:t>C</m:t>
                            </m:r>
                          </m:e>
                          <m:sub>
                            <m:r>
                              <a:rPr lang="en-US" sz="1100">
                                <a:latin typeface="Cambria Math" charset="0"/>
                              </a:rPr>
                              <m:t>1</m:t>
                            </m:r>
                          </m:sub>
                        </m:sSub>
                      </m:e>
                      <m:e>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3</m:t>
                            </m:r>
                          </m:sub>
                        </m:sSub>
                      </m:e>
                    </m:d>
                  </m:oMath>
                </a14:m>
                <a:r>
                  <a:rPr lang="en-US" sz="1100" dirty="0"/>
                  <a:t> </a:t>
                </a:r>
                <a14:m>
                  <m:oMath xmlns:m="http://schemas.openxmlformats.org/officeDocument/2006/math">
                    <m:r>
                      <a:rPr lang="en-US" sz="1100" i="1">
                        <a:latin typeface="Cambria Math" charset="0"/>
                      </a:rPr>
                      <m:t>∗</m:t>
                    </m:r>
                    <m:r>
                      <m:rPr>
                        <m:nor/>
                      </m:rPr>
                      <a:rPr lang="en-US" sz="1100">
                        <a:latin typeface="Times New Roman" charset="0"/>
                        <a:ea typeface="Times New Roman" charset="0"/>
                      </a:rPr>
                      <m:t>P</m:t>
                    </m:r>
                    <m:r>
                      <m:rPr>
                        <m:nor/>
                      </m:rPr>
                      <a:rPr lang="en-US" sz="1100">
                        <a:latin typeface="Times New Roman" charset="0"/>
                        <a:ea typeface="Times New Roman" charset="0"/>
                      </a:rPr>
                      <m:t>(</m:t>
                    </m:r>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3</m:t>
                        </m:r>
                      </m:sub>
                    </m:sSub>
                  </m:oMath>
                </a14:m>
                <a:r>
                  <a:rPr lang="en-US" sz="1100" dirty="0"/>
                  <a:t>)]</a:t>
                </a:r>
                <a14:m>
                  <m:oMath xmlns:m="http://schemas.openxmlformats.org/officeDocument/2006/math">
                    <m:r>
                      <a:rPr lang="en-US" sz="1100" i="1">
                        <a:latin typeface="Cambria Math" charset="0"/>
                      </a:rPr>
                      <m:t>∗</m:t>
                    </m:r>
                  </m:oMath>
                </a14:m>
                <a:r>
                  <a:rPr lang="en-US" sz="1100" dirty="0"/>
                  <a:t> </a:t>
                </a:r>
                <a14:m>
                  <m:oMath xmlns:m="http://schemas.openxmlformats.org/officeDocument/2006/math">
                    <m:r>
                      <a:rPr lang="en-US" sz="1100">
                        <a:latin typeface="Cambria Math" charset="0"/>
                      </a:rPr>
                      <m:t>[</m:t>
                    </m:r>
                    <m:r>
                      <m:rPr>
                        <m:sty m:val="p"/>
                      </m:rPr>
                      <a:rPr lang="en-US" sz="1100">
                        <a:latin typeface="Cambria Math" charset="0"/>
                      </a:rPr>
                      <m:t>P</m:t>
                    </m:r>
                    <m:d>
                      <m:dPr>
                        <m:ctrlPr>
                          <a:rPr lang="en-US" sz="1100" i="1">
                            <a:latin typeface="Cambria Math" panose="02040503050406030204" pitchFamily="18" charset="0"/>
                          </a:rPr>
                        </m:ctrlPr>
                      </m:dPr>
                      <m:e>
                        <m:r>
                          <m:rPr>
                            <m:nor/>
                          </m:rPr>
                          <a:rPr lang="en-US" sz="1100">
                            <a:latin typeface="Times New Roman" charset="0"/>
                            <a:ea typeface="Times New Roman" charset="0"/>
                            <a:cs typeface="Times New Roman" charset="0"/>
                          </a:rPr>
                          <m:t>C</m:t>
                        </m:r>
                        <m:r>
                          <a:rPr lang="en-US" sz="1100" b="0" i="1" baseline="-25000" smtClean="0">
                            <a:latin typeface="Cambria Math" charset="0"/>
                            <a:ea typeface="Times New Roman" charset="0"/>
                            <a:cs typeface="Times New Roman" charset="0"/>
                          </a:rPr>
                          <m:t>2</m:t>
                        </m:r>
                      </m:e>
                      <m:e>
                        <m:r>
                          <m:rPr>
                            <m:nor/>
                          </m:rPr>
                          <a:rPr lang="en-US" sz="1100">
                            <a:latin typeface="Times New Roman" charset="0"/>
                            <a:ea typeface="Times New Roman" charset="0"/>
                          </a:rPr>
                          <m:t>P</m:t>
                        </m:r>
                        <m:r>
                          <m:rPr>
                            <m:nor/>
                          </m:rPr>
                          <a:rPr lang="en-US" sz="1100">
                            <a:latin typeface="Times New Roman" charset="0"/>
                            <a:ea typeface="Times New Roman" charset="0"/>
                          </a:rPr>
                          <m:t>(</m:t>
                        </m:r>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0" i="0" baseline="-25000" smtClean="0">
                                <a:latin typeface="Times New Roman" charset="0"/>
                                <a:ea typeface="Times New Roman" charset="0"/>
                                <a:cs typeface="Times New Roman" charset="0"/>
                              </a:rPr>
                              <m:t>3</m:t>
                            </m:r>
                          </m:sub>
                        </m:sSub>
                        <m:r>
                          <m:rPr>
                            <m:nor/>
                          </m:rPr>
                          <a:rPr lang="en-US" sz="1100">
                            <a:latin typeface="Times New Roman" charset="0"/>
                            <a:ea typeface="Times New Roman" charset="0"/>
                          </a:rPr>
                          <m:t>)</m:t>
                        </m:r>
                      </m:e>
                    </m:d>
                  </m:oMath>
                </a14:m>
                <a:r>
                  <a:rPr lang="en-US" sz="1100" dirty="0"/>
                  <a:t> </a:t>
                </a:r>
                <a14:m>
                  <m:oMath xmlns:m="http://schemas.openxmlformats.org/officeDocument/2006/math">
                    <m:r>
                      <a:rPr lang="en-US" sz="1100" i="1">
                        <a:latin typeface="Cambria Math" charset="0"/>
                      </a:rPr>
                      <m:t>∗</m:t>
                    </m:r>
                    <m:r>
                      <m:rPr>
                        <m:nor/>
                      </m:rPr>
                      <a:rPr lang="en-US" sz="1100">
                        <a:latin typeface="Times New Roman" charset="0"/>
                        <a:ea typeface="Times New Roman" charset="0"/>
                      </a:rPr>
                      <m:t>P</m:t>
                    </m:r>
                    <m:r>
                      <m:rPr>
                        <m:nor/>
                      </m:rPr>
                      <a:rPr lang="en-US" sz="1100">
                        <a:latin typeface="Times New Roman" charset="0"/>
                        <a:ea typeface="Times New Roman" charset="0"/>
                      </a:rPr>
                      <m:t>(</m:t>
                    </m:r>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1</m:t>
                        </m:r>
                      </m:sub>
                    </m:sSub>
                  </m:oMath>
                </a14:m>
                <a:r>
                  <a:rPr lang="en-US" sz="1100" dirty="0" smtClean="0"/>
                  <a:t>)]</a:t>
                </a:r>
                <a:endParaRPr lang="en-US" sz="1100" dirty="0"/>
              </a:p>
              <a:p>
                <a:r>
                  <a:rPr lang="en-US" sz="1100" dirty="0"/>
                  <a:t>                = </a:t>
                </a:r>
                <a:r>
                  <a:rPr lang="en-US" sz="1100" dirty="0" smtClean="0"/>
                  <a:t>(0.1 </a:t>
                </a:r>
                <a14:m>
                  <m:oMath xmlns:m="http://schemas.openxmlformats.org/officeDocument/2006/math">
                    <m:r>
                      <a:rPr lang="en-US" sz="1100" i="1">
                        <a:latin typeface="Cambria Math" charset="0"/>
                      </a:rPr>
                      <m:t>∗ </m:t>
                    </m:r>
                  </m:oMath>
                </a14:m>
                <a:r>
                  <a:rPr lang="en-US" sz="1100" dirty="0" smtClean="0"/>
                  <a:t>0.5)</a:t>
                </a:r>
                <a14:m>
                  <m:oMath xmlns:m="http://schemas.openxmlformats.org/officeDocument/2006/math">
                    <m:r>
                      <a:rPr lang="en-US" sz="1100" i="1">
                        <a:latin typeface="Cambria Math" charset="0"/>
                      </a:rPr>
                      <m:t>∗</m:t>
                    </m:r>
                  </m:oMath>
                </a14:m>
                <a:r>
                  <a:rPr lang="en-US" sz="1100" dirty="0" smtClean="0"/>
                  <a:t>(0.5 </a:t>
                </a:r>
                <a14:m>
                  <m:oMath xmlns:m="http://schemas.openxmlformats.org/officeDocument/2006/math">
                    <m:r>
                      <a:rPr lang="en-US" sz="1100" i="1">
                        <a:latin typeface="Cambria Math" charset="0"/>
                      </a:rPr>
                      <m:t>∗ </m:t>
                    </m:r>
                  </m:oMath>
                </a14:m>
                <a:r>
                  <a:rPr lang="en-US" sz="1100" dirty="0" smtClean="0"/>
                  <a:t>0.5) </a:t>
                </a:r>
                <a:r>
                  <a:rPr lang="en-US" sz="1100" dirty="0"/>
                  <a:t>=</a:t>
                </a:r>
                <a:r>
                  <a:rPr lang="en-US" sz="1100" dirty="0" smtClean="0"/>
                  <a:t>0.05</a:t>
                </a:r>
                <a:r>
                  <a:rPr lang="en-US" sz="1100" dirty="0"/>
                  <a:t> </a:t>
                </a:r>
                <a14:m>
                  <m:oMath xmlns:m="http://schemas.openxmlformats.org/officeDocument/2006/math">
                    <m:r>
                      <a:rPr lang="en-US" sz="1100" i="1">
                        <a:latin typeface="Cambria Math" charset="0"/>
                      </a:rPr>
                      <m:t>∗ </m:t>
                    </m:r>
                  </m:oMath>
                </a14:m>
                <a:r>
                  <a:rPr lang="en-US" sz="1100" dirty="0" smtClean="0"/>
                  <a:t>0.25 = 0.01</a:t>
                </a:r>
              </a:p>
              <a:p>
                <a:pPr algn="l"/>
                <a:r>
                  <a:rPr lang="en-US" sz="1100" dirty="0" smtClean="0"/>
                  <a:t>Thus,</a:t>
                </a:r>
              </a:p>
              <a:p>
                <a:pPr rtl="1"/>
                <a:r>
                  <a:rPr lang="en-US" sz="1100" dirty="0" smtClean="0">
                    <a:latin typeface="Times New Roman" charset="0"/>
                    <a:ea typeface="Times New Roman" charset="0"/>
                  </a:rPr>
                  <a:t>P(C</a:t>
                </a:r>
                <a:r>
                  <a:rPr lang="en-US" sz="1100" baseline="-25000" dirty="0" smtClean="0">
                    <a:latin typeface="Times New Roman" charset="0"/>
                    <a:ea typeface="Times New Roman" charset="0"/>
                  </a:rPr>
                  <a:t>3</a:t>
                </a:r>
                <a:r>
                  <a:rPr lang="en-US" sz="1100" dirty="0" smtClean="0">
                    <a:latin typeface="Times New Roman" charset="0"/>
                    <a:ea typeface="Times New Roman" charset="0"/>
                  </a:rPr>
                  <a:t>|R</a:t>
                </a:r>
                <a:r>
                  <a:rPr lang="en-US" sz="1100" dirty="0">
                    <a:latin typeface="Times New Roman" charset="0"/>
                    <a:ea typeface="Times New Roman" charset="0"/>
                  </a:rPr>
                  <a:t>) </a:t>
                </a:r>
                <a:r>
                  <a:rPr lang="en-US" sz="1100" dirty="0" smtClean="0">
                    <a:latin typeface="Times New Roman" charset="0"/>
                    <a:ea typeface="Times New Roman" charset="0"/>
                  </a:rPr>
                  <a:t>= </a:t>
                </a:r>
                <a14:m>
                  <m:oMath xmlns:m="http://schemas.openxmlformats.org/officeDocument/2006/math">
                    <m:f>
                      <m:fPr>
                        <m:ctrlPr>
                          <a:rPr lang="en-US" sz="1100" i="1">
                            <a:latin typeface="Cambria Math" panose="02040503050406030204" pitchFamily="18" charset="0"/>
                          </a:rPr>
                        </m:ctrlPr>
                      </m:fPr>
                      <m:num>
                        <m:r>
                          <a:rPr lang="en-US" sz="1100" b="1" i="1" smtClean="0">
                            <a:solidFill>
                              <a:srgbClr val="FF0000"/>
                            </a:solidFill>
                            <a:latin typeface="Cambria Math" charset="0"/>
                            <a:ea typeface="Times New Roman" charset="0"/>
                            <a:cs typeface="Times New Roman" charset="0"/>
                          </a:rPr>
                          <m:t>𝟎</m:t>
                        </m:r>
                        <m:r>
                          <a:rPr lang="en-US" sz="1100" b="1" i="1" smtClean="0">
                            <a:solidFill>
                              <a:srgbClr val="FF0000"/>
                            </a:solidFill>
                            <a:latin typeface="Cambria Math" charset="0"/>
                            <a:ea typeface="Times New Roman" charset="0"/>
                            <a:cs typeface="Times New Roman" charset="0"/>
                          </a:rPr>
                          <m:t>.</m:t>
                        </m:r>
                        <m:r>
                          <a:rPr lang="en-US" sz="1100" b="1" i="1" smtClean="0">
                            <a:solidFill>
                              <a:srgbClr val="FF0000"/>
                            </a:solidFill>
                            <a:latin typeface="Cambria Math" charset="0"/>
                            <a:ea typeface="Times New Roman" charset="0"/>
                            <a:cs typeface="Times New Roman" charset="0"/>
                          </a:rPr>
                          <m:t>𝟏𝟏</m:t>
                        </m:r>
                      </m:num>
                      <m:den>
                        <m:r>
                          <a:rPr lang="en-US" sz="1100" b="1" i="1">
                            <a:solidFill>
                              <a:srgbClr val="000000"/>
                            </a:solidFill>
                            <a:latin typeface="Cambria Math" charset="0"/>
                            <a:ea typeface="Times New Roman" charset="0"/>
                            <a:cs typeface="Times New Roman" charset="0"/>
                          </a:rPr>
                          <m:t>𝐏</m:t>
                        </m:r>
                        <m:d>
                          <m:dPr>
                            <m:ctrlPr>
                              <a:rPr lang="en-US" sz="1100" i="1">
                                <a:solidFill>
                                  <a:srgbClr val="000000"/>
                                </a:solidFill>
                                <a:latin typeface="Cambria Math" panose="02040503050406030204" pitchFamily="18" charset="0"/>
                              </a:rPr>
                            </m:ctrlPr>
                          </m:dPr>
                          <m:e>
                            <m:r>
                              <a:rPr lang="en-US" sz="1100" b="1" i="1">
                                <a:solidFill>
                                  <a:srgbClr val="000000"/>
                                </a:solidFill>
                                <a:latin typeface="Cambria Math" charset="0"/>
                                <a:ea typeface="Times New Roman" charset="0"/>
                                <a:cs typeface="Times New Roman" charset="0"/>
                              </a:rPr>
                              <m:t>𝐑</m:t>
                            </m:r>
                          </m:e>
                          <m:e>
                            <m:r>
                              <m:rPr>
                                <m:sty m:val="p"/>
                              </m:rPr>
                              <a:rPr lang="en-US" sz="1100" i="0" smtClean="0">
                                <a:solidFill>
                                  <a:srgbClr val="000000"/>
                                </a:solidFill>
                                <a:latin typeface="Cambria Math" charset="0"/>
                              </a:rPr>
                              <m:t>C</m:t>
                            </m:r>
                            <m:r>
                              <a:rPr lang="en-US" sz="1100" b="0" i="1" baseline="-25000" smtClean="0">
                                <a:solidFill>
                                  <a:srgbClr val="000000"/>
                                </a:solidFill>
                                <a:latin typeface="Cambria Math" charset="0"/>
                              </a:rPr>
                              <m:t>3</m:t>
                            </m:r>
                          </m:e>
                        </m:d>
                        <m:r>
                          <a:rPr lang="en-US" sz="1100" b="1" i="1">
                            <a:solidFill>
                              <a:srgbClr val="000000"/>
                            </a:solidFill>
                            <a:latin typeface="Cambria Math" charset="0"/>
                            <a:ea typeface="Times New Roman" charset="0"/>
                            <a:cs typeface="Times New Roman" charset="0"/>
                          </a:rPr>
                          <m:t>∗</m:t>
                        </m:r>
                        <m:r>
                          <a:rPr lang="en-US" sz="1100" b="1">
                            <a:solidFill>
                              <a:srgbClr val="000000"/>
                            </a:solidFill>
                            <a:latin typeface="Cambria Math" charset="0"/>
                            <a:ea typeface="Times New Roman" charset="0"/>
                            <a:cs typeface="Times New Roman" charset="0"/>
                          </a:rPr>
                          <m:t> </m:t>
                        </m:r>
                        <m:r>
                          <a:rPr lang="en-US" sz="1100" b="1" i="0">
                            <a:solidFill>
                              <a:srgbClr val="000000"/>
                            </a:solidFill>
                            <a:latin typeface="Cambria Math" charset="0"/>
                            <a:ea typeface="Times New Roman" charset="0"/>
                            <a:cs typeface="Times New Roman" charset="0"/>
                          </a:rPr>
                          <m:t>𝐏</m:t>
                        </m:r>
                        <m:d>
                          <m:dPr>
                            <m:ctrlPr>
                              <a:rPr lang="en-US" sz="1100" b="1" i="1">
                                <a:solidFill>
                                  <a:srgbClr val="000000"/>
                                </a:solidFill>
                                <a:latin typeface="Cambria Math" panose="02040503050406030204" pitchFamily="18" charset="0"/>
                              </a:rPr>
                            </m:ctrlPr>
                          </m:dPr>
                          <m:e>
                            <m:r>
                              <a:rPr lang="en-US" sz="1100" b="1" i="0" smtClean="0">
                                <a:solidFill>
                                  <a:srgbClr val="000000"/>
                                </a:solidFill>
                                <a:latin typeface="Cambria Math" charset="0"/>
                              </a:rPr>
                              <m:t>𝐂</m:t>
                            </m:r>
                            <m:r>
                              <a:rPr lang="en-US" sz="1100" b="1" i="1" baseline="-25000" smtClean="0">
                                <a:solidFill>
                                  <a:srgbClr val="000000"/>
                                </a:solidFill>
                                <a:latin typeface="Cambria Math" charset="0"/>
                              </a:rPr>
                              <m:t>𝟑</m:t>
                            </m:r>
                          </m:e>
                        </m:d>
                        <m:r>
                          <a:rPr lang="en-US" sz="1100" b="1" i="0">
                            <a:solidFill>
                              <a:srgbClr val="000000"/>
                            </a:solidFill>
                            <a:latin typeface="Cambria Math" charset="0"/>
                            <a:ea typeface="Times New Roman" charset="0"/>
                            <a:cs typeface="Times New Roman" charset="0"/>
                          </a:rPr>
                          <m:t>+</m:t>
                        </m:r>
                        <m:r>
                          <a:rPr lang="en-US" sz="1100" b="1" i="0">
                            <a:solidFill>
                              <a:srgbClr val="000000"/>
                            </a:solidFill>
                            <a:latin typeface="Cambria Math" charset="0"/>
                            <a:ea typeface="Times New Roman" charset="0"/>
                            <a:cs typeface="Times New Roman" charset="0"/>
                          </a:rPr>
                          <m:t>𝐏</m:t>
                        </m:r>
                        <m:d>
                          <m:dPr>
                            <m:ctrlPr>
                              <a:rPr lang="en-US" sz="1100" b="1" i="1">
                                <a:solidFill>
                                  <a:srgbClr val="000000"/>
                                </a:solidFill>
                                <a:latin typeface="Cambria Math" panose="02040503050406030204" pitchFamily="18" charset="0"/>
                              </a:rPr>
                            </m:ctrlPr>
                          </m:dPr>
                          <m:e>
                            <m:r>
                              <a:rPr lang="en-US" sz="1100" b="1" i="0">
                                <a:solidFill>
                                  <a:srgbClr val="000000"/>
                                </a:solidFill>
                                <a:latin typeface="Cambria Math" charset="0"/>
                                <a:ea typeface="Times New Roman" charset="0"/>
                                <a:cs typeface="Times New Roman" charset="0"/>
                              </a:rPr>
                              <m:t>𝐑</m:t>
                            </m:r>
                          </m:e>
                          <m:e>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3</m:t>
                                </m:r>
                              </m:sub>
                            </m:sSub>
                          </m:e>
                        </m:d>
                        <m:r>
                          <a:rPr lang="en-US" sz="1100" b="1" i="1">
                            <a:solidFill>
                              <a:srgbClr val="000000"/>
                            </a:solidFill>
                            <a:latin typeface="Cambria Math" charset="0"/>
                            <a:ea typeface="Times New Roman" charset="0"/>
                            <a:cs typeface="Times New Roman" charset="0"/>
                          </a:rPr>
                          <m:t>∗</m:t>
                        </m:r>
                        <m:r>
                          <a:rPr lang="en-US" sz="1100" b="1">
                            <a:solidFill>
                              <a:srgbClr val="000000"/>
                            </a:solidFill>
                            <a:latin typeface="Cambria Math" charset="0"/>
                            <a:ea typeface="Times New Roman" charset="0"/>
                            <a:cs typeface="Times New Roman" charset="0"/>
                          </a:rPr>
                          <m:t> </m:t>
                        </m:r>
                        <m:r>
                          <a:rPr lang="en-US" sz="1100" b="1" i="1">
                            <a:solidFill>
                              <a:srgbClr val="000000"/>
                            </a:solidFill>
                            <a:latin typeface="Cambria Math" charset="0"/>
                            <a:ea typeface="Times New Roman" charset="0"/>
                            <a:cs typeface="Times New Roman" charset="0"/>
                          </a:rPr>
                          <m:t>𝐏</m:t>
                        </m:r>
                        <m:d>
                          <m:dPr>
                            <m:ctrlPr>
                              <a:rPr lang="en-US" sz="1100" i="1">
                                <a:solidFill>
                                  <a:srgbClr val="000000"/>
                                </a:solidFill>
                                <a:latin typeface="Cambria Math" panose="02040503050406030204" pitchFamily="18" charset="0"/>
                              </a:rPr>
                            </m:ctrlPr>
                          </m:dPr>
                          <m:e>
                            <m:sSub>
                              <m:sSubPr>
                                <m:ctrlPr>
                                  <a:rPr lang="en-US" sz="1100" i="1">
                                    <a:latin typeface="Cambria Math" panose="02040503050406030204" pitchFamily="18" charset="0"/>
                                    <a:ea typeface="Cambria Math" charset="0"/>
                                    <a:cs typeface="Cambria Math" charset="0"/>
                                  </a:rPr>
                                </m:ctrlPr>
                              </m:sSubPr>
                              <m:e>
                                <m:acc>
                                  <m:accPr>
                                    <m:chr m:val="̅"/>
                                    <m:ctrlPr>
                                      <a:rPr lang="en-US" sz="1100" i="1">
                                        <a:latin typeface="Cambria Math" panose="02040503050406030204" pitchFamily="18" charset="0"/>
                                        <a:ea typeface="Cambria Math" charset="0"/>
                                        <a:cs typeface="Cambria Math" charset="0"/>
                                      </a:rPr>
                                    </m:ctrlPr>
                                  </m:accPr>
                                  <m:e>
                                    <m:r>
                                      <m:rPr>
                                        <m:sty m:val="p"/>
                                      </m:rPr>
                                      <a:rPr lang="en-US" sz="1100">
                                        <a:latin typeface="Cambria Math" charset="0"/>
                                        <a:ea typeface="Cambria Math" charset="0"/>
                                        <a:cs typeface="Cambria Math" charset="0"/>
                                      </a:rPr>
                                      <m:t>C</m:t>
                                    </m:r>
                                  </m:e>
                                </m:acc>
                              </m:e>
                              <m:sub>
                                <m:r>
                                  <m:rPr>
                                    <m:nor/>
                                  </m:rPr>
                                  <a:rPr lang="en-US" sz="1100" baseline="-25000">
                                    <a:latin typeface="Times New Roman" charset="0"/>
                                    <a:ea typeface="Times New Roman" charset="0"/>
                                    <a:cs typeface="Times New Roman" charset="0"/>
                                  </a:rPr>
                                  <m:t>3</m:t>
                                </m:r>
                              </m:sub>
                            </m:sSub>
                          </m:e>
                        </m:d>
                      </m:den>
                    </m:f>
                    <m:r>
                      <a:rPr lang="en-US" sz="1100" b="0" i="0" smtClean="0">
                        <a:solidFill>
                          <a:srgbClr val="000000"/>
                        </a:solidFill>
                        <a:latin typeface="Cambria Math" charset="0"/>
                        <a:ea typeface="Times New Roman" charset="0"/>
                        <a:cs typeface="Times New Roman" charset="0"/>
                      </a:rPr>
                      <m:t>=</m:t>
                    </m:r>
                    <m:f>
                      <m:fPr>
                        <m:ctrlPr>
                          <a:rPr lang="en-US" sz="1100" i="1">
                            <a:latin typeface="Cambria Math" panose="02040503050406030204" pitchFamily="18" charset="0"/>
                          </a:rPr>
                        </m:ctrlPr>
                      </m:fPr>
                      <m:num>
                        <m:r>
                          <a:rPr lang="en-US" sz="1100" b="1" i="1">
                            <a:solidFill>
                              <a:srgbClr val="000000"/>
                            </a:solidFill>
                            <a:latin typeface="Cambria Math" charset="0"/>
                            <a:ea typeface="Times New Roman" charset="0"/>
                            <a:cs typeface="Times New Roman" charset="0"/>
                          </a:rPr>
                          <m:t>𝟎</m:t>
                        </m:r>
                        <m:r>
                          <a:rPr lang="en-US" sz="1100" b="1" i="1">
                            <a:solidFill>
                              <a:srgbClr val="000000"/>
                            </a:solidFill>
                            <a:latin typeface="Cambria Math" charset="0"/>
                            <a:ea typeface="Times New Roman" charset="0"/>
                            <a:cs typeface="Times New Roman" charset="0"/>
                          </a:rPr>
                          <m:t>.</m:t>
                        </m:r>
                        <m:r>
                          <a:rPr lang="en-US" sz="1100" b="1" i="1" smtClean="0">
                            <a:solidFill>
                              <a:srgbClr val="000000"/>
                            </a:solidFill>
                            <a:latin typeface="Cambria Math" charset="0"/>
                            <a:ea typeface="Times New Roman" charset="0"/>
                            <a:cs typeface="Times New Roman" charset="0"/>
                          </a:rPr>
                          <m:t>𝟏𝟏</m:t>
                        </m:r>
                      </m:num>
                      <m:den>
                        <m:r>
                          <a:rPr lang="en-US" sz="1100" b="1" i="1">
                            <a:solidFill>
                              <a:srgbClr val="000000"/>
                            </a:solidFill>
                            <a:latin typeface="Cambria Math" charset="0"/>
                            <a:ea typeface="Times New Roman" charset="0"/>
                            <a:cs typeface="Times New Roman" charset="0"/>
                          </a:rPr>
                          <m:t>𝟎</m:t>
                        </m:r>
                        <m:r>
                          <a:rPr lang="en-US" sz="1100" b="1" i="1">
                            <a:solidFill>
                              <a:srgbClr val="000000"/>
                            </a:solidFill>
                            <a:latin typeface="Cambria Math" charset="0"/>
                            <a:ea typeface="Times New Roman" charset="0"/>
                            <a:cs typeface="Times New Roman" charset="0"/>
                          </a:rPr>
                          <m:t>.</m:t>
                        </m:r>
                        <m:r>
                          <a:rPr lang="en-US" sz="1100" b="1" i="1" smtClean="0">
                            <a:solidFill>
                              <a:srgbClr val="000000"/>
                            </a:solidFill>
                            <a:latin typeface="Cambria Math" charset="0"/>
                            <a:ea typeface="Times New Roman" charset="0"/>
                            <a:cs typeface="Times New Roman" charset="0"/>
                          </a:rPr>
                          <m:t>𝟏𝟏</m:t>
                        </m:r>
                        <m:r>
                          <a:rPr lang="en-US" sz="1100" b="1">
                            <a:solidFill>
                              <a:srgbClr val="000000"/>
                            </a:solidFill>
                            <a:latin typeface="Cambria Math" charset="0"/>
                            <a:ea typeface="Times New Roman" charset="0"/>
                            <a:cs typeface="Times New Roman" charset="0"/>
                          </a:rPr>
                          <m:t>+</m:t>
                        </m:r>
                        <m:r>
                          <a:rPr lang="en-US" sz="1100" b="1" i="1">
                            <a:solidFill>
                              <a:srgbClr val="000000"/>
                            </a:solidFill>
                            <a:latin typeface="Cambria Math" charset="0"/>
                            <a:ea typeface="Times New Roman" charset="0"/>
                            <a:cs typeface="Times New Roman" charset="0"/>
                          </a:rPr>
                          <m:t>𝟎</m:t>
                        </m:r>
                        <m:r>
                          <a:rPr lang="en-US" sz="1100" b="1" i="1">
                            <a:solidFill>
                              <a:srgbClr val="000000"/>
                            </a:solidFill>
                            <a:latin typeface="Cambria Math" charset="0"/>
                            <a:ea typeface="Times New Roman" charset="0"/>
                            <a:cs typeface="Times New Roman" charset="0"/>
                          </a:rPr>
                          <m:t>.</m:t>
                        </m:r>
                        <m:r>
                          <a:rPr lang="en-US" sz="1100" b="1" i="1" smtClean="0">
                            <a:solidFill>
                              <a:srgbClr val="000000"/>
                            </a:solidFill>
                            <a:latin typeface="Cambria Math" charset="0"/>
                            <a:ea typeface="Times New Roman" charset="0"/>
                            <a:cs typeface="Times New Roman" charset="0"/>
                          </a:rPr>
                          <m:t>𝟎𝟏</m:t>
                        </m:r>
                      </m:den>
                    </m:f>
                    <m:r>
                      <a:rPr lang="en-US" sz="1100" b="0" i="0" smtClean="0">
                        <a:latin typeface="Cambria Math" charset="0"/>
                        <a:ea typeface="Times New Roman" charset="0"/>
                        <a:cs typeface="Times New Roman" charset="0"/>
                      </a:rPr>
                      <m:t>=</m:t>
                    </m:r>
                    <m:f>
                      <m:fPr>
                        <m:ctrlPr>
                          <a:rPr lang="en-US" sz="1100" i="1">
                            <a:latin typeface="Cambria Math" panose="02040503050406030204" pitchFamily="18" charset="0"/>
                          </a:rPr>
                        </m:ctrlPr>
                      </m:fPr>
                      <m:num>
                        <m:r>
                          <a:rPr lang="en-US" sz="1100" b="1" i="1">
                            <a:solidFill>
                              <a:srgbClr val="000000"/>
                            </a:solidFill>
                            <a:latin typeface="Cambria Math" charset="0"/>
                            <a:ea typeface="Times New Roman" charset="0"/>
                            <a:cs typeface="Times New Roman" charset="0"/>
                          </a:rPr>
                          <m:t>𝟎</m:t>
                        </m:r>
                        <m:r>
                          <a:rPr lang="en-US" sz="1100" b="1" i="1">
                            <a:solidFill>
                              <a:srgbClr val="000000"/>
                            </a:solidFill>
                            <a:latin typeface="Cambria Math" charset="0"/>
                            <a:ea typeface="Times New Roman" charset="0"/>
                            <a:cs typeface="Times New Roman" charset="0"/>
                          </a:rPr>
                          <m:t>.</m:t>
                        </m:r>
                        <m:r>
                          <a:rPr lang="en-US" sz="1100" b="1" i="1">
                            <a:solidFill>
                              <a:srgbClr val="000000"/>
                            </a:solidFill>
                            <a:latin typeface="Cambria Math" charset="0"/>
                            <a:ea typeface="Times New Roman" charset="0"/>
                            <a:cs typeface="Times New Roman" charset="0"/>
                          </a:rPr>
                          <m:t>𝟏𝟏</m:t>
                        </m:r>
                      </m:num>
                      <m:den>
                        <m:r>
                          <a:rPr lang="en-US" sz="1100" b="1" i="1">
                            <a:solidFill>
                              <a:srgbClr val="000000"/>
                            </a:solidFill>
                            <a:latin typeface="Cambria Math" charset="0"/>
                            <a:ea typeface="Times New Roman" charset="0"/>
                            <a:cs typeface="Times New Roman" charset="0"/>
                          </a:rPr>
                          <m:t>𝟎</m:t>
                        </m:r>
                        <m:r>
                          <a:rPr lang="en-US" sz="1100" b="1" i="1">
                            <a:solidFill>
                              <a:srgbClr val="000000"/>
                            </a:solidFill>
                            <a:latin typeface="Cambria Math" charset="0"/>
                            <a:ea typeface="Times New Roman" charset="0"/>
                            <a:cs typeface="Times New Roman" charset="0"/>
                          </a:rPr>
                          <m:t>.</m:t>
                        </m:r>
                        <m:r>
                          <a:rPr lang="en-US" sz="1100" b="1" i="1" smtClean="0">
                            <a:solidFill>
                              <a:srgbClr val="000000"/>
                            </a:solidFill>
                            <a:latin typeface="Cambria Math" charset="0"/>
                            <a:ea typeface="Times New Roman" charset="0"/>
                            <a:cs typeface="Times New Roman" charset="0"/>
                          </a:rPr>
                          <m:t>𝟏</m:t>
                        </m:r>
                        <m:r>
                          <a:rPr lang="en-US" sz="1100" b="1" i="1">
                            <a:solidFill>
                              <a:srgbClr val="000000"/>
                            </a:solidFill>
                            <a:latin typeface="Cambria Math" charset="0"/>
                            <a:ea typeface="Times New Roman" charset="0"/>
                            <a:cs typeface="Times New Roman" charset="0"/>
                          </a:rPr>
                          <m:t>𝟐</m:t>
                        </m:r>
                      </m:den>
                    </m:f>
                    <m:r>
                      <a:rPr lang="en-US" sz="1100">
                        <a:latin typeface="Cambria Math" charset="0"/>
                        <a:ea typeface="Times New Roman" charset="0"/>
                        <a:cs typeface="Times New Roman" charset="0"/>
                      </a:rPr>
                      <m:t>=</m:t>
                    </m:r>
                    <m:r>
                      <a:rPr lang="en-US" sz="1100" smtClean="0">
                        <a:solidFill>
                          <a:schemeClr val="tx1"/>
                        </a:solidFill>
                        <a:latin typeface="Cambria Math" charset="0"/>
                        <a:ea typeface="Times New Roman" charset="0"/>
                        <a:cs typeface="Times New Roman" charset="0"/>
                      </a:rPr>
                      <m:t>0</m:t>
                    </m:r>
                    <m:r>
                      <a:rPr lang="en-US" sz="1100" smtClean="0">
                        <a:solidFill>
                          <a:schemeClr val="tx1"/>
                        </a:solidFill>
                        <a:latin typeface="Cambria Math" charset="0"/>
                        <a:ea typeface="Times New Roman" charset="0"/>
                        <a:cs typeface="Times New Roman" charset="0"/>
                      </a:rPr>
                      <m:t>.</m:t>
                    </m:r>
                    <m:r>
                      <a:rPr lang="en-US" sz="1100" i="1">
                        <a:solidFill>
                          <a:schemeClr val="tx1"/>
                        </a:solidFill>
                        <a:latin typeface="Cambria Math" charset="0"/>
                        <a:ea typeface="Times New Roman" charset="0"/>
                        <a:cs typeface="Times New Roman" charset="0"/>
                      </a:rPr>
                      <m:t>9</m:t>
                    </m:r>
                    <m:r>
                      <a:rPr lang="en-US" sz="1100" b="0" i="1" smtClean="0">
                        <a:solidFill>
                          <a:schemeClr val="tx1"/>
                        </a:solidFill>
                        <a:latin typeface="Cambria Math" charset="0"/>
                        <a:ea typeface="Times New Roman" charset="0"/>
                        <a:cs typeface="Times New Roman" charset="0"/>
                      </a:rPr>
                      <m:t>2</m:t>
                    </m:r>
                  </m:oMath>
                </a14:m>
                <a:endParaRPr lang="en-US" sz="1100" dirty="0"/>
              </a:p>
            </p:txBody>
          </p:sp>
        </mc:Choice>
        <mc:Fallback xmlns="">
          <p:sp>
            <p:nvSpPr>
              <p:cNvPr id="35" name="Rectangle 34"/>
              <p:cNvSpPr>
                <a:spLocks noRot="1" noChangeAspect="1" noMove="1" noResize="1" noEditPoints="1" noAdjustHandles="1" noChangeArrowheads="1" noChangeShapeType="1" noTextEdit="1"/>
              </p:cNvSpPr>
              <p:nvPr/>
            </p:nvSpPr>
            <p:spPr>
              <a:xfrm>
                <a:off x="198061" y="466950"/>
                <a:ext cx="8564939" cy="6405793"/>
              </a:xfrm>
              <a:prstGeom prst="rect">
                <a:avLst/>
              </a:prstGeom>
              <a:blipFill rotWithShape="0">
                <a:blip r:embed="rId3"/>
                <a:stretch>
                  <a:fillRect/>
                </a:stretch>
              </a:blipFill>
            </p:spPr>
            <p:txBody>
              <a:bodyPr/>
              <a:lstStyle/>
              <a:p>
                <a:r>
                  <a:rPr lang="en-US">
                    <a:noFill/>
                  </a:rPr>
                  <a:t> </a:t>
                </a:r>
              </a:p>
            </p:txBody>
          </p:sp>
        </mc:Fallback>
      </mc:AlternateContent>
      <p:sp>
        <p:nvSpPr>
          <p:cNvPr id="36" name="Title 1"/>
          <p:cNvSpPr txBox="1">
            <a:spLocks/>
          </p:cNvSpPr>
          <p:nvPr/>
        </p:nvSpPr>
        <p:spPr>
          <a:xfrm>
            <a:off x="118753" y="0"/>
            <a:ext cx="9025247" cy="6084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b="1" dirty="0" smtClean="0">
                <a:latin typeface="Times New Roman" charset="0"/>
                <a:ea typeface="Times New Roman" charset="0"/>
                <a:cs typeface="Times New Roman" charset="0"/>
              </a:rPr>
              <a:t>The Explaining of Computing the Probability of Knowing the Concept C</a:t>
            </a:r>
            <a:r>
              <a:rPr lang="en-US" sz="1600" b="1" baseline="-25000" dirty="0" smtClean="0">
                <a:latin typeface="Times New Roman" charset="0"/>
                <a:ea typeface="Times New Roman" charset="0"/>
                <a:cs typeface="Times New Roman" charset="0"/>
              </a:rPr>
              <a:t>3</a:t>
            </a:r>
            <a:endParaRPr lang="en-US" sz="1600" b="1" baseline="-25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197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8F3DF5-46B4-354D-BEB6-FC8B3F9E8E19}" type="slidenum">
              <a:rPr lang="en-US" smtClean="0"/>
              <a:t>71</a:t>
            </a:fld>
            <a:endParaRPr lang="en-US"/>
          </a:p>
        </p:txBody>
      </p:sp>
      <p:grpSp>
        <p:nvGrpSpPr>
          <p:cNvPr id="5" name="Group 4"/>
          <p:cNvGrpSpPr/>
          <p:nvPr/>
        </p:nvGrpSpPr>
        <p:grpSpPr>
          <a:xfrm>
            <a:off x="3047591" y="361541"/>
            <a:ext cx="2948564" cy="1704609"/>
            <a:chOff x="802498" y="894257"/>
            <a:chExt cx="2988360" cy="1868981"/>
          </a:xfrm>
        </p:grpSpPr>
        <p:grpSp>
          <p:nvGrpSpPr>
            <p:cNvPr id="4" name="Group 3"/>
            <p:cNvGrpSpPr/>
            <p:nvPr/>
          </p:nvGrpSpPr>
          <p:grpSpPr>
            <a:xfrm>
              <a:off x="802498" y="894257"/>
              <a:ext cx="2988360" cy="1868981"/>
              <a:chOff x="802498" y="894257"/>
              <a:chExt cx="2988360" cy="1868981"/>
            </a:xfrm>
          </p:grpSpPr>
          <p:grpSp>
            <p:nvGrpSpPr>
              <p:cNvPr id="3" name="Group 2"/>
              <p:cNvGrpSpPr/>
              <p:nvPr/>
            </p:nvGrpSpPr>
            <p:grpSpPr>
              <a:xfrm>
                <a:off x="802498" y="894257"/>
                <a:ext cx="2691395" cy="1868981"/>
                <a:chOff x="802498" y="894257"/>
                <a:chExt cx="2691395" cy="1868981"/>
              </a:xfrm>
            </p:grpSpPr>
            <p:grpSp>
              <p:nvGrpSpPr>
                <p:cNvPr id="186" name="Group 185"/>
                <p:cNvGrpSpPr/>
                <p:nvPr/>
              </p:nvGrpSpPr>
              <p:grpSpPr>
                <a:xfrm>
                  <a:off x="1188838" y="894257"/>
                  <a:ext cx="2305055" cy="1868981"/>
                  <a:chOff x="376537" y="1114263"/>
                  <a:chExt cx="2305055" cy="1868981"/>
                </a:xfrm>
              </p:grpSpPr>
              <p:cxnSp>
                <p:nvCxnSpPr>
                  <p:cNvPr id="104" name="Straight Connector 103"/>
                  <p:cNvCxnSpPr>
                    <a:stCxn id="88" idx="3"/>
                    <a:endCxn id="19" idx="2"/>
                  </p:cNvCxnSpPr>
                  <p:nvPr/>
                </p:nvCxnSpPr>
                <p:spPr>
                  <a:xfrm>
                    <a:off x="754671" y="2820484"/>
                    <a:ext cx="184694" cy="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376537" y="1114263"/>
                    <a:ext cx="2305055" cy="1868981"/>
                    <a:chOff x="376537" y="1114263"/>
                    <a:chExt cx="2305055" cy="1868981"/>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376537" y="1114263"/>
                      <a:ext cx="2305055" cy="1868981"/>
                      <a:chOff x="376537" y="1114263"/>
                      <a:chExt cx="2305055" cy="1868981"/>
                    </a:xfrm>
                  </p:grpSpPr>
                  <p:sp>
                    <p:nvSpPr>
                      <p:cNvPr id="73" name="Oval 72"/>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183" name="Group 182"/>
                      <p:cNvGrpSpPr/>
                      <p:nvPr/>
                    </p:nvGrpSpPr>
                    <p:grpSpPr>
                      <a:xfrm>
                        <a:off x="376537" y="1114263"/>
                        <a:ext cx="2305055" cy="1862248"/>
                        <a:chOff x="376537" y="1114263"/>
                        <a:chExt cx="2305055" cy="1862248"/>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376537" y="1114263"/>
                          <a:ext cx="2305055" cy="1862248"/>
                          <a:chOff x="376537" y="1114263"/>
                          <a:chExt cx="2305055" cy="1862248"/>
                        </a:xfrm>
                      </p:grpSpPr>
                      <p:grpSp>
                        <p:nvGrpSpPr>
                          <p:cNvPr id="149" name="Group 148"/>
                          <p:cNvGrpSpPr/>
                          <p:nvPr/>
                        </p:nvGrpSpPr>
                        <p:grpSpPr>
                          <a:xfrm>
                            <a:off x="376537" y="1114263"/>
                            <a:ext cx="2305055" cy="1862248"/>
                            <a:chOff x="376537" y="1114263"/>
                            <a:chExt cx="2305055" cy="1862248"/>
                          </a:xfrm>
                        </p:grpSpPr>
                        <p:sp>
                          <p:nvSpPr>
                            <p:cNvPr id="88" name="Rectangle 87"/>
                            <p:cNvSpPr/>
                            <p:nvPr/>
                          </p:nvSpPr>
                          <p:spPr>
                            <a:xfrm>
                              <a:off x="376537" y="2695921"/>
                              <a:ext cx="378134" cy="249126"/>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grpSp>
                          <p:nvGrpSpPr>
                            <p:cNvPr id="2" name="Group 1"/>
                            <p:cNvGrpSpPr/>
                            <p:nvPr/>
                          </p:nvGrpSpPr>
                          <p:grpSpPr>
                            <a:xfrm>
                              <a:off x="847121" y="1114263"/>
                              <a:ext cx="1834471" cy="1862248"/>
                              <a:chOff x="4269040" y="951479"/>
                              <a:chExt cx="1392760" cy="2385743"/>
                            </a:xfrm>
                          </p:grpSpPr>
                          <p:sp>
                            <p:nvSpPr>
                              <p:cNvPr id="7" name="Rectangle 6"/>
                              <p:cNvSpPr/>
                              <p:nvPr/>
                            </p:nvSpPr>
                            <p:spPr>
                              <a:xfrm>
                                <a:off x="5378034"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C1</a:t>
                                </a:r>
                                <a:endParaRPr lang="en-US" sz="1000" b="1">
                                  <a:solidFill>
                                    <a:schemeClr val="tx1"/>
                                  </a:solidFill>
                                  <a:latin typeface="Times New Roman"/>
                                  <a:cs typeface="Times New Roman"/>
                                </a:endParaRPr>
                              </a:p>
                            </p:txBody>
                          </p:sp>
                          <p:sp>
                            <p:nvSpPr>
                              <p:cNvPr id="9" name="Oval 8"/>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C2</a:t>
                                </a:r>
                                <a:endParaRPr lang="en-US" sz="1000" b="1">
                                  <a:solidFill>
                                    <a:schemeClr val="tx1"/>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4" name="Straight Connector 33"/>
                              <p:cNvCxnSpPr>
                                <a:stCxn id="7" idx="1"/>
                                <a:endCxn id="73" idx="6"/>
                              </p:cNvCxnSpPr>
                              <p:nvPr/>
                            </p:nvCxnSpPr>
                            <p:spPr>
                              <a:xfrm flipH="1" flipV="1">
                                <a:off x="5231479" y="3145962"/>
                                <a:ext cx="146555" cy="2068"/>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4"/>
                                <a:endCxn id="73" idx="0"/>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10971" cy="632030"/>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grp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grpSp>
                </p:grpSp>
              </p:grpSp>
            </p:grpSp>
            <p:sp>
              <p:nvSpPr>
                <p:cNvPr id="48" name="Rectangle 47"/>
                <p:cNvSpPr/>
                <p:nvPr/>
              </p:nvSpPr>
              <p:spPr>
                <a:xfrm>
                  <a:off x="802498" y="1731471"/>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a:t>
                  </a:r>
                  <a:endParaRPr lang="en-US" sz="1000" b="1">
                    <a:solidFill>
                      <a:schemeClr val="tx1"/>
                    </a:solidFill>
                    <a:latin typeface="Times New Roman"/>
                    <a:cs typeface="Times New Roman"/>
                  </a:endParaRPr>
                </a:p>
              </p:txBody>
            </p:sp>
          </p:grpSp>
          <p:sp>
            <p:nvSpPr>
              <p:cNvPr id="49" name="Rectangle 48"/>
              <p:cNvSpPr/>
              <p:nvPr/>
            </p:nvSpPr>
            <p:spPr>
              <a:xfrm>
                <a:off x="3412724" y="1744099"/>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DQ2</a:t>
                </a:r>
                <a:endParaRPr lang="en-US" sz="1000" b="1">
                  <a:solidFill>
                    <a:schemeClr val="tx1"/>
                  </a:solidFill>
                  <a:latin typeface="Times New Roman"/>
                  <a:cs typeface="Times New Roman"/>
                </a:endParaRPr>
              </a:p>
            </p:txBody>
          </p:sp>
        </p:grpSp>
        <p:cxnSp>
          <p:nvCxnSpPr>
            <p:cNvPr id="50" name="Straight Connector 49"/>
            <p:cNvCxnSpPr>
              <a:stCxn id="49" idx="1"/>
              <a:endCxn id="9" idx="6"/>
            </p:cNvCxnSpPr>
            <p:nvPr/>
          </p:nvCxnSpPr>
          <p:spPr>
            <a:xfrm flipH="1">
              <a:off x="3045069" y="1894954"/>
              <a:ext cx="367655" cy="7321"/>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8" idx="3"/>
            </p:cNvCxnSpPr>
            <p:nvPr/>
          </p:nvCxnSpPr>
          <p:spPr>
            <a:xfrm>
              <a:off x="1180632" y="1882326"/>
              <a:ext cx="489978" cy="0"/>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120644" y="1285947"/>
              <a:ext cx="425314" cy="506000"/>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19" idx="7"/>
            </p:cNvCxnSpPr>
            <p:nvPr/>
          </p:nvCxnSpPr>
          <p:spPr>
            <a:xfrm flipH="1">
              <a:off x="2066609" y="2036622"/>
              <a:ext cx="558391" cy="453529"/>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35" name="Rectangle 34"/>
              <p:cNvSpPr/>
              <p:nvPr/>
            </p:nvSpPr>
            <p:spPr>
              <a:xfrm>
                <a:off x="118753" y="2131937"/>
                <a:ext cx="8806240" cy="4039054"/>
              </a:xfrm>
              <a:prstGeom prst="rect">
                <a:avLst/>
              </a:prstGeom>
            </p:spPr>
            <p:txBody>
              <a:bodyPr wrap="square">
                <a:spAutoFit/>
              </a:bodyPr>
              <a:lstStyle/>
              <a:p>
                <a:pPr marL="285750" indent="-285750">
                  <a:buFont typeface="Wingdings" charset="2"/>
                  <a:buChar char="Ø"/>
                </a:pPr>
                <a:r>
                  <a:rPr lang="en-US" sz="1600" dirty="0" smtClean="0">
                    <a:latin typeface="Times New Roman" charset="0"/>
                    <a:ea typeface="Times New Roman" charset="0"/>
                    <a:cs typeface="+mj-cs"/>
                  </a:rPr>
                  <a:t>The </a:t>
                </a:r>
                <a:r>
                  <a:rPr lang="en-US" sz="1400" dirty="0" smtClean="0">
                    <a:latin typeface="Times New Roman" charset="0"/>
                    <a:ea typeface="Times New Roman" charset="0"/>
                    <a:cs typeface="+mj-cs"/>
                  </a:rPr>
                  <a:t>estimated probability of </a:t>
                </a:r>
                <a:r>
                  <a:rPr lang="en-US" sz="1400" dirty="0">
                    <a:latin typeface="Times New Roman" charset="0"/>
                    <a:ea typeface="Times New Roman" charset="0"/>
                    <a:cs typeface="+mj-cs"/>
                  </a:rPr>
                  <a:t>knowing the concept c</a:t>
                </a:r>
                <a:r>
                  <a:rPr lang="en-US" sz="1400" baseline="-25000" dirty="0">
                    <a:latin typeface="Times New Roman" charset="0"/>
                    <a:ea typeface="Times New Roman" charset="0"/>
                    <a:cs typeface="+mj-cs"/>
                  </a:rPr>
                  <a:t>3</a:t>
                </a:r>
                <a:r>
                  <a:rPr lang="en-US" sz="1400" dirty="0">
                    <a:solidFill>
                      <a:srgbClr val="FF0000"/>
                    </a:solidFill>
                    <a:latin typeface="Times New Roman" charset="0"/>
                    <a:ea typeface="Times New Roman" charset="0"/>
                    <a:cs typeface="+mj-cs"/>
                  </a:rPr>
                  <a:t> </a:t>
                </a:r>
                <a:r>
                  <a:rPr lang="en-US" sz="1400" dirty="0" smtClean="0">
                    <a:latin typeface="Times New Roman" charset="0"/>
                    <a:ea typeface="Times New Roman" charset="0"/>
                    <a:cs typeface="+mj-cs"/>
                  </a:rPr>
                  <a:t>by the </a:t>
                </a:r>
                <a:r>
                  <a:rPr lang="en-US" sz="1400" dirty="0" smtClean="0">
                    <a:solidFill>
                      <a:srgbClr val="FF0000"/>
                    </a:solidFill>
                    <a:latin typeface="Times New Roman" charset="0"/>
                    <a:ea typeface="Times New Roman" charset="0"/>
                    <a:cs typeface="+mj-cs"/>
                  </a:rPr>
                  <a:t>computation</a:t>
                </a:r>
                <a:r>
                  <a:rPr lang="en-US" sz="1400" dirty="0" smtClean="0">
                    <a:latin typeface="Times New Roman" charset="0"/>
                    <a:ea typeface="Times New Roman" charset="0"/>
                    <a:cs typeface="+mj-cs"/>
                  </a:rPr>
                  <a:t> based on two tests (DQ &amp; OQ)</a:t>
                </a:r>
              </a:p>
              <a:p>
                <a:r>
                  <a:rPr lang="en-US" sz="1400" dirty="0" smtClean="0">
                    <a:latin typeface="Times New Roman" charset="0"/>
                    <a:ea typeface="Times New Roman" charset="0"/>
                    <a:cs typeface="+mj-cs"/>
                  </a:rPr>
                  <a:t>In the case of the concept C</a:t>
                </a:r>
                <a:r>
                  <a:rPr lang="en-US" sz="1400" baseline="-25000" dirty="0" smtClean="0">
                    <a:latin typeface="Times New Roman" charset="0"/>
                    <a:ea typeface="Times New Roman" charset="0"/>
                    <a:cs typeface="+mj-cs"/>
                  </a:rPr>
                  <a:t>3</a:t>
                </a:r>
                <a:r>
                  <a:rPr lang="en-US" sz="1400" dirty="0" smtClean="0">
                    <a:latin typeface="Times New Roman" charset="0"/>
                    <a:ea typeface="Times New Roman" charset="0"/>
                    <a:cs typeface="+mj-cs"/>
                  </a:rPr>
                  <a:t>, which is estimated by DS method and confirmed by direct question DQ</a:t>
                </a:r>
                <a:r>
                  <a:rPr lang="en-US" sz="1400" baseline="-25000" dirty="0" smtClean="0">
                    <a:latin typeface="Times New Roman" charset="0"/>
                    <a:ea typeface="Times New Roman" charset="0"/>
                    <a:cs typeface="+mj-cs"/>
                  </a:rPr>
                  <a:t>3</a:t>
                </a:r>
              </a:p>
              <a:p>
                <a:pPr rtl="1"/>
                <a:endParaRPr lang="en-US" sz="1400" baseline="-25000" dirty="0" smtClean="0">
                  <a:latin typeface="Times New Roman" charset="0"/>
                  <a:ea typeface="Times New Roman" charset="0"/>
                  <a:cs typeface="+mj-cs"/>
                </a:endParaRPr>
              </a:p>
              <a:p>
                <a:pPr marL="285750" indent="-285750">
                  <a:buFont typeface="Wingdings" charset="2"/>
                  <a:buChar char="Ø"/>
                </a:pPr>
                <a:r>
                  <a:rPr lang="en-US" sz="1400" dirty="0" smtClean="0">
                    <a:latin typeface="Times New Roman" charset="0"/>
                    <a:ea typeface="Times New Roman" charset="0"/>
                    <a:cs typeface="+mj-cs"/>
                  </a:rPr>
                  <a:t>P(C</a:t>
                </a:r>
                <a:r>
                  <a:rPr lang="en-US" sz="1400" baseline="-25000" dirty="0" smtClean="0">
                    <a:effectLst/>
                    <a:latin typeface="Times New Roman" charset="0"/>
                    <a:ea typeface="Times New Roman" charset="0"/>
                    <a:cs typeface="+mj-cs"/>
                  </a:rPr>
                  <a:t>3</a:t>
                </a:r>
                <a:r>
                  <a:rPr lang="en-US" sz="1400" dirty="0" smtClean="0">
                    <a:effectLst/>
                    <a:latin typeface="Times New Roman" charset="0"/>
                    <a:ea typeface="Times New Roman" charset="0"/>
                    <a:cs typeface="+mj-cs"/>
                  </a:rPr>
                  <a:t>|R</a:t>
                </a:r>
                <a:r>
                  <a:rPr lang="en-US" sz="1400" dirty="0">
                    <a:effectLst/>
                    <a:latin typeface="Times New Roman" charset="0"/>
                    <a:ea typeface="Times New Roman" charset="0"/>
                    <a:cs typeface="+mj-cs"/>
                  </a:rPr>
                  <a:t>)</a:t>
                </a:r>
                <a:r>
                  <a:rPr lang="en-US" sz="1400" dirty="0" smtClean="0">
                    <a:effectLst/>
                    <a:latin typeface="Times New Roman" charset="0"/>
                    <a:ea typeface="Times New Roman" charset="0"/>
                    <a:cs typeface="+mj-cs"/>
                  </a:rPr>
                  <a:t> </a:t>
                </a:r>
                <a:r>
                  <a:rPr lang="en-US" sz="1400" dirty="0">
                    <a:effectLst/>
                    <a:latin typeface="Times New Roman" charset="0"/>
                    <a:ea typeface="Times New Roman" charset="0"/>
                    <a:cs typeface="+mj-cs"/>
                  </a:rPr>
                  <a:t>=</a:t>
                </a:r>
                <a14:m>
                  <m:oMath xmlns:m="http://schemas.openxmlformats.org/officeDocument/2006/math">
                    <m:r>
                      <a:rPr lang="en-US" sz="1400" b="0" i="0">
                        <a:effectLst/>
                        <a:latin typeface="Cambria Math" charset="0"/>
                        <a:ea typeface="Times New Roman" charset="0"/>
                        <a:cs typeface="+mj-cs"/>
                      </a:rPr>
                      <m:t> </m:t>
                    </m:r>
                    <m:f>
                      <m:fPr>
                        <m:ctrlPr>
                          <a:rPr lang="en-US" sz="1400" i="1">
                            <a:effectLst/>
                            <a:latin typeface="Cambria Math" panose="02040503050406030204" pitchFamily="18" charset="0"/>
                            <a:cs typeface="+mj-cs"/>
                          </a:rPr>
                        </m:ctrlPr>
                      </m:fPr>
                      <m:num>
                        <m:r>
                          <m:rPr>
                            <m:sty m:val="p"/>
                          </m:rPr>
                          <a:rPr lang="en-US" sz="1400" b="0" i="0">
                            <a:solidFill>
                              <a:srgbClr val="000000"/>
                            </a:solidFill>
                            <a:latin typeface="Cambria Math" charset="0"/>
                            <a:ea typeface="Times New Roman" charset="0"/>
                            <a:cs typeface="+mj-cs"/>
                          </a:rPr>
                          <m:t>P</m:t>
                        </m:r>
                        <m:d>
                          <m:dPr>
                            <m:ctrlPr>
                              <a:rPr lang="en-US" sz="1400" i="1">
                                <a:solidFill>
                                  <a:srgbClr val="000000"/>
                                </a:solidFill>
                                <a:latin typeface="Cambria Math" panose="02040503050406030204" pitchFamily="18" charset="0"/>
                                <a:cs typeface="+mj-cs"/>
                              </a:rPr>
                            </m:ctrlPr>
                          </m:dPr>
                          <m:e>
                            <m:r>
                              <m:rPr>
                                <m:sty m:val="p"/>
                              </m:rPr>
                              <a:rPr lang="en-US" sz="1400" b="0" i="0">
                                <a:solidFill>
                                  <a:srgbClr val="000000"/>
                                </a:solidFill>
                                <a:latin typeface="Cambria Math" charset="0"/>
                                <a:ea typeface="Times New Roman" charset="0"/>
                                <a:cs typeface="+mj-cs"/>
                              </a:rPr>
                              <m:t>R</m:t>
                            </m:r>
                          </m:e>
                          <m:e>
                            <m:sSub>
                              <m:sSubPr>
                                <m:ctrlPr>
                                  <a:rPr lang="en-US" sz="1400" i="1">
                                    <a:solidFill>
                                      <a:srgbClr val="000000"/>
                                    </a:solidFill>
                                    <a:latin typeface="Cambria Math" panose="02040503050406030204" pitchFamily="18" charset="0"/>
                                    <a:cs typeface="+mj-cs"/>
                                  </a:rPr>
                                </m:ctrlPr>
                              </m:sSubPr>
                              <m:e>
                                <m:r>
                                  <m:rPr>
                                    <m:sty m:val="p"/>
                                  </m:rPr>
                                  <a:rPr lang="en-US" sz="1400" b="0" i="0" smtClean="0">
                                    <a:solidFill>
                                      <a:srgbClr val="000000"/>
                                    </a:solidFill>
                                    <a:latin typeface="Cambria Math" charset="0"/>
                                    <a:ea typeface="Times New Roman" charset="0"/>
                                    <a:cs typeface="+mj-cs"/>
                                  </a:rPr>
                                  <m:t>C</m:t>
                                </m:r>
                              </m:e>
                              <m:sub>
                                <m:r>
                                  <a:rPr lang="en-US" sz="1400" b="0" i="0" smtClean="0">
                                    <a:solidFill>
                                      <a:srgbClr val="000000"/>
                                    </a:solidFill>
                                    <a:latin typeface="Cambria Math" charset="0"/>
                                    <a:ea typeface="Times New Roman" charset="0"/>
                                    <a:cs typeface="+mj-cs"/>
                                  </a:rPr>
                                  <m:t>3</m:t>
                                </m:r>
                              </m:sub>
                            </m:sSub>
                          </m:e>
                        </m:d>
                        <m:r>
                          <a:rPr lang="en-US" sz="1400" b="0" i="0">
                            <a:solidFill>
                              <a:srgbClr val="000000"/>
                            </a:solidFill>
                            <a:latin typeface="Cambria Math" charset="0"/>
                            <a:ea typeface="Times New Roman" charset="0"/>
                            <a:cs typeface="+mj-cs"/>
                          </a:rPr>
                          <m:t>∗ </m:t>
                        </m:r>
                        <m:r>
                          <m:rPr>
                            <m:sty m:val="p"/>
                          </m:rPr>
                          <a:rPr lang="en-US" sz="1400" b="0" i="0">
                            <a:solidFill>
                              <a:srgbClr val="000000"/>
                            </a:solidFill>
                            <a:latin typeface="Cambria Math" charset="0"/>
                            <a:ea typeface="Times New Roman" charset="0"/>
                            <a:cs typeface="+mj-cs"/>
                          </a:rPr>
                          <m:t>P</m:t>
                        </m:r>
                        <m:d>
                          <m:dPr>
                            <m:ctrlPr>
                              <a:rPr lang="en-US" sz="1400" i="1">
                                <a:solidFill>
                                  <a:srgbClr val="000000"/>
                                </a:solidFill>
                                <a:latin typeface="Cambria Math" panose="02040503050406030204" pitchFamily="18" charset="0"/>
                                <a:cs typeface="+mj-cs"/>
                              </a:rPr>
                            </m:ctrlPr>
                          </m:dPr>
                          <m:e>
                            <m:sSub>
                              <m:sSubPr>
                                <m:ctrlPr>
                                  <a:rPr lang="en-US" sz="1400" i="1">
                                    <a:solidFill>
                                      <a:srgbClr val="000000"/>
                                    </a:solidFill>
                                    <a:latin typeface="Cambria Math" panose="02040503050406030204" pitchFamily="18" charset="0"/>
                                    <a:cs typeface="+mj-cs"/>
                                  </a:rPr>
                                </m:ctrlPr>
                              </m:sSubPr>
                              <m:e>
                                <m:r>
                                  <m:rPr>
                                    <m:sty m:val="p"/>
                                  </m:rPr>
                                  <a:rPr lang="en-US" sz="1400" b="0" i="0" smtClean="0">
                                    <a:solidFill>
                                      <a:srgbClr val="000000"/>
                                    </a:solidFill>
                                    <a:latin typeface="Cambria Math" charset="0"/>
                                    <a:ea typeface="Times New Roman" charset="0"/>
                                    <a:cs typeface="+mj-cs"/>
                                  </a:rPr>
                                  <m:t>C</m:t>
                                </m:r>
                              </m:e>
                              <m:sub>
                                <m:r>
                                  <a:rPr lang="en-US" sz="1400" b="0" i="0" smtClean="0">
                                    <a:solidFill>
                                      <a:srgbClr val="000000"/>
                                    </a:solidFill>
                                    <a:latin typeface="Cambria Math" charset="0"/>
                                    <a:ea typeface="Times New Roman" charset="0"/>
                                    <a:cs typeface="+mj-cs"/>
                                  </a:rPr>
                                  <m:t>3</m:t>
                                </m:r>
                              </m:sub>
                            </m:sSub>
                          </m:e>
                        </m:d>
                      </m:num>
                      <m:den>
                        <m:r>
                          <m:rPr>
                            <m:sty m:val="p"/>
                          </m:rPr>
                          <a:rPr lang="en-US" sz="1400" b="0" i="0">
                            <a:solidFill>
                              <a:srgbClr val="000000"/>
                            </a:solidFill>
                            <a:latin typeface="Cambria Math" charset="0"/>
                            <a:ea typeface="Times New Roman" charset="0"/>
                            <a:cs typeface="+mj-cs"/>
                          </a:rPr>
                          <m:t>P</m:t>
                        </m:r>
                        <m:d>
                          <m:dPr>
                            <m:ctrlPr>
                              <a:rPr lang="en-US" sz="1400" i="1">
                                <a:solidFill>
                                  <a:srgbClr val="000000"/>
                                </a:solidFill>
                                <a:latin typeface="Cambria Math" panose="02040503050406030204" pitchFamily="18" charset="0"/>
                                <a:cs typeface="+mj-cs"/>
                              </a:rPr>
                            </m:ctrlPr>
                          </m:dPr>
                          <m:e>
                            <m:r>
                              <m:rPr>
                                <m:sty m:val="p"/>
                              </m:rPr>
                              <a:rPr lang="en-US" sz="1400" b="0" i="0">
                                <a:solidFill>
                                  <a:srgbClr val="000000"/>
                                </a:solidFill>
                                <a:latin typeface="Cambria Math" charset="0"/>
                                <a:ea typeface="Times New Roman" charset="0"/>
                                <a:cs typeface="+mj-cs"/>
                              </a:rPr>
                              <m:t>R</m:t>
                            </m:r>
                          </m:e>
                          <m:e>
                            <m:sSub>
                              <m:sSubPr>
                                <m:ctrlPr>
                                  <a:rPr lang="en-US" sz="1400" i="1">
                                    <a:solidFill>
                                      <a:srgbClr val="000000"/>
                                    </a:solidFill>
                                    <a:latin typeface="Cambria Math" panose="02040503050406030204" pitchFamily="18" charset="0"/>
                                    <a:cs typeface="+mj-cs"/>
                                  </a:rPr>
                                </m:ctrlPr>
                              </m:sSubPr>
                              <m:e>
                                <m:r>
                                  <m:rPr>
                                    <m:sty m:val="p"/>
                                  </m:rPr>
                                  <a:rPr lang="en-US" sz="1400" b="0" i="0" smtClean="0">
                                    <a:solidFill>
                                      <a:srgbClr val="000000"/>
                                    </a:solidFill>
                                    <a:latin typeface="Cambria Math" charset="0"/>
                                    <a:ea typeface="Times New Roman" charset="0"/>
                                    <a:cs typeface="+mj-cs"/>
                                  </a:rPr>
                                  <m:t>C</m:t>
                                </m:r>
                              </m:e>
                              <m:sub>
                                <m:r>
                                  <a:rPr lang="en-US" sz="1400" b="0" i="0" smtClean="0">
                                    <a:solidFill>
                                      <a:srgbClr val="000000"/>
                                    </a:solidFill>
                                    <a:latin typeface="Cambria Math" charset="0"/>
                                    <a:ea typeface="Times New Roman" charset="0"/>
                                    <a:cs typeface="+mj-cs"/>
                                  </a:rPr>
                                  <m:t>3</m:t>
                                </m:r>
                              </m:sub>
                            </m:sSub>
                          </m:e>
                        </m:d>
                        <m:r>
                          <a:rPr lang="en-US" sz="1400" b="0" i="0">
                            <a:solidFill>
                              <a:srgbClr val="000000"/>
                            </a:solidFill>
                            <a:latin typeface="Cambria Math" charset="0"/>
                            <a:ea typeface="Times New Roman" charset="0"/>
                            <a:cs typeface="+mj-cs"/>
                          </a:rPr>
                          <m:t>∗ </m:t>
                        </m:r>
                        <m:r>
                          <m:rPr>
                            <m:sty m:val="p"/>
                          </m:rPr>
                          <a:rPr lang="en-US" sz="1400" b="0" i="0">
                            <a:solidFill>
                              <a:srgbClr val="000000"/>
                            </a:solidFill>
                            <a:latin typeface="Cambria Math" charset="0"/>
                            <a:ea typeface="Times New Roman" charset="0"/>
                            <a:cs typeface="+mj-cs"/>
                          </a:rPr>
                          <m:t>P</m:t>
                        </m:r>
                        <m:d>
                          <m:dPr>
                            <m:ctrlPr>
                              <a:rPr lang="en-US" sz="1400" i="1">
                                <a:solidFill>
                                  <a:srgbClr val="000000"/>
                                </a:solidFill>
                                <a:latin typeface="Cambria Math" panose="02040503050406030204" pitchFamily="18" charset="0"/>
                                <a:cs typeface="+mj-cs"/>
                              </a:rPr>
                            </m:ctrlPr>
                          </m:dPr>
                          <m:e>
                            <m:sSub>
                              <m:sSubPr>
                                <m:ctrlPr>
                                  <a:rPr lang="en-US" sz="1400" i="1">
                                    <a:solidFill>
                                      <a:srgbClr val="000000"/>
                                    </a:solidFill>
                                    <a:latin typeface="Cambria Math" panose="02040503050406030204" pitchFamily="18" charset="0"/>
                                    <a:cs typeface="+mj-cs"/>
                                  </a:rPr>
                                </m:ctrlPr>
                              </m:sSubPr>
                              <m:e>
                                <m:r>
                                  <m:rPr>
                                    <m:sty m:val="p"/>
                                  </m:rPr>
                                  <a:rPr lang="en-US" sz="1400" b="0" i="0" smtClean="0">
                                    <a:solidFill>
                                      <a:srgbClr val="000000"/>
                                    </a:solidFill>
                                    <a:latin typeface="Cambria Math" charset="0"/>
                                    <a:cs typeface="+mj-cs"/>
                                  </a:rPr>
                                  <m:t>C</m:t>
                                </m:r>
                              </m:e>
                              <m:sub>
                                <m:r>
                                  <a:rPr lang="en-US" sz="1400" b="0" i="0" smtClean="0">
                                    <a:solidFill>
                                      <a:srgbClr val="000000"/>
                                    </a:solidFill>
                                    <a:latin typeface="Cambria Math" charset="0"/>
                                    <a:ea typeface="Times New Roman" charset="0"/>
                                    <a:cs typeface="+mj-cs"/>
                                  </a:rPr>
                                  <m:t>3</m:t>
                                </m:r>
                              </m:sub>
                            </m:sSub>
                          </m:e>
                        </m:d>
                        <m:r>
                          <a:rPr lang="en-US" sz="1400" b="0" i="0">
                            <a:solidFill>
                              <a:srgbClr val="000000"/>
                            </a:solidFill>
                            <a:latin typeface="Cambria Math" charset="0"/>
                            <a:ea typeface="Times New Roman" charset="0"/>
                            <a:cs typeface="+mj-cs"/>
                          </a:rPr>
                          <m:t>+</m:t>
                        </m:r>
                        <m:r>
                          <m:rPr>
                            <m:sty m:val="p"/>
                          </m:rPr>
                          <a:rPr lang="en-US" sz="1400" b="0" i="0">
                            <a:solidFill>
                              <a:srgbClr val="000000"/>
                            </a:solidFill>
                            <a:latin typeface="Cambria Math" charset="0"/>
                            <a:ea typeface="Times New Roman" charset="0"/>
                            <a:cs typeface="+mj-cs"/>
                          </a:rPr>
                          <m:t>P</m:t>
                        </m:r>
                        <m:d>
                          <m:dPr>
                            <m:ctrlPr>
                              <a:rPr lang="en-US" sz="1400" i="1">
                                <a:solidFill>
                                  <a:srgbClr val="000000"/>
                                </a:solidFill>
                                <a:latin typeface="Cambria Math" panose="02040503050406030204" pitchFamily="18" charset="0"/>
                                <a:cs typeface="+mj-cs"/>
                              </a:rPr>
                            </m:ctrlPr>
                          </m:dPr>
                          <m:e>
                            <m:r>
                              <m:rPr>
                                <m:sty m:val="p"/>
                              </m:rPr>
                              <a:rPr lang="en-US" sz="1400" b="0" i="0">
                                <a:solidFill>
                                  <a:srgbClr val="000000"/>
                                </a:solidFill>
                                <a:latin typeface="Cambria Math" charset="0"/>
                                <a:ea typeface="Times New Roman" charset="0"/>
                                <a:cs typeface="+mj-cs"/>
                              </a:rPr>
                              <m:t>R</m:t>
                            </m:r>
                          </m:e>
                          <m:e>
                            <m:sSub>
                              <m:sSubPr>
                                <m:ctrlPr>
                                  <a:rPr lang="en-US" sz="1400" i="1">
                                    <a:solidFill>
                                      <a:srgbClr val="000000"/>
                                    </a:solidFill>
                                    <a:latin typeface="Cambria Math" panose="02040503050406030204" pitchFamily="18" charset="0"/>
                                    <a:cs typeface="+mj-cs"/>
                                  </a:rPr>
                                </m:ctrlPr>
                              </m:sSubPr>
                              <m:e>
                                <m:acc>
                                  <m:accPr>
                                    <m:chr m:val="̅"/>
                                    <m:ctrlPr>
                                      <a:rPr lang="en-US" sz="1400" b="0" i="1" smtClean="0">
                                        <a:solidFill>
                                          <a:srgbClr val="000000"/>
                                        </a:solidFill>
                                        <a:effectLst/>
                                        <a:latin typeface="Cambria Math" panose="02040503050406030204" pitchFamily="18" charset="0"/>
                                        <a:ea typeface="Times New Roman" charset="0"/>
                                        <a:cs typeface="+mj-cs"/>
                                      </a:rPr>
                                    </m:ctrlPr>
                                  </m:accPr>
                                  <m:e>
                                    <m:r>
                                      <m:rPr>
                                        <m:sty m:val="p"/>
                                      </m:rPr>
                                      <a:rPr lang="en-US" sz="1400">
                                        <a:solidFill>
                                          <a:srgbClr val="000000"/>
                                        </a:solidFill>
                                        <a:latin typeface="Cambria Math" charset="0"/>
                                        <a:ea typeface="Times New Roman" charset="0"/>
                                      </a:rPr>
                                      <m:t>C</m:t>
                                    </m:r>
                                  </m:e>
                                </m:acc>
                              </m:e>
                              <m:sub>
                                <m:r>
                                  <a:rPr lang="en-US" sz="1400" b="0" i="0" smtClean="0">
                                    <a:solidFill>
                                      <a:srgbClr val="000000"/>
                                    </a:solidFill>
                                    <a:latin typeface="Cambria Math" charset="0"/>
                                    <a:ea typeface="Times New Roman" charset="0"/>
                                    <a:cs typeface="+mj-cs"/>
                                  </a:rPr>
                                  <m:t>3</m:t>
                                </m:r>
                              </m:sub>
                            </m:sSub>
                          </m:e>
                        </m:d>
                        <m:r>
                          <a:rPr lang="en-US" sz="1400" b="0" i="0">
                            <a:solidFill>
                              <a:srgbClr val="000000"/>
                            </a:solidFill>
                            <a:latin typeface="Cambria Math" charset="0"/>
                            <a:ea typeface="Times New Roman" charset="0"/>
                            <a:cs typeface="+mj-cs"/>
                          </a:rPr>
                          <m:t>∗ </m:t>
                        </m:r>
                        <m:r>
                          <m:rPr>
                            <m:sty m:val="p"/>
                          </m:rPr>
                          <a:rPr lang="en-US" sz="1400" b="0" i="0">
                            <a:solidFill>
                              <a:srgbClr val="000000"/>
                            </a:solidFill>
                            <a:latin typeface="Cambria Math" charset="0"/>
                            <a:ea typeface="Times New Roman" charset="0"/>
                            <a:cs typeface="+mj-cs"/>
                          </a:rPr>
                          <m:t>P</m:t>
                        </m:r>
                        <m:d>
                          <m:dPr>
                            <m:ctrlPr>
                              <a:rPr lang="en-US" sz="1400" i="1">
                                <a:solidFill>
                                  <a:srgbClr val="000000"/>
                                </a:solidFill>
                                <a:latin typeface="Cambria Math" panose="02040503050406030204" pitchFamily="18" charset="0"/>
                                <a:cs typeface="+mj-cs"/>
                              </a:rPr>
                            </m:ctrlPr>
                          </m:dPr>
                          <m:e>
                            <m:sSub>
                              <m:sSubPr>
                                <m:ctrlPr>
                                  <a:rPr lang="en-US" sz="1400" i="1">
                                    <a:solidFill>
                                      <a:srgbClr val="000000"/>
                                    </a:solidFill>
                                    <a:latin typeface="Cambria Math" panose="02040503050406030204" pitchFamily="18" charset="0"/>
                                    <a:cs typeface="+mj-cs"/>
                                  </a:rPr>
                                </m:ctrlPr>
                              </m:sSubPr>
                              <m:e>
                                <m:acc>
                                  <m:accPr>
                                    <m:chr m:val="̅"/>
                                    <m:ctrlPr>
                                      <a:rPr lang="en-US" sz="1400" b="0" i="1" smtClean="0">
                                        <a:solidFill>
                                          <a:srgbClr val="000000"/>
                                        </a:solidFill>
                                        <a:effectLst/>
                                        <a:latin typeface="Cambria Math" panose="02040503050406030204" pitchFamily="18" charset="0"/>
                                        <a:ea typeface="Times New Roman" charset="0"/>
                                        <a:cs typeface="+mj-cs"/>
                                      </a:rPr>
                                    </m:ctrlPr>
                                  </m:accPr>
                                  <m:e>
                                    <m:r>
                                      <m:rPr>
                                        <m:sty m:val="p"/>
                                      </m:rPr>
                                      <a:rPr lang="en-US" sz="1400" b="0" i="0" smtClean="0">
                                        <a:solidFill>
                                          <a:srgbClr val="000000"/>
                                        </a:solidFill>
                                        <a:effectLst/>
                                        <a:latin typeface="Cambria Math" charset="0"/>
                                        <a:ea typeface="Times New Roman" charset="0"/>
                                        <a:cs typeface="+mj-cs"/>
                                      </a:rPr>
                                      <m:t>C</m:t>
                                    </m:r>
                                  </m:e>
                                </m:acc>
                              </m:e>
                              <m:sub>
                                <m:r>
                                  <a:rPr lang="en-US" sz="1400" b="0" i="0" smtClean="0">
                                    <a:solidFill>
                                      <a:srgbClr val="000000"/>
                                    </a:solidFill>
                                    <a:latin typeface="Cambria Math" charset="0"/>
                                    <a:ea typeface="Times New Roman" charset="0"/>
                                    <a:cs typeface="+mj-cs"/>
                                  </a:rPr>
                                  <m:t>3</m:t>
                                </m:r>
                              </m:sub>
                            </m:sSub>
                          </m:e>
                        </m:d>
                      </m:den>
                    </m:f>
                  </m:oMath>
                </a14:m>
                <a:endParaRPr lang="ar-SA" sz="1400" dirty="0" smtClean="0">
                  <a:effectLst/>
                  <a:latin typeface="Times New Roman" charset="0"/>
                  <a:ea typeface="Times New Roman" charset="0"/>
                  <a:cs typeface="+mj-cs"/>
                </a:endParaRPr>
              </a:p>
              <a:p>
                <a:pPr rtl="1"/>
                <a:r>
                  <a:rPr lang="en-US" sz="1400" dirty="0" smtClean="0">
                    <a:latin typeface="Times New Roman" charset="0"/>
                    <a:ea typeface="Times New Roman" charset="0"/>
                    <a:cs typeface="+mj-cs"/>
                  </a:rPr>
                  <a:t>Were, R= {OQ</a:t>
                </a:r>
                <a:r>
                  <a:rPr lang="en-US" sz="1400" baseline="-25000" dirty="0" smtClean="0">
                    <a:latin typeface="Times New Roman" charset="0"/>
                    <a:ea typeface="Times New Roman" charset="0"/>
                    <a:cs typeface="+mj-cs"/>
                  </a:rPr>
                  <a:t>c1,c2</a:t>
                </a:r>
                <a:r>
                  <a:rPr lang="en-US" sz="1400" dirty="0" smtClean="0">
                    <a:latin typeface="Times New Roman" charset="0"/>
                    <a:ea typeface="Times New Roman" charset="0"/>
                    <a:cs typeface="+mj-cs"/>
                  </a:rPr>
                  <a:t>, </a:t>
                </a:r>
                <a14:m>
                  <m:oMath xmlns:m="http://schemas.openxmlformats.org/officeDocument/2006/math">
                    <m:acc>
                      <m:accPr>
                        <m:chr m:val="̅"/>
                        <m:ctrlPr>
                          <a:rPr lang="en-US" sz="1400" i="1" smtClean="0">
                            <a:latin typeface="Cambria Math" panose="02040503050406030204" pitchFamily="18" charset="0"/>
                            <a:ea typeface="Times New Roman" charset="0"/>
                            <a:cs typeface="+mj-cs"/>
                          </a:rPr>
                        </m:ctrlPr>
                      </m:accPr>
                      <m:e>
                        <m:r>
                          <m:rPr>
                            <m:nor/>
                          </m:rPr>
                          <a:rPr lang="en-US" sz="1400">
                            <a:latin typeface="Times New Roman" charset="0"/>
                            <a:ea typeface="Times New Roman" charset="0"/>
                          </a:rPr>
                          <m:t>DQ</m:t>
                        </m:r>
                        <m:r>
                          <m:rPr>
                            <m:nor/>
                          </m:rPr>
                          <a:rPr lang="en-US" sz="1400" baseline="-25000">
                            <a:latin typeface="Times New Roman" charset="0"/>
                            <a:ea typeface="Times New Roman" charset="0"/>
                          </a:rPr>
                          <m:t>c</m:t>
                        </m:r>
                        <m:r>
                          <m:rPr>
                            <m:nor/>
                          </m:rPr>
                          <a:rPr lang="en-US" sz="1400" baseline="-25000">
                            <a:latin typeface="Times New Roman" charset="0"/>
                            <a:ea typeface="Times New Roman" charset="0"/>
                          </a:rPr>
                          <m:t>3</m:t>
                        </m:r>
                      </m:e>
                    </m:acc>
                  </m:oMath>
                </a14:m>
                <a:r>
                  <a:rPr lang="en-US" sz="1400" dirty="0" smtClean="0">
                    <a:latin typeface="Times New Roman" charset="0"/>
                    <a:ea typeface="Times New Roman" charset="0"/>
                    <a:cs typeface="+mj-cs"/>
                  </a:rPr>
                  <a:t>}</a:t>
                </a:r>
              </a:p>
              <a:p>
                <a:pPr rtl="1"/>
                <a:r>
                  <a:rPr lang="en-US" sz="1400" dirty="0" smtClean="0">
                    <a:latin typeface="Times New Roman" charset="0"/>
                    <a:ea typeface="Times New Roman" charset="0"/>
                  </a:rPr>
                  <a:t>P(OQ</a:t>
                </a:r>
                <a:r>
                  <a:rPr lang="en-US" sz="1400" baseline="-25000" dirty="0" smtClean="0">
                    <a:latin typeface="Times New Roman" charset="0"/>
                    <a:ea typeface="Times New Roman" charset="0"/>
                  </a:rPr>
                  <a:t>c1,c2</a:t>
                </a:r>
                <a:r>
                  <a:rPr lang="en-US" sz="1400" dirty="0" smtClean="0">
                    <a:latin typeface="Times New Roman" charset="0"/>
                    <a:ea typeface="Times New Roman" charset="0"/>
                  </a:rPr>
                  <a:t>)|</a:t>
                </a:r>
                <a14:m>
                  <m:oMath xmlns:m="http://schemas.openxmlformats.org/officeDocument/2006/math">
                    <m:sSub>
                      <m:sSubPr>
                        <m:ctrlPr>
                          <a:rPr lang="en-US" sz="1400" i="1">
                            <a:solidFill>
                              <a:srgbClr val="000000"/>
                            </a:solidFill>
                            <a:latin typeface="Cambria Math" panose="02040503050406030204" pitchFamily="18" charset="0"/>
                          </a:rPr>
                        </m:ctrlPr>
                      </m:sSubPr>
                      <m:e>
                        <m:r>
                          <m:rPr>
                            <m:sty m:val="p"/>
                          </m:rPr>
                          <a:rPr lang="en-US" sz="1400" b="0" i="0" smtClean="0">
                            <a:solidFill>
                              <a:srgbClr val="000000"/>
                            </a:solidFill>
                            <a:latin typeface="Cambria Math" charset="0"/>
                            <a:ea typeface="Times New Roman" charset="0"/>
                          </a:rPr>
                          <m:t>C</m:t>
                        </m:r>
                      </m:e>
                      <m:sub>
                        <m:r>
                          <a:rPr lang="en-US" sz="1400" b="0" i="0">
                            <a:solidFill>
                              <a:srgbClr val="000000"/>
                            </a:solidFill>
                            <a:latin typeface="Cambria Math" charset="0"/>
                            <a:ea typeface="Times New Roman" charset="0"/>
                          </a:rPr>
                          <m:t>3</m:t>
                        </m:r>
                      </m:sub>
                    </m:sSub>
                  </m:oMath>
                </a14:m>
                <a:r>
                  <a:rPr lang="en-US" sz="1400" dirty="0" smtClean="0">
                    <a:latin typeface="Times New Roman" charset="0"/>
                    <a:ea typeface="Times New Roman" charset="0"/>
                  </a:rPr>
                  <a:t>) = P(OQ</a:t>
                </a:r>
                <a:r>
                  <a:rPr lang="en-US" sz="1400" baseline="-25000" dirty="0" smtClean="0">
                    <a:latin typeface="Times New Roman" charset="0"/>
                    <a:ea typeface="Times New Roman" charset="0"/>
                  </a:rPr>
                  <a:t>c1,c2</a:t>
                </a:r>
                <a:r>
                  <a:rPr lang="en-US" sz="1400" dirty="0" smtClean="0">
                    <a:latin typeface="Times New Roman" charset="0"/>
                    <a:ea typeface="Times New Roman" charset="0"/>
                  </a:rPr>
                  <a:t>) = </a:t>
                </a:r>
                <a:r>
                  <a:rPr lang="en-US" sz="1400" dirty="0" smtClean="0">
                    <a:solidFill>
                      <a:srgbClr val="FF0000"/>
                    </a:solidFill>
                    <a:latin typeface="Times New Roman" charset="0"/>
                    <a:ea typeface="Times New Roman" charset="0"/>
                  </a:rPr>
                  <a:t>0.92</a:t>
                </a:r>
              </a:p>
              <a:p>
                <a:pPr rtl="1"/>
                <a:r>
                  <a:rPr lang="en-US" sz="1400" dirty="0">
                    <a:latin typeface="Times New Roman" charset="0"/>
                    <a:ea typeface="Times New Roman" charset="0"/>
                  </a:rPr>
                  <a:t>P(</a:t>
                </a:r>
                <a14:m>
                  <m:oMath xmlns:m="http://schemas.openxmlformats.org/officeDocument/2006/math">
                    <m:acc>
                      <m:accPr>
                        <m:chr m:val="̅"/>
                        <m:ctrlPr>
                          <a:rPr lang="en-US" sz="1400" i="1">
                            <a:latin typeface="Cambria Math" panose="02040503050406030204" pitchFamily="18" charset="0"/>
                            <a:ea typeface="Times New Roman" charset="0"/>
                          </a:rPr>
                        </m:ctrlPr>
                      </m:accPr>
                      <m:e>
                        <m:r>
                          <m:rPr>
                            <m:nor/>
                          </m:rPr>
                          <a:rPr lang="en-US" sz="1400">
                            <a:latin typeface="Times New Roman" charset="0"/>
                            <a:ea typeface="Times New Roman" charset="0"/>
                          </a:rPr>
                          <m:t>DQ</m:t>
                        </m:r>
                        <m:r>
                          <m:rPr>
                            <m:nor/>
                          </m:rPr>
                          <a:rPr lang="en-US" sz="1400" baseline="-25000">
                            <a:latin typeface="Times New Roman" charset="0"/>
                            <a:ea typeface="Times New Roman" charset="0"/>
                          </a:rPr>
                          <m:t>c</m:t>
                        </m:r>
                        <m:r>
                          <m:rPr>
                            <m:nor/>
                          </m:rPr>
                          <a:rPr lang="en-US" sz="1400" baseline="-25000">
                            <a:latin typeface="Times New Roman" charset="0"/>
                            <a:ea typeface="Times New Roman" charset="0"/>
                          </a:rPr>
                          <m:t>3</m:t>
                        </m:r>
                      </m:e>
                    </m:acc>
                  </m:oMath>
                </a14:m>
                <a:r>
                  <a:rPr lang="en-US" sz="1400" dirty="0">
                    <a:latin typeface="Times New Roman" charset="0"/>
                    <a:ea typeface="Times New Roman" charset="0"/>
                  </a:rPr>
                  <a:t>)</a:t>
                </a:r>
                <a:r>
                  <a:rPr lang="en-US" sz="1400" dirty="0" smtClean="0">
                    <a:latin typeface="Times New Roman" charset="0"/>
                    <a:ea typeface="Times New Roman" charset="0"/>
                  </a:rPr>
                  <a:t>|</a:t>
                </a:r>
                <a14:m>
                  <m:oMath xmlns:m="http://schemas.openxmlformats.org/officeDocument/2006/math">
                    <m:sSub>
                      <m:sSubPr>
                        <m:ctrlPr>
                          <a:rPr lang="en-US" sz="1400" i="1">
                            <a:solidFill>
                              <a:srgbClr val="000000"/>
                            </a:solidFill>
                            <a:latin typeface="Cambria Math" panose="02040503050406030204" pitchFamily="18" charset="0"/>
                          </a:rPr>
                        </m:ctrlPr>
                      </m:sSubPr>
                      <m:e>
                        <m:r>
                          <m:rPr>
                            <m:sty m:val="p"/>
                          </m:rPr>
                          <a:rPr lang="en-US" sz="1400" b="0" i="0" smtClean="0">
                            <a:solidFill>
                              <a:srgbClr val="000000"/>
                            </a:solidFill>
                            <a:latin typeface="Cambria Math" charset="0"/>
                            <a:ea typeface="Times New Roman" charset="0"/>
                          </a:rPr>
                          <m:t>C</m:t>
                        </m:r>
                      </m:e>
                      <m:sub>
                        <m:r>
                          <a:rPr lang="en-US" sz="1400" b="0" i="0">
                            <a:solidFill>
                              <a:srgbClr val="000000"/>
                            </a:solidFill>
                            <a:latin typeface="Cambria Math" charset="0"/>
                            <a:ea typeface="Times New Roman" charset="0"/>
                          </a:rPr>
                          <m:t>3</m:t>
                        </m:r>
                      </m:sub>
                    </m:sSub>
                  </m:oMath>
                </a14:m>
                <a:r>
                  <a:rPr lang="en-US" sz="1400" dirty="0" smtClean="0">
                    <a:latin typeface="Times New Roman" charset="0"/>
                    <a:ea typeface="Times New Roman" charset="0"/>
                    <a:cs typeface="+mj-cs"/>
                  </a:rPr>
                  <a:t>) = 0.1</a:t>
                </a:r>
              </a:p>
              <a:p>
                <a:pPr rtl="1"/>
                <a:r>
                  <a:rPr lang="en-US" sz="1400" dirty="0" smtClean="0">
                    <a:latin typeface="Times New Roman" charset="0"/>
                    <a:ea typeface="Times New Roman" charset="0"/>
                  </a:rPr>
                  <a:t>P(OQ</a:t>
                </a:r>
                <a:r>
                  <a:rPr lang="en-US" sz="1400" baseline="-25000" dirty="0" smtClean="0">
                    <a:latin typeface="Times New Roman" charset="0"/>
                    <a:ea typeface="Times New Roman" charset="0"/>
                  </a:rPr>
                  <a:t>c1,c2</a:t>
                </a:r>
                <a:r>
                  <a:rPr lang="en-US" sz="1400" dirty="0">
                    <a:latin typeface="Times New Roman" charset="0"/>
                    <a:ea typeface="Times New Roman" charset="0"/>
                  </a:rPr>
                  <a:t>)|</a:t>
                </a:r>
                <a14:m>
                  <m:oMath xmlns:m="http://schemas.openxmlformats.org/officeDocument/2006/math">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m:rPr>
                                <m:sty m:val="p"/>
                              </m:rPr>
                              <a:rPr lang="en-US" sz="1400">
                                <a:solidFill>
                                  <a:srgbClr val="000000"/>
                                </a:solidFill>
                                <a:latin typeface="Cambria Math" charset="0"/>
                              </a:rPr>
                              <m:t>C</m:t>
                            </m:r>
                          </m:e>
                        </m:acc>
                      </m:e>
                      <m:sub>
                        <m:r>
                          <a:rPr lang="en-US" sz="1400">
                            <a:solidFill>
                              <a:srgbClr val="000000"/>
                            </a:solidFill>
                            <a:latin typeface="Cambria Math" charset="0"/>
                            <a:ea typeface="Times New Roman" charset="0"/>
                          </a:rPr>
                          <m:t>3</m:t>
                        </m:r>
                      </m:sub>
                    </m:sSub>
                  </m:oMath>
                </a14:m>
                <a:r>
                  <a:rPr lang="en-US" sz="1400" dirty="0" smtClean="0">
                    <a:latin typeface="Times New Roman" charset="0"/>
                    <a:ea typeface="Times New Roman" charset="0"/>
                  </a:rPr>
                  <a:t>) = 1-P(OQ</a:t>
                </a:r>
                <a:r>
                  <a:rPr lang="en-US" sz="1400" baseline="-25000" dirty="0" smtClean="0">
                    <a:latin typeface="Times New Roman" charset="0"/>
                    <a:ea typeface="Times New Roman" charset="0"/>
                  </a:rPr>
                  <a:t>c1,c2</a:t>
                </a:r>
                <a:r>
                  <a:rPr lang="en-US" sz="1400" dirty="0">
                    <a:latin typeface="Times New Roman" charset="0"/>
                    <a:ea typeface="Times New Roman" charset="0"/>
                  </a:rPr>
                  <a:t>)|</a:t>
                </a:r>
                <a14:m>
                  <m:oMath xmlns:m="http://schemas.openxmlformats.org/officeDocument/2006/math">
                    <m:sSub>
                      <m:sSubPr>
                        <m:ctrlPr>
                          <a:rPr lang="en-US" sz="1400" i="1">
                            <a:solidFill>
                              <a:srgbClr val="000000"/>
                            </a:solidFill>
                            <a:latin typeface="Cambria Math" panose="02040503050406030204" pitchFamily="18" charset="0"/>
                          </a:rPr>
                        </m:ctrlPr>
                      </m:sSubPr>
                      <m:e>
                        <m:r>
                          <m:rPr>
                            <m:sty m:val="p"/>
                          </m:rPr>
                          <a:rPr lang="en-US" sz="1400" b="0" i="0" smtClean="0">
                            <a:solidFill>
                              <a:srgbClr val="000000"/>
                            </a:solidFill>
                            <a:latin typeface="Cambria Math" charset="0"/>
                            <a:ea typeface="Times New Roman" charset="0"/>
                          </a:rPr>
                          <m:t>C</m:t>
                        </m:r>
                      </m:e>
                      <m:sub>
                        <m:r>
                          <a:rPr lang="en-US" sz="1400" i="0">
                            <a:solidFill>
                              <a:srgbClr val="000000"/>
                            </a:solidFill>
                            <a:latin typeface="Cambria Math" charset="0"/>
                            <a:ea typeface="Times New Roman" charset="0"/>
                          </a:rPr>
                          <m:t>3</m:t>
                        </m:r>
                      </m:sub>
                    </m:sSub>
                  </m:oMath>
                </a14:m>
                <a:r>
                  <a:rPr lang="en-US" sz="1400" dirty="0" smtClean="0">
                    <a:latin typeface="Times New Roman" charset="0"/>
                    <a:ea typeface="Times New Roman" charset="0"/>
                  </a:rPr>
                  <a:t>) = 1- 0.92 = 0.08</a:t>
                </a:r>
                <a:endParaRPr lang="en-US" sz="1400" dirty="0">
                  <a:latin typeface="Times New Roman" charset="0"/>
                  <a:ea typeface="Times New Roman" charset="0"/>
                </a:endParaRPr>
              </a:p>
              <a:p>
                <a:pPr rtl="1"/>
                <a:r>
                  <a:rPr lang="en-US" sz="1400" dirty="0">
                    <a:latin typeface="Times New Roman" charset="0"/>
                    <a:ea typeface="Times New Roman" charset="0"/>
                  </a:rPr>
                  <a:t>P(</a:t>
                </a:r>
                <a14:m>
                  <m:oMath xmlns:m="http://schemas.openxmlformats.org/officeDocument/2006/math">
                    <m:acc>
                      <m:accPr>
                        <m:chr m:val="̅"/>
                        <m:ctrlPr>
                          <a:rPr lang="en-US" sz="1400" i="1">
                            <a:latin typeface="Cambria Math" panose="02040503050406030204" pitchFamily="18" charset="0"/>
                            <a:ea typeface="Times New Roman" charset="0"/>
                          </a:rPr>
                        </m:ctrlPr>
                      </m:accPr>
                      <m:e>
                        <m:r>
                          <m:rPr>
                            <m:nor/>
                          </m:rPr>
                          <a:rPr lang="en-US" sz="1400">
                            <a:latin typeface="Times New Roman" charset="0"/>
                            <a:ea typeface="Times New Roman" charset="0"/>
                          </a:rPr>
                          <m:t>DQ</m:t>
                        </m:r>
                        <m:r>
                          <m:rPr>
                            <m:nor/>
                          </m:rPr>
                          <a:rPr lang="en-US" sz="1400" baseline="-25000">
                            <a:latin typeface="Times New Roman" charset="0"/>
                            <a:ea typeface="Times New Roman" charset="0"/>
                          </a:rPr>
                          <m:t>c</m:t>
                        </m:r>
                        <m:r>
                          <m:rPr>
                            <m:nor/>
                          </m:rPr>
                          <a:rPr lang="en-US" sz="1400" baseline="-25000">
                            <a:latin typeface="Times New Roman" charset="0"/>
                            <a:ea typeface="Times New Roman" charset="0"/>
                          </a:rPr>
                          <m:t>3</m:t>
                        </m:r>
                      </m:e>
                    </m:acc>
                  </m:oMath>
                </a14:m>
                <a:r>
                  <a:rPr lang="en-US" sz="1400" dirty="0">
                    <a:latin typeface="Times New Roman" charset="0"/>
                    <a:ea typeface="Times New Roman" charset="0"/>
                  </a:rPr>
                  <a:t>)|</a:t>
                </a:r>
                <a14:m>
                  <m:oMath xmlns:m="http://schemas.openxmlformats.org/officeDocument/2006/math">
                    <m:sSub>
                      <m:sSubPr>
                        <m:ctrlPr>
                          <a:rPr lang="en-US" sz="1400" i="1">
                            <a:solidFill>
                              <a:srgbClr val="000000"/>
                            </a:solidFill>
                            <a:latin typeface="Cambria Math" panose="02040503050406030204" pitchFamily="18" charset="0"/>
                          </a:rPr>
                        </m:ctrlPr>
                      </m:sSubPr>
                      <m:e>
                        <m:acc>
                          <m:accPr>
                            <m:chr m:val="̅"/>
                            <m:ctrlPr>
                              <a:rPr lang="en-US" sz="1400" i="1" smtClean="0">
                                <a:solidFill>
                                  <a:srgbClr val="000000"/>
                                </a:solidFill>
                                <a:latin typeface="Cambria Math" panose="02040503050406030204" pitchFamily="18" charset="0"/>
                              </a:rPr>
                            </m:ctrlPr>
                          </m:accPr>
                          <m:e>
                            <m:r>
                              <m:rPr>
                                <m:sty m:val="p"/>
                              </m:rPr>
                              <a:rPr lang="en-US" sz="1400" b="0" i="0" smtClean="0">
                                <a:solidFill>
                                  <a:srgbClr val="000000"/>
                                </a:solidFill>
                                <a:latin typeface="Cambria Math" charset="0"/>
                              </a:rPr>
                              <m:t>C</m:t>
                            </m:r>
                          </m:e>
                        </m:acc>
                      </m:e>
                      <m:sub>
                        <m:r>
                          <a:rPr lang="en-US" sz="1400" b="0" i="0">
                            <a:solidFill>
                              <a:srgbClr val="000000"/>
                            </a:solidFill>
                            <a:latin typeface="Cambria Math" charset="0"/>
                            <a:ea typeface="Times New Roman" charset="0"/>
                          </a:rPr>
                          <m:t>3</m:t>
                        </m:r>
                      </m:sub>
                    </m:sSub>
                  </m:oMath>
                </a14:m>
                <a:r>
                  <a:rPr lang="en-US" sz="1400" dirty="0">
                    <a:latin typeface="Times New Roman" charset="0"/>
                    <a:ea typeface="Times New Roman" charset="0"/>
                  </a:rPr>
                  <a:t> </a:t>
                </a:r>
                <a:r>
                  <a:rPr lang="en-US" sz="1400" dirty="0" smtClean="0">
                    <a:latin typeface="Times New Roman" charset="0"/>
                    <a:ea typeface="Times New Roman" charset="0"/>
                  </a:rPr>
                  <a:t>) = 1- m = </a:t>
                </a:r>
                <a:r>
                  <a:rPr lang="en-US" sz="1400" dirty="0">
                    <a:latin typeface="Times New Roman" charset="0"/>
                    <a:ea typeface="Times New Roman" charset="0"/>
                  </a:rPr>
                  <a:t>1- </a:t>
                </a:r>
                <a:r>
                  <a:rPr lang="en-US" sz="1400" dirty="0" smtClean="0">
                    <a:latin typeface="Times New Roman" charset="0"/>
                    <a:ea typeface="Times New Roman" charset="0"/>
                  </a:rPr>
                  <a:t>0.0.1 </a:t>
                </a:r>
                <a:r>
                  <a:rPr lang="en-US" sz="1400" dirty="0">
                    <a:latin typeface="Times New Roman" charset="0"/>
                    <a:ea typeface="Times New Roman" charset="0"/>
                  </a:rPr>
                  <a:t>= </a:t>
                </a:r>
                <a:r>
                  <a:rPr lang="en-US" sz="1400" dirty="0" smtClean="0">
                    <a:latin typeface="Times New Roman" charset="0"/>
                    <a:ea typeface="Times New Roman" charset="0"/>
                  </a:rPr>
                  <a:t>0.9</a:t>
                </a:r>
                <a:endParaRPr lang="en-US" sz="1400" dirty="0" smtClean="0">
                  <a:latin typeface="Times New Roman" charset="0"/>
                  <a:ea typeface="Times New Roman" charset="0"/>
                  <a:cs typeface="+mj-cs"/>
                </a:endParaRPr>
              </a:p>
              <a:p>
                <a:pPr marL="285750" indent="-285750">
                  <a:buFont typeface=".HelveticaNeueDeskInterface-Regular" charset="-120"/>
                  <a:buChar char="-"/>
                </a:pPr>
                <a:r>
                  <a:rPr lang="en-US" sz="1400" dirty="0" smtClean="0">
                    <a:latin typeface="Times New Roman" charset="0"/>
                    <a:ea typeface="Times New Roman" charset="0"/>
                    <a:cs typeface="+mj-cs"/>
                  </a:rPr>
                  <a:t>The unconditional probability of the indirectly tested concept c</a:t>
                </a:r>
                <a:r>
                  <a:rPr lang="en-US" sz="1400" baseline="-25000" dirty="0" smtClean="0">
                    <a:latin typeface="Times New Roman" charset="0"/>
                    <a:ea typeface="Times New Roman" charset="0"/>
                    <a:cs typeface="+mj-cs"/>
                  </a:rPr>
                  <a:t>3</a:t>
                </a:r>
                <a:r>
                  <a:rPr lang="en-US" sz="1400" dirty="0" smtClean="0">
                    <a:latin typeface="Times New Roman" charset="0"/>
                    <a:ea typeface="Times New Roman" charset="0"/>
                    <a:cs typeface="+mj-cs"/>
                  </a:rPr>
                  <a:t>, P(C</a:t>
                </a:r>
                <a:r>
                  <a:rPr lang="en-US" sz="1400" baseline="-25000" dirty="0" smtClean="0">
                    <a:latin typeface="Times New Roman" charset="0"/>
                    <a:ea typeface="Times New Roman" charset="0"/>
                    <a:cs typeface="+mj-cs"/>
                  </a:rPr>
                  <a:t>3</a:t>
                </a:r>
                <a:r>
                  <a:rPr lang="en-US" sz="1400" dirty="0" smtClean="0">
                    <a:latin typeface="Times New Roman" charset="0"/>
                    <a:ea typeface="Times New Roman" charset="0"/>
                    <a:cs typeface="+mj-cs"/>
                  </a:rPr>
                  <a:t>) = 0.5. Where it is estimated by the equation. P(C</a:t>
                </a:r>
                <a:r>
                  <a:rPr lang="en-US" sz="1400" baseline="-25000" dirty="0" smtClean="0">
                    <a:latin typeface="Times New Roman" charset="0"/>
                    <a:ea typeface="Times New Roman" charset="0"/>
                    <a:cs typeface="+mj-cs"/>
                  </a:rPr>
                  <a:t>3</a:t>
                </a:r>
                <a:r>
                  <a:rPr lang="en-US" sz="1400" dirty="0" smtClean="0">
                    <a:latin typeface="Times New Roman" charset="0"/>
                    <a:ea typeface="Times New Roman" charset="0"/>
                    <a:cs typeface="+mj-cs"/>
                  </a:rPr>
                  <a:t>) = </a:t>
                </a:r>
                <a14:m>
                  <m:oMath xmlns:m="http://schemas.openxmlformats.org/officeDocument/2006/math">
                    <m:f>
                      <m:fPr>
                        <m:ctrlPr>
                          <a:rPr lang="en-US" sz="1400" i="1">
                            <a:latin typeface="Cambria Math" panose="02040503050406030204" pitchFamily="18" charset="0"/>
                            <a:cs typeface="+mj-cs"/>
                          </a:rPr>
                        </m:ctrlPr>
                      </m:fPr>
                      <m:num>
                        <m:r>
                          <a:rPr lang="en-US" sz="1400" i="0">
                            <a:latin typeface="Cambria Math" charset="0"/>
                            <a:cs typeface="+mj-cs"/>
                          </a:rPr>
                          <m:t> </m:t>
                        </m:r>
                        <m:r>
                          <m:rPr>
                            <m:sty m:val="p"/>
                          </m:rPr>
                          <a:rPr lang="en-US" sz="1400" i="0">
                            <a:latin typeface="Cambria Math" charset="0"/>
                            <a:cs typeface="+mj-cs"/>
                          </a:rPr>
                          <m:t>Total</m:t>
                        </m:r>
                        <m:r>
                          <a:rPr lang="en-US" sz="1400" i="0">
                            <a:latin typeface="Cambria Math" charset="0"/>
                            <a:cs typeface="+mj-cs"/>
                          </a:rPr>
                          <m:t> </m:t>
                        </m:r>
                        <m:r>
                          <m:rPr>
                            <m:sty m:val="p"/>
                          </m:rPr>
                          <a:rPr lang="en-US" sz="1400" i="0">
                            <a:latin typeface="Cambria Math" charset="0"/>
                            <a:cs typeface="+mj-cs"/>
                          </a:rPr>
                          <m:t>Number</m:t>
                        </m:r>
                        <m:r>
                          <a:rPr lang="en-US" sz="1400" i="0">
                            <a:latin typeface="Cambria Math" charset="0"/>
                            <a:cs typeface="+mj-cs"/>
                          </a:rPr>
                          <m:t> </m:t>
                        </m:r>
                        <m:r>
                          <m:rPr>
                            <m:sty m:val="p"/>
                          </m:rPr>
                          <a:rPr lang="en-US" sz="1400" i="0">
                            <a:latin typeface="Cambria Math" charset="0"/>
                            <a:cs typeface="+mj-cs"/>
                          </a:rPr>
                          <m:t>of</m:t>
                        </m:r>
                        <m:r>
                          <a:rPr lang="en-US" sz="1400" i="0">
                            <a:latin typeface="Cambria Math" charset="0"/>
                            <a:cs typeface="+mj-cs"/>
                          </a:rPr>
                          <m:t> </m:t>
                        </m:r>
                        <m:r>
                          <m:rPr>
                            <m:sty m:val="p"/>
                          </m:rPr>
                          <a:rPr lang="en-US" sz="1400" i="0">
                            <a:latin typeface="Cambria Math" charset="0"/>
                            <a:cs typeface="+mj-cs"/>
                          </a:rPr>
                          <m:t>correct</m:t>
                        </m:r>
                        <m:r>
                          <a:rPr lang="en-US" sz="1400" i="0">
                            <a:latin typeface="Cambria Math" charset="0"/>
                            <a:cs typeface="+mj-cs"/>
                          </a:rPr>
                          <m:t> </m:t>
                        </m:r>
                        <m:r>
                          <m:rPr>
                            <m:sty m:val="p"/>
                          </m:rPr>
                          <a:rPr lang="en-US" sz="1400" i="0">
                            <a:latin typeface="Cambria Math" charset="0"/>
                            <a:cs typeface="+mj-cs"/>
                          </a:rPr>
                          <m:t>answers</m:t>
                        </m:r>
                        <m:r>
                          <a:rPr lang="en-US" sz="1400" i="0">
                            <a:latin typeface="Cambria Math" charset="0"/>
                            <a:cs typeface="+mj-cs"/>
                          </a:rPr>
                          <m:t> </m:t>
                        </m:r>
                        <m:r>
                          <m:rPr>
                            <m:sty m:val="p"/>
                          </m:rPr>
                          <a:rPr lang="en-US" sz="1400" i="0">
                            <a:latin typeface="Cambria Math" charset="0"/>
                            <a:cs typeface="+mj-cs"/>
                          </a:rPr>
                          <m:t>to</m:t>
                        </m:r>
                        <m:r>
                          <a:rPr lang="en-US" sz="1400" i="0">
                            <a:latin typeface="Cambria Math" charset="0"/>
                            <a:cs typeface="+mj-cs"/>
                          </a:rPr>
                          <m:t> </m:t>
                        </m:r>
                        <m:r>
                          <m:rPr>
                            <m:sty m:val="p"/>
                          </m:rPr>
                          <a:rPr lang="en-US" sz="1400" i="0">
                            <a:latin typeface="Cambria Math" charset="0"/>
                            <a:cs typeface="+mj-cs"/>
                          </a:rPr>
                          <m:t>the</m:t>
                        </m:r>
                        <m:r>
                          <a:rPr lang="en-US" sz="1400" i="0">
                            <a:latin typeface="Cambria Math" charset="0"/>
                            <a:cs typeface="+mj-cs"/>
                          </a:rPr>
                          <m:t> </m:t>
                        </m:r>
                        <m:r>
                          <m:rPr>
                            <m:sty m:val="p"/>
                          </m:rPr>
                          <a:rPr lang="en-US" sz="1400" i="0">
                            <a:latin typeface="Cambria Math" charset="0"/>
                            <a:cs typeface="+mj-cs"/>
                          </a:rPr>
                          <m:t>questions</m:t>
                        </m:r>
                        <m:r>
                          <a:rPr lang="en-US" sz="1400" i="0">
                            <a:latin typeface="Cambria Math" charset="0"/>
                            <a:cs typeface="+mj-cs"/>
                          </a:rPr>
                          <m:t> </m:t>
                        </m:r>
                        <m:r>
                          <m:rPr>
                            <m:sty m:val="p"/>
                          </m:rPr>
                          <a:rPr lang="en-US" sz="1400" i="0">
                            <a:latin typeface="Cambria Math" charset="0"/>
                            <a:cs typeface="+mj-cs"/>
                          </a:rPr>
                          <m:t>asked</m:t>
                        </m:r>
                        <m:r>
                          <a:rPr lang="en-US" sz="1400" i="0">
                            <a:latin typeface="Cambria Math" charset="0"/>
                            <a:cs typeface="+mj-cs"/>
                          </a:rPr>
                          <m:t> </m:t>
                        </m:r>
                        <m:r>
                          <m:rPr>
                            <m:sty m:val="p"/>
                          </m:rPr>
                          <a:rPr lang="en-US" sz="1400" i="0">
                            <a:latin typeface="Cambria Math" charset="0"/>
                            <a:cs typeface="+mj-cs"/>
                          </a:rPr>
                          <m:t>about</m:t>
                        </m:r>
                        <m:r>
                          <a:rPr lang="en-US" sz="1400" i="0">
                            <a:latin typeface="Cambria Math" charset="0"/>
                            <a:cs typeface="+mj-cs"/>
                          </a:rPr>
                          <m:t> </m:t>
                        </m:r>
                        <m:r>
                          <m:rPr>
                            <m:sty m:val="p"/>
                          </m:rPr>
                          <a:rPr lang="en-US" sz="1400" i="0">
                            <a:latin typeface="Cambria Math" charset="0"/>
                            <a:cs typeface="+mj-cs"/>
                          </a:rPr>
                          <m:t>the</m:t>
                        </m:r>
                        <m:r>
                          <a:rPr lang="en-US" sz="1400" i="0">
                            <a:latin typeface="Cambria Math" charset="0"/>
                            <a:cs typeface="+mj-cs"/>
                          </a:rPr>
                          <m:t> </m:t>
                        </m:r>
                        <m:r>
                          <m:rPr>
                            <m:sty m:val="p"/>
                          </m:rPr>
                          <a:rPr lang="en-US" sz="1400" i="0">
                            <a:latin typeface="Cambria Math" charset="0"/>
                            <a:cs typeface="+mj-cs"/>
                          </a:rPr>
                          <m:t>concept</m:t>
                        </m:r>
                        <m:r>
                          <a:rPr lang="en-US" sz="1400" i="0">
                            <a:latin typeface="Cambria Math" charset="0"/>
                            <a:cs typeface="+mj-cs"/>
                          </a:rPr>
                          <m:t> </m:t>
                        </m:r>
                        <m:r>
                          <m:rPr>
                            <m:sty m:val="p"/>
                          </m:rPr>
                          <a:rPr lang="en-US" sz="1400" i="0">
                            <a:latin typeface="Cambria Math" charset="0"/>
                            <a:cs typeface="+mj-cs"/>
                          </a:rPr>
                          <m:t>c</m:t>
                        </m:r>
                        <m:r>
                          <a:rPr lang="en-US" sz="1400" b="0" i="0" baseline="-25000" smtClean="0">
                            <a:latin typeface="Cambria Math" charset="0"/>
                            <a:cs typeface="+mj-cs"/>
                          </a:rPr>
                          <m:t>3</m:t>
                        </m:r>
                      </m:num>
                      <m:den>
                        <m:r>
                          <a:rPr lang="en-US" sz="1400" i="0">
                            <a:latin typeface="Cambria Math" charset="0"/>
                            <a:cs typeface="+mj-cs"/>
                          </a:rPr>
                          <m:t> </m:t>
                        </m:r>
                        <m:r>
                          <m:rPr>
                            <m:sty m:val="p"/>
                          </m:rPr>
                          <a:rPr lang="en-US" sz="1400" i="0">
                            <a:latin typeface="Cambria Math" charset="0"/>
                            <a:cs typeface="+mj-cs"/>
                          </a:rPr>
                          <m:t>Total</m:t>
                        </m:r>
                        <m:r>
                          <a:rPr lang="en-US" sz="1400" i="0">
                            <a:latin typeface="Cambria Math" charset="0"/>
                            <a:cs typeface="+mj-cs"/>
                          </a:rPr>
                          <m:t> </m:t>
                        </m:r>
                        <m:r>
                          <m:rPr>
                            <m:sty m:val="p"/>
                          </m:rPr>
                          <a:rPr lang="en-US" sz="1400" i="0">
                            <a:latin typeface="Cambria Math" charset="0"/>
                            <a:cs typeface="+mj-cs"/>
                          </a:rPr>
                          <m:t>number</m:t>
                        </m:r>
                        <m:r>
                          <a:rPr lang="en-US" sz="1400" i="0">
                            <a:latin typeface="Cambria Math" charset="0"/>
                            <a:cs typeface="+mj-cs"/>
                          </a:rPr>
                          <m:t> </m:t>
                        </m:r>
                        <m:r>
                          <m:rPr>
                            <m:sty m:val="p"/>
                          </m:rPr>
                          <a:rPr lang="en-US" sz="1400" i="0">
                            <a:latin typeface="Cambria Math" charset="0"/>
                            <a:cs typeface="+mj-cs"/>
                          </a:rPr>
                          <m:t>of</m:t>
                        </m:r>
                        <m:r>
                          <a:rPr lang="en-US" sz="1400" i="0">
                            <a:latin typeface="Cambria Math" charset="0"/>
                            <a:cs typeface="+mj-cs"/>
                          </a:rPr>
                          <m:t> </m:t>
                        </m:r>
                        <m:r>
                          <m:rPr>
                            <m:sty m:val="p"/>
                          </m:rPr>
                          <a:rPr lang="en-US" sz="1400" i="0">
                            <a:latin typeface="Cambria Math" charset="0"/>
                            <a:cs typeface="+mj-cs"/>
                          </a:rPr>
                          <m:t>the</m:t>
                        </m:r>
                        <m:r>
                          <a:rPr lang="en-US" sz="1400" i="0">
                            <a:latin typeface="Cambria Math" charset="0"/>
                            <a:cs typeface="+mj-cs"/>
                          </a:rPr>
                          <m:t> </m:t>
                        </m:r>
                        <m:r>
                          <m:rPr>
                            <m:sty m:val="p"/>
                          </m:rPr>
                          <a:rPr lang="en-US" sz="1400" i="0">
                            <a:latin typeface="Cambria Math" charset="0"/>
                            <a:cs typeface="+mj-cs"/>
                          </a:rPr>
                          <m:t>questions</m:t>
                        </m:r>
                        <m:r>
                          <a:rPr lang="en-US" sz="1400" i="0">
                            <a:latin typeface="Cambria Math" charset="0"/>
                            <a:cs typeface="+mj-cs"/>
                          </a:rPr>
                          <m:t> </m:t>
                        </m:r>
                        <m:r>
                          <m:rPr>
                            <m:sty m:val="p"/>
                          </m:rPr>
                          <a:rPr lang="en-US" sz="1400" i="0">
                            <a:latin typeface="Cambria Math" charset="0"/>
                            <a:cs typeface="+mj-cs"/>
                          </a:rPr>
                          <m:t>asked</m:t>
                        </m:r>
                        <m:r>
                          <a:rPr lang="en-US" sz="1400" i="0">
                            <a:latin typeface="Cambria Math" charset="0"/>
                            <a:cs typeface="+mj-cs"/>
                          </a:rPr>
                          <m:t> </m:t>
                        </m:r>
                        <m:r>
                          <m:rPr>
                            <m:sty m:val="p"/>
                          </m:rPr>
                          <a:rPr lang="en-US" sz="1400" i="0">
                            <a:latin typeface="Cambria Math" charset="0"/>
                            <a:cs typeface="+mj-cs"/>
                          </a:rPr>
                          <m:t>about</m:t>
                        </m:r>
                        <m:r>
                          <a:rPr lang="en-US" sz="1400" i="0">
                            <a:latin typeface="Cambria Math" charset="0"/>
                            <a:cs typeface="+mj-cs"/>
                          </a:rPr>
                          <m:t> </m:t>
                        </m:r>
                        <m:r>
                          <m:rPr>
                            <m:sty m:val="p"/>
                          </m:rPr>
                          <a:rPr lang="en-US" sz="1400" i="0">
                            <a:latin typeface="Cambria Math" charset="0"/>
                            <a:cs typeface="+mj-cs"/>
                          </a:rPr>
                          <m:t>the</m:t>
                        </m:r>
                        <m:r>
                          <a:rPr lang="en-US" sz="1400" i="0">
                            <a:latin typeface="Cambria Math" charset="0"/>
                            <a:cs typeface="+mj-cs"/>
                          </a:rPr>
                          <m:t> </m:t>
                        </m:r>
                        <m:r>
                          <m:rPr>
                            <m:sty m:val="p"/>
                          </m:rPr>
                          <a:rPr lang="en-US" sz="1400" i="0">
                            <a:latin typeface="Cambria Math" charset="0"/>
                            <a:cs typeface="+mj-cs"/>
                          </a:rPr>
                          <m:t>tested</m:t>
                        </m:r>
                        <m:r>
                          <a:rPr lang="en-US" sz="1400" i="0">
                            <a:latin typeface="Cambria Math" charset="0"/>
                            <a:cs typeface="+mj-cs"/>
                          </a:rPr>
                          <m:t> </m:t>
                        </m:r>
                        <m:r>
                          <m:rPr>
                            <m:sty m:val="p"/>
                          </m:rPr>
                          <a:rPr lang="en-US" sz="1400" i="0">
                            <a:latin typeface="Cambria Math" charset="0"/>
                            <a:cs typeface="+mj-cs"/>
                          </a:rPr>
                          <m:t>concept</m:t>
                        </m:r>
                        <m:r>
                          <a:rPr lang="en-US" sz="1400" i="0">
                            <a:latin typeface="Cambria Math" charset="0"/>
                            <a:cs typeface="+mj-cs"/>
                          </a:rPr>
                          <m:t> </m:t>
                        </m:r>
                        <m:r>
                          <m:rPr>
                            <m:sty m:val="p"/>
                          </m:rPr>
                          <a:rPr lang="en-US" sz="1400" i="0">
                            <a:latin typeface="Cambria Math" charset="0"/>
                            <a:cs typeface="+mj-cs"/>
                          </a:rPr>
                          <m:t>c</m:t>
                        </m:r>
                        <m:r>
                          <a:rPr lang="en-US" sz="1400" b="0" i="0" baseline="-25000" smtClean="0">
                            <a:latin typeface="Cambria Math" charset="0"/>
                            <a:cs typeface="+mj-cs"/>
                          </a:rPr>
                          <m:t>3</m:t>
                        </m:r>
                      </m:den>
                    </m:f>
                    <m:r>
                      <a:rPr lang="en-US" sz="1400" i="0">
                        <a:latin typeface="Cambria Math" charset="0"/>
                        <a:cs typeface="+mj-cs"/>
                      </a:rPr>
                      <m:t>= </m:t>
                    </m:r>
                    <m:f>
                      <m:fPr>
                        <m:ctrlPr>
                          <a:rPr lang="en-US" sz="1400" i="1">
                            <a:latin typeface="Cambria Math" panose="02040503050406030204" pitchFamily="18" charset="0"/>
                            <a:cs typeface="+mj-cs"/>
                          </a:rPr>
                        </m:ctrlPr>
                      </m:fPr>
                      <m:num>
                        <m:r>
                          <a:rPr lang="en-US" sz="1400" i="0">
                            <a:latin typeface="Cambria Math" charset="0"/>
                            <a:cs typeface="+mj-cs"/>
                          </a:rPr>
                          <m:t> </m:t>
                        </m:r>
                        <m:r>
                          <a:rPr lang="en-US" sz="1400" b="0" i="0" smtClean="0">
                            <a:latin typeface="Cambria Math" charset="0"/>
                            <a:cs typeface="+mj-cs"/>
                          </a:rPr>
                          <m:t>1</m:t>
                        </m:r>
                      </m:num>
                      <m:den>
                        <m:r>
                          <a:rPr lang="en-US" sz="1400" b="0" i="0" smtClean="0">
                            <a:latin typeface="Cambria Math" charset="0"/>
                            <a:cs typeface="+mj-cs"/>
                          </a:rPr>
                          <m:t>2</m:t>
                        </m:r>
                      </m:den>
                    </m:f>
                  </m:oMath>
                </a14:m>
                <a:r>
                  <a:rPr lang="en-US" sz="1400" dirty="0" smtClean="0">
                    <a:latin typeface="Times New Roman" charset="0"/>
                    <a:ea typeface="Times New Roman" charset="0"/>
                    <a:cs typeface="+mj-cs"/>
                  </a:rPr>
                  <a:t> = 0.5</a:t>
                </a:r>
              </a:p>
              <a:p>
                <a:pPr marL="285750" indent="-285750">
                  <a:buFont typeface=".HelveticaNeueDeskInterface-Regular" charset="-120"/>
                  <a:buChar char="-"/>
                </a:pPr>
                <a:r>
                  <a:rPr lang="en-US" sz="1400" dirty="0" smtClean="0">
                    <a:latin typeface="Times New Roman" charset="0"/>
                    <a:ea typeface="Times New Roman" charset="0"/>
                    <a:cs typeface="+mj-cs"/>
                  </a:rPr>
                  <a:t>The </a:t>
                </a:r>
                <a:r>
                  <a:rPr lang="en-US" sz="1400" dirty="0">
                    <a:latin typeface="Times New Roman" charset="0"/>
                    <a:ea typeface="Times New Roman" charset="0"/>
                    <a:cs typeface="+mj-cs"/>
                  </a:rPr>
                  <a:t>estimated probability </a:t>
                </a:r>
                <a:r>
                  <a:rPr lang="en-US" sz="1400" dirty="0" smtClean="0">
                    <a:latin typeface="Times New Roman" charset="0"/>
                    <a:ea typeface="Times New Roman" charset="0"/>
                    <a:cs typeface="+mj-cs"/>
                  </a:rPr>
                  <a:t>of knowing </a:t>
                </a:r>
                <a:r>
                  <a:rPr lang="en-US" sz="1400" dirty="0">
                    <a:latin typeface="Times New Roman" charset="0"/>
                    <a:ea typeface="Times New Roman" charset="0"/>
                    <a:cs typeface="+mj-cs"/>
                  </a:rPr>
                  <a:t>the </a:t>
                </a:r>
                <a:r>
                  <a:rPr lang="en-US" sz="1400" dirty="0" smtClean="0">
                    <a:latin typeface="Times New Roman" charset="0"/>
                    <a:ea typeface="Times New Roman" charset="0"/>
                    <a:cs typeface="+mj-cs"/>
                  </a:rPr>
                  <a:t>concept c</a:t>
                </a:r>
                <a:r>
                  <a:rPr lang="en-US" sz="1400" baseline="-25000" dirty="0" smtClean="0">
                    <a:latin typeface="Times New Roman" charset="0"/>
                    <a:ea typeface="Times New Roman" charset="0"/>
                    <a:cs typeface="+mj-cs"/>
                  </a:rPr>
                  <a:t>3</a:t>
                </a:r>
                <a:r>
                  <a:rPr lang="en-US" sz="1400" dirty="0" smtClean="0">
                    <a:latin typeface="Times New Roman" charset="0"/>
                    <a:ea typeface="Times New Roman" charset="0"/>
                    <a:cs typeface="+mj-cs"/>
                  </a:rPr>
                  <a:t> </a:t>
                </a:r>
                <a:r>
                  <a:rPr lang="en-US" sz="1400" dirty="0">
                    <a:latin typeface="Times New Roman" charset="0"/>
                    <a:ea typeface="Times New Roman" charset="0"/>
                    <a:cs typeface="+mj-cs"/>
                  </a:rPr>
                  <a:t>by OQ considers the counting of OQ </a:t>
                </a:r>
                <a:r>
                  <a:rPr lang="en-US" sz="1400" dirty="0" smtClean="0">
                    <a:latin typeface="Times New Roman" charset="0"/>
                    <a:ea typeface="Times New Roman" charset="0"/>
                    <a:cs typeface="+mj-cs"/>
                  </a:rPr>
                  <a:t>question </a:t>
                </a:r>
                <a:r>
                  <a:rPr lang="en-US" sz="1400" dirty="0">
                    <a:latin typeface="Times New Roman" charset="0"/>
                    <a:ea typeface="Times New Roman" charset="0"/>
                    <a:cs typeface="+mj-cs"/>
                  </a:rPr>
                  <a:t>to be added to correct or incorrect </a:t>
                </a:r>
                <a:r>
                  <a:rPr lang="en-US" sz="1400" dirty="0" smtClean="0">
                    <a:latin typeface="Times New Roman" charset="0"/>
                    <a:ea typeface="Times New Roman" charset="0"/>
                    <a:cs typeface="+mj-cs"/>
                  </a:rPr>
                  <a:t>questions.</a:t>
                </a:r>
              </a:p>
              <a:p>
                <a:pPr marL="285750" indent="-285750">
                  <a:buFont typeface=".HelveticaNeueDeskInterface-Regular" charset="-120"/>
                  <a:buChar char="-"/>
                </a:pPr>
                <a14:m>
                  <m:oMath xmlns:m="http://schemas.openxmlformats.org/officeDocument/2006/math">
                    <m:r>
                      <a:rPr lang="en-US" sz="1400" b="1" i="0">
                        <a:solidFill>
                          <a:srgbClr val="000000"/>
                        </a:solidFill>
                        <a:latin typeface="Cambria Math" charset="0"/>
                        <a:ea typeface="Times New Roman" charset="0"/>
                      </a:rPr>
                      <m:t>𝐏</m:t>
                    </m:r>
                    <m:d>
                      <m:dPr>
                        <m:ctrlPr>
                          <a:rPr lang="en-US" sz="1400" b="1" i="1">
                            <a:solidFill>
                              <a:srgbClr val="000000"/>
                            </a:solidFill>
                            <a:latin typeface="Cambria Math" panose="02040503050406030204" pitchFamily="18" charset="0"/>
                          </a:rPr>
                        </m:ctrlPr>
                      </m:dPr>
                      <m:e>
                        <m:r>
                          <a:rPr lang="en-US" sz="1400" b="1" i="0">
                            <a:solidFill>
                              <a:srgbClr val="000000"/>
                            </a:solidFill>
                            <a:latin typeface="Cambria Math" charset="0"/>
                            <a:ea typeface="Times New Roman" charset="0"/>
                          </a:rPr>
                          <m:t>𝐑</m:t>
                        </m:r>
                      </m:e>
                      <m:e>
                        <m:sSub>
                          <m:sSubPr>
                            <m:ctrlPr>
                              <a:rPr lang="en-US" sz="1400" b="1" i="1">
                                <a:solidFill>
                                  <a:srgbClr val="000000"/>
                                </a:solidFill>
                                <a:latin typeface="Cambria Math" panose="02040503050406030204" pitchFamily="18" charset="0"/>
                              </a:rPr>
                            </m:ctrlPr>
                          </m:sSubPr>
                          <m:e>
                            <m:r>
                              <a:rPr lang="en-US" sz="1400" b="1" i="0" smtClean="0">
                                <a:solidFill>
                                  <a:srgbClr val="000000"/>
                                </a:solidFill>
                                <a:latin typeface="Cambria Math" charset="0"/>
                                <a:ea typeface="Times New Roman" charset="0"/>
                              </a:rPr>
                              <m:t>𝐂</m:t>
                            </m:r>
                          </m:e>
                          <m:sub>
                            <m:r>
                              <a:rPr lang="en-US" sz="1400" b="1" i="0">
                                <a:solidFill>
                                  <a:srgbClr val="000000"/>
                                </a:solidFill>
                                <a:latin typeface="Cambria Math" charset="0"/>
                                <a:ea typeface="Times New Roman" charset="0"/>
                              </a:rPr>
                              <m:t>𝟑</m:t>
                            </m:r>
                          </m:sub>
                        </m:sSub>
                      </m:e>
                    </m:d>
                  </m:oMath>
                </a14:m>
                <a:r>
                  <a:rPr lang="en-US" sz="1400" dirty="0">
                    <a:latin typeface="Times New Roman" charset="0"/>
                    <a:ea typeface="Times New Roman" charset="0"/>
                  </a:rPr>
                  <a:t> = </a:t>
                </a:r>
                <a:r>
                  <a:rPr lang="en-US" sz="1400" dirty="0" smtClean="0">
                    <a:latin typeface="Times New Roman" charset="0"/>
                    <a:ea typeface="Times New Roman" charset="0"/>
                  </a:rPr>
                  <a:t>P(OQ</a:t>
                </a:r>
                <a:r>
                  <a:rPr lang="en-US" sz="1400" baseline="-25000" dirty="0" smtClean="0">
                    <a:latin typeface="Times New Roman" charset="0"/>
                    <a:ea typeface="Times New Roman" charset="0"/>
                  </a:rPr>
                  <a:t>c1,c2</a:t>
                </a:r>
                <a:r>
                  <a:rPr lang="en-US" sz="1400" dirty="0">
                    <a:latin typeface="Times New Roman" charset="0"/>
                    <a:ea typeface="Times New Roman" charset="0"/>
                  </a:rPr>
                  <a:t>|</a:t>
                </a:r>
                <a14:m>
                  <m:oMath xmlns:m="http://schemas.openxmlformats.org/officeDocument/2006/math">
                    <m:sSub>
                      <m:sSubPr>
                        <m:ctrlPr>
                          <a:rPr lang="en-US" sz="1400" b="1" i="1">
                            <a:solidFill>
                              <a:srgbClr val="000000"/>
                            </a:solidFill>
                            <a:latin typeface="Cambria Math" panose="02040503050406030204" pitchFamily="18" charset="0"/>
                          </a:rPr>
                        </m:ctrlPr>
                      </m:sSubPr>
                      <m:e>
                        <m:r>
                          <a:rPr lang="en-US" sz="1400" b="1" i="0" smtClean="0">
                            <a:solidFill>
                              <a:srgbClr val="000000"/>
                            </a:solidFill>
                            <a:latin typeface="Cambria Math" charset="0"/>
                          </a:rPr>
                          <m:t>𝐂</m:t>
                        </m:r>
                      </m:e>
                      <m:sub>
                        <m:r>
                          <a:rPr lang="en-US" sz="1400" b="1" i="0">
                            <a:solidFill>
                              <a:srgbClr val="000000"/>
                            </a:solidFill>
                            <a:latin typeface="Cambria Math" charset="0"/>
                            <a:ea typeface="Times New Roman" charset="0"/>
                          </a:rPr>
                          <m:t>𝟑</m:t>
                        </m:r>
                      </m:sub>
                    </m:sSub>
                  </m:oMath>
                </a14:m>
                <a:r>
                  <a:rPr lang="en-US" sz="1400" b="1" dirty="0">
                    <a:solidFill>
                      <a:srgbClr val="000000"/>
                    </a:solidFill>
                    <a:ea typeface="Times New Roman" charset="0"/>
                  </a:rPr>
                  <a:t> </a:t>
                </a:r>
                <a:r>
                  <a:rPr lang="en-US" sz="1400" dirty="0">
                    <a:solidFill>
                      <a:srgbClr val="000000"/>
                    </a:solidFill>
                    <a:ea typeface="Times New Roman" charset="0"/>
                  </a:rPr>
                  <a:t>)</a:t>
                </a:r>
                <a:r>
                  <a:rPr lang="en-US" sz="1400" dirty="0" smtClean="0">
                    <a:solidFill>
                      <a:srgbClr val="000000"/>
                    </a:solidFill>
                    <a:ea typeface="Times New Roman" charset="0"/>
                  </a:rPr>
                  <a:t> </a:t>
                </a:r>
                <a14:m>
                  <m:oMath xmlns:m="http://schemas.openxmlformats.org/officeDocument/2006/math">
                    <m:r>
                      <a:rPr lang="en-US" sz="1400" i="0">
                        <a:solidFill>
                          <a:srgbClr val="000000"/>
                        </a:solidFill>
                        <a:latin typeface="Cambria Math" charset="0"/>
                        <a:ea typeface="Times New Roman" charset="0"/>
                      </a:rPr>
                      <m:t>∗</m:t>
                    </m:r>
                  </m:oMath>
                </a14:m>
                <a:r>
                  <a:rPr lang="en-US" sz="1400" dirty="0">
                    <a:latin typeface="Times New Roman" charset="0"/>
                    <a:ea typeface="Times New Roman" charset="0"/>
                  </a:rPr>
                  <a:t> P(</a:t>
                </a:r>
                <a14:m>
                  <m:oMath xmlns:m="http://schemas.openxmlformats.org/officeDocument/2006/math">
                    <m:acc>
                      <m:accPr>
                        <m:chr m:val="̅"/>
                        <m:ctrlPr>
                          <a:rPr lang="en-US" sz="1400" i="1">
                            <a:latin typeface="Cambria Math" panose="02040503050406030204" pitchFamily="18" charset="0"/>
                            <a:ea typeface="Times New Roman" charset="0"/>
                          </a:rPr>
                        </m:ctrlPr>
                      </m:accPr>
                      <m:e>
                        <m:r>
                          <m:rPr>
                            <m:nor/>
                          </m:rPr>
                          <a:rPr lang="en-US" sz="1400">
                            <a:latin typeface="Times New Roman" charset="0"/>
                            <a:ea typeface="Times New Roman" charset="0"/>
                          </a:rPr>
                          <m:t>DQ</m:t>
                        </m:r>
                        <m:r>
                          <m:rPr>
                            <m:nor/>
                          </m:rPr>
                          <a:rPr lang="en-US" sz="1400" baseline="-25000">
                            <a:latin typeface="Times New Roman" charset="0"/>
                            <a:ea typeface="Times New Roman" charset="0"/>
                          </a:rPr>
                          <m:t>c</m:t>
                        </m:r>
                        <m:r>
                          <m:rPr>
                            <m:nor/>
                          </m:rPr>
                          <a:rPr lang="en-US" sz="1400" baseline="-25000">
                            <a:latin typeface="Times New Roman" charset="0"/>
                            <a:ea typeface="Times New Roman" charset="0"/>
                          </a:rPr>
                          <m:t>3</m:t>
                        </m:r>
                      </m:e>
                    </m:acc>
                    <m:sSub>
                      <m:sSubPr>
                        <m:ctrlPr>
                          <a:rPr lang="en-US" sz="1400" b="1" i="1">
                            <a:solidFill>
                              <a:srgbClr val="000000"/>
                            </a:solidFill>
                            <a:latin typeface="Cambria Math" panose="02040503050406030204" pitchFamily="18" charset="0"/>
                          </a:rPr>
                        </m:ctrlPr>
                      </m:sSubPr>
                      <m:e>
                        <m:r>
                          <m:rPr>
                            <m:nor/>
                          </m:rPr>
                          <a:rPr lang="en-US" sz="1400">
                            <a:latin typeface="Times New Roman" charset="0"/>
                            <a:ea typeface="Times New Roman" charset="0"/>
                          </a:rPr>
                          <m:t>|</m:t>
                        </m:r>
                        <m:r>
                          <a:rPr lang="en-US" sz="1400" b="1" i="0" smtClean="0">
                            <a:solidFill>
                              <a:srgbClr val="000000"/>
                            </a:solidFill>
                            <a:latin typeface="Cambria Math" charset="0"/>
                            <a:ea typeface="Times New Roman" charset="0"/>
                          </a:rPr>
                          <m:t>𝐂</m:t>
                        </m:r>
                      </m:e>
                      <m:sub>
                        <m:r>
                          <a:rPr lang="en-US" sz="1400" b="1" i="0">
                            <a:solidFill>
                              <a:srgbClr val="000000"/>
                            </a:solidFill>
                            <a:latin typeface="Cambria Math" charset="0"/>
                            <a:ea typeface="Times New Roman" charset="0"/>
                          </a:rPr>
                          <m:t>𝟑</m:t>
                        </m:r>
                      </m:sub>
                    </m:sSub>
                  </m:oMath>
                </a14:m>
                <a:r>
                  <a:rPr lang="en-US" sz="1400" dirty="0">
                    <a:solidFill>
                      <a:srgbClr val="000000"/>
                    </a:solidFill>
                    <a:ea typeface="Times New Roman" charset="0"/>
                  </a:rPr>
                  <a:t> )</a:t>
                </a:r>
                <a:r>
                  <a:rPr lang="en-US" sz="1400" dirty="0" smtClean="0">
                    <a:latin typeface="Times New Roman" charset="0"/>
                    <a:ea typeface="Times New Roman" charset="0"/>
                  </a:rPr>
                  <a:t> </a:t>
                </a:r>
                <a:r>
                  <a:rPr lang="en-US" sz="1400" dirty="0" smtClean="0">
                    <a:solidFill>
                      <a:srgbClr val="000000"/>
                    </a:solidFill>
                    <a:ea typeface="Times New Roman" charset="0"/>
                  </a:rPr>
                  <a:t>= </a:t>
                </a:r>
                <a:r>
                  <a:rPr lang="en-US" sz="1400" dirty="0">
                    <a:latin typeface="Times New Roman" charset="0"/>
                    <a:ea typeface="Times New Roman" charset="0"/>
                  </a:rPr>
                  <a:t>0.92</a:t>
                </a:r>
                <a:r>
                  <a:rPr lang="en-US" sz="1400" dirty="0">
                    <a:solidFill>
                      <a:srgbClr val="000000"/>
                    </a:solidFill>
                    <a:ea typeface="Times New Roman" charset="0"/>
                  </a:rPr>
                  <a:t> </a:t>
                </a:r>
                <a14:m>
                  <m:oMath xmlns:m="http://schemas.openxmlformats.org/officeDocument/2006/math">
                    <m:r>
                      <a:rPr lang="en-US" sz="1400" i="0">
                        <a:solidFill>
                          <a:srgbClr val="000000"/>
                        </a:solidFill>
                        <a:latin typeface="Cambria Math" charset="0"/>
                        <a:ea typeface="Times New Roman" charset="0"/>
                      </a:rPr>
                      <m:t>∗</m:t>
                    </m:r>
                  </m:oMath>
                </a14:m>
                <a:r>
                  <a:rPr lang="en-US" sz="1400" dirty="0">
                    <a:latin typeface="Times New Roman" charset="0"/>
                    <a:ea typeface="Times New Roman" charset="0"/>
                  </a:rPr>
                  <a:t> 0.1 = 0.092 </a:t>
                </a:r>
                <a:endParaRPr lang="en-US" sz="1400" dirty="0" smtClean="0">
                  <a:latin typeface="Times New Roman" charset="0"/>
                  <a:ea typeface="Times New Roman" charset="0"/>
                  <a:cs typeface="+mj-cs"/>
                </a:endParaRPr>
              </a:p>
              <a:p>
                <a:pPr marL="285750" indent="-285750">
                  <a:buFont typeface=".HelveticaNeueDeskInterface-Regular" charset="-120"/>
                  <a:buChar char="-"/>
                </a:pPr>
                <a14:m>
                  <m:oMath xmlns:m="http://schemas.openxmlformats.org/officeDocument/2006/math">
                    <m:r>
                      <a:rPr lang="en-US" sz="1400" b="1" i="0">
                        <a:solidFill>
                          <a:srgbClr val="000000"/>
                        </a:solidFill>
                        <a:latin typeface="Cambria Math" charset="0"/>
                        <a:ea typeface="Times New Roman" charset="0"/>
                      </a:rPr>
                      <m:t>𝐏</m:t>
                    </m:r>
                    <m:d>
                      <m:dPr>
                        <m:ctrlPr>
                          <a:rPr lang="en-US" sz="1400" b="1" i="1">
                            <a:solidFill>
                              <a:srgbClr val="000000"/>
                            </a:solidFill>
                            <a:latin typeface="Cambria Math" panose="02040503050406030204" pitchFamily="18" charset="0"/>
                          </a:rPr>
                        </m:ctrlPr>
                      </m:dPr>
                      <m:e>
                        <m:r>
                          <a:rPr lang="en-US" sz="1400" b="1" i="0">
                            <a:solidFill>
                              <a:srgbClr val="000000"/>
                            </a:solidFill>
                            <a:latin typeface="Cambria Math" charset="0"/>
                            <a:ea typeface="Times New Roman" charset="0"/>
                          </a:rPr>
                          <m:t>𝐑</m:t>
                        </m:r>
                      </m:e>
                      <m:e>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m:rPr>
                                    <m:sty m:val="p"/>
                                  </m:rPr>
                                  <a:rPr lang="en-US" sz="1400">
                                    <a:solidFill>
                                      <a:srgbClr val="000000"/>
                                    </a:solidFill>
                                    <a:latin typeface="Cambria Math" charset="0"/>
                                  </a:rPr>
                                  <m:t>C</m:t>
                                </m:r>
                              </m:e>
                            </m:acc>
                          </m:e>
                          <m:sub>
                            <m:r>
                              <a:rPr lang="en-US" sz="1400">
                                <a:solidFill>
                                  <a:srgbClr val="000000"/>
                                </a:solidFill>
                                <a:latin typeface="Cambria Math" charset="0"/>
                                <a:ea typeface="Times New Roman" charset="0"/>
                              </a:rPr>
                              <m:t>3</m:t>
                            </m:r>
                          </m:sub>
                        </m:sSub>
                      </m:e>
                    </m:d>
                  </m:oMath>
                </a14:m>
                <a:r>
                  <a:rPr lang="en-US" sz="1400" dirty="0">
                    <a:latin typeface="Times New Roman" charset="0"/>
                    <a:ea typeface="Times New Roman" charset="0"/>
                  </a:rPr>
                  <a:t> = </a:t>
                </a:r>
                <a:r>
                  <a:rPr lang="en-US" sz="1400" dirty="0" smtClean="0">
                    <a:latin typeface="Times New Roman" charset="0"/>
                    <a:ea typeface="Times New Roman" charset="0"/>
                  </a:rPr>
                  <a:t>P(OQ</a:t>
                </a:r>
                <a:r>
                  <a:rPr lang="en-US" sz="1400" baseline="-25000" dirty="0" smtClean="0">
                    <a:latin typeface="Times New Roman" charset="0"/>
                    <a:ea typeface="Times New Roman" charset="0"/>
                  </a:rPr>
                  <a:t>c1,c2</a:t>
                </a:r>
                <a:r>
                  <a:rPr lang="en-US" sz="1400" dirty="0">
                    <a:latin typeface="Times New Roman" charset="0"/>
                    <a:ea typeface="Times New Roman" charset="0"/>
                  </a:rPr>
                  <a:t>|</a:t>
                </a:r>
                <a14:m>
                  <m:oMath xmlns:m="http://schemas.openxmlformats.org/officeDocument/2006/math">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m:rPr>
                                <m:sty m:val="p"/>
                              </m:rPr>
                              <a:rPr lang="en-US" sz="1400">
                                <a:solidFill>
                                  <a:srgbClr val="000000"/>
                                </a:solidFill>
                                <a:latin typeface="Cambria Math" charset="0"/>
                              </a:rPr>
                              <m:t>C</m:t>
                            </m:r>
                          </m:e>
                        </m:acc>
                      </m:e>
                      <m:sub>
                        <m:r>
                          <a:rPr lang="en-US" sz="1400">
                            <a:solidFill>
                              <a:srgbClr val="000000"/>
                            </a:solidFill>
                            <a:latin typeface="Cambria Math" charset="0"/>
                            <a:ea typeface="Times New Roman" charset="0"/>
                          </a:rPr>
                          <m:t>3</m:t>
                        </m:r>
                      </m:sub>
                    </m:sSub>
                  </m:oMath>
                </a14:m>
                <a:r>
                  <a:rPr lang="en-US" sz="1400" dirty="0">
                    <a:solidFill>
                      <a:srgbClr val="000000"/>
                    </a:solidFill>
                    <a:ea typeface="Times New Roman" charset="0"/>
                  </a:rPr>
                  <a:t>)</a:t>
                </a:r>
                <a14:m>
                  <m:oMath xmlns:m="http://schemas.openxmlformats.org/officeDocument/2006/math">
                    <m:r>
                      <a:rPr lang="en-US" sz="1400">
                        <a:solidFill>
                          <a:srgbClr val="000000"/>
                        </a:solidFill>
                        <a:latin typeface="Cambria Math" charset="0"/>
                        <a:ea typeface="Times New Roman" charset="0"/>
                      </a:rPr>
                      <m:t>∗</m:t>
                    </m:r>
                  </m:oMath>
                </a14:m>
                <a:r>
                  <a:rPr lang="en-US" sz="1400" dirty="0">
                    <a:latin typeface="Times New Roman" charset="0"/>
                    <a:ea typeface="Times New Roman" charset="0"/>
                  </a:rPr>
                  <a:t> P(</a:t>
                </a:r>
                <a14:m>
                  <m:oMath xmlns:m="http://schemas.openxmlformats.org/officeDocument/2006/math">
                    <m:acc>
                      <m:accPr>
                        <m:chr m:val="̅"/>
                        <m:ctrlPr>
                          <a:rPr lang="en-US" sz="1400" i="1">
                            <a:latin typeface="Cambria Math" panose="02040503050406030204" pitchFamily="18" charset="0"/>
                            <a:ea typeface="Times New Roman" charset="0"/>
                          </a:rPr>
                        </m:ctrlPr>
                      </m:accPr>
                      <m:e>
                        <m:r>
                          <m:rPr>
                            <m:nor/>
                          </m:rPr>
                          <a:rPr lang="en-US" sz="1400">
                            <a:latin typeface="Times New Roman" charset="0"/>
                            <a:ea typeface="Times New Roman" charset="0"/>
                          </a:rPr>
                          <m:t>DQ</m:t>
                        </m:r>
                        <m:r>
                          <m:rPr>
                            <m:nor/>
                          </m:rPr>
                          <a:rPr lang="en-US" sz="1400" baseline="-25000">
                            <a:latin typeface="Times New Roman" charset="0"/>
                            <a:ea typeface="Times New Roman" charset="0"/>
                          </a:rPr>
                          <m:t>c</m:t>
                        </m:r>
                        <m:r>
                          <m:rPr>
                            <m:nor/>
                          </m:rPr>
                          <a:rPr lang="en-US" sz="1400" baseline="-25000">
                            <a:latin typeface="Times New Roman" charset="0"/>
                            <a:ea typeface="Times New Roman" charset="0"/>
                          </a:rPr>
                          <m:t>3</m:t>
                        </m:r>
                      </m:e>
                    </m:acc>
                    <m:r>
                      <a:rPr lang="en-US" sz="1400" b="0" i="1" smtClean="0">
                        <a:latin typeface="Cambria Math" charset="0"/>
                        <a:ea typeface="Times New Roman"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m:rPr>
                                <m:sty m:val="p"/>
                              </m:rPr>
                              <a:rPr lang="en-US" sz="1400">
                                <a:solidFill>
                                  <a:srgbClr val="000000"/>
                                </a:solidFill>
                                <a:latin typeface="Cambria Math" charset="0"/>
                              </a:rPr>
                              <m:t>C</m:t>
                            </m:r>
                          </m:e>
                        </m:acc>
                      </m:e>
                      <m:sub>
                        <m:r>
                          <a:rPr lang="en-US" sz="1400">
                            <a:solidFill>
                              <a:srgbClr val="000000"/>
                            </a:solidFill>
                            <a:latin typeface="Cambria Math" charset="0"/>
                            <a:ea typeface="Times New Roman" charset="0"/>
                          </a:rPr>
                          <m:t>3</m:t>
                        </m:r>
                      </m:sub>
                    </m:sSub>
                  </m:oMath>
                </a14:m>
                <a:r>
                  <a:rPr lang="en-US" sz="1400" dirty="0" smtClean="0">
                    <a:latin typeface="Times New Roman" charset="0"/>
                    <a:ea typeface="Times New Roman" charset="0"/>
                  </a:rPr>
                  <a:t>)</a:t>
                </a:r>
                <a:r>
                  <a:rPr lang="en-US" sz="1400" dirty="0" smtClean="0">
                    <a:solidFill>
                      <a:srgbClr val="000000"/>
                    </a:solidFill>
                    <a:ea typeface="Times New Roman" charset="0"/>
                  </a:rPr>
                  <a:t>= </a:t>
                </a:r>
                <a:r>
                  <a:rPr lang="en-US" sz="1400" dirty="0" smtClean="0"/>
                  <a:t> </a:t>
                </a:r>
                <a14:m>
                  <m:oMath xmlns:m="http://schemas.openxmlformats.org/officeDocument/2006/math">
                    <m:r>
                      <a:rPr lang="en-US" sz="1400">
                        <a:latin typeface="Cambria Math" charset="0"/>
                      </a:rPr>
                      <m:t>0.08∗0.9= </m:t>
                    </m:r>
                  </m:oMath>
                </a14:m>
                <a:r>
                  <a:rPr lang="en-US" sz="1400" dirty="0"/>
                  <a:t>0.072</a:t>
                </a:r>
              </a:p>
              <a:p>
                <a:r>
                  <a:rPr lang="en-US" sz="1400" dirty="0" smtClean="0">
                    <a:latin typeface="Times New Roman" charset="0"/>
                    <a:ea typeface="Times New Roman" charset="0"/>
                  </a:rPr>
                  <a:t>P(C</a:t>
                </a:r>
                <a:r>
                  <a:rPr lang="en-US" sz="1400" baseline="-25000" dirty="0" smtClean="0">
                    <a:latin typeface="Times New Roman" charset="0"/>
                    <a:ea typeface="Times New Roman" charset="0"/>
                  </a:rPr>
                  <a:t>3</a:t>
                </a:r>
                <a:r>
                  <a:rPr lang="en-US" sz="1400" dirty="0" smtClean="0">
                    <a:latin typeface="Times New Roman" charset="0"/>
                    <a:ea typeface="Times New Roman" charset="0"/>
                  </a:rPr>
                  <a:t>|R</a:t>
                </a:r>
                <a:r>
                  <a:rPr lang="en-US" sz="1400" dirty="0">
                    <a:latin typeface="Times New Roman" charset="0"/>
                    <a:ea typeface="Times New Roman" charset="0"/>
                  </a:rPr>
                  <a:t>) </a:t>
                </a:r>
                <a:r>
                  <a:rPr lang="en-US" sz="1400" dirty="0" smtClean="0">
                    <a:latin typeface="Times New Roman" charset="0"/>
                    <a:ea typeface="Times New Roman" charset="0"/>
                  </a:rPr>
                  <a:t>=</a:t>
                </a:r>
                <a14:m>
                  <m:oMath xmlns:m="http://schemas.openxmlformats.org/officeDocument/2006/math">
                    <m:r>
                      <a:rPr lang="ar-SA" sz="1400" b="0" i="0" smtClean="0">
                        <a:latin typeface="Cambria Math" charset="0"/>
                      </a:rPr>
                      <m:t> </m:t>
                    </m:r>
                    <m:f>
                      <m:fPr>
                        <m:ctrlPr>
                          <a:rPr lang="en-US" sz="1400" i="1">
                            <a:latin typeface="Cambria Math" panose="02040503050406030204" pitchFamily="18" charset="0"/>
                          </a:rPr>
                        </m:ctrlPr>
                      </m:fPr>
                      <m:num>
                        <m:r>
                          <a:rPr lang="en-US" sz="1400" b="1" i="1" smtClean="0">
                            <a:solidFill>
                              <a:srgbClr val="000000"/>
                            </a:solidFill>
                            <a:latin typeface="Cambria Math" charset="0"/>
                            <a:ea typeface="Times New Roman" charset="0"/>
                            <a:cs typeface="Times New Roman" charset="0"/>
                          </a:rPr>
                          <m:t>𝟎</m:t>
                        </m:r>
                        <m:r>
                          <a:rPr lang="en-US" sz="1400" b="1" i="1" smtClean="0">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𝟎𝟗</m:t>
                        </m:r>
                        <m:r>
                          <a:rPr lang="en-US" sz="1400" b="1" i="1">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m:t>
                        </m:r>
                        <m:r>
                          <a:rPr lang="en-US" sz="1400" b="1" i="1" smtClean="0">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𝟓</m:t>
                        </m:r>
                      </m:num>
                      <m:den>
                        <m:r>
                          <a:rPr lang="en-US" sz="1400" b="1" i="1">
                            <a:solidFill>
                              <a:srgbClr val="000000"/>
                            </a:solidFill>
                            <a:latin typeface="Cambria Math" charset="0"/>
                            <a:ea typeface="Times New Roman" charset="0"/>
                            <a:cs typeface="Times New Roman" charset="0"/>
                          </a:rPr>
                          <m:t>𝟎</m:t>
                        </m:r>
                        <m:r>
                          <a:rPr lang="en-US" sz="1400" b="1" i="1">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𝟎𝟗</m:t>
                        </m:r>
                        <m:r>
                          <a:rPr lang="en-US" sz="1400" b="1" i="1">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m:t>
                        </m:r>
                        <m:r>
                          <a:rPr lang="en-US" sz="1400" b="1" i="1" smtClean="0">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𝟓</m:t>
                        </m:r>
                        <m:r>
                          <a:rPr lang="en-US" sz="1400" b="1">
                            <a:solidFill>
                              <a:srgbClr val="000000"/>
                            </a:solidFill>
                            <a:latin typeface="Cambria Math" charset="0"/>
                            <a:ea typeface="Times New Roman" charset="0"/>
                            <a:cs typeface="Times New Roman" charset="0"/>
                          </a:rPr>
                          <m:t>+</m:t>
                        </m:r>
                        <m:r>
                          <a:rPr lang="en-US" sz="1400" b="1" i="1">
                            <a:solidFill>
                              <a:srgbClr val="000000"/>
                            </a:solidFill>
                            <a:latin typeface="Cambria Math" charset="0"/>
                            <a:ea typeface="Times New Roman" charset="0"/>
                            <a:cs typeface="Times New Roman" charset="0"/>
                          </a:rPr>
                          <m:t>𝐏</m:t>
                        </m:r>
                        <m:d>
                          <m:dPr>
                            <m:ctrlPr>
                              <a:rPr lang="en-US" sz="1400" i="1">
                                <a:solidFill>
                                  <a:srgbClr val="000000"/>
                                </a:solidFill>
                                <a:latin typeface="Cambria Math" panose="02040503050406030204" pitchFamily="18" charset="0"/>
                              </a:rPr>
                            </m:ctrlPr>
                          </m:dPr>
                          <m:e>
                            <m:r>
                              <a:rPr lang="en-US" sz="1400" b="1" i="1">
                                <a:solidFill>
                                  <a:srgbClr val="000000"/>
                                </a:solidFill>
                                <a:latin typeface="Cambria Math" charset="0"/>
                                <a:ea typeface="Times New Roman" charset="0"/>
                                <a:cs typeface="Times New Roman" charset="0"/>
                              </a:rPr>
                              <m:t>𝐑</m:t>
                            </m:r>
                          </m:e>
                          <m:e>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m:rPr>
                                        <m:sty m:val="p"/>
                                      </m:rPr>
                                      <a:rPr lang="en-US" sz="1400">
                                        <a:solidFill>
                                          <a:srgbClr val="000000"/>
                                        </a:solidFill>
                                        <a:latin typeface="Cambria Math" charset="0"/>
                                      </a:rPr>
                                      <m:t>C</m:t>
                                    </m:r>
                                  </m:e>
                                </m:acc>
                              </m:e>
                              <m:sub>
                                <m:r>
                                  <a:rPr lang="en-US" sz="1400">
                                    <a:solidFill>
                                      <a:srgbClr val="000000"/>
                                    </a:solidFill>
                                    <a:latin typeface="Cambria Math" charset="0"/>
                                    <a:ea typeface="Times New Roman" charset="0"/>
                                  </a:rPr>
                                  <m:t>3</m:t>
                                </m:r>
                              </m:sub>
                            </m:sSub>
                          </m:e>
                        </m:d>
                        <m:r>
                          <a:rPr lang="en-US" sz="1400" b="1" i="1">
                            <a:solidFill>
                              <a:srgbClr val="000000"/>
                            </a:solidFill>
                            <a:latin typeface="Cambria Math" charset="0"/>
                            <a:ea typeface="Times New Roman" charset="0"/>
                            <a:cs typeface="Times New Roman" charset="0"/>
                          </a:rPr>
                          <m:t>∗</m:t>
                        </m:r>
                        <m:r>
                          <a:rPr lang="en-US" sz="1400" b="1">
                            <a:solidFill>
                              <a:srgbClr val="000000"/>
                            </a:solidFill>
                            <a:latin typeface="Cambria Math" charset="0"/>
                            <a:ea typeface="Times New Roman" charset="0"/>
                            <a:cs typeface="Times New Roman" charset="0"/>
                          </a:rPr>
                          <m:t> </m:t>
                        </m:r>
                        <m:r>
                          <a:rPr lang="en-US" sz="1400" b="1" i="1">
                            <a:solidFill>
                              <a:srgbClr val="000000"/>
                            </a:solidFill>
                            <a:latin typeface="Cambria Math" charset="0"/>
                            <a:ea typeface="Times New Roman" charset="0"/>
                            <a:cs typeface="Times New Roman" charset="0"/>
                          </a:rPr>
                          <m:t>𝐏</m:t>
                        </m:r>
                        <m:d>
                          <m:dPr>
                            <m:ctrlPr>
                              <a:rPr lang="en-US" sz="1400" i="1">
                                <a:solidFill>
                                  <a:srgbClr val="000000"/>
                                </a:solidFill>
                                <a:latin typeface="Cambria Math" panose="02040503050406030204" pitchFamily="18" charset="0"/>
                              </a:rPr>
                            </m:ctrlPr>
                          </m:dPr>
                          <m:e>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m:rPr>
                                        <m:sty m:val="p"/>
                                      </m:rPr>
                                      <a:rPr lang="en-US" sz="1400">
                                        <a:solidFill>
                                          <a:srgbClr val="000000"/>
                                        </a:solidFill>
                                        <a:latin typeface="Cambria Math" charset="0"/>
                                      </a:rPr>
                                      <m:t>C</m:t>
                                    </m:r>
                                  </m:e>
                                </m:acc>
                              </m:e>
                              <m:sub>
                                <m:r>
                                  <a:rPr lang="en-US" sz="1400">
                                    <a:solidFill>
                                      <a:srgbClr val="000000"/>
                                    </a:solidFill>
                                    <a:latin typeface="Cambria Math" charset="0"/>
                                    <a:ea typeface="Times New Roman" charset="0"/>
                                  </a:rPr>
                                  <m:t>3</m:t>
                                </m:r>
                              </m:sub>
                            </m:sSub>
                          </m:e>
                        </m:d>
                      </m:den>
                    </m:f>
                    <m:r>
                      <a:rPr lang="en-US" sz="1400" b="0" i="0" smtClean="0">
                        <a:solidFill>
                          <a:srgbClr val="000000"/>
                        </a:solidFill>
                        <a:latin typeface="Cambria Math" charset="0"/>
                        <a:ea typeface="Times New Roman" charset="0"/>
                        <a:cs typeface="Times New Roman" charset="0"/>
                      </a:rPr>
                      <m:t>=</m:t>
                    </m:r>
                    <m:f>
                      <m:fPr>
                        <m:ctrlPr>
                          <a:rPr lang="en-US" sz="1400" i="1">
                            <a:latin typeface="Cambria Math" panose="02040503050406030204" pitchFamily="18" charset="0"/>
                          </a:rPr>
                        </m:ctrlPr>
                      </m:fPr>
                      <m:num>
                        <m:r>
                          <a:rPr lang="en-US" sz="1400" b="1" i="1" smtClean="0">
                            <a:solidFill>
                              <a:srgbClr val="000000"/>
                            </a:solidFill>
                            <a:latin typeface="Cambria Math" charset="0"/>
                            <a:ea typeface="Times New Roman" charset="0"/>
                            <a:cs typeface="Times New Roman" charset="0"/>
                          </a:rPr>
                          <m:t>𝟎</m:t>
                        </m:r>
                        <m:r>
                          <a:rPr lang="en-US" sz="1400" b="1" i="1" smtClean="0">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𝟎𝟓</m:t>
                        </m:r>
                      </m:num>
                      <m:den>
                        <m:r>
                          <a:rPr lang="en-US" sz="1400" b="1" i="1" smtClean="0">
                            <a:solidFill>
                              <a:srgbClr val="000000"/>
                            </a:solidFill>
                            <a:latin typeface="Cambria Math" charset="0"/>
                            <a:ea typeface="Times New Roman" charset="0"/>
                            <a:cs typeface="Times New Roman" charset="0"/>
                          </a:rPr>
                          <m:t>𝟎</m:t>
                        </m:r>
                        <m:r>
                          <a:rPr lang="en-US" sz="1400" b="1" i="1" smtClean="0">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𝟎𝟓</m:t>
                        </m:r>
                        <m:r>
                          <a:rPr lang="en-US" sz="1400" b="1">
                            <a:solidFill>
                              <a:srgbClr val="000000"/>
                            </a:solidFill>
                            <a:latin typeface="Cambria Math" charset="0"/>
                            <a:ea typeface="Times New Roman" charset="0"/>
                            <a:cs typeface="Times New Roman" charset="0"/>
                          </a:rPr>
                          <m:t>+</m:t>
                        </m:r>
                        <m:r>
                          <a:rPr lang="en-US" sz="1400" b="1" i="1">
                            <a:solidFill>
                              <a:srgbClr val="000000"/>
                            </a:solidFill>
                            <a:latin typeface="Cambria Math" charset="0"/>
                            <a:ea typeface="Times New Roman" charset="0"/>
                            <a:cs typeface="Times New Roman" charset="0"/>
                          </a:rPr>
                          <m:t>𝟎</m:t>
                        </m:r>
                        <m:r>
                          <a:rPr lang="en-US" sz="1400" b="1" i="1">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𝟎𝟕</m:t>
                        </m:r>
                        <m:r>
                          <a:rPr lang="en-US" sz="1400" b="1" i="1" smtClean="0">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m:t>
                        </m:r>
                        <m:r>
                          <a:rPr lang="en-US" sz="1400" b="1" i="1" smtClean="0">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𝟓</m:t>
                        </m:r>
                      </m:den>
                    </m:f>
                    <m:r>
                      <a:rPr lang="en-US" sz="1400" b="0" i="0" smtClean="0">
                        <a:latin typeface="Cambria Math" charset="0"/>
                        <a:ea typeface="Times New Roman" charset="0"/>
                        <a:cs typeface="Times New Roman" charset="0"/>
                      </a:rPr>
                      <m:t>=</m:t>
                    </m:r>
                    <m:f>
                      <m:fPr>
                        <m:ctrlPr>
                          <a:rPr lang="en-US" sz="1400" i="1">
                            <a:latin typeface="Cambria Math" panose="02040503050406030204" pitchFamily="18" charset="0"/>
                          </a:rPr>
                        </m:ctrlPr>
                      </m:fPr>
                      <m:num>
                        <m:r>
                          <a:rPr lang="en-US" sz="1400" b="1" i="1">
                            <a:solidFill>
                              <a:srgbClr val="000000"/>
                            </a:solidFill>
                            <a:latin typeface="Cambria Math" charset="0"/>
                            <a:ea typeface="Times New Roman" charset="0"/>
                            <a:cs typeface="Times New Roman" charset="0"/>
                          </a:rPr>
                          <m:t>𝟎</m:t>
                        </m:r>
                        <m:r>
                          <a:rPr lang="en-US" sz="1400" b="1" i="1">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𝟎𝟓</m:t>
                        </m:r>
                      </m:num>
                      <m:den>
                        <m:r>
                          <a:rPr lang="en-US" sz="1400" b="1" i="1">
                            <a:solidFill>
                              <a:srgbClr val="000000"/>
                            </a:solidFill>
                            <a:latin typeface="Cambria Math" charset="0"/>
                            <a:ea typeface="Times New Roman" charset="0"/>
                            <a:cs typeface="Times New Roman" charset="0"/>
                          </a:rPr>
                          <m:t>𝟎</m:t>
                        </m:r>
                        <m:r>
                          <a:rPr lang="en-US" sz="1400" b="1" i="1">
                            <a:solidFill>
                              <a:srgbClr val="000000"/>
                            </a:solidFill>
                            <a:latin typeface="Cambria Math" charset="0"/>
                            <a:ea typeface="Times New Roman" charset="0"/>
                            <a:cs typeface="Times New Roman" charset="0"/>
                          </a:rPr>
                          <m:t>.</m:t>
                        </m:r>
                        <m:r>
                          <a:rPr lang="en-US" sz="1400" b="1" i="1">
                            <a:solidFill>
                              <a:srgbClr val="000000"/>
                            </a:solidFill>
                            <a:latin typeface="Cambria Math" charset="0"/>
                            <a:ea typeface="Times New Roman" charset="0"/>
                            <a:cs typeface="Times New Roman" charset="0"/>
                          </a:rPr>
                          <m:t>𝟎</m:t>
                        </m:r>
                        <m:r>
                          <a:rPr lang="en-US" sz="1400" b="1" i="0" smtClean="0">
                            <a:solidFill>
                              <a:srgbClr val="000000"/>
                            </a:solidFill>
                            <a:latin typeface="Cambria Math" charset="0"/>
                            <a:ea typeface="Times New Roman" charset="0"/>
                            <a:cs typeface="Times New Roman" charset="0"/>
                          </a:rPr>
                          <m:t>𝟓</m:t>
                        </m:r>
                        <m:r>
                          <a:rPr lang="en-US" sz="1400" b="1">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m:t>
                        </m:r>
                        <m:r>
                          <a:rPr lang="en-US" sz="1400" b="1" i="1" smtClean="0">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𝟎𝟒</m:t>
                        </m:r>
                      </m:den>
                    </m:f>
                    <m:r>
                      <a:rPr lang="en-US" sz="1400" b="0" i="1" smtClean="0">
                        <a:solidFill>
                          <a:srgbClr val="000000"/>
                        </a:solidFill>
                        <a:latin typeface="Cambria Math" charset="0"/>
                        <a:ea typeface="Times New Roman" charset="0"/>
                        <a:cs typeface="Times New Roman" charset="0"/>
                      </a:rPr>
                      <m:t>=</m:t>
                    </m:r>
                    <m:f>
                      <m:fPr>
                        <m:ctrlPr>
                          <a:rPr lang="en-US" sz="1400" i="1">
                            <a:latin typeface="Cambria Math" panose="02040503050406030204" pitchFamily="18" charset="0"/>
                          </a:rPr>
                        </m:ctrlPr>
                      </m:fPr>
                      <m:num>
                        <m:r>
                          <a:rPr lang="en-US" sz="1400" b="1" i="1">
                            <a:solidFill>
                              <a:srgbClr val="000000"/>
                            </a:solidFill>
                            <a:latin typeface="Cambria Math" charset="0"/>
                            <a:ea typeface="Times New Roman" charset="0"/>
                            <a:cs typeface="Times New Roman" charset="0"/>
                          </a:rPr>
                          <m:t>𝟎</m:t>
                        </m:r>
                        <m:r>
                          <a:rPr lang="en-US" sz="1400" b="1" i="1">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𝟎𝟓</m:t>
                        </m:r>
                      </m:num>
                      <m:den>
                        <m:r>
                          <a:rPr lang="en-US" sz="1400" b="1" i="1" smtClean="0">
                            <a:solidFill>
                              <a:srgbClr val="000000"/>
                            </a:solidFill>
                            <a:latin typeface="Cambria Math" charset="0"/>
                            <a:ea typeface="Times New Roman" charset="0"/>
                            <a:cs typeface="Times New Roman" charset="0"/>
                          </a:rPr>
                          <m:t>𝟎</m:t>
                        </m:r>
                        <m:r>
                          <a:rPr lang="en-US" sz="1400" b="1" i="1" smtClean="0">
                            <a:solidFill>
                              <a:srgbClr val="000000"/>
                            </a:solidFill>
                            <a:latin typeface="Cambria Math" charset="0"/>
                            <a:ea typeface="Times New Roman" charset="0"/>
                            <a:cs typeface="Times New Roman" charset="0"/>
                          </a:rPr>
                          <m:t>.</m:t>
                        </m:r>
                        <m:r>
                          <a:rPr lang="en-US" sz="1400" b="1" i="1" smtClean="0">
                            <a:solidFill>
                              <a:srgbClr val="000000"/>
                            </a:solidFill>
                            <a:latin typeface="Cambria Math" charset="0"/>
                            <a:ea typeface="Times New Roman" charset="0"/>
                            <a:cs typeface="Times New Roman" charset="0"/>
                          </a:rPr>
                          <m:t>𝟎𝟗</m:t>
                        </m:r>
                      </m:den>
                    </m:f>
                    <m:r>
                      <a:rPr lang="en-US" sz="1400" b="0" i="0" smtClean="0">
                        <a:solidFill>
                          <a:schemeClr val="tx1"/>
                        </a:solidFill>
                        <a:latin typeface="Cambria Math" charset="0"/>
                        <a:ea typeface="Times New Roman" charset="0"/>
                        <a:cs typeface="Times New Roman" charset="0"/>
                      </a:rPr>
                      <m:t>=</m:t>
                    </m:r>
                    <m:r>
                      <a:rPr lang="en-US" sz="1400" b="0" i="0" smtClean="0">
                        <a:solidFill>
                          <a:schemeClr val="tx1"/>
                        </a:solidFill>
                        <a:latin typeface="Cambria Math" charset="0"/>
                        <a:ea typeface="Times New Roman" charset="0"/>
                        <a:cs typeface="Times New Roman" charset="0"/>
                      </a:rPr>
                      <m:t>0</m:t>
                    </m:r>
                    <m:r>
                      <a:rPr lang="en-US" sz="1400" b="0" i="0" smtClean="0">
                        <a:solidFill>
                          <a:schemeClr val="tx1"/>
                        </a:solidFill>
                        <a:latin typeface="Cambria Math" charset="0"/>
                        <a:ea typeface="Times New Roman" charset="0"/>
                        <a:cs typeface="Times New Roman" charset="0"/>
                      </a:rPr>
                      <m:t>.</m:t>
                    </m:r>
                    <m:r>
                      <a:rPr lang="en-US" sz="1400" b="0" i="0" smtClean="0">
                        <a:solidFill>
                          <a:schemeClr val="tx1"/>
                        </a:solidFill>
                        <a:latin typeface="Cambria Math" charset="0"/>
                        <a:ea typeface="Times New Roman" charset="0"/>
                        <a:cs typeface="Times New Roman" charset="0"/>
                      </a:rPr>
                      <m:t>56</m:t>
                    </m:r>
                  </m:oMath>
                </a14:m>
                <a:endParaRPr lang="en-US" sz="1400" dirty="0">
                  <a:solidFill>
                    <a:schemeClr val="tx1"/>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118753" y="2131937"/>
                <a:ext cx="8806240" cy="4039054"/>
              </a:xfrm>
              <a:prstGeom prst="rect">
                <a:avLst/>
              </a:prstGeom>
              <a:blipFill rotWithShape="0">
                <a:blip r:embed="rId3"/>
                <a:stretch>
                  <a:fillRect l="-277" t="-453" b="-4230"/>
                </a:stretch>
              </a:blipFill>
            </p:spPr>
            <p:txBody>
              <a:bodyPr/>
              <a:lstStyle/>
              <a:p>
                <a:r>
                  <a:rPr lang="en-US">
                    <a:noFill/>
                  </a:rPr>
                  <a:t> </a:t>
                </a:r>
              </a:p>
            </p:txBody>
          </p:sp>
        </mc:Fallback>
      </mc:AlternateContent>
      <p:sp>
        <p:nvSpPr>
          <p:cNvPr id="36" name="Title 1"/>
          <p:cNvSpPr txBox="1">
            <a:spLocks/>
          </p:cNvSpPr>
          <p:nvPr/>
        </p:nvSpPr>
        <p:spPr>
          <a:xfrm>
            <a:off x="118753" y="0"/>
            <a:ext cx="9025247" cy="361541"/>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charset="0"/>
                <a:ea typeface="Times New Roman" charset="0"/>
                <a:cs typeface="Times New Roman" charset="0"/>
              </a:rPr>
              <a:t>The explaining of computing the probability of the concept C</a:t>
            </a:r>
            <a:r>
              <a:rPr lang="en-US" sz="2400" b="1" baseline="-25000" dirty="0" smtClean="0">
                <a:latin typeface="Times New Roman" charset="0"/>
                <a:ea typeface="Times New Roman" charset="0"/>
                <a:cs typeface="Times New Roman" charset="0"/>
              </a:rPr>
              <a:t>3</a:t>
            </a:r>
            <a:endParaRPr lang="en-US" sz="2400" b="1" baseline="-25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7897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8F3DF5-46B4-354D-BEB6-FC8B3F9E8E19}" type="slidenum">
              <a:rPr lang="en-US" smtClean="0"/>
              <a:t>72</a:t>
            </a:fld>
            <a:endParaRPr lang="en-US"/>
          </a:p>
        </p:txBody>
      </p:sp>
      <mc:AlternateContent xmlns:mc="http://schemas.openxmlformats.org/markup-compatibility/2006" xmlns:a14="http://schemas.microsoft.com/office/drawing/2010/main">
        <mc:Choice Requires="a14">
          <p:sp>
            <p:nvSpPr>
              <p:cNvPr id="35" name="Rectangle 34"/>
              <p:cNvSpPr/>
              <p:nvPr/>
            </p:nvSpPr>
            <p:spPr>
              <a:xfrm>
                <a:off x="95252" y="1872019"/>
                <a:ext cx="8445500" cy="4332404"/>
              </a:xfrm>
              <a:prstGeom prst="rect">
                <a:avLst/>
              </a:prstGeom>
            </p:spPr>
            <p:txBody>
              <a:bodyPr wrap="square">
                <a:spAutoFit/>
              </a:bodyPr>
              <a:lstStyle/>
              <a:p>
                <a:pPr marL="285750" indent="-285750">
                  <a:buFont typeface="Wingdings" charset="2"/>
                  <a:buChar char="Ø"/>
                </a:pPr>
                <a:r>
                  <a:rPr lang="en-US" sz="1400" dirty="0" smtClean="0">
                    <a:latin typeface="Times New Roman" charset="0"/>
                    <a:ea typeface="Times New Roman" charset="0"/>
                  </a:rPr>
                  <a:t>The </a:t>
                </a:r>
                <a:r>
                  <a:rPr lang="en-US" sz="1400" dirty="0" smtClean="0">
                    <a:solidFill>
                      <a:srgbClr val="FF0000"/>
                    </a:solidFill>
                    <a:latin typeface="Times New Roman" charset="0"/>
                    <a:ea typeface="Times New Roman" charset="0"/>
                  </a:rPr>
                  <a:t>estimated probability of knowing concept c</a:t>
                </a:r>
                <a:r>
                  <a:rPr lang="en-US" sz="1400" baseline="-25000" dirty="0" smtClean="0">
                    <a:solidFill>
                      <a:srgbClr val="FF0000"/>
                    </a:solidFill>
                    <a:latin typeface="Times New Roman" charset="0"/>
                    <a:ea typeface="Times New Roman" charset="0"/>
                  </a:rPr>
                  <a:t>4 </a:t>
                </a:r>
                <a:r>
                  <a:rPr lang="en-US" sz="1400" dirty="0" smtClean="0">
                    <a:solidFill>
                      <a:srgbClr val="FF0000"/>
                    </a:solidFill>
                    <a:latin typeface="Times New Roman" charset="0"/>
                    <a:ea typeface="Times New Roman" charset="0"/>
                  </a:rPr>
                  <a:t>by </a:t>
                </a:r>
                <a:r>
                  <a:rPr lang="en-US" sz="1400" dirty="0">
                    <a:latin typeface="Times New Roman" charset="0"/>
                    <a:ea typeface="Times New Roman" charset="0"/>
                  </a:rPr>
                  <a:t>evidence propagation </a:t>
                </a:r>
                <a:r>
                  <a:rPr lang="en-US" sz="1400" dirty="0" smtClean="0">
                    <a:latin typeface="Times New Roman" charset="0"/>
                    <a:ea typeface="Times New Roman" charset="0"/>
                  </a:rPr>
                  <a:t>of </a:t>
                </a:r>
                <a:r>
                  <a:rPr lang="en-US" sz="1400" dirty="0" smtClean="0">
                    <a:solidFill>
                      <a:srgbClr val="FF0000"/>
                    </a:solidFill>
                    <a:latin typeface="Times New Roman" charset="0"/>
                    <a:ea typeface="Times New Roman" charset="0"/>
                  </a:rPr>
                  <a:t>DS method </a:t>
                </a:r>
                <a:r>
                  <a:rPr lang="en-US" sz="1400" dirty="0" smtClean="0">
                    <a:latin typeface="Times New Roman" charset="0"/>
                    <a:ea typeface="Times New Roman" charset="0"/>
                  </a:rPr>
                  <a:t>(By only one test)</a:t>
                </a:r>
              </a:p>
              <a:p>
                <a:pPr marL="285750" indent="-285750">
                  <a:buFont typeface=".HelveticaNeueDeskInterface-Regular" charset="-120"/>
                  <a:buChar char="-"/>
                </a:pPr>
                <a:r>
                  <a:rPr lang="en-US" sz="1400" dirty="0" smtClean="0">
                    <a:latin typeface="Times New Roman" charset="0"/>
                    <a:ea typeface="Times New Roman" charset="0"/>
                  </a:rPr>
                  <a:t>In </a:t>
                </a:r>
                <a:r>
                  <a:rPr lang="en-US" sz="1400" dirty="0">
                    <a:latin typeface="Times New Roman" charset="0"/>
                    <a:ea typeface="Times New Roman" charset="0"/>
                  </a:rPr>
                  <a:t>t</a:t>
                </a:r>
                <a:r>
                  <a:rPr lang="en-US" sz="1400" dirty="0" smtClean="0">
                    <a:latin typeface="Times New Roman" charset="0"/>
                    <a:ea typeface="Times New Roman" charset="0"/>
                  </a:rPr>
                  <a:t>he case of the concept c</a:t>
                </a:r>
                <a:r>
                  <a:rPr lang="en-US" sz="1400" baseline="-25000" dirty="0" smtClean="0">
                    <a:latin typeface="Times New Roman" charset="0"/>
                    <a:ea typeface="Times New Roman" charset="0"/>
                  </a:rPr>
                  <a:t>4</a:t>
                </a:r>
                <a:r>
                  <a:rPr lang="en-US" sz="1400" dirty="0" smtClean="0">
                    <a:latin typeface="Times New Roman" charset="0"/>
                    <a:ea typeface="Times New Roman" charset="0"/>
                  </a:rPr>
                  <a:t>, which supports to only one concept c</a:t>
                </a:r>
                <a:r>
                  <a:rPr lang="en-US" sz="1400" baseline="-25000" dirty="0" smtClean="0">
                    <a:latin typeface="Times New Roman" charset="0"/>
                    <a:ea typeface="Times New Roman" charset="0"/>
                  </a:rPr>
                  <a:t>2, </a:t>
                </a:r>
                <a:r>
                  <a:rPr lang="en-US" sz="1400" dirty="0" smtClean="0"/>
                  <a:t>and </a:t>
                </a:r>
                <a:r>
                  <a:rPr lang="en-US" sz="1400" dirty="0"/>
                  <a:t>there </a:t>
                </a:r>
                <a:r>
                  <a:rPr lang="en-US" sz="1400" dirty="0" smtClean="0"/>
                  <a:t>is another </a:t>
                </a:r>
                <a:r>
                  <a:rPr lang="en-US" sz="1400" dirty="0"/>
                  <a:t>concepts in the support set of the supported concept </a:t>
                </a:r>
                <a:r>
                  <a:rPr lang="en-US" sz="1400" dirty="0" smtClean="0"/>
                  <a:t>C</a:t>
                </a:r>
                <a:r>
                  <a:rPr lang="en-US" sz="1400" baseline="-25000" dirty="0" smtClean="0"/>
                  <a:t>2</a:t>
                </a:r>
                <a:r>
                  <a:rPr lang="en-US" sz="1400" dirty="0" smtClean="0">
                    <a:latin typeface="Times New Roman" charset="0"/>
                    <a:ea typeface="Times New Roman" charset="0"/>
                  </a:rPr>
                  <a:t> </a:t>
                </a:r>
                <a:endParaRPr lang="en-US" sz="1400" baseline="-25000" dirty="0" smtClean="0">
                  <a:latin typeface="Times New Roman" charset="0"/>
                  <a:ea typeface="Times New Roman" charset="0"/>
                </a:endParaRPr>
              </a:p>
              <a:p>
                <a:pPr marL="285750" indent="-285750">
                  <a:buFont typeface=".HelveticaNeueDeskInterface-Regular" charset="-120"/>
                  <a:buChar char="-"/>
                </a:pPr>
                <a:r>
                  <a:rPr lang="en-US" sz="1400" dirty="0" smtClean="0">
                    <a:latin typeface="Times New Roman" charset="0"/>
                    <a:ea typeface="Times New Roman" charset="0"/>
                  </a:rPr>
                  <a:t>The probability </a:t>
                </a:r>
                <a:r>
                  <a:rPr lang="en-US" sz="1400" dirty="0" smtClean="0"/>
                  <a:t>P(C</a:t>
                </a:r>
                <a:r>
                  <a:rPr lang="en-US" sz="1400" baseline="-25000" dirty="0" smtClean="0"/>
                  <a:t>4</a:t>
                </a:r>
                <a:r>
                  <a:rPr lang="en-US" sz="1400" dirty="0" smtClean="0"/>
                  <a:t>|C</a:t>
                </a:r>
                <a:r>
                  <a:rPr lang="en-US" sz="1400" baseline="-25000" dirty="0" smtClean="0"/>
                  <a:t>2</a:t>
                </a:r>
                <a:r>
                  <a:rPr lang="en-US" sz="1400" dirty="0" smtClean="0"/>
                  <a:t>) </a:t>
                </a:r>
                <a:r>
                  <a:rPr lang="en-US" sz="1400" dirty="0"/>
                  <a:t>will be calculated using </a:t>
                </a:r>
                <a:r>
                  <a:rPr lang="en-US" sz="1400" dirty="0" smtClean="0"/>
                  <a:t>Bayes version 1</a:t>
                </a:r>
              </a:p>
              <a:p>
                <a:pPr marL="285750" indent="-285750">
                  <a:buFont typeface=".HelveticaNeueDeskInterface-Regular" charset="-120"/>
                  <a:buChar char="-"/>
                </a:pPr>
                <a14:m>
                  <m:oMath xmlns:m="http://schemas.openxmlformats.org/officeDocument/2006/math">
                    <m:r>
                      <m:rPr>
                        <m:sty m:val="p"/>
                      </m:rPr>
                      <a:rPr lang="en-US" sz="1400">
                        <a:latin typeface="Cambria Math" charset="0"/>
                      </a:rPr>
                      <m:t>P</m:t>
                    </m:r>
                    <m:d>
                      <m:dPr>
                        <m:ctrlPr>
                          <a:rPr lang="en-US" sz="1400" i="1" smtClean="0">
                            <a:solidFill>
                              <a:schemeClr val="tx1"/>
                            </a:solidFill>
                            <a:latin typeface="Cambria Math" panose="02040503050406030204" pitchFamily="18" charset="0"/>
                          </a:rPr>
                        </m:ctrlPr>
                      </m:dPr>
                      <m:e>
                        <m:r>
                          <m:rPr>
                            <m:sty m:val="p"/>
                          </m:rPr>
                          <a:rPr lang="en-US" sz="1400">
                            <a:solidFill>
                              <a:schemeClr val="tx1"/>
                            </a:solidFill>
                            <a:latin typeface="Cambria Math" charset="0"/>
                          </a:rPr>
                          <m:t>A</m:t>
                        </m:r>
                      </m:e>
                      <m:e>
                        <m:r>
                          <m:rPr>
                            <m:sty m:val="p"/>
                          </m:rPr>
                          <a:rPr lang="en-US" sz="1400">
                            <a:solidFill>
                              <a:schemeClr val="tx1"/>
                            </a:solidFill>
                            <a:latin typeface="Cambria Math" charset="0"/>
                          </a:rPr>
                          <m:t>B</m:t>
                        </m:r>
                      </m:e>
                    </m:d>
                    <m:r>
                      <a:rPr lang="en-US" sz="1400">
                        <a:solidFill>
                          <a:schemeClr val="tx1"/>
                        </a:solidFill>
                        <a:latin typeface="Cambria Math" charset="0"/>
                      </a:rPr>
                      <m:t>=</m:t>
                    </m:r>
                    <m:f>
                      <m:fPr>
                        <m:ctrlPr>
                          <a:rPr lang="en-US" sz="1400" i="1">
                            <a:solidFill>
                              <a:schemeClr val="tx1"/>
                            </a:solidFill>
                            <a:latin typeface="Cambria Math" panose="02040503050406030204" pitchFamily="18" charset="0"/>
                          </a:rPr>
                        </m:ctrlPr>
                      </m:fPr>
                      <m:num>
                        <m:r>
                          <m:rPr>
                            <m:sty m:val="p"/>
                          </m:rPr>
                          <a:rPr lang="en-US" sz="1400">
                            <a:solidFill>
                              <a:schemeClr val="tx1"/>
                            </a:solidFill>
                            <a:latin typeface="Cambria Math" charset="0"/>
                          </a:rPr>
                          <m:t>P</m:t>
                        </m:r>
                        <m:d>
                          <m:dPr>
                            <m:ctrlPr>
                              <a:rPr lang="en-US" sz="1400" i="1">
                                <a:solidFill>
                                  <a:schemeClr val="tx1"/>
                                </a:solidFill>
                                <a:latin typeface="Cambria Math" panose="02040503050406030204" pitchFamily="18" charset="0"/>
                              </a:rPr>
                            </m:ctrlPr>
                          </m:dPr>
                          <m:e>
                            <m:r>
                              <m:rPr>
                                <m:sty m:val="p"/>
                              </m:rPr>
                              <a:rPr lang="en-US" sz="1400">
                                <a:solidFill>
                                  <a:schemeClr val="tx1"/>
                                </a:solidFill>
                                <a:latin typeface="Cambria Math" charset="0"/>
                              </a:rPr>
                              <m:t>B</m:t>
                            </m:r>
                          </m:e>
                          <m:e>
                            <m:r>
                              <m:rPr>
                                <m:sty m:val="p"/>
                              </m:rPr>
                              <a:rPr lang="en-US" sz="1400">
                                <a:solidFill>
                                  <a:schemeClr val="tx1"/>
                                </a:solidFill>
                                <a:latin typeface="Cambria Math" charset="0"/>
                              </a:rPr>
                              <m:t>A</m:t>
                            </m:r>
                          </m:e>
                        </m:d>
                        <m:r>
                          <a:rPr lang="en-US" sz="1400" i="1">
                            <a:solidFill>
                              <a:schemeClr val="tx1"/>
                            </a:solidFill>
                            <a:latin typeface="Cambria Math" charset="0"/>
                          </a:rPr>
                          <m:t>∗</m:t>
                        </m:r>
                        <m:r>
                          <m:rPr>
                            <m:sty m:val="p"/>
                          </m:rPr>
                          <a:rPr lang="en-US" sz="1400">
                            <a:solidFill>
                              <a:schemeClr val="tx1"/>
                            </a:solidFill>
                            <a:latin typeface="Cambria Math" charset="0"/>
                          </a:rPr>
                          <m:t>P</m:t>
                        </m:r>
                        <m:d>
                          <m:dPr>
                            <m:ctrlPr>
                              <a:rPr lang="en-US" sz="1400" i="1">
                                <a:solidFill>
                                  <a:schemeClr val="tx1"/>
                                </a:solidFill>
                                <a:latin typeface="Cambria Math" panose="02040503050406030204" pitchFamily="18" charset="0"/>
                              </a:rPr>
                            </m:ctrlPr>
                          </m:dPr>
                          <m:e>
                            <m:r>
                              <m:rPr>
                                <m:sty m:val="p"/>
                              </m:rPr>
                              <a:rPr lang="en-US" sz="1400">
                                <a:solidFill>
                                  <a:schemeClr val="tx1"/>
                                </a:solidFill>
                                <a:latin typeface="Cambria Math" charset="0"/>
                              </a:rPr>
                              <m:t>A</m:t>
                            </m:r>
                          </m:e>
                        </m:d>
                        <m:r>
                          <a:rPr lang="en-US" sz="1400">
                            <a:solidFill>
                              <a:schemeClr val="tx1"/>
                            </a:solidFill>
                            <a:latin typeface="Cambria Math" charset="0"/>
                          </a:rPr>
                          <m:t> </m:t>
                        </m:r>
                      </m:num>
                      <m:den>
                        <m:r>
                          <m:rPr>
                            <m:sty m:val="p"/>
                          </m:rPr>
                          <a:rPr lang="en-US" sz="1400">
                            <a:solidFill>
                              <a:schemeClr val="tx1"/>
                            </a:solidFill>
                            <a:latin typeface="Cambria Math" charset="0"/>
                          </a:rPr>
                          <m:t>P</m:t>
                        </m:r>
                        <m:r>
                          <a:rPr lang="en-US" sz="1400">
                            <a:solidFill>
                              <a:schemeClr val="tx1"/>
                            </a:solidFill>
                            <a:latin typeface="Cambria Math" charset="0"/>
                          </a:rPr>
                          <m:t>(</m:t>
                        </m:r>
                        <m:r>
                          <m:rPr>
                            <m:sty m:val="p"/>
                          </m:rPr>
                          <a:rPr lang="en-US" sz="1400">
                            <a:solidFill>
                              <a:schemeClr val="tx1"/>
                            </a:solidFill>
                            <a:latin typeface="Cambria Math" charset="0"/>
                          </a:rPr>
                          <m:t>B</m:t>
                        </m:r>
                        <m:r>
                          <a:rPr lang="en-US" sz="1400">
                            <a:solidFill>
                              <a:schemeClr val="tx1"/>
                            </a:solidFill>
                            <a:latin typeface="Cambria Math" charset="0"/>
                          </a:rPr>
                          <m:t>)</m:t>
                        </m:r>
                      </m:den>
                    </m:f>
                  </m:oMath>
                </a14:m>
                <a:endParaRPr lang="en-US" sz="1400" dirty="0">
                  <a:solidFill>
                    <a:schemeClr val="tx1"/>
                  </a:solidFill>
                </a:endParaRPr>
              </a:p>
              <a:p>
                <a:pPr marL="285750" indent="-285750">
                  <a:buFont typeface=".HelveticaNeueDeskInterface-Regular" charset="-120"/>
                  <a:buChar char="-"/>
                </a:pPr>
                <a14:m>
                  <m:oMath xmlns:m="http://schemas.openxmlformats.org/officeDocument/2006/math">
                    <m:sSub>
                      <m:sSubPr>
                        <m:ctrlPr>
                          <a:rPr lang="en-US" sz="1400" i="1">
                            <a:solidFill>
                              <a:schemeClr val="tx1"/>
                            </a:solidFill>
                            <a:latin typeface="Cambria Math" panose="02040503050406030204" pitchFamily="18" charset="0"/>
                            <a:ea typeface="Times New Roman" charset="0"/>
                            <a:cs typeface="Times New Roman" charset="0"/>
                          </a:rPr>
                        </m:ctrlPr>
                      </m:sSubPr>
                      <m:e>
                        <m:r>
                          <m:rPr>
                            <m:sty m:val="p"/>
                          </m:rPr>
                          <a:rPr lang="en-US" sz="1400">
                            <a:solidFill>
                              <a:schemeClr val="tx1"/>
                            </a:solidFill>
                            <a:latin typeface="Cambria Math" panose="02040503050406030204" pitchFamily="18" charset="0"/>
                            <a:ea typeface="Times New Roman" charset="0"/>
                            <a:cs typeface="Times New Roman" charset="0"/>
                          </a:rPr>
                          <m:t>P</m:t>
                        </m:r>
                        <m:r>
                          <a:rPr lang="en-US" sz="1400">
                            <a:solidFill>
                              <a:schemeClr val="tx1"/>
                            </a:solidFill>
                            <a:latin typeface="Cambria Math" panose="02040503050406030204" pitchFamily="18" charset="0"/>
                            <a:ea typeface="Times New Roman" charset="0"/>
                            <a:cs typeface="Times New Roman" charset="0"/>
                          </a:rPr>
                          <m:t>(</m:t>
                        </m:r>
                        <m:r>
                          <m:rPr>
                            <m:sty m:val="p"/>
                          </m:rPr>
                          <a:rPr lang="en-US" sz="1400" b="0" i="0" smtClean="0">
                            <a:solidFill>
                              <a:schemeClr val="tx1"/>
                            </a:solidFill>
                            <a:latin typeface="Cambria Math" charset="0"/>
                            <a:ea typeface="Times New Roman" charset="0"/>
                            <a:cs typeface="Times New Roman" charset="0"/>
                          </a:rPr>
                          <m:t>C</m:t>
                        </m:r>
                      </m:e>
                      <m:sub>
                        <m:r>
                          <a:rPr lang="en-US" sz="1400" b="0" i="1" smtClean="0">
                            <a:solidFill>
                              <a:schemeClr val="tx1"/>
                            </a:solidFill>
                            <a:latin typeface="Cambria Math" panose="02040503050406030204" pitchFamily="18" charset="0"/>
                            <a:ea typeface="Times New Roman" charset="0"/>
                            <a:cs typeface="Times New Roman" charset="0"/>
                          </a:rPr>
                          <m:t>4</m:t>
                        </m:r>
                      </m:sub>
                    </m:sSub>
                    <m:r>
                      <a:rPr lang="en-US" sz="1400" b="0" i="1" smtClean="0">
                        <a:solidFill>
                          <a:schemeClr val="tx1"/>
                        </a:solidFill>
                        <a:latin typeface="Cambria Math" panose="02040503050406030204" pitchFamily="18" charset="0"/>
                        <a:ea typeface="Times New Roman" charset="0"/>
                        <a:cs typeface="Times New Roman" charset="0"/>
                      </a:rPr>
                      <m:t>|</m:t>
                    </m:r>
                    <m:r>
                      <m:rPr>
                        <m:sty m:val="p"/>
                      </m:rPr>
                      <a:rPr lang="en-US" sz="1400" b="0" i="0" smtClean="0">
                        <a:solidFill>
                          <a:schemeClr val="tx1"/>
                        </a:solidFill>
                        <a:latin typeface="Cambria Math" charset="0"/>
                        <a:ea typeface="Times New Roman" charset="0"/>
                        <a:cs typeface="Times New Roman" charset="0"/>
                      </a:rPr>
                      <m:t>C</m:t>
                    </m:r>
                    <m:r>
                      <a:rPr lang="en-US" sz="1400" b="0" i="0" baseline="-25000" smtClean="0">
                        <a:solidFill>
                          <a:schemeClr val="tx1"/>
                        </a:solidFill>
                        <a:latin typeface="Cambria Math" panose="02040503050406030204" pitchFamily="18" charset="0"/>
                        <a:ea typeface="Times New Roman" charset="0"/>
                        <a:cs typeface="Times New Roman" charset="0"/>
                      </a:rPr>
                      <m:t>2</m:t>
                    </m:r>
                    <m:r>
                      <a:rPr lang="en-US" sz="1400" b="0" i="0" smtClean="0">
                        <a:solidFill>
                          <a:schemeClr val="tx1"/>
                        </a:solidFill>
                        <a:latin typeface="Cambria Math" panose="02040503050406030204" pitchFamily="18" charset="0"/>
                        <a:ea typeface="Times New Roman" charset="0"/>
                        <a:cs typeface="Times New Roman" charset="0"/>
                      </a:rPr>
                      <m:t>)</m:t>
                    </m:r>
                    <m:r>
                      <a:rPr lang="en-US" sz="1400" b="0" i="0" baseline="-25000" smtClean="0">
                        <a:solidFill>
                          <a:schemeClr val="tx1"/>
                        </a:solidFill>
                        <a:latin typeface="Cambria Math" panose="02040503050406030204" pitchFamily="18" charset="0"/>
                        <a:ea typeface="Times New Roman" charset="0"/>
                        <a:cs typeface="Times New Roman" charset="0"/>
                      </a:rPr>
                      <m:t> </m:t>
                    </m:r>
                  </m:oMath>
                </a14:m>
                <a:r>
                  <a:rPr lang="en-US" sz="1400" dirty="0">
                    <a:solidFill>
                      <a:schemeClr val="tx1"/>
                    </a:solidFill>
                    <a:latin typeface="Times New Roman" charset="0"/>
                    <a:ea typeface="Times New Roman" charset="0"/>
                    <a:cs typeface="Times New Roman" charset="0"/>
                  </a:rPr>
                  <a:t>=</a:t>
                </a:r>
                <a14:m>
                  <m:oMath xmlns:m="http://schemas.openxmlformats.org/officeDocument/2006/math">
                    <m:r>
                      <a:rPr lang="en-US" sz="1400" i="1">
                        <a:solidFill>
                          <a:schemeClr val="tx1"/>
                        </a:solidFill>
                        <a:latin typeface="Cambria Math" panose="02040503050406030204" pitchFamily="18" charset="0"/>
                        <a:ea typeface="Times New Roman" charset="0"/>
                        <a:cs typeface="Times New Roman" charset="0"/>
                      </a:rPr>
                      <m:t> </m:t>
                    </m:r>
                    <m:f>
                      <m:fPr>
                        <m:ctrlPr>
                          <a:rPr lang="en-US" sz="1400" i="1">
                            <a:solidFill>
                              <a:schemeClr val="tx1"/>
                            </a:solidFill>
                            <a:latin typeface="Cambria Math" panose="02040503050406030204" pitchFamily="18" charset="0"/>
                            <a:ea typeface="Times New Roman" charset="0"/>
                            <a:cs typeface="Times New Roman" charset="0"/>
                          </a:rPr>
                        </m:ctrlPr>
                      </m:fPr>
                      <m:num>
                        <m:r>
                          <m:rPr>
                            <m:sty m:val="p"/>
                          </m:rPr>
                          <a:rPr lang="en-US" sz="1400" smtClean="0">
                            <a:solidFill>
                              <a:schemeClr val="tx1"/>
                            </a:solidFill>
                            <a:latin typeface="Cambria Math" panose="02040503050406030204" pitchFamily="18" charset="0"/>
                            <a:ea typeface="Times New Roman" charset="0"/>
                            <a:cs typeface="Times New Roman" charset="0"/>
                          </a:rPr>
                          <m:t>P</m:t>
                        </m:r>
                        <m:d>
                          <m:dPr>
                            <m:ctrlPr>
                              <a:rPr lang="en-US" sz="1400" i="1">
                                <a:solidFill>
                                  <a:schemeClr val="tx1"/>
                                </a:solidFill>
                                <a:latin typeface="Cambria Math" panose="02040503050406030204" pitchFamily="18" charset="0"/>
                                <a:ea typeface="Times New Roman" charset="0"/>
                                <a:cs typeface="Times New Roman" charset="0"/>
                              </a:rPr>
                            </m:ctrlPr>
                          </m:dPr>
                          <m:e>
                            <m:sSub>
                              <m:sSubPr>
                                <m:ctrlPr>
                                  <a:rPr lang="en-US" sz="1400" i="1">
                                    <a:solidFill>
                                      <a:schemeClr val="tx1"/>
                                    </a:solidFill>
                                    <a:latin typeface="Cambria Math" panose="02040503050406030204" pitchFamily="18" charset="0"/>
                                    <a:ea typeface="Times New Roman" charset="0"/>
                                    <a:cs typeface="Times New Roman" charset="0"/>
                                  </a:rPr>
                                </m:ctrlPr>
                              </m:sSubPr>
                              <m:e>
                                <m:r>
                                  <m:rPr>
                                    <m:sty m:val="p"/>
                                  </m:rPr>
                                  <a:rPr lang="en-US" sz="1400" b="0" i="0" smtClean="0">
                                    <a:solidFill>
                                      <a:schemeClr val="tx1"/>
                                    </a:solidFill>
                                    <a:latin typeface="Cambria Math" charset="0"/>
                                    <a:ea typeface="Times New Roman" charset="0"/>
                                    <a:cs typeface="Times New Roman" charset="0"/>
                                  </a:rPr>
                                  <m:t>C</m:t>
                                </m:r>
                              </m:e>
                              <m:sub>
                                <m:r>
                                  <a:rPr lang="en-US" sz="1400" b="0" i="0" smtClean="0">
                                    <a:solidFill>
                                      <a:schemeClr val="tx1"/>
                                    </a:solidFill>
                                    <a:latin typeface="Cambria Math" charset="0"/>
                                    <a:ea typeface="Times New Roman" charset="0"/>
                                    <a:cs typeface="Times New Roman" charset="0"/>
                                  </a:rPr>
                                  <m:t>2</m:t>
                                </m:r>
                              </m:sub>
                            </m:sSub>
                          </m:e>
                          <m:e>
                            <m:r>
                              <m:rPr>
                                <m:sty m:val="p"/>
                              </m:rPr>
                              <a:rPr lang="en-US" sz="1400" b="0" i="0" smtClean="0">
                                <a:solidFill>
                                  <a:schemeClr val="tx1"/>
                                </a:solidFill>
                                <a:latin typeface="Cambria Math" charset="0"/>
                                <a:ea typeface="Times New Roman" charset="0"/>
                                <a:cs typeface="Times New Roman" charset="0"/>
                              </a:rPr>
                              <m:t>C</m:t>
                            </m:r>
                            <m:r>
                              <a:rPr lang="en-US" sz="1400" b="0" i="0" baseline="-25000" smtClean="0">
                                <a:solidFill>
                                  <a:schemeClr val="tx1"/>
                                </a:solidFill>
                                <a:latin typeface="Cambria Math" charset="0"/>
                                <a:ea typeface="Times New Roman" charset="0"/>
                                <a:cs typeface="Times New Roman" charset="0"/>
                              </a:rPr>
                              <m:t>4</m:t>
                            </m:r>
                          </m:e>
                        </m:d>
                        <m:r>
                          <a:rPr lang="en-US" sz="1400" i="0">
                            <a:solidFill>
                              <a:schemeClr val="tx1"/>
                            </a:solidFill>
                            <a:latin typeface="Cambria Math" panose="02040503050406030204" pitchFamily="18" charset="0"/>
                            <a:ea typeface="Times New Roman" charset="0"/>
                            <a:cs typeface="Times New Roman" charset="0"/>
                          </a:rPr>
                          <m:t>∗</m:t>
                        </m:r>
                        <m:sSub>
                          <m:sSubPr>
                            <m:ctrlPr>
                              <a:rPr lang="en-US" sz="1400" i="1">
                                <a:solidFill>
                                  <a:schemeClr val="tx1"/>
                                </a:solidFill>
                                <a:latin typeface="Cambria Math" panose="02040503050406030204" pitchFamily="18" charset="0"/>
                                <a:ea typeface="Times New Roman" charset="0"/>
                                <a:cs typeface="Times New Roman" charset="0"/>
                              </a:rPr>
                            </m:ctrlPr>
                          </m:sSubPr>
                          <m:e>
                            <m:r>
                              <m:rPr>
                                <m:sty m:val="p"/>
                              </m:rPr>
                              <a:rPr lang="en-US" sz="1400">
                                <a:solidFill>
                                  <a:schemeClr val="tx1"/>
                                </a:solidFill>
                                <a:latin typeface="Cambria Math" panose="02040503050406030204" pitchFamily="18" charset="0"/>
                                <a:ea typeface="Times New Roman" charset="0"/>
                                <a:cs typeface="Times New Roman" charset="0"/>
                              </a:rPr>
                              <m:t>P</m:t>
                            </m:r>
                            <m:r>
                              <a:rPr lang="en-US" sz="1400">
                                <a:solidFill>
                                  <a:schemeClr val="tx1"/>
                                </a:solidFill>
                                <a:latin typeface="Cambria Math" panose="02040503050406030204" pitchFamily="18" charset="0"/>
                                <a:ea typeface="Times New Roman" charset="0"/>
                                <a:cs typeface="Times New Roman" charset="0"/>
                              </a:rPr>
                              <m:t>(</m:t>
                            </m:r>
                            <m:r>
                              <m:rPr>
                                <m:sty m:val="p"/>
                              </m:rPr>
                              <a:rPr lang="en-US" sz="1400" b="0" i="0" smtClean="0">
                                <a:solidFill>
                                  <a:schemeClr val="tx1"/>
                                </a:solidFill>
                                <a:latin typeface="Cambria Math" charset="0"/>
                                <a:ea typeface="Times New Roman" charset="0"/>
                                <a:cs typeface="Times New Roman" charset="0"/>
                              </a:rPr>
                              <m:t>C</m:t>
                            </m:r>
                          </m:e>
                          <m:sub>
                            <m:r>
                              <a:rPr lang="en-US" sz="1400">
                                <a:solidFill>
                                  <a:schemeClr val="tx1"/>
                                </a:solidFill>
                                <a:latin typeface="Cambria Math" panose="02040503050406030204" pitchFamily="18" charset="0"/>
                                <a:ea typeface="Times New Roman" charset="0"/>
                                <a:cs typeface="Times New Roman" charset="0"/>
                              </a:rPr>
                              <m:t>4</m:t>
                            </m:r>
                          </m:sub>
                        </m:sSub>
                        <m:r>
                          <a:rPr lang="en-US" sz="1400">
                            <a:solidFill>
                              <a:schemeClr val="tx1"/>
                            </a:solidFill>
                            <a:latin typeface="Cambria Math" panose="02040503050406030204" pitchFamily="18" charset="0"/>
                            <a:ea typeface="Times New Roman" charset="0"/>
                            <a:cs typeface="Times New Roman" charset="0"/>
                          </a:rPr>
                          <m:t> )</m:t>
                        </m:r>
                      </m:num>
                      <m:den>
                        <m:r>
                          <m:rPr>
                            <m:sty m:val="p"/>
                          </m:rPr>
                          <a:rPr lang="en-US" sz="1400" b="0" i="0" smtClean="0">
                            <a:solidFill>
                              <a:schemeClr val="tx1"/>
                            </a:solidFill>
                            <a:latin typeface="Cambria Math" charset="0"/>
                            <a:ea typeface="Times New Roman" charset="0"/>
                            <a:cs typeface="Times New Roman" charset="0"/>
                          </a:rPr>
                          <m:t>P</m:t>
                        </m:r>
                        <m:r>
                          <a:rPr lang="en-US" sz="1400" b="0" i="1" smtClean="0">
                            <a:solidFill>
                              <a:schemeClr val="tx1"/>
                            </a:solidFill>
                            <a:latin typeface="Cambria Math" charset="0"/>
                            <a:ea typeface="Times New Roman" charset="0"/>
                            <a:cs typeface="Times New Roman" charset="0"/>
                          </a:rPr>
                          <m:t>(</m:t>
                        </m:r>
                        <m:r>
                          <m:rPr>
                            <m:sty m:val="p"/>
                          </m:rPr>
                          <a:rPr lang="en-US" sz="1400" b="0" i="0" smtClean="0">
                            <a:solidFill>
                              <a:schemeClr val="tx1"/>
                            </a:solidFill>
                            <a:latin typeface="Cambria Math" charset="0"/>
                            <a:ea typeface="Times New Roman" charset="0"/>
                            <a:cs typeface="Times New Roman" charset="0"/>
                          </a:rPr>
                          <m:t>C</m:t>
                        </m:r>
                        <m:r>
                          <a:rPr lang="en-US" sz="1400" baseline="-25000">
                            <a:solidFill>
                              <a:schemeClr val="tx1"/>
                            </a:solidFill>
                            <a:latin typeface="Cambria Math" panose="02040503050406030204" pitchFamily="18" charset="0"/>
                            <a:ea typeface="Times New Roman" charset="0"/>
                            <a:cs typeface="Times New Roman" charset="0"/>
                          </a:rPr>
                          <m:t>2</m:t>
                        </m:r>
                        <m:r>
                          <a:rPr lang="en-US" sz="1400" b="0" i="1" smtClean="0">
                            <a:solidFill>
                              <a:schemeClr val="tx1"/>
                            </a:solidFill>
                            <a:latin typeface="Cambria Math" charset="0"/>
                            <a:ea typeface="Times New Roman" charset="0"/>
                            <a:cs typeface="Times New Roman" charset="0"/>
                          </a:rPr>
                          <m:t>)</m:t>
                        </m:r>
                      </m:den>
                    </m:f>
                  </m:oMath>
                </a14:m>
                <a:r>
                  <a:rPr lang="en-US" sz="1400" i="1" dirty="0">
                    <a:solidFill>
                      <a:schemeClr val="tx1"/>
                    </a:solidFill>
                  </a:rPr>
                  <a:t>        </a:t>
                </a:r>
                <a:r>
                  <a:rPr lang="en-US" sz="1400" dirty="0">
                    <a:solidFill>
                      <a:schemeClr val="tx1"/>
                    </a:solidFill>
                  </a:rPr>
                  <a:t>From </a:t>
                </a:r>
                <a:r>
                  <a:rPr lang="en-US" sz="1400" dirty="0" smtClean="0">
                    <a:solidFill>
                      <a:schemeClr val="tx1"/>
                    </a:solidFill>
                  </a:rPr>
                  <a:t>Bayes version 1</a:t>
                </a:r>
              </a:p>
              <a:p>
                <a:pPr marL="285750" indent="-285750">
                  <a:buFont typeface=".HelveticaNeueDeskInterface-Regular" charset="-120"/>
                  <a:buChar char="-"/>
                </a:pPr>
                <a14:m>
                  <m:oMath xmlns:m="http://schemas.openxmlformats.org/officeDocument/2006/math">
                    <m:r>
                      <m:rPr>
                        <m:sty m:val="p"/>
                      </m:rPr>
                      <a:rPr lang="en-US" sz="1400">
                        <a:solidFill>
                          <a:schemeClr val="tx1"/>
                        </a:solidFill>
                        <a:latin typeface="Cambria Math" charset="0"/>
                        <a:ea typeface="Times New Roman" charset="0"/>
                        <a:cs typeface="Times New Roman" charset="0"/>
                      </a:rPr>
                      <m:t>P</m:t>
                    </m:r>
                    <m:d>
                      <m:dPr>
                        <m:ctrlPr>
                          <a:rPr lang="en-US" sz="1400" i="1">
                            <a:solidFill>
                              <a:schemeClr val="tx1"/>
                            </a:solidFill>
                            <a:latin typeface="Cambria Math" panose="02040503050406030204" pitchFamily="18" charset="0"/>
                            <a:ea typeface="Times New Roman" charset="0"/>
                            <a:cs typeface="Times New Roman" charset="0"/>
                          </a:rPr>
                        </m:ctrlPr>
                      </m:dPr>
                      <m:e>
                        <m:r>
                          <m:rPr>
                            <m:sty m:val="p"/>
                          </m:rPr>
                          <a:rPr lang="en-US" sz="1400" i="0" smtClean="0">
                            <a:solidFill>
                              <a:schemeClr val="tx1"/>
                            </a:solidFill>
                            <a:latin typeface="Cambria Math" charset="0"/>
                            <a:ea typeface="Times New Roman" charset="0"/>
                            <a:cs typeface="Times New Roman" charset="0"/>
                          </a:rPr>
                          <m:t>C</m:t>
                        </m:r>
                        <m:r>
                          <a:rPr lang="en-US" sz="1400" b="0" i="1" baseline="-25000" smtClean="0">
                            <a:solidFill>
                              <a:schemeClr val="tx1"/>
                            </a:solidFill>
                            <a:latin typeface="Cambria Math" charset="0"/>
                            <a:ea typeface="Times New Roman" charset="0"/>
                            <a:cs typeface="Times New Roman" charset="0"/>
                          </a:rPr>
                          <m:t>2</m:t>
                        </m:r>
                      </m:e>
                      <m:e>
                        <m:r>
                          <m:rPr>
                            <m:sty m:val="p"/>
                          </m:rPr>
                          <a:rPr lang="en-US" sz="1400" b="0" i="0" smtClean="0">
                            <a:solidFill>
                              <a:schemeClr val="tx1"/>
                            </a:solidFill>
                            <a:latin typeface="Cambria Math" charset="0"/>
                            <a:ea typeface="Times New Roman" charset="0"/>
                            <a:cs typeface="Times New Roman" charset="0"/>
                          </a:rPr>
                          <m:t>C</m:t>
                        </m:r>
                        <m:r>
                          <a:rPr lang="en-US" sz="1400" baseline="-25000">
                            <a:solidFill>
                              <a:schemeClr val="tx1"/>
                            </a:solidFill>
                            <a:latin typeface="Cambria Math" charset="0"/>
                            <a:ea typeface="Times New Roman" charset="0"/>
                            <a:cs typeface="Times New Roman" charset="0"/>
                          </a:rPr>
                          <m:t>4</m:t>
                        </m:r>
                      </m:e>
                    </m:d>
                  </m:oMath>
                </a14:m>
                <a:r>
                  <a:rPr lang="en-US" sz="1400" dirty="0" smtClean="0">
                    <a:solidFill>
                      <a:schemeClr val="tx1"/>
                    </a:solidFill>
                  </a:rPr>
                  <a:t> = </a:t>
                </a:r>
                <a14:m>
                  <m:oMath xmlns:m="http://schemas.openxmlformats.org/officeDocument/2006/math">
                    <m:r>
                      <m:rPr>
                        <m:sty m:val="p"/>
                      </m:rPr>
                      <a:rPr lang="en-US" sz="1400">
                        <a:solidFill>
                          <a:schemeClr val="tx1"/>
                        </a:solidFill>
                        <a:latin typeface="Cambria Math" charset="0"/>
                        <a:ea typeface="Times New Roman" charset="0"/>
                        <a:cs typeface="Times New Roman" charset="0"/>
                      </a:rPr>
                      <m:t>P</m:t>
                    </m:r>
                    <m:d>
                      <m:dPr>
                        <m:ctrlPr>
                          <a:rPr lang="en-US" sz="1400" i="1">
                            <a:solidFill>
                              <a:schemeClr val="tx1"/>
                            </a:solidFill>
                            <a:latin typeface="Cambria Math" panose="02040503050406030204" pitchFamily="18" charset="0"/>
                            <a:ea typeface="Times New Roman" charset="0"/>
                            <a:cs typeface="Times New Roman" charset="0"/>
                          </a:rPr>
                        </m:ctrlPr>
                      </m:dPr>
                      <m:e>
                        <m:r>
                          <m:rPr>
                            <m:sty m:val="p"/>
                          </m:rPr>
                          <a:rPr lang="en-US" sz="1400" b="0" i="0" smtClean="0">
                            <a:solidFill>
                              <a:schemeClr val="tx1"/>
                            </a:solidFill>
                            <a:latin typeface="Cambria Math" charset="0"/>
                            <a:ea typeface="Times New Roman" charset="0"/>
                            <a:cs typeface="Times New Roman" charset="0"/>
                          </a:rPr>
                          <m:t>C</m:t>
                        </m:r>
                        <m:r>
                          <a:rPr lang="en-US" sz="1400" baseline="-25000">
                            <a:solidFill>
                              <a:schemeClr val="tx1"/>
                            </a:solidFill>
                            <a:latin typeface="Cambria Math" charset="0"/>
                            <a:ea typeface="Times New Roman" charset="0"/>
                            <a:cs typeface="Times New Roman" charset="0"/>
                          </a:rPr>
                          <m:t>2</m:t>
                        </m:r>
                      </m:e>
                    </m:d>
                  </m:oMath>
                </a14:m>
                <a:r>
                  <a:rPr lang="en-US" sz="1400" dirty="0" smtClean="0">
                    <a:solidFill>
                      <a:schemeClr val="tx1"/>
                    </a:solidFill>
                  </a:rPr>
                  <a:t> = 0.5</a:t>
                </a:r>
              </a:p>
              <a:p>
                <a:pPr marL="285750" indent="-285750">
                  <a:buFont typeface=".HelveticaNeueDeskInterface-Regular" charset="-120"/>
                  <a:buChar char="-"/>
                </a:pPr>
                <a:endParaRPr lang="en-US" sz="1400" dirty="0" smtClean="0">
                  <a:solidFill>
                    <a:schemeClr val="tx1"/>
                  </a:solidFill>
                  <a:latin typeface="Cambria Math" charset="0"/>
                  <a:ea typeface="Times New Roman" charset="0"/>
                  <a:cs typeface="Times New Roman" charset="0"/>
                </a:endParaRPr>
              </a:p>
              <a:p>
                <a:pPr marL="285750" indent="-285750">
                  <a:buFont typeface=".HelveticaNeueDeskInterface-Regular" charset="-120"/>
                  <a:buChar char="-"/>
                </a:pPr>
                <a14:m>
                  <m:oMath xmlns:m="http://schemas.openxmlformats.org/officeDocument/2006/math">
                    <m:r>
                      <m:rPr>
                        <m:sty m:val="p"/>
                      </m:rPr>
                      <a:rPr lang="en-US" sz="1400" smtClean="0">
                        <a:solidFill>
                          <a:schemeClr val="tx1"/>
                        </a:solidFill>
                        <a:latin typeface="Cambria Math" charset="0"/>
                        <a:ea typeface="Times New Roman" charset="0"/>
                        <a:cs typeface="Times New Roman" charset="0"/>
                      </a:rPr>
                      <m:t>P</m:t>
                    </m:r>
                    <m:d>
                      <m:dPr>
                        <m:ctrlPr>
                          <a:rPr lang="en-US" sz="1400" i="1">
                            <a:solidFill>
                              <a:schemeClr val="tx1"/>
                            </a:solidFill>
                            <a:latin typeface="Cambria Math" panose="02040503050406030204" pitchFamily="18" charset="0"/>
                            <a:ea typeface="Times New Roman" charset="0"/>
                            <a:cs typeface="Times New Roman" charset="0"/>
                          </a:rPr>
                        </m:ctrlPr>
                      </m:dPr>
                      <m:e>
                        <m:sSub>
                          <m:sSubPr>
                            <m:ctrlPr>
                              <a:rPr lang="en-US" sz="1400" i="1">
                                <a:solidFill>
                                  <a:schemeClr val="tx1"/>
                                </a:solidFill>
                                <a:latin typeface="Cambria Math" panose="02040503050406030204" pitchFamily="18" charset="0"/>
                                <a:ea typeface="Times New Roman" charset="0"/>
                                <a:cs typeface="Times New Roman" charset="0"/>
                              </a:rPr>
                            </m:ctrlPr>
                          </m:sSubPr>
                          <m:e>
                            <m:r>
                              <m:rPr>
                                <m:sty m:val="p"/>
                              </m:rPr>
                              <a:rPr lang="en-US" sz="1400" b="0" i="0" smtClean="0">
                                <a:solidFill>
                                  <a:schemeClr val="tx1"/>
                                </a:solidFill>
                                <a:latin typeface="Cambria Math" charset="0"/>
                                <a:ea typeface="Times New Roman" charset="0"/>
                                <a:cs typeface="Times New Roman" charset="0"/>
                              </a:rPr>
                              <m:t>C</m:t>
                            </m:r>
                          </m:e>
                          <m:sub>
                            <m:r>
                              <a:rPr lang="en-US" sz="1400" i="0">
                                <a:solidFill>
                                  <a:schemeClr val="tx1"/>
                                </a:solidFill>
                                <a:latin typeface="Cambria Math" charset="0"/>
                                <a:ea typeface="Times New Roman" charset="0"/>
                                <a:cs typeface="Times New Roman" charset="0"/>
                              </a:rPr>
                              <m:t>2</m:t>
                            </m:r>
                          </m:sub>
                        </m:sSub>
                      </m:e>
                      <m:e>
                        <m:r>
                          <m:rPr>
                            <m:sty m:val="p"/>
                          </m:rPr>
                          <a:rPr lang="en-US" sz="1400" b="0" i="0" smtClean="0">
                            <a:solidFill>
                              <a:schemeClr val="tx1"/>
                            </a:solidFill>
                            <a:latin typeface="Cambria Math" charset="0"/>
                            <a:ea typeface="Times New Roman" charset="0"/>
                            <a:cs typeface="Times New Roman" charset="0"/>
                          </a:rPr>
                          <m:t>C</m:t>
                        </m:r>
                        <m:r>
                          <a:rPr lang="en-US" sz="1400" baseline="-25000">
                            <a:solidFill>
                              <a:schemeClr val="tx1"/>
                            </a:solidFill>
                            <a:latin typeface="Cambria Math" charset="0"/>
                            <a:ea typeface="Times New Roman" charset="0"/>
                            <a:cs typeface="Times New Roman" charset="0"/>
                          </a:rPr>
                          <m:t>4</m:t>
                        </m:r>
                      </m:e>
                    </m:d>
                    <m:r>
                      <a:rPr lang="en-US" sz="1400" i="1">
                        <a:solidFill>
                          <a:schemeClr val="tx1"/>
                        </a:solidFill>
                        <a:latin typeface="Cambria Math" charset="0"/>
                      </a:rPr>
                      <m:t>∗</m:t>
                    </m:r>
                    <m:r>
                      <m:rPr>
                        <m:sty m:val="p"/>
                      </m:rPr>
                      <a:rPr lang="en-US" sz="1400">
                        <a:solidFill>
                          <a:schemeClr val="tx1"/>
                        </a:solidFill>
                        <a:latin typeface="Cambria Math" charset="0"/>
                        <a:ea typeface="Times New Roman" charset="0"/>
                        <a:cs typeface="Times New Roman" charset="0"/>
                      </a:rPr>
                      <m:t>P</m:t>
                    </m:r>
                    <m:d>
                      <m:dPr>
                        <m:ctrlPr>
                          <a:rPr lang="en-US" sz="1400" b="0" i="1" smtClean="0">
                            <a:solidFill>
                              <a:schemeClr val="tx1"/>
                            </a:solidFill>
                            <a:latin typeface="Cambria Math" panose="02040503050406030204" pitchFamily="18" charset="0"/>
                            <a:ea typeface="Times New Roman" charset="0"/>
                            <a:cs typeface="Times New Roman" charset="0"/>
                          </a:rPr>
                        </m:ctrlPr>
                      </m:dPr>
                      <m:e>
                        <m:r>
                          <m:rPr>
                            <m:sty m:val="p"/>
                          </m:rPr>
                          <a:rPr lang="en-US" sz="1400" b="0" i="0" smtClean="0">
                            <a:solidFill>
                              <a:schemeClr val="tx1"/>
                            </a:solidFill>
                            <a:latin typeface="Cambria Math" charset="0"/>
                            <a:ea typeface="Times New Roman" charset="0"/>
                            <a:cs typeface="Times New Roman" charset="0"/>
                          </a:rPr>
                          <m:t>C</m:t>
                        </m:r>
                        <m:r>
                          <a:rPr lang="en-US" sz="1400" baseline="-25000">
                            <a:solidFill>
                              <a:schemeClr val="tx1"/>
                            </a:solidFill>
                            <a:latin typeface="Cambria Math" charset="0"/>
                            <a:ea typeface="Times New Roman" charset="0"/>
                            <a:cs typeface="Times New Roman" charset="0"/>
                          </a:rPr>
                          <m:t>4</m:t>
                        </m:r>
                      </m:e>
                    </m:d>
                    <m:r>
                      <a:rPr lang="en-US" sz="1400" i="1" smtClean="0">
                        <a:solidFill>
                          <a:schemeClr val="tx1"/>
                        </a:solidFill>
                        <a:latin typeface="Cambria Math" charset="0"/>
                      </a:rPr>
                      <m:t>=</m:t>
                    </m:r>
                    <m:r>
                      <m:rPr>
                        <m:sty m:val="p"/>
                      </m:rPr>
                      <a:rPr lang="en-US" sz="1400">
                        <a:solidFill>
                          <a:schemeClr val="tx1"/>
                        </a:solidFill>
                        <a:latin typeface="Cambria Math" charset="0"/>
                        <a:ea typeface="Times New Roman" charset="0"/>
                        <a:cs typeface="Times New Roman" charset="0"/>
                      </a:rPr>
                      <m:t>P</m:t>
                    </m:r>
                    <m:d>
                      <m:dPr>
                        <m:ctrlPr>
                          <a:rPr lang="en-US" sz="1400" i="1">
                            <a:solidFill>
                              <a:schemeClr val="tx1"/>
                            </a:solidFill>
                            <a:latin typeface="Cambria Math" panose="02040503050406030204" pitchFamily="18" charset="0"/>
                            <a:ea typeface="Times New Roman" charset="0"/>
                            <a:cs typeface="Times New Roman" charset="0"/>
                          </a:rPr>
                        </m:ctrlPr>
                      </m:dPr>
                      <m:e>
                        <m:r>
                          <m:rPr>
                            <m:sty m:val="p"/>
                          </m:rPr>
                          <a:rPr lang="en-US" sz="1400" b="0" i="0" smtClean="0">
                            <a:solidFill>
                              <a:schemeClr val="tx1"/>
                            </a:solidFill>
                            <a:latin typeface="Cambria Math" charset="0"/>
                            <a:ea typeface="Times New Roman" charset="0"/>
                            <a:cs typeface="Times New Roman" charset="0"/>
                          </a:rPr>
                          <m:t>C</m:t>
                        </m:r>
                        <m:r>
                          <a:rPr lang="en-US" sz="1400" b="0" i="0" baseline="-25000" smtClean="0">
                            <a:solidFill>
                              <a:schemeClr val="tx1"/>
                            </a:solidFill>
                            <a:latin typeface="Cambria Math" charset="0"/>
                            <a:ea typeface="Times New Roman" charset="0"/>
                            <a:cs typeface="Times New Roman" charset="0"/>
                          </a:rPr>
                          <m:t>2</m:t>
                        </m:r>
                      </m:e>
                    </m:d>
                    <m:r>
                      <a:rPr lang="en-US" sz="1400">
                        <a:solidFill>
                          <a:schemeClr val="tx1"/>
                        </a:solidFill>
                        <a:latin typeface="Cambria Math" panose="02040503050406030204" pitchFamily="18" charset="0"/>
                        <a:ea typeface="Times New Roman" charset="0"/>
                        <a:cs typeface="Times New Roman" charset="0"/>
                      </a:rPr>
                      <m:t>∗</m:t>
                    </m:r>
                    <m:r>
                      <m:rPr>
                        <m:sty m:val="p"/>
                      </m:rPr>
                      <a:rPr lang="en-US" sz="1400">
                        <a:solidFill>
                          <a:schemeClr val="tx1"/>
                        </a:solidFill>
                        <a:latin typeface="Cambria Math" charset="0"/>
                        <a:ea typeface="Times New Roman" charset="0"/>
                        <a:cs typeface="Times New Roman" charset="0"/>
                      </a:rPr>
                      <m:t>P</m:t>
                    </m:r>
                    <m:d>
                      <m:dPr>
                        <m:ctrlPr>
                          <a:rPr lang="en-US" sz="1400" i="1">
                            <a:solidFill>
                              <a:schemeClr val="tx1"/>
                            </a:solidFill>
                            <a:latin typeface="Cambria Math" panose="02040503050406030204" pitchFamily="18" charset="0"/>
                            <a:ea typeface="Times New Roman" charset="0"/>
                            <a:cs typeface="Times New Roman" charset="0"/>
                          </a:rPr>
                        </m:ctrlPr>
                      </m:dPr>
                      <m:e>
                        <m:r>
                          <m:rPr>
                            <m:sty m:val="p"/>
                          </m:rPr>
                          <a:rPr lang="en-US" sz="1400" b="0" i="0" smtClean="0">
                            <a:solidFill>
                              <a:schemeClr val="tx1"/>
                            </a:solidFill>
                            <a:latin typeface="Cambria Math" charset="0"/>
                            <a:ea typeface="Times New Roman" charset="0"/>
                            <a:cs typeface="Times New Roman" charset="0"/>
                          </a:rPr>
                          <m:t>C</m:t>
                        </m:r>
                        <m:r>
                          <a:rPr lang="en-US" sz="1400" baseline="-25000">
                            <a:solidFill>
                              <a:schemeClr val="tx1"/>
                            </a:solidFill>
                            <a:latin typeface="Cambria Math" charset="0"/>
                            <a:ea typeface="Times New Roman" charset="0"/>
                            <a:cs typeface="Times New Roman" charset="0"/>
                          </a:rPr>
                          <m:t>4</m:t>
                        </m:r>
                      </m:e>
                    </m:d>
                    <m:r>
                      <a:rPr lang="en-US" sz="1400" b="0" i="1" smtClean="0">
                        <a:solidFill>
                          <a:schemeClr val="tx1"/>
                        </a:solidFill>
                        <a:latin typeface="Cambria Math" charset="0"/>
                      </a:rPr>
                      <m:t>=</m:t>
                    </m:r>
                    <m:r>
                      <a:rPr lang="en-US" sz="1400" i="1">
                        <a:solidFill>
                          <a:schemeClr val="tx1"/>
                        </a:solidFill>
                        <a:latin typeface="Cambria Math" charset="0"/>
                      </a:rPr>
                      <m:t>0</m:t>
                    </m:r>
                    <m:r>
                      <a:rPr lang="en-US" sz="1400" i="1">
                        <a:solidFill>
                          <a:schemeClr val="tx1"/>
                        </a:solidFill>
                        <a:latin typeface="Cambria Math" charset="0"/>
                      </a:rPr>
                      <m:t>.</m:t>
                    </m:r>
                    <m:r>
                      <a:rPr lang="en-US" sz="1400" i="1">
                        <a:solidFill>
                          <a:schemeClr val="tx1"/>
                        </a:solidFill>
                        <a:latin typeface="Cambria Math" charset="0"/>
                      </a:rPr>
                      <m:t>5</m:t>
                    </m:r>
                  </m:oMath>
                </a14:m>
                <a:r>
                  <a:rPr lang="en-US" sz="1400" dirty="0">
                    <a:solidFill>
                      <a:schemeClr val="tx1"/>
                    </a:solidFill>
                    <a:ea typeface="Times New Roman" charset="0"/>
                    <a:cs typeface="Times New Roman" charset="0"/>
                  </a:rPr>
                  <a:t> </a:t>
                </a:r>
                <a14:m>
                  <m:oMath xmlns:m="http://schemas.openxmlformats.org/officeDocument/2006/math">
                    <m:r>
                      <a:rPr lang="en-US" sz="1400">
                        <a:solidFill>
                          <a:schemeClr val="tx1"/>
                        </a:solidFill>
                        <a:latin typeface="Cambria Math" panose="02040503050406030204" pitchFamily="18" charset="0"/>
                        <a:ea typeface="Times New Roman" charset="0"/>
                        <a:cs typeface="Times New Roman" charset="0"/>
                      </a:rPr>
                      <m:t>∗</m:t>
                    </m:r>
                  </m:oMath>
                </a14:m>
                <a:r>
                  <a:rPr lang="en-US" sz="1400" dirty="0" smtClean="0">
                    <a:solidFill>
                      <a:schemeClr val="tx1"/>
                    </a:solidFill>
                    <a:latin typeface="Times New Roman" charset="0"/>
                    <a:ea typeface="Times New Roman" charset="0"/>
                  </a:rPr>
                  <a:t> 0.5 = 0.25</a:t>
                </a:r>
                <a:endParaRPr lang="ar-SA" sz="1400" dirty="0">
                  <a:solidFill>
                    <a:schemeClr val="tx1"/>
                  </a:solidFill>
                  <a:latin typeface="Times New Roman" charset="0"/>
                  <a:ea typeface="Times New Roman" charset="0"/>
                </a:endParaRPr>
              </a:p>
              <a:p>
                <a:pPr marL="285750" indent="-285750">
                  <a:buFont typeface=".HelveticaNeueDeskInterface-Regular" charset="-120"/>
                  <a:buChar char="-"/>
                </a:pPr>
                <a:endParaRPr lang="ar-SA" sz="1400" dirty="0" smtClean="0">
                  <a:solidFill>
                    <a:schemeClr val="tx1"/>
                  </a:solidFill>
                  <a:latin typeface="Times New Roman" charset="0"/>
                  <a:ea typeface="Times New Roman" charset="0"/>
                </a:endParaRPr>
              </a:p>
              <a:p>
                <a:pPr marL="285750" indent="-285750">
                  <a:buFont typeface=".HelveticaNeueDeskInterface-Regular" charset="-120"/>
                  <a:buChar char="-"/>
                </a:pPr>
                <a:r>
                  <a:rPr lang="en-US" sz="1400" dirty="0" smtClean="0">
                    <a:solidFill>
                      <a:schemeClr val="tx1"/>
                    </a:solidFill>
                    <a:latin typeface="Times New Roman" charset="0"/>
                    <a:ea typeface="Times New Roman" charset="0"/>
                  </a:rPr>
                  <a:t>The </a:t>
                </a:r>
                <a:r>
                  <a:rPr lang="en-US" sz="1400" dirty="0">
                    <a:solidFill>
                      <a:schemeClr val="tx1"/>
                    </a:solidFill>
                    <a:latin typeface="Times New Roman" charset="0"/>
                    <a:ea typeface="Times New Roman" charset="0"/>
                  </a:rPr>
                  <a:t>unconditional </a:t>
                </a:r>
                <a:r>
                  <a:rPr lang="en-US" sz="1400" dirty="0" smtClean="0">
                    <a:solidFill>
                      <a:schemeClr val="tx1"/>
                    </a:solidFill>
                    <a:latin typeface="Times New Roman" charset="0"/>
                    <a:ea typeface="Times New Roman" charset="0"/>
                  </a:rPr>
                  <a:t>probability of the indirectly tested concept c</a:t>
                </a:r>
                <a:r>
                  <a:rPr lang="en-US" sz="1400" baseline="-25000" dirty="0" smtClean="0">
                    <a:solidFill>
                      <a:schemeClr val="tx1"/>
                    </a:solidFill>
                    <a:latin typeface="Times New Roman" charset="0"/>
                    <a:ea typeface="Times New Roman" charset="0"/>
                  </a:rPr>
                  <a:t>4</a:t>
                </a:r>
                <a:r>
                  <a:rPr lang="en-US" sz="1400" dirty="0" smtClean="0">
                    <a:solidFill>
                      <a:schemeClr val="tx1"/>
                    </a:solidFill>
                    <a:latin typeface="Times New Roman" charset="0"/>
                    <a:ea typeface="Times New Roman" charset="0"/>
                  </a:rPr>
                  <a:t> is P(C</a:t>
                </a:r>
                <a:r>
                  <a:rPr lang="en-US" sz="1400" baseline="-25000" dirty="0" smtClean="0">
                    <a:solidFill>
                      <a:schemeClr val="tx1"/>
                    </a:solidFill>
                    <a:latin typeface="Times New Roman" charset="0"/>
                    <a:ea typeface="Times New Roman" charset="0"/>
                  </a:rPr>
                  <a:t>4</a:t>
                </a:r>
                <a:r>
                  <a:rPr lang="en-US" sz="1400" dirty="0" smtClean="0">
                    <a:solidFill>
                      <a:schemeClr val="tx1"/>
                    </a:solidFill>
                    <a:latin typeface="Times New Roman" charset="0"/>
                    <a:ea typeface="Times New Roman" charset="0"/>
                  </a:rPr>
                  <a:t>) </a:t>
                </a:r>
                <a:endParaRPr lang="en-US" sz="1400" dirty="0">
                  <a:solidFill>
                    <a:schemeClr val="tx1"/>
                  </a:solidFill>
                  <a:latin typeface="Times New Roman" charset="0"/>
                  <a:ea typeface="Times New Roman" charset="0"/>
                </a:endParaRPr>
              </a:p>
              <a:p>
                <a:pPr rtl="1"/>
                <a:r>
                  <a:rPr lang="en-US" sz="1400" dirty="0" smtClean="0">
                    <a:solidFill>
                      <a:schemeClr val="tx1"/>
                    </a:solidFill>
                  </a:rPr>
                  <a:t>P(C</a:t>
                </a:r>
                <a:r>
                  <a:rPr lang="en-US" sz="1400" baseline="-25000" dirty="0" smtClean="0">
                    <a:solidFill>
                      <a:schemeClr val="tx1"/>
                    </a:solidFill>
                  </a:rPr>
                  <a:t>4</a:t>
                </a:r>
                <a:r>
                  <a:rPr lang="en-US" sz="1400" dirty="0" smtClean="0">
                    <a:solidFill>
                      <a:schemeClr val="tx1"/>
                    </a:solidFill>
                  </a:rPr>
                  <a:t>) </a:t>
                </a:r>
                <a14:m>
                  <m:oMath xmlns:m="http://schemas.openxmlformats.org/officeDocument/2006/math">
                    <m:r>
                      <a:rPr lang="en-US" sz="1400">
                        <a:solidFill>
                          <a:schemeClr val="tx1"/>
                        </a:solidFill>
                        <a:latin typeface="Cambria Math" charset="0"/>
                      </a:rPr>
                      <m:t>=</m:t>
                    </m:r>
                    <m:f>
                      <m:fPr>
                        <m:ctrlPr>
                          <a:rPr lang="en-US" sz="1400" i="1">
                            <a:solidFill>
                              <a:schemeClr val="tx1"/>
                            </a:solidFill>
                            <a:latin typeface="Cambria Math" panose="02040503050406030204" pitchFamily="18" charset="0"/>
                          </a:rPr>
                        </m:ctrlPr>
                      </m:fPr>
                      <m:num>
                        <m:r>
                          <a:rPr lang="en-US" sz="1400">
                            <a:solidFill>
                              <a:schemeClr val="tx1"/>
                            </a:solidFill>
                            <a:latin typeface="Cambria Math" charset="0"/>
                          </a:rPr>
                          <m:t> </m:t>
                        </m:r>
                        <m:r>
                          <a:rPr lang="en-US" sz="1400">
                            <a:solidFill>
                              <a:schemeClr val="tx1"/>
                            </a:solidFill>
                            <a:latin typeface="Cambria Math" charset="0"/>
                          </a:rPr>
                          <m:t>1</m:t>
                        </m:r>
                      </m:num>
                      <m:den>
                        <m:r>
                          <a:rPr lang="en-US" sz="1400">
                            <a:solidFill>
                              <a:schemeClr val="tx1"/>
                            </a:solidFill>
                            <a:latin typeface="Cambria Math" charset="0"/>
                          </a:rPr>
                          <m:t> </m:t>
                        </m:r>
                        <m:r>
                          <a:rPr lang="en-US" sz="1400" i="1">
                            <a:solidFill>
                              <a:schemeClr val="tx1"/>
                            </a:solidFill>
                            <a:latin typeface="Cambria Math" charset="0"/>
                          </a:rPr>
                          <m:t>𝑇𝑜𝑡𝑎𝑙</m:t>
                        </m:r>
                        <m:r>
                          <a:rPr lang="en-US" sz="1400" i="1">
                            <a:solidFill>
                              <a:schemeClr val="tx1"/>
                            </a:solidFill>
                            <a:latin typeface="Cambria Math" charset="0"/>
                          </a:rPr>
                          <m:t> </m:t>
                        </m:r>
                        <m:r>
                          <a:rPr lang="en-US" sz="1400" i="1">
                            <a:solidFill>
                              <a:schemeClr val="tx1"/>
                            </a:solidFill>
                            <a:latin typeface="Cambria Math" charset="0"/>
                          </a:rPr>
                          <m:t>𝑛𝑢𝑚𝑏𝑒𝑟</m:t>
                        </m:r>
                        <m:r>
                          <a:rPr lang="en-US" sz="1400" i="1">
                            <a:solidFill>
                              <a:schemeClr val="tx1"/>
                            </a:solidFill>
                            <a:latin typeface="Cambria Math" charset="0"/>
                          </a:rPr>
                          <m:t> </m:t>
                        </m:r>
                        <m:r>
                          <a:rPr lang="en-US" sz="1400" i="1">
                            <a:solidFill>
                              <a:schemeClr val="tx1"/>
                            </a:solidFill>
                            <a:latin typeface="Cambria Math" charset="0"/>
                          </a:rPr>
                          <m:t>𝑜𝑓</m:t>
                        </m:r>
                        <m:r>
                          <a:rPr lang="en-US" sz="1400" i="1">
                            <a:solidFill>
                              <a:schemeClr val="tx1"/>
                            </a:solidFill>
                            <a:latin typeface="Cambria Math" charset="0"/>
                          </a:rPr>
                          <m:t> </m:t>
                        </m:r>
                        <m:r>
                          <a:rPr lang="en-US" sz="1400" i="1">
                            <a:solidFill>
                              <a:schemeClr val="tx1"/>
                            </a:solidFill>
                            <a:latin typeface="Cambria Math" charset="0"/>
                          </a:rPr>
                          <m:t>𝑡</m:t>
                        </m:r>
                        <m:r>
                          <a:rPr lang="en-US" sz="1400" i="1">
                            <a:solidFill>
                              <a:schemeClr val="tx1"/>
                            </a:solidFill>
                            <a:latin typeface="Cambria Math" charset="0"/>
                          </a:rPr>
                          <m:t>h</m:t>
                        </m:r>
                        <m:r>
                          <a:rPr lang="en-US" sz="1400" i="1">
                            <a:solidFill>
                              <a:schemeClr val="tx1"/>
                            </a:solidFill>
                            <a:latin typeface="Cambria Math" charset="0"/>
                          </a:rPr>
                          <m:t>𝑒</m:t>
                        </m:r>
                        <m:r>
                          <a:rPr lang="en-US" sz="1400" i="1">
                            <a:solidFill>
                              <a:schemeClr val="tx1"/>
                            </a:solidFill>
                            <a:latin typeface="Cambria Math" charset="0"/>
                          </a:rPr>
                          <m:t> </m:t>
                        </m:r>
                        <m:r>
                          <a:rPr lang="en-US" sz="1400" i="1">
                            <a:solidFill>
                              <a:schemeClr val="tx1"/>
                            </a:solidFill>
                            <a:latin typeface="Cambria Math" charset="0"/>
                          </a:rPr>
                          <m:t>𝑐𝑜𝑛𝑐𝑒𝑝𝑡𝑠</m:t>
                        </m:r>
                        <m:r>
                          <a:rPr lang="en-US" sz="1400" i="1">
                            <a:solidFill>
                              <a:schemeClr val="tx1"/>
                            </a:solidFill>
                            <a:latin typeface="Cambria Math" charset="0"/>
                          </a:rPr>
                          <m:t> </m:t>
                        </m:r>
                        <m:r>
                          <a:rPr lang="en-US" sz="1400" i="1">
                            <a:solidFill>
                              <a:schemeClr val="tx1"/>
                            </a:solidFill>
                            <a:latin typeface="Cambria Math" charset="0"/>
                          </a:rPr>
                          <m:t>𝑖𝑛</m:t>
                        </m:r>
                        <m:r>
                          <a:rPr lang="en-US" sz="1400" i="1">
                            <a:solidFill>
                              <a:schemeClr val="tx1"/>
                            </a:solidFill>
                            <a:latin typeface="Cambria Math" charset="0"/>
                          </a:rPr>
                          <m:t> </m:t>
                        </m:r>
                        <m:r>
                          <a:rPr lang="en-US" sz="1400" i="1">
                            <a:solidFill>
                              <a:schemeClr val="tx1"/>
                            </a:solidFill>
                            <a:latin typeface="Cambria Math" charset="0"/>
                          </a:rPr>
                          <m:t>𝐷𝑆</m:t>
                        </m:r>
                        <m:r>
                          <a:rPr lang="en-US" sz="1400" i="1">
                            <a:solidFill>
                              <a:schemeClr val="tx1"/>
                            </a:solidFill>
                            <a:latin typeface="Cambria Math" charset="0"/>
                          </a:rPr>
                          <m:t> </m:t>
                        </m:r>
                        <m:r>
                          <a:rPr lang="en-US" sz="1400" i="1">
                            <a:solidFill>
                              <a:schemeClr val="tx1"/>
                            </a:solidFill>
                            <a:latin typeface="Cambria Math" charset="0"/>
                          </a:rPr>
                          <m:t>𝑜𝑓</m:t>
                        </m:r>
                        <m:r>
                          <a:rPr lang="en-US" sz="1400" i="1">
                            <a:solidFill>
                              <a:schemeClr val="tx1"/>
                            </a:solidFill>
                            <a:latin typeface="Cambria Math" charset="0"/>
                          </a:rPr>
                          <m:t> </m:t>
                        </m:r>
                        <m:r>
                          <a:rPr lang="en-US" sz="1400" i="1">
                            <a:solidFill>
                              <a:schemeClr val="tx1"/>
                            </a:solidFill>
                            <a:latin typeface="Cambria Math" charset="0"/>
                          </a:rPr>
                          <m:t>𝐴</m:t>
                        </m:r>
                        <m:r>
                          <a:rPr lang="en-US" sz="1400" i="1">
                            <a:solidFill>
                              <a:schemeClr val="tx1"/>
                            </a:solidFill>
                            <a:latin typeface="Cambria Math" charset="0"/>
                          </a:rPr>
                          <m:t>,   </m:t>
                        </m:r>
                        <m:r>
                          <a:rPr lang="en-US" sz="1400" i="1">
                            <a:solidFill>
                              <a:schemeClr val="tx1"/>
                            </a:solidFill>
                            <a:latin typeface="Cambria Math" charset="0"/>
                          </a:rPr>
                          <m:t>𝐷𝑆</m:t>
                        </m:r>
                        <m:d>
                          <m:dPr>
                            <m:ctrlPr>
                              <a:rPr lang="en-US" sz="1400" i="1">
                                <a:solidFill>
                                  <a:schemeClr val="tx1"/>
                                </a:solidFill>
                                <a:latin typeface="Cambria Math" panose="02040503050406030204" pitchFamily="18" charset="0"/>
                              </a:rPr>
                            </m:ctrlPr>
                          </m:dPr>
                          <m:e>
                            <m:r>
                              <a:rPr lang="en-US" sz="1400" i="1">
                                <a:solidFill>
                                  <a:schemeClr val="tx1"/>
                                </a:solidFill>
                                <a:latin typeface="Cambria Math" charset="0"/>
                              </a:rPr>
                              <m:t>𝑐</m:t>
                            </m:r>
                            <m:r>
                              <a:rPr lang="en-US" sz="1400" i="1">
                                <a:solidFill>
                                  <a:schemeClr val="tx1"/>
                                </a:solidFill>
                                <a:latin typeface="Cambria Math" charset="0"/>
                              </a:rPr>
                              <m:t>2</m:t>
                            </m:r>
                          </m:e>
                        </m:d>
                      </m:den>
                    </m:f>
                    <m:r>
                      <a:rPr lang="en-US" sz="1400" b="0" i="0" smtClean="0">
                        <a:solidFill>
                          <a:schemeClr val="tx1"/>
                        </a:solidFill>
                        <a:latin typeface="Cambria Math" charset="0"/>
                      </a:rPr>
                      <m:t>= </m:t>
                    </m:r>
                    <m:f>
                      <m:fPr>
                        <m:ctrlPr>
                          <a:rPr lang="en-US" sz="1400" i="1">
                            <a:solidFill>
                              <a:schemeClr val="tx1"/>
                            </a:solidFill>
                            <a:latin typeface="Cambria Math" panose="02040503050406030204" pitchFamily="18" charset="0"/>
                          </a:rPr>
                        </m:ctrlPr>
                      </m:fPr>
                      <m:num>
                        <m:r>
                          <a:rPr lang="en-US" sz="1400">
                            <a:solidFill>
                              <a:schemeClr val="tx1"/>
                            </a:solidFill>
                            <a:latin typeface="Cambria Math" charset="0"/>
                          </a:rPr>
                          <m:t> </m:t>
                        </m:r>
                        <m:r>
                          <a:rPr lang="en-US" sz="1400">
                            <a:solidFill>
                              <a:schemeClr val="tx1"/>
                            </a:solidFill>
                            <a:latin typeface="Cambria Math" charset="0"/>
                          </a:rPr>
                          <m:t>1</m:t>
                        </m:r>
                      </m:num>
                      <m:den>
                        <m:r>
                          <a:rPr lang="en-US" sz="1400" i="1" smtClean="0">
                            <a:solidFill>
                              <a:schemeClr val="tx1"/>
                            </a:solidFill>
                            <a:latin typeface="Cambria Math" charset="0"/>
                          </a:rPr>
                          <m:t>2</m:t>
                        </m:r>
                      </m:den>
                    </m:f>
                  </m:oMath>
                </a14:m>
                <a:endParaRPr lang="en-US" sz="1400" dirty="0"/>
              </a:p>
              <a:p>
                <a:pPr rtl="1"/>
                <a:endParaRPr lang="en-US" sz="1400" dirty="0"/>
              </a:p>
              <a:p>
                <a:pPr rtl="1"/>
                <a14:m>
                  <m:oMath xmlns:m="http://schemas.openxmlformats.org/officeDocument/2006/math">
                    <m:sSub>
                      <m:sSubPr>
                        <m:ctrlPr>
                          <a:rPr lang="en-US" sz="1400" i="1">
                            <a:latin typeface="Cambria Math" panose="02040503050406030204" pitchFamily="18" charset="0"/>
                            <a:ea typeface="Times New Roman" charset="0"/>
                            <a:cs typeface="Times New Roman" charset="0"/>
                          </a:rPr>
                        </m:ctrlPr>
                      </m:sSubPr>
                      <m:e>
                        <m:r>
                          <m:rPr>
                            <m:sty m:val="p"/>
                          </m:rPr>
                          <a:rPr lang="en-US" sz="1400">
                            <a:latin typeface="Cambria Math" panose="02040503050406030204" pitchFamily="18" charset="0"/>
                            <a:ea typeface="Times New Roman" charset="0"/>
                            <a:cs typeface="Times New Roman" charset="0"/>
                          </a:rPr>
                          <m:t>P</m:t>
                        </m:r>
                        <m:r>
                          <a:rPr lang="en-US" sz="1400">
                            <a:latin typeface="Cambria Math" panose="02040503050406030204" pitchFamily="18" charset="0"/>
                            <a:ea typeface="Times New Roman" charset="0"/>
                            <a:cs typeface="Times New Roman" charset="0"/>
                          </a:rPr>
                          <m:t>(</m:t>
                        </m:r>
                        <m:r>
                          <m:rPr>
                            <m:sty m:val="p"/>
                          </m:rPr>
                          <a:rPr lang="en-US" sz="1400" b="0" i="0" smtClean="0">
                            <a:latin typeface="Cambria Math" charset="0"/>
                            <a:ea typeface="Times New Roman" charset="0"/>
                            <a:cs typeface="Times New Roman" charset="0"/>
                          </a:rPr>
                          <m:t>C</m:t>
                        </m:r>
                      </m:e>
                      <m:sub>
                        <m:r>
                          <a:rPr lang="en-US" sz="1400" i="1">
                            <a:latin typeface="Cambria Math" panose="02040503050406030204" pitchFamily="18" charset="0"/>
                            <a:ea typeface="Times New Roman" charset="0"/>
                            <a:cs typeface="Times New Roman" charset="0"/>
                          </a:rPr>
                          <m:t>4</m:t>
                        </m:r>
                      </m:sub>
                    </m:sSub>
                    <m:r>
                      <a:rPr lang="en-US" sz="1400" i="1">
                        <a:latin typeface="Cambria Math" panose="02040503050406030204" pitchFamily="18" charset="0"/>
                        <a:ea typeface="Times New Roman" charset="0"/>
                        <a:cs typeface="Times New Roman" charset="0"/>
                      </a:rPr>
                      <m:t>|</m:t>
                    </m:r>
                    <m:r>
                      <m:rPr>
                        <m:sty m:val="p"/>
                      </m:rPr>
                      <a:rPr lang="en-US" sz="1400" b="0" i="0" smtClean="0">
                        <a:latin typeface="Cambria Math" charset="0"/>
                        <a:ea typeface="Times New Roman" charset="0"/>
                        <a:cs typeface="Times New Roman" charset="0"/>
                      </a:rPr>
                      <m:t>C</m:t>
                    </m:r>
                    <m:r>
                      <a:rPr lang="en-US" sz="1400" baseline="-25000">
                        <a:latin typeface="Cambria Math" panose="02040503050406030204" pitchFamily="18" charset="0"/>
                        <a:ea typeface="Times New Roman" charset="0"/>
                        <a:cs typeface="Times New Roman" charset="0"/>
                      </a:rPr>
                      <m:t>2</m:t>
                    </m:r>
                    <m:r>
                      <a:rPr lang="en-US" sz="1400">
                        <a:latin typeface="Cambria Math" panose="02040503050406030204" pitchFamily="18" charset="0"/>
                        <a:ea typeface="Times New Roman" charset="0"/>
                        <a:cs typeface="Times New Roman" charset="0"/>
                      </a:rPr>
                      <m:t>)</m:t>
                    </m:r>
                    <m:r>
                      <a:rPr lang="en-US" sz="1400" baseline="-25000">
                        <a:latin typeface="Cambria Math" panose="02040503050406030204" pitchFamily="18" charset="0"/>
                        <a:ea typeface="Times New Roman" charset="0"/>
                        <a:cs typeface="Times New Roman" charset="0"/>
                      </a:rPr>
                      <m:t> </m:t>
                    </m:r>
                  </m:oMath>
                </a14:m>
                <a:r>
                  <a:rPr lang="en-US" sz="1400" dirty="0">
                    <a:latin typeface="Times New Roman" charset="0"/>
                    <a:ea typeface="Times New Roman" charset="0"/>
                    <a:cs typeface="Times New Roman" charset="0"/>
                  </a:rPr>
                  <a:t>=</a:t>
                </a:r>
                <a14:m>
                  <m:oMath xmlns:m="http://schemas.openxmlformats.org/officeDocument/2006/math">
                    <m:r>
                      <a:rPr lang="en-US" sz="1400" i="1">
                        <a:latin typeface="Cambria Math" panose="02040503050406030204" pitchFamily="18" charset="0"/>
                        <a:ea typeface="Times New Roman" charset="0"/>
                        <a:cs typeface="Times New Roman" charset="0"/>
                      </a:rPr>
                      <m:t> </m:t>
                    </m:r>
                    <m:f>
                      <m:fPr>
                        <m:ctrlPr>
                          <a:rPr lang="en-US" sz="1400" i="1">
                            <a:latin typeface="Cambria Math" panose="02040503050406030204" pitchFamily="18" charset="0"/>
                            <a:ea typeface="Times New Roman" charset="0"/>
                            <a:cs typeface="Times New Roman" charset="0"/>
                          </a:rPr>
                        </m:ctrlPr>
                      </m:fPr>
                      <m:num>
                        <m:r>
                          <m:rPr>
                            <m:sty m:val="p"/>
                          </m:rPr>
                          <a:rPr lang="en-US" sz="1400">
                            <a:solidFill>
                              <a:srgbClr val="FF0000"/>
                            </a:solidFill>
                            <a:latin typeface="Cambria Math" panose="02040503050406030204" pitchFamily="18" charset="0"/>
                            <a:ea typeface="Times New Roman" charset="0"/>
                            <a:cs typeface="Times New Roman" charset="0"/>
                          </a:rPr>
                          <m:t>P</m:t>
                        </m:r>
                        <m:d>
                          <m:dPr>
                            <m:ctrlPr>
                              <a:rPr lang="en-US" sz="1400" i="1">
                                <a:solidFill>
                                  <a:srgbClr val="FF0000"/>
                                </a:solidFill>
                                <a:latin typeface="Cambria Math" panose="02040503050406030204" pitchFamily="18" charset="0"/>
                                <a:ea typeface="Times New Roman" charset="0"/>
                                <a:cs typeface="Times New Roman" charset="0"/>
                              </a:rPr>
                            </m:ctrlPr>
                          </m:dPr>
                          <m:e>
                            <m:sSub>
                              <m:sSubPr>
                                <m:ctrlPr>
                                  <a:rPr lang="en-US" sz="1400" i="1">
                                    <a:solidFill>
                                      <a:srgbClr val="FF0000"/>
                                    </a:solidFill>
                                    <a:latin typeface="Cambria Math" panose="02040503050406030204" pitchFamily="18" charset="0"/>
                                    <a:ea typeface="Times New Roman" charset="0"/>
                                    <a:cs typeface="Times New Roman" charset="0"/>
                                  </a:rPr>
                                </m:ctrlPr>
                              </m:sSubPr>
                              <m:e>
                                <m:r>
                                  <m:rPr>
                                    <m:sty m:val="p"/>
                                  </m:rPr>
                                  <a:rPr lang="en-US" sz="1400" b="0" i="0" smtClean="0">
                                    <a:solidFill>
                                      <a:srgbClr val="FF0000"/>
                                    </a:solidFill>
                                    <a:latin typeface="Cambria Math" charset="0"/>
                                    <a:ea typeface="Times New Roman" charset="0"/>
                                    <a:cs typeface="Times New Roman" charset="0"/>
                                  </a:rPr>
                                  <m:t>C</m:t>
                                </m:r>
                              </m:e>
                              <m:sub>
                                <m:r>
                                  <a:rPr lang="en-US" sz="1400">
                                    <a:solidFill>
                                      <a:srgbClr val="FF0000"/>
                                    </a:solidFill>
                                    <a:latin typeface="Cambria Math" charset="0"/>
                                    <a:ea typeface="Times New Roman" charset="0"/>
                                    <a:cs typeface="Times New Roman" charset="0"/>
                                  </a:rPr>
                                  <m:t>2</m:t>
                                </m:r>
                              </m:sub>
                            </m:sSub>
                          </m:e>
                          <m:e>
                            <m:r>
                              <m:rPr>
                                <m:sty m:val="p"/>
                              </m:rPr>
                              <a:rPr lang="en-US" sz="1400" b="0" i="0" smtClean="0">
                                <a:solidFill>
                                  <a:srgbClr val="FF0000"/>
                                </a:solidFill>
                                <a:latin typeface="Cambria Math" charset="0"/>
                                <a:ea typeface="Times New Roman" charset="0"/>
                                <a:cs typeface="Times New Roman" charset="0"/>
                              </a:rPr>
                              <m:t>C</m:t>
                            </m:r>
                            <m:r>
                              <a:rPr lang="en-US" sz="1400" baseline="-25000">
                                <a:solidFill>
                                  <a:srgbClr val="FF0000"/>
                                </a:solidFill>
                                <a:latin typeface="Cambria Math" charset="0"/>
                                <a:ea typeface="Times New Roman" charset="0"/>
                                <a:cs typeface="Times New Roman" charset="0"/>
                              </a:rPr>
                              <m:t>4</m:t>
                            </m:r>
                          </m:e>
                        </m:d>
                        <m:r>
                          <a:rPr lang="en-US" sz="1400" i="1">
                            <a:latin typeface="Cambria Math" charset="0"/>
                            <a:ea typeface="Times New Roman" charset="0"/>
                          </a:rPr>
                          <m:t>∗</m:t>
                        </m:r>
                        <m:r>
                          <m:rPr>
                            <m:sty m:val="p"/>
                          </m:rPr>
                          <a:rPr lang="en-US" sz="1400">
                            <a:latin typeface="Cambria Math" charset="0"/>
                            <a:ea typeface="Times New Roman" charset="0"/>
                            <a:cs typeface="Times New Roman" charset="0"/>
                          </a:rPr>
                          <m:t>P</m:t>
                        </m:r>
                        <m:d>
                          <m:dPr>
                            <m:ctrlPr>
                              <a:rPr lang="en-US" sz="1400" i="1">
                                <a:latin typeface="Cambria Math" panose="02040503050406030204" pitchFamily="18" charset="0"/>
                                <a:ea typeface="Times New Roman" charset="0"/>
                                <a:cs typeface="Times New Roman" charset="0"/>
                              </a:rPr>
                            </m:ctrlPr>
                          </m:dPr>
                          <m:e>
                            <m:r>
                              <m:rPr>
                                <m:sty m:val="p"/>
                              </m:rPr>
                              <a:rPr lang="en-US" sz="1400">
                                <a:latin typeface="Cambria Math" charset="0"/>
                                <a:ea typeface="Times New Roman" charset="0"/>
                                <a:cs typeface="Times New Roman" charset="0"/>
                              </a:rPr>
                              <m:t>C</m:t>
                            </m:r>
                            <m:r>
                              <a:rPr lang="en-US" sz="1400" baseline="-25000">
                                <a:latin typeface="Cambria Math" charset="0"/>
                                <a:ea typeface="Times New Roman" charset="0"/>
                                <a:cs typeface="Times New Roman" charset="0"/>
                              </a:rPr>
                              <m:t>4</m:t>
                            </m:r>
                          </m:e>
                        </m:d>
                      </m:num>
                      <m:den>
                        <m:r>
                          <m:rPr>
                            <m:sty m:val="p"/>
                          </m:rPr>
                          <a:rPr lang="en-US" sz="1400" b="0" i="0" smtClean="0">
                            <a:latin typeface="Cambria Math" charset="0"/>
                            <a:ea typeface="Times New Roman" charset="0"/>
                            <a:cs typeface="Times New Roman" charset="0"/>
                          </a:rPr>
                          <m:t>P</m:t>
                        </m:r>
                        <m:r>
                          <a:rPr lang="en-US" sz="1400" b="0" i="0" smtClean="0">
                            <a:latin typeface="Cambria Math" charset="0"/>
                            <a:ea typeface="Times New Roman" charset="0"/>
                            <a:cs typeface="Times New Roman" charset="0"/>
                          </a:rPr>
                          <m:t>(</m:t>
                        </m:r>
                        <m:r>
                          <m:rPr>
                            <m:sty m:val="p"/>
                          </m:rPr>
                          <a:rPr lang="en-US" sz="1400" b="0" i="0" smtClean="0">
                            <a:latin typeface="Cambria Math" charset="0"/>
                            <a:ea typeface="Times New Roman" charset="0"/>
                            <a:cs typeface="Times New Roman" charset="0"/>
                          </a:rPr>
                          <m:t>C</m:t>
                        </m:r>
                        <m:r>
                          <a:rPr lang="en-US" sz="1400" b="0" i="0" baseline="-25000" smtClean="0">
                            <a:latin typeface="Cambria Math" charset="0"/>
                            <a:ea typeface="Times New Roman" charset="0"/>
                            <a:cs typeface="Times New Roman" charset="0"/>
                          </a:rPr>
                          <m:t>2</m:t>
                        </m:r>
                        <m:r>
                          <a:rPr lang="en-US" sz="1400" b="0" i="0" smtClean="0">
                            <a:latin typeface="Cambria Math" charset="0"/>
                            <a:ea typeface="Times New Roman" charset="0"/>
                            <a:cs typeface="Times New Roman" charset="0"/>
                          </a:rPr>
                          <m:t>)</m:t>
                        </m:r>
                      </m:den>
                    </m:f>
                  </m:oMath>
                </a14:m>
                <a:r>
                  <a:rPr lang="en-US" sz="1400" i="1" dirty="0"/>
                  <a:t>        </a:t>
                </a:r>
                <a:r>
                  <a:rPr lang="en-US" sz="1400" dirty="0"/>
                  <a:t>From Bayes version </a:t>
                </a:r>
                <a:r>
                  <a:rPr lang="en-US" sz="1400" dirty="0" smtClean="0"/>
                  <a:t>1</a:t>
                </a:r>
                <a:endParaRPr lang="en-US" sz="1400" dirty="0"/>
              </a:p>
              <a:p>
                <a:pPr rtl="1"/>
                <a:endParaRPr lang="en-US" sz="1400" dirty="0"/>
              </a:p>
              <a:p>
                <a:pPr algn="r"/>
                <a14:m>
                  <m:oMathPara xmlns:m="http://schemas.openxmlformats.org/officeDocument/2006/math">
                    <m:oMathParaPr>
                      <m:jc m:val="left"/>
                    </m:oMathParaPr>
                    <m:oMath xmlns:m="http://schemas.openxmlformats.org/officeDocument/2006/math">
                      <m:sSub>
                        <m:sSubPr>
                          <m:ctrlPr>
                            <a:rPr lang="en-US" sz="1400" i="1" smtClean="0">
                              <a:solidFill>
                                <a:schemeClr val="tx1"/>
                              </a:solidFill>
                              <a:latin typeface="Cambria Math" panose="02040503050406030204" pitchFamily="18" charset="0"/>
                            </a:rPr>
                          </m:ctrlPr>
                        </m:sSubPr>
                        <m:e>
                          <m:r>
                            <m:rPr>
                              <m:sty m:val="p"/>
                            </m:rPr>
                            <a:rPr lang="en-US" sz="1400">
                              <a:solidFill>
                                <a:schemeClr val="tx1"/>
                              </a:solidFill>
                              <a:latin typeface="Cambria Math" charset="0"/>
                            </a:rPr>
                            <m:t>P</m:t>
                          </m:r>
                          <m:r>
                            <a:rPr lang="en-US" sz="1400">
                              <a:solidFill>
                                <a:schemeClr val="tx1"/>
                              </a:solidFill>
                              <a:latin typeface="Cambria Math" charset="0"/>
                            </a:rPr>
                            <m:t>(</m:t>
                          </m:r>
                          <m:r>
                            <m:rPr>
                              <m:sty m:val="p"/>
                            </m:rPr>
                            <a:rPr lang="en-US" sz="1400" b="0" i="0" smtClean="0">
                              <a:solidFill>
                                <a:schemeClr val="tx1"/>
                              </a:solidFill>
                              <a:latin typeface="Cambria Math" charset="0"/>
                            </a:rPr>
                            <m:t>C</m:t>
                          </m:r>
                        </m:e>
                        <m:sub>
                          <m:r>
                            <a:rPr lang="en-US" sz="1400" i="1">
                              <a:solidFill>
                                <a:schemeClr val="tx1"/>
                              </a:solidFill>
                              <a:latin typeface="Cambria Math" charset="0"/>
                            </a:rPr>
                            <m:t>4</m:t>
                          </m:r>
                        </m:sub>
                      </m:sSub>
                      <m:d>
                        <m:dPr>
                          <m:beg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m:rPr>
                                  <m:sty m:val="p"/>
                                </m:rPr>
                                <a:rPr lang="en-US" sz="1400" b="0" i="0" smtClean="0">
                                  <a:solidFill>
                                    <a:schemeClr val="tx1"/>
                                  </a:solidFill>
                                  <a:latin typeface="Cambria Math" charset="0"/>
                                </a:rPr>
                                <m:t>C</m:t>
                              </m:r>
                            </m:e>
                            <m:sub>
                              <m:r>
                                <a:rPr lang="en-US" sz="1400">
                                  <a:solidFill>
                                    <a:schemeClr val="tx1"/>
                                  </a:solidFill>
                                  <a:latin typeface="Cambria Math" charset="0"/>
                                </a:rPr>
                                <m:t>2</m:t>
                              </m:r>
                            </m:sub>
                          </m:sSub>
                        </m:e>
                      </m:d>
                      <m:r>
                        <a:rPr lang="en-US" sz="1400" b="0" i="0" smtClean="0">
                          <a:latin typeface="Cambria Math" charset="0"/>
                        </a:rPr>
                        <m:t>=</m:t>
                      </m:r>
                      <m:f>
                        <m:fPr>
                          <m:ctrlPr>
                            <a:rPr lang="en-US" sz="1400" i="1">
                              <a:latin typeface="Cambria Math" panose="02040503050406030204" pitchFamily="18" charset="0"/>
                              <a:ea typeface="Times New Roman" charset="0"/>
                              <a:cs typeface="Times New Roman" charset="0"/>
                            </a:rPr>
                          </m:ctrlPr>
                        </m:fPr>
                        <m:num>
                          <m:r>
                            <a:rPr lang="en-US" sz="1400" i="1">
                              <a:latin typeface="Cambria Math" charset="0"/>
                            </a:rPr>
                            <m:t>0</m:t>
                          </m:r>
                          <m:r>
                            <a:rPr lang="en-US" sz="1400" i="1">
                              <a:latin typeface="Cambria Math" charset="0"/>
                            </a:rPr>
                            <m:t>.</m:t>
                          </m:r>
                          <m:r>
                            <a:rPr lang="en-US" sz="1400" i="1">
                              <a:latin typeface="Cambria Math" charset="0"/>
                            </a:rPr>
                            <m:t>5</m:t>
                          </m:r>
                          <m:r>
                            <a:rPr lang="en-US" sz="1400" b="0" i="1" smtClean="0">
                              <a:latin typeface="Cambria Math" charset="0"/>
                              <a:ea typeface="Times New Roman" charset="0"/>
                            </a:rPr>
                            <m:t>∗</m:t>
                          </m:r>
                          <m:r>
                            <a:rPr lang="en-US" sz="1400" i="1">
                              <a:latin typeface="Cambria Math" charset="0"/>
                            </a:rPr>
                            <m:t>0</m:t>
                          </m:r>
                          <m:r>
                            <a:rPr lang="en-US" sz="1400" i="1">
                              <a:latin typeface="Cambria Math" charset="0"/>
                            </a:rPr>
                            <m:t>.</m:t>
                          </m:r>
                          <m:r>
                            <a:rPr lang="en-US" sz="1400" i="1">
                              <a:latin typeface="Cambria Math" charset="0"/>
                            </a:rPr>
                            <m:t>5</m:t>
                          </m:r>
                        </m:num>
                        <m:den>
                          <m:r>
                            <a:rPr lang="en-US" sz="1400" b="0" i="0" smtClean="0">
                              <a:latin typeface="Cambria Math" charset="0"/>
                              <a:ea typeface="Times New Roman" charset="0"/>
                              <a:cs typeface="Times New Roman" charset="0"/>
                            </a:rPr>
                            <m:t>0</m:t>
                          </m:r>
                          <m:r>
                            <a:rPr lang="en-US" sz="1400" b="0" i="0" smtClean="0">
                              <a:latin typeface="Cambria Math" charset="0"/>
                              <a:ea typeface="Times New Roman" charset="0"/>
                              <a:cs typeface="Times New Roman" charset="0"/>
                            </a:rPr>
                            <m:t>.</m:t>
                          </m:r>
                          <m:r>
                            <a:rPr lang="en-US" sz="1400" b="0" i="0" smtClean="0">
                              <a:latin typeface="Cambria Math" charset="0"/>
                              <a:ea typeface="Times New Roman" charset="0"/>
                              <a:cs typeface="Times New Roman" charset="0"/>
                            </a:rPr>
                            <m:t>5</m:t>
                          </m:r>
                        </m:den>
                      </m:f>
                      <m:r>
                        <a:rPr lang="en-US" sz="1400" b="0" i="0" smtClean="0">
                          <a:latin typeface="Cambria Math" charset="0"/>
                          <a:ea typeface="Times New Roman" charset="0"/>
                          <a:cs typeface="Times New Roman" charset="0"/>
                        </a:rPr>
                        <m:t>=</m:t>
                      </m:r>
                      <m:r>
                        <a:rPr lang="en-US" sz="1400" b="0" i="0" smtClean="0">
                          <a:latin typeface="Cambria Math" charset="0"/>
                          <a:ea typeface="Times New Roman" charset="0"/>
                          <a:cs typeface="Times New Roman" charset="0"/>
                        </a:rPr>
                        <m:t>0</m:t>
                      </m:r>
                      <m:r>
                        <a:rPr lang="en-US" sz="1400" b="0" i="0" smtClean="0">
                          <a:latin typeface="Cambria Math" charset="0"/>
                          <a:ea typeface="Times New Roman" charset="0"/>
                          <a:cs typeface="Times New Roman" charset="0"/>
                        </a:rPr>
                        <m:t>.</m:t>
                      </m:r>
                      <m:r>
                        <a:rPr lang="en-US" sz="1400" b="0" i="1" smtClean="0">
                          <a:latin typeface="Cambria Math" charset="0"/>
                          <a:ea typeface="Times New Roman" charset="0"/>
                          <a:cs typeface="Times New Roman" charset="0"/>
                        </a:rPr>
                        <m:t> </m:t>
                      </m:r>
                      <m:r>
                        <a:rPr lang="en-US" sz="1400" b="0" i="0" smtClean="0">
                          <a:latin typeface="Cambria Math" charset="0"/>
                          <a:ea typeface="Times New Roman" charset="0"/>
                          <a:cs typeface="Times New Roman" charset="0"/>
                        </a:rPr>
                        <m:t>5</m:t>
                      </m:r>
                      <m:r>
                        <a:rPr lang="en-US" sz="1400" b="0" i="0" baseline="-25000" smtClean="0">
                          <a:latin typeface="Cambria Math" charset="0"/>
                          <a:ea typeface="Times New Roman" charset="0"/>
                          <a:cs typeface="Times New Roman" charset="0"/>
                        </a:rPr>
                        <m:t> </m:t>
                      </m:r>
                    </m:oMath>
                  </m:oMathPara>
                </a14:m>
                <a:endParaRPr lang="en-US" sz="1400" dirty="0">
                  <a:solidFill>
                    <a:srgbClr val="FF0000"/>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95252" y="1872019"/>
                <a:ext cx="8445500" cy="4332404"/>
              </a:xfrm>
              <a:prstGeom prst="rect">
                <a:avLst/>
              </a:prstGeom>
              <a:blipFill rotWithShape="0">
                <a:blip r:embed="rId3"/>
                <a:stretch>
                  <a:fillRect l="-217" t="-281" b="-3376"/>
                </a:stretch>
              </a:blipFill>
            </p:spPr>
            <p:txBody>
              <a:bodyPr/>
              <a:lstStyle/>
              <a:p>
                <a:r>
                  <a:rPr lang="en-US">
                    <a:noFill/>
                  </a:rPr>
                  <a:t> </a:t>
                </a:r>
              </a:p>
            </p:txBody>
          </p:sp>
        </mc:Fallback>
      </mc:AlternateContent>
      <p:grpSp>
        <p:nvGrpSpPr>
          <p:cNvPr id="4" name="Group 3"/>
          <p:cNvGrpSpPr/>
          <p:nvPr/>
        </p:nvGrpSpPr>
        <p:grpSpPr>
          <a:xfrm>
            <a:off x="2774696" y="0"/>
            <a:ext cx="2988360" cy="1868981"/>
            <a:chOff x="802498" y="894257"/>
            <a:chExt cx="2988360" cy="1868981"/>
          </a:xfrm>
        </p:grpSpPr>
        <p:grpSp>
          <p:nvGrpSpPr>
            <p:cNvPr id="5" name="Group 4"/>
            <p:cNvGrpSpPr/>
            <p:nvPr/>
          </p:nvGrpSpPr>
          <p:grpSpPr>
            <a:xfrm>
              <a:off x="802498" y="894257"/>
              <a:ext cx="2988360" cy="1868981"/>
              <a:chOff x="802498" y="894257"/>
              <a:chExt cx="2988360" cy="1868981"/>
            </a:xfrm>
          </p:grpSpPr>
          <p:grpSp>
            <p:nvGrpSpPr>
              <p:cNvPr id="11" name="Group 10"/>
              <p:cNvGrpSpPr/>
              <p:nvPr/>
            </p:nvGrpSpPr>
            <p:grpSpPr>
              <a:xfrm>
                <a:off x="802498" y="894257"/>
                <a:ext cx="2691395" cy="1868981"/>
                <a:chOff x="802498" y="894257"/>
                <a:chExt cx="2691395" cy="1868981"/>
              </a:xfrm>
            </p:grpSpPr>
            <p:grpSp>
              <p:nvGrpSpPr>
                <p:cNvPr id="13" name="Group 12"/>
                <p:cNvGrpSpPr/>
                <p:nvPr/>
              </p:nvGrpSpPr>
              <p:grpSpPr>
                <a:xfrm>
                  <a:off x="1188838" y="894257"/>
                  <a:ext cx="2305055" cy="1868981"/>
                  <a:chOff x="376537" y="1114263"/>
                  <a:chExt cx="2305055" cy="1868981"/>
                </a:xfrm>
              </p:grpSpPr>
              <p:cxnSp>
                <p:nvCxnSpPr>
                  <p:cNvPr id="15" name="Straight Connector 14"/>
                  <p:cNvCxnSpPr>
                    <a:endCxn id="22" idx="2"/>
                  </p:cNvCxnSpPr>
                  <p:nvPr/>
                </p:nvCxnSpPr>
                <p:spPr>
                  <a:xfrm>
                    <a:off x="754671" y="2820484"/>
                    <a:ext cx="184694" cy="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376537" y="1114263"/>
                    <a:ext cx="2305055" cy="1868981"/>
                    <a:chOff x="376537" y="1114263"/>
                    <a:chExt cx="2305055" cy="1868981"/>
                  </a:xfrm>
                </p:grpSpPr>
                <p:cxnSp>
                  <p:nvCxnSpPr>
                    <p:cNvPr id="17" name="Straight Connector 16"/>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76537" y="1114263"/>
                      <a:ext cx="2305055" cy="1868981"/>
                      <a:chOff x="376537" y="1114263"/>
                      <a:chExt cx="2305055" cy="1868981"/>
                    </a:xfrm>
                  </p:grpSpPr>
                  <p:sp>
                    <p:nvSpPr>
                      <p:cNvPr id="19" name="Oval 18"/>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20" name="Group 19"/>
                      <p:cNvGrpSpPr/>
                      <p:nvPr/>
                    </p:nvGrpSpPr>
                    <p:grpSpPr>
                      <a:xfrm>
                        <a:off x="376537" y="1114263"/>
                        <a:ext cx="2305055" cy="1862248"/>
                        <a:chOff x="376537" y="1114263"/>
                        <a:chExt cx="2305055" cy="1862248"/>
                      </a:xfrm>
                    </p:grpSpPr>
                    <p:cxnSp>
                      <p:nvCxnSpPr>
                        <p:cNvPr id="21" name="Elbow Connector 20"/>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376537" y="1114263"/>
                          <a:ext cx="2305055" cy="1862248"/>
                          <a:chOff x="376537" y="1114263"/>
                          <a:chExt cx="2305055" cy="1862248"/>
                        </a:xfrm>
                      </p:grpSpPr>
                      <p:grpSp>
                        <p:nvGrpSpPr>
                          <p:cNvPr id="23" name="Group 22"/>
                          <p:cNvGrpSpPr/>
                          <p:nvPr/>
                        </p:nvGrpSpPr>
                        <p:grpSpPr>
                          <a:xfrm>
                            <a:off x="376537" y="1114263"/>
                            <a:ext cx="2305055" cy="1862248"/>
                            <a:chOff x="376537" y="1114263"/>
                            <a:chExt cx="2305055" cy="1862248"/>
                          </a:xfrm>
                        </p:grpSpPr>
                        <p:sp>
                          <p:nvSpPr>
                            <p:cNvPr id="25" name="Rectangle 24"/>
                            <p:cNvSpPr/>
                            <p:nvPr/>
                          </p:nvSpPr>
                          <p:spPr>
                            <a:xfrm>
                              <a:off x="376537" y="2695921"/>
                              <a:ext cx="378134" cy="249126"/>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grpSp>
                          <p:nvGrpSpPr>
                            <p:cNvPr id="26" name="Group 25"/>
                            <p:cNvGrpSpPr/>
                            <p:nvPr/>
                          </p:nvGrpSpPr>
                          <p:grpSpPr>
                            <a:xfrm>
                              <a:off x="847121" y="1114263"/>
                              <a:ext cx="1834471" cy="1862248"/>
                              <a:chOff x="4269040" y="951479"/>
                              <a:chExt cx="1392760" cy="2385743"/>
                            </a:xfrm>
                          </p:grpSpPr>
                          <p:sp>
                            <p:nvSpPr>
                              <p:cNvPr id="27" name="Rectangle 26"/>
                              <p:cNvSpPr/>
                              <p:nvPr/>
                            </p:nvSpPr>
                            <p:spPr>
                              <a:xfrm>
                                <a:off x="5378034"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sp>
                            <p:nvSpPr>
                              <p:cNvPr id="28" name="Oval 2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C1</a:t>
                                </a:r>
                                <a:endParaRPr lang="en-US" sz="1000" b="1">
                                  <a:solidFill>
                                    <a:schemeClr val="tx1"/>
                                  </a:solidFill>
                                  <a:latin typeface="Times New Roman"/>
                                  <a:cs typeface="Times New Roman"/>
                                </a:endParaRPr>
                              </a:p>
                            </p:txBody>
                          </p:sp>
                          <p:sp>
                            <p:nvSpPr>
                              <p:cNvPr id="29" name="Oval 28"/>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C2</a:t>
                                </a:r>
                                <a:endParaRPr lang="en-US" sz="1000" b="1">
                                  <a:solidFill>
                                    <a:schemeClr val="tx1"/>
                                  </a:solidFill>
                                  <a:latin typeface="Times New Roman"/>
                                  <a:cs typeface="Times New Roman"/>
                                </a:endParaRPr>
                              </a:p>
                            </p:txBody>
                          </p:sp>
                          <p:sp>
                            <p:nvSpPr>
                              <p:cNvPr id="30" name="Oval 29"/>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1" name="Straight Connector 30"/>
                              <p:cNvCxnSpPr>
                                <a:stCxn id="10" idx="1"/>
                              </p:cNvCxnSpPr>
                              <p:nvPr/>
                            </p:nvCxnSpPr>
                            <p:spPr>
                              <a:xfrm flipH="1" flipV="1">
                                <a:off x="5231479" y="3145962"/>
                                <a:ext cx="146555" cy="2068"/>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2" idx="4"/>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2</a:t>
                                </a:r>
                                <a:endParaRPr lang="en-US" sz="1000" b="1">
                                  <a:solidFill>
                                    <a:schemeClr val="tx1"/>
                                  </a:solidFill>
                                  <a:latin typeface="Times New Roman"/>
                                  <a:cs typeface="Times New Roman"/>
                                </a:endParaRPr>
                              </a:p>
                            </p:txBody>
                          </p:sp>
                          <p:sp>
                            <p:nvSpPr>
                              <p:cNvPr id="34" name="Rectangle 33"/>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1</a:t>
                                </a:r>
                                <a:endParaRPr lang="en-US" sz="1000" b="1">
                                  <a:solidFill>
                                    <a:schemeClr val="tx1"/>
                                  </a:solidFill>
                                  <a:latin typeface="Times New Roman"/>
                                  <a:cs typeface="Times New Roman"/>
                                </a:endParaRPr>
                              </a:p>
                            </p:txBody>
                          </p:sp>
                          <p:cxnSp>
                            <p:nvCxnSpPr>
                              <p:cNvPr id="36" name="Straight Connector 35"/>
                              <p:cNvCxnSpPr>
                                <a:endCxn id="12" idx="0"/>
                              </p:cNvCxnSpPr>
                              <p:nvPr/>
                            </p:nvCxnSpPr>
                            <p:spPr>
                              <a:xfrm>
                                <a:off x="5088101" y="1410942"/>
                                <a:ext cx="10971" cy="632030"/>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11" idx="0"/>
                              </p:cNvCxnSpPr>
                              <p:nvPr/>
                            </p:nvCxnSpPr>
                            <p:spPr>
                              <a:xfrm flipH="1">
                                <a:off x="4478866" y="1420370"/>
                                <a:ext cx="274" cy="577015"/>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grpSp>
                      </p:grpSp>
                      <p:cxnSp>
                        <p:nvCxnSpPr>
                          <p:cNvPr id="24" name="Elbow Connector 23"/>
                          <p:cNvCxnSpPr>
                            <a:endCxn id="22"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grpSp>
                </p:grpSp>
              </p:grpSp>
            </p:grpSp>
            <p:sp>
              <p:nvSpPr>
                <p:cNvPr id="14" name="Rectangle 13"/>
                <p:cNvSpPr/>
                <p:nvPr/>
              </p:nvSpPr>
              <p:spPr>
                <a:xfrm>
                  <a:off x="802498" y="1731471"/>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a:t>
                  </a:r>
                  <a:endParaRPr lang="en-US" sz="1000" b="1">
                    <a:solidFill>
                      <a:schemeClr val="tx1"/>
                    </a:solidFill>
                    <a:latin typeface="Times New Roman"/>
                    <a:cs typeface="Times New Roman"/>
                  </a:endParaRPr>
                </a:p>
              </p:txBody>
            </p:sp>
          </p:grpSp>
          <p:sp>
            <p:nvSpPr>
              <p:cNvPr id="12" name="Rectangle 11"/>
              <p:cNvSpPr/>
              <p:nvPr/>
            </p:nvSpPr>
            <p:spPr>
              <a:xfrm>
                <a:off x="3412724" y="1744099"/>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DQ2</a:t>
                </a:r>
                <a:endParaRPr lang="en-US" sz="1000" b="1">
                  <a:solidFill>
                    <a:schemeClr val="tx1"/>
                  </a:solidFill>
                  <a:latin typeface="Times New Roman"/>
                  <a:cs typeface="Times New Roman"/>
                </a:endParaRPr>
              </a:p>
            </p:txBody>
          </p:sp>
        </p:grpSp>
        <p:cxnSp>
          <p:nvCxnSpPr>
            <p:cNvPr id="7" name="Straight Connector 6"/>
            <p:cNvCxnSpPr>
              <a:endCxn id="12" idx="6"/>
            </p:cNvCxnSpPr>
            <p:nvPr/>
          </p:nvCxnSpPr>
          <p:spPr>
            <a:xfrm flipH="1">
              <a:off x="3045069" y="1894954"/>
              <a:ext cx="367655" cy="7321"/>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180632" y="1882326"/>
              <a:ext cx="489978" cy="0"/>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120644" y="1285947"/>
              <a:ext cx="425314" cy="506000"/>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22" idx="7"/>
            </p:cNvCxnSpPr>
            <p:nvPr/>
          </p:nvCxnSpPr>
          <p:spPr>
            <a:xfrm flipH="1">
              <a:off x="2066609" y="2036622"/>
              <a:ext cx="558391" cy="453529"/>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9129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8F3DF5-46B4-354D-BEB6-FC8B3F9E8E19}" type="slidenum">
              <a:rPr lang="en-US" smtClean="0"/>
              <a:t>73</a:t>
            </a:fld>
            <a:endParaRPr lang="en-US"/>
          </a:p>
        </p:txBody>
      </p:sp>
      <mc:AlternateContent xmlns:mc="http://schemas.openxmlformats.org/markup-compatibility/2006" xmlns:a14="http://schemas.microsoft.com/office/drawing/2010/main">
        <mc:Choice Requires="a14">
          <p:sp>
            <p:nvSpPr>
              <p:cNvPr id="35" name="Rectangle 34"/>
              <p:cNvSpPr/>
              <p:nvPr/>
            </p:nvSpPr>
            <p:spPr>
              <a:xfrm>
                <a:off x="228256" y="671837"/>
                <a:ext cx="8806240" cy="5290872"/>
              </a:xfrm>
              <a:prstGeom prst="rect">
                <a:avLst/>
              </a:prstGeom>
            </p:spPr>
            <p:txBody>
              <a:bodyPr wrap="square">
                <a:spAutoFit/>
              </a:bodyPr>
              <a:lstStyle/>
              <a:p>
                <a:pPr marL="285750" indent="-285750">
                  <a:buFont typeface="Wingdings" charset="2"/>
                  <a:buChar char="Ø"/>
                </a:pPr>
                <a:r>
                  <a:rPr lang="en-US" sz="1600" dirty="0" smtClean="0">
                    <a:latin typeface="Times New Roman" charset="0"/>
                    <a:ea typeface="Times New Roman" charset="0"/>
                    <a:cs typeface="+mj-cs"/>
                  </a:rPr>
                  <a:t>The estimated </a:t>
                </a:r>
                <a:r>
                  <a:rPr lang="en-US" sz="1600" dirty="0" smtClean="0">
                    <a:solidFill>
                      <a:srgbClr val="FF0000"/>
                    </a:solidFill>
                    <a:latin typeface="Times New Roman" charset="0"/>
                    <a:ea typeface="Times New Roman" charset="0"/>
                    <a:cs typeface="+mj-cs"/>
                  </a:rPr>
                  <a:t>probability </a:t>
                </a:r>
                <a:r>
                  <a:rPr lang="en-US" sz="1600" dirty="0">
                    <a:solidFill>
                      <a:srgbClr val="FF0000"/>
                    </a:solidFill>
                    <a:latin typeface="Times New Roman" charset="0"/>
                    <a:ea typeface="Times New Roman" charset="0"/>
                    <a:cs typeface="+mj-cs"/>
                  </a:rPr>
                  <a:t>of knowing the concept </a:t>
                </a:r>
                <a:r>
                  <a:rPr lang="en-US" sz="1600" dirty="0" smtClean="0">
                    <a:solidFill>
                      <a:srgbClr val="FF0000"/>
                    </a:solidFill>
                    <a:latin typeface="Times New Roman" charset="0"/>
                    <a:ea typeface="Times New Roman" charset="0"/>
                    <a:cs typeface="+mj-cs"/>
                  </a:rPr>
                  <a:t>c</a:t>
                </a:r>
                <a:r>
                  <a:rPr lang="en-US" sz="1600" baseline="-25000" dirty="0" smtClean="0">
                    <a:solidFill>
                      <a:srgbClr val="FF0000"/>
                    </a:solidFill>
                    <a:latin typeface="Times New Roman" charset="0"/>
                    <a:ea typeface="Times New Roman" charset="0"/>
                    <a:cs typeface="+mj-cs"/>
                  </a:rPr>
                  <a:t>4</a:t>
                </a:r>
                <a:r>
                  <a:rPr lang="en-US" sz="1600" dirty="0" smtClean="0">
                    <a:solidFill>
                      <a:srgbClr val="FF0000"/>
                    </a:solidFill>
                    <a:latin typeface="Times New Roman" charset="0"/>
                    <a:ea typeface="Times New Roman" charset="0"/>
                    <a:cs typeface="+mj-cs"/>
                  </a:rPr>
                  <a:t> </a:t>
                </a:r>
                <a:r>
                  <a:rPr lang="en-US" sz="1600" dirty="0" smtClean="0">
                    <a:latin typeface="Times New Roman" charset="0"/>
                    <a:ea typeface="Times New Roman" charset="0"/>
                    <a:cs typeface="+mj-cs"/>
                  </a:rPr>
                  <a:t>by the </a:t>
                </a:r>
                <a:r>
                  <a:rPr lang="en-US" sz="1600" dirty="0" smtClean="0">
                    <a:solidFill>
                      <a:srgbClr val="FF0000"/>
                    </a:solidFill>
                    <a:latin typeface="Times New Roman" charset="0"/>
                    <a:ea typeface="Times New Roman" charset="0"/>
                    <a:cs typeface="+mj-cs"/>
                  </a:rPr>
                  <a:t>computation</a:t>
                </a:r>
                <a:r>
                  <a:rPr lang="en-US" sz="1600" dirty="0" smtClean="0">
                    <a:latin typeface="Times New Roman" charset="0"/>
                    <a:ea typeface="Times New Roman" charset="0"/>
                    <a:cs typeface="+mj-cs"/>
                  </a:rPr>
                  <a:t> based on two tests (DQ &amp; OQ)</a:t>
                </a:r>
              </a:p>
              <a:p>
                <a:r>
                  <a:rPr lang="en-US" sz="1600" dirty="0" smtClean="0">
                    <a:latin typeface="Times New Roman" charset="0"/>
                    <a:ea typeface="Times New Roman" charset="0"/>
                    <a:cs typeface="+mj-cs"/>
                  </a:rPr>
                  <a:t>In the case of the concept c</a:t>
                </a:r>
                <a:r>
                  <a:rPr lang="en-US" sz="1600" baseline="-25000" dirty="0" smtClean="0">
                    <a:latin typeface="Times New Roman" charset="0"/>
                    <a:ea typeface="Times New Roman" charset="0"/>
                    <a:cs typeface="+mj-cs"/>
                  </a:rPr>
                  <a:t>4</a:t>
                </a:r>
                <a:r>
                  <a:rPr lang="en-US" sz="1600" dirty="0" smtClean="0">
                    <a:latin typeface="Times New Roman" charset="0"/>
                    <a:ea typeface="Times New Roman" charset="0"/>
                    <a:cs typeface="+mj-cs"/>
                  </a:rPr>
                  <a:t>, which is estimated by DS method and confirmed by direct question DQ</a:t>
                </a:r>
                <a:r>
                  <a:rPr lang="en-US" sz="1600" baseline="-25000" dirty="0" smtClean="0">
                    <a:latin typeface="Times New Roman" charset="0"/>
                    <a:ea typeface="Times New Roman" charset="0"/>
                    <a:cs typeface="+mj-cs"/>
                  </a:rPr>
                  <a:t>4</a:t>
                </a:r>
              </a:p>
              <a:p>
                <a:pPr marL="285750" indent="-285750">
                  <a:buFont typeface="Wingdings" charset="2"/>
                  <a:buChar char="Ø"/>
                </a:pPr>
                <a:r>
                  <a:rPr lang="en-US" sz="1600" b="1" dirty="0" smtClean="0">
                    <a:latin typeface="Times New Roman" charset="0"/>
                    <a:ea typeface="Times New Roman" charset="0"/>
                  </a:rPr>
                  <a:t>P(C</a:t>
                </a:r>
                <a:r>
                  <a:rPr lang="en-US" sz="1600" b="1" baseline="-25000" dirty="0" smtClean="0">
                    <a:latin typeface="Times New Roman" charset="0"/>
                    <a:ea typeface="Times New Roman" charset="0"/>
                  </a:rPr>
                  <a:t>4</a:t>
                </a:r>
                <a:r>
                  <a:rPr lang="en-US" sz="1600" b="1" dirty="0" smtClean="0">
                    <a:latin typeface="Times New Roman" charset="0"/>
                    <a:ea typeface="Times New Roman" charset="0"/>
                  </a:rPr>
                  <a:t>|R</a:t>
                </a:r>
                <a:r>
                  <a:rPr lang="en-US" sz="1600" b="1" dirty="0">
                    <a:latin typeface="Times New Roman" charset="0"/>
                    <a:ea typeface="Times New Roman" charset="0"/>
                  </a:rPr>
                  <a:t>) =</a:t>
                </a:r>
                <a14:m>
                  <m:oMath xmlns:m="http://schemas.openxmlformats.org/officeDocument/2006/math">
                    <m:r>
                      <a:rPr lang="en-US" sz="1600" b="1">
                        <a:latin typeface="Cambria Math" charset="0"/>
                        <a:ea typeface="Times New Roman" charset="0"/>
                      </a:rPr>
                      <m:t> </m:t>
                    </m:r>
                    <m:f>
                      <m:fPr>
                        <m:ctrlPr>
                          <a:rPr lang="en-US" sz="1600" b="1" i="1">
                            <a:latin typeface="Cambria Math" panose="02040503050406030204" pitchFamily="18" charset="0"/>
                          </a:rPr>
                        </m:ctrlPr>
                      </m:fPr>
                      <m:num>
                        <m:r>
                          <a:rPr lang="en-US" sz="1600" b="1">
                            <a:solidFill>
                              <a:srgbClr val="000000"/>
                            </a:solidFill>
                            <a:latin typeface="Cambria Math" charset="0"/>
                            <a:ea typeface="Times New Roman" charset="0"/>
                          </a:rPr>
                          <m:t>𝐏</m:t>
                        </m:r>
                        <m:d>
                          <m:dPr>
                            <m:ctrlPr>
                              <a:rPr lang="en-US" sz="1600" b="1" i="1">
                                <a:solidFill>
                                  <a:srgbClr val="000000"/>
                                </a:solidFill>
                                <a:latin typeface="Cambria Math" panose="02040503050406030204" pitchFamily="18" charset="0"/>
                              </a:rPr>
                            </m:ctrlPr>
                          </m:dPr>
                          <m:e>
                            <m:r>
                              <a:rPr lang="en-US" sz="1600" b="1">
                                <a:solidFill>
                                  <a:srgbClr val="000000"/>
                                </a:solidFill>
                                <a:latin typeface="Cambria Math" charset="0"/>
                                <a:ea typeface="Times New Roman" charset="0"/>
                              </a:rPr>
                              <m:t>𝐑</m:t>
                            </m:r>
                          </m:e>
                          <m:e>
                            <m:sSub>
                              <m:sSubPr>
                                <m:ctrlPr>
                                  <a:rPr lang="en-US" sz="1600" b="1" i="1">
                                    <a:solidFill>
                                      <a:srgbClr val="000000"/>
                                    </a:solidFill>
                                    <a:latin typeface="Cambria Math" panose="02040503050406030204" pitchFamily="18" charset="0"/>
                                  </a:rPr>
                                </m:ctrlPr>
                              </m:sSubPr>
                              <m:e>
                                <m:r>
                                  <a:rPr lang="en-US" sz="1600" b="1" i="0" smtClean="0">
                                    <a:solidFill>
                                      <a:srgbClr val="000000"/>
                                    </a:solidFill>
                                    <a:latin typeface="Cambria Math" charset="0"/>
                                    <a:ea typeface="Times New Roman" charset="0"/>
                                  </a:rPr>
                                  <m:t>𝐂</m:t>
                                </m:r>
                              </m:e>
                              <m:sub>
                                <m:r>
                                  <a:rPr lang="en-US" sz="1600" b="1" i="0" smtClean="0">
                                    <a:solidFill>
                                      <a:srgbClr val="000000"/>
                                    </a:solidFill>
                                    <a:latin typeface="Cambria Math" charset="0"/>
                                    <a:ea typeface="Times New Roman" charset="0"/>
                                  </a:rPr>
                                  <m:t>𝟒</m:t>
                                </m:r>
                              </m:sub>
                            </m:sSub>
                          </m:e>
                        </m:d>
                        <m:r>
                          <a:rPr lang="en-US" sz="1600" b="1">
                            <a:solidFill>
                              <a:srgbClr val="000000"/>
                            </a:solidFill>
                            <a:latin typeface="Cambria Math" charset="0"/>
                            <a:ea typeface="Times New Roman" charset="0"/>
                          </a:rPr>
                          <m:t>∗</m:t>
                        </m:r>
                        <m:r>
                          <a:rPr lang="en-US" sz="1600" b="1">
                            <a:solidFill>
                              <a:srgbClr val="000000"/>
                            </a:solidFill>
                            <a:latin typeface="Cambria Math" charset="0"/>
                            <a:ea typeface="Times New Roman" charset="0"/>
                          </a:rPr>
                          <m:t>𝐏</m:t>
                        </m:r>
                        <m:d>
                          <m:dPr>
                            <m:ctrlPr>
                              <a:rPr lang="en-US" sz="1600" b="1" i="1">
                                <a:solidFill>
                                  <a:srgbClr val="000000"/>
                                </a:solidFill>
                                <a:latin typeface="Cambria Math" panose="02040503050406030204" pitchFamily="18" charset="0"/>
                              </a:rPr>
                            </m:ctrlPr>
                          </m:dPr>
                          <m:e>
                            <m:sSub>
                              <m:sSubPr>
                                <m:ctrlPr>
                                  <a:rPr lang="en-US" sz="1600" b="1" i="1" smtClean="0">
                                    <a:solidFill>
                                      <a:srgbClr val="000000"/>
                                    </a:solidFill>
                                    <a:latin typeface="Cambria Math" panose="02040503050406030204" pitchFamily="18" charset="0"/>
                                  </a:rPr>
                                </m:ctrlPr>
                              </m:sSubPr>
                              <m:e>
                                <m:r>
                                  <a:rPr lang="en-US" sz="1600" b="1" i="0" smtClean="0">
                                    <a:solidFill>
                                      <a:srgbClr val="000000"/>
                                    </a:solidFill>
                                    <a:latin typeface="Cambria Math" charset="0"/>
                                    <a:ea typeface="Times New Roman" charset="0"/>
                                  </a:rPr>
                                  <m:t>𝐂</m:t>
                                </m:r>
                              </m:e>
                              <m:sub>
                                <m:r>
                                  <a:rPr lang="en-US" sz="1600" b="1" i="0" smtClean="0">
                                    <a:solidFill>
                                      <a:srgbClr val="000000"/>
                                    </a:solidFill>
                                    <a:latin typeface="Cambria Math" charset="0"/>
                                    <a:ea typeface="Times New Roman" charset="0"/>
                                  </a:rPr>
                                  <m:t>𝟒</m:t>
                                </m:r>
                              </m:sub>
                            </m:sSub>
                          </m:e>
                        </m:d>
                      </m:num>
                      <m:den>
                        <m:r>
                          <a:rPr lang="en-US" sz="1600" b="1">
                            <a:solidFill>
                              <a:srgbClr val="000000"/>
                            </a:solidFill>
                            <a:latin typeface="Cambria Math" charset="0"/>
                            <a:ea typeface="Times New Roman" charset="0"/>
                          </a:rPr>
                          <m:t>𝐏</m:t>
                        </m:r>
                        <m:d>
                          <m:dPr>
                            <m:ctrlPr>
                              <a:rPr lang="en-US" sz="1600" b="1" i="1">
                                <a:solidFill>
                                  <a:srgbClr val="000000"/>
                                </a:solidFill>
                                <a:latin typeface="Cambria Math" panose="02040503050406030204" pitchFamily="18" charset="0"/>
                              </a:rPr>
                            </m:ctrlPr>
                          </m:dPr>
                          <m:e>
                            <m:r>
                              <a:rPr lang="en-US" sz="1600" b="1">
                                <a:solidFill>
                                  <a:srgbClr val="000000"/>
                                </a:solidFill>
                                <a:latin typeface="Cambria Math" charset="0"/>
                                <a:ea typeface="Times New Roman" charset="0"/>
                              </a:rPr>
                              <m:t>𝐑</m:t>
                            </m:r>
                          </m:e>
                          <m:e>
                            <m:sSub>
                              <m:sSubPr>
                                <m:ctrlPr>
                                  <a:rPr lang="en-US" sz="1600" b="1" i="1">
                                    <a:solidFill>
                                      <a:srgbClr val="000000"/>
                                    </a:solidFill>
                                    <a:latin typeface="Cambria Math" panose="02040503050406030204" pitchFamily="18" charset="0"/>
                                  </a:rPr>
                                </m:ctrlPr>
                              </m:sSubPr>
                              <m:e>
                                <m:r>
                                  <a:rPr lang="en-US" sz="1600" b="1" i="0" smtClean="0">
                                    <a:solidFill>
                                      <a:srgbClr val="000000"/>
                                    </a:solidFill>
                                    <a:latin typeface="Cambria Math" charset="0"/>
                                    <a:ea typeface="Times New Roman" charset="0"/>
                                  </a:rPr>
                                  <m:t>𝐂</m:t>
                                </m:r>
                              </m:e>
                              <m:sub>
                                <m:r>
                                  <a:rPr lang="en-US" sz="1600" b="1" i="1" smtClean="0">
                                    <a:solidFill>
                                      <a:srgbClr val="000000"/>
                                    </a:solidFill>
                                    <a:latin typeface="Cambria Math" charset="0"/>
                                    <a:ea typeface="Times New Roman" charset="0"/>
                                  </a:rPr>
                                  <m:t>𝟒</m:t>
                                </m:r>
                              </m:sub>
                            </m:sSub>
                          </m:e>
                        </m:d>
                        <m:r>
                          <a:rPr lang="en-US" sz="1600" b="1">
                            <a:solidFill>
                              <a:srgbClr val="000000"/>
                            </a:solidFill>
                            <a:latin typeface="Cambria Math" charset="0"/>
                            <a:ea typeface="Times New Roman" charset="0"/>
                          </a:rPr>
                          <m:t>∗</m:t>
                        </m:r>
                        <m:r>
                          <a:rPr lang="en-US" sz="1600" b="1">
                            <a:solidFill>
                              <a:srgbClr val="000000"/>
                            </a:solidFill>
                            <a:latin typeface="Cambria Math" charset="0"/>
                            <a:ea typeface="Times New Roman" charset="0"/>
                          </a:rPr>
                          <m:t>𝐏</m:t>
                        </m:r>
                        <m:d>
                          <m:dPr>
                            <m:ctrlPr>
                              <a:rPr lang="en-US" sz="1600" b="1" i="1">
                                <a:solidFill>
                                  <a:srgbClr val="000000"/>
                                </a:solidFill>
                                <a:latin typeface="Cambria Math" panose="02040503050406030204" pitchFamily="18" charset="0"/>
                              </a:rPr>
                            </m:ctrlPr>
                          </m:dPr>
                          <m:e>
                            <m:sSub>
                              <m:sSubPr>
                                <m:ctrlPr>
                                  <a:rPr lang="en-US" sz="1600" b="1" i="1">
                                    <a:solidFill>
                                      <a:srgbClr val="000000"/>
                                    </a:solidFill>
                                    <a:latin typeface="Cambria Math" panose="02040503050406030204" pitchFamily="18" charset="0"/>
                                  </a:rPr>
                                </m:ctrlPr>
                              </m:sSubPr>
                              <m:e>
                                <m:r>
                                  <a:rPr lang="en-US" sz="1600" b="1" i="0" smtClean="0">
                                    <a:solidFill>
                                      <a:srgbClr val="000000"/>
                                    </a:solidFill>
                                    <a:latin typeface="Cambria Math" charset="0"/>
                                    <a:ea typeface="Times New Roman" charset="0"/>
                                  </a:rPr>
                                  <m:t>𝐂</m:t>
                                </m:r>
                              </m:e>
                              <m:sub>
                                <m:r>
                                  <a:rPr lang="en-US" sz="1600" b="1" i="0" smtClean="0">
                                    <a:solidFill>
                                      <a:srgbClr val="000000"/>
                                    </a:solidFill>
                                    <a:latin typeface="Cambria Math" charset="0"/>
                                    <a:ea typeface="Times New Roman" charset="0"/>
                                  </a:rPr>
                                  <m:t>𝟒</m:t>
                                </m:r>
                              </m:sub>
                            </m:sSub>
                          </m:e>
                        </m:d>
                        <m:r>
                          <a:rPr lang="en-US" sz="1600" b="1">
                            <a:solidFill>
                              <a:srgbClr val="000000"/>
                            </a:solidFill>
                            <a:latin typeface="Cambria Math" charset="0"/>
                            <a:ea typeface="Times New Roman" charset="0"/>
                          </a:rPr>
                          <m:t>+</m:t>
                        </m:r>
                        <m:r>
                          <a:rPr lang="en-US" sz="1600" b="1">
                            <a:solidFill>
                              <a:srgbClr val="000000"/>
                            </a:solidFill>
                            <a:latin typeface="Cambria Math" charset="0"/>
                            <a:ea typeface="Times New Roman" charset="0"/>
                          </a:rPr>
                          <m:t>𝐏</m:t>
                        </m:r>
                        <m:d>
                          <m:dPr>
                            <m:ctrlPr>
                              <a:rPr lang="en-US" sz="1600" b="1" i="1">
                                <a:solidFill>
                                  <a:srgbClr val="000000"/>
                                </a:solidFill>
                                <a:latin typeface="Cambria Math" panose="02040503050406030204" pitchFamily="18" charset="0"/>
                              </a:rPr>
                            </m:ctrlPr>
                          </m:dPr>
                          <m:e>
                            <m:r>
                              <a:rPr lang="en-US" sz="1600" b="1">
                                <a:solidFill>
                                  <a:srgbClr val="000000"/>
                                </a:solidFill>
                                <a:latin typeface="Cambria Math" charset="0"/>
                                <a:ea typeface="Times New Roman" charset="0"/>
                              </a:rPr>
                              <m:t>𝐑</m:t>
                            </m:r>
                          </m:e>
                          <m:e>
                            <m:acc>
                              <m:accPr>
                                <m:chr m:val="̅"/>
                                <m:ctrlPr>
                                  <a:rPr lang="en-US" sz="1600" i="1">
                                    <a:latin typeface="Cambria Math" panose="02040503050406030204" pitchFamily="18" charset="0"/>
                                    <a:ea typeface="Times New Roman" charset="0"/>
                                  </a:rPr>
                                </m:ctrlPr>
                              </m:accPr>
                              <m:e>
                                <m:r>
                                  <m:rPr>
                                    <m:sty m:val="p"/>
                                  </m:rPr>
                                  <a:rPr lang="en-US" sz="1600">
                                    <a:latin typeface="Cambria Math" charset="0"/>
                                    <a:ea typeface="Times New Roman" charset="0"/>
                                  </a:rPr>
                                  <m:t>C</m:t>
                                </m:r>
                              </m:e>
                            </m:acc>
                            <m:r>
                              <m:rPr>
                                <m:nor/>
                              </m:rPr>
                              <a:rPr lang="en-US" sz="1600" baseline="-25000" dirty="0">
                                <a:latin typeface="Times New Roman" charset="0"/>
                                <a:ea typeface="Times New Roman" charset="0"/>
                              </a:rPr>
                              <m:t>4</m:t>
                            </m:r>
                          </m:e>
                        </m:d>
                        <m:r>
                          <a:rPr lang="en-US" sz="1600" b="1">
                            <a:solidFill>
                              <a:srgbClr val="000000"/>
                            </a:solidFill>
                            <a:latin typeface="Cambria Math" charset="0"/>
                            <a:ea typeface="Times New Roman" charset="0"/>
                          </a:rPr>
                          <m:t>∗</m:t>
                        </m:r>
                        <m:r>
                          <a:rPr lang="en-US" sz="1600" b="1">
                            <a:solidFill>
                              <a:srgbClr val="000000"/>
                            </a:solidFill>
                            <a:latin typeface="Cambria Math" charset="0"/>
                            <a:ea typeface="Times New Roman" charset="0"/>
                          </a:rPr>
                          <m:t>𝐏</m:t>
                        </m:r>
                        <m:d>
                          <m:dPr>
                            <m:ctrlPr>
                              <a:rPr lang="en-US" sz="1600" b="1" i="1">
                                <a:solidFill>
                                  <a:srgbClr val="000000"/>
                                </a:solidFill>
                                <a:latin typeface="Cambria Math" panose="02040503050406030204" pitchFamily="18" charset="0"/>
                              </a:rPr>
                            </m:ctrlPr>
                          </m:dPr>
                          <m:e>
                            <m:acc>
                              <m:accPr>
                                <m:chr m:val="̅"/>
                                <m:ctrlPr>
                                  <a:rPr lang="en-US" sz="1600" i="1">
                                    <a:latin typeface="Cambria Math" panose="02040503050406030204" pitchFamily="18" charset="0"/>
                                    <a:ea typeface="Times New Roman" charset="0"/>
                                  </a:rPr>
                                </m:ctrlPr>
                              </m:accPr>
                              <m:e>
                                <m:r>
                                  <m:rPr>
                                    <m:sty m:val="p"/>
                                  </m:rPr>
                                  <a:rPr lang="en-US" sz="1600">
                                    <a:latin typeface="Cambria Math" charset="0"/>
                                    <a:ea typeface="Times New Roman" charset="0"/>
                                  </a:rPr>
                                  <m:t>C</m:t>
                                </m:r>
                              </m:e>
                            </m:acc>
                            <m:r>
                              <m:rPr>
                                <m:nor/>
                              </m:rPr>
                              <a:rPr lang="en-US" sz="1600" baseline="-25000" dirty="0">
                                <a:latin typeface="Times New Roman" charset="0"/>
                                <a:ea typeface="Times New Roman" charset="0"/>
                              </a:rPr>
                              <m:t>4</m:t>
                            </m:r>
                          </m:e>
                        </m:d>
                      </m:den>
                    </m:f>
                  </m:oMath>
                </a14:m>
                <a:endParaRPr lang="ar-SA" sz="1600" b="1" dirty="0">
                  <a:latin typeface="Times New Roman" charset="0"/>
                  <a:ea typeface="Times New Roman" charset="0"/>
                </a:endParaRPr>
              </a:p>
              <a:p>
                <a:pPr rtl="1"/>
                <a:r>
                  <a:rPr lang="en-US" sz="1600" dirty="0">
                    <a:latin typeface="Times New Roman" charset="0"/>
                    <a:ea typeface="Times New Roman" charset="0"/>
                  </a:rPr>
                  <a:t>Were, R= </a:t>
                </a:r>
                <a:r>
                  <a:rPr lang="en-US" sz="1600" dirty="0" smtClean="0">
                    <a:latin typeface="Times New Roman" charset="0"/>
                    <a:ea typeface="Times New Roman" charset="0"/>
                  </a:rPr>
                  <a:t>{OQ</a:t>
                </a:r>
                <a:r>
                  <a:rPr lang="en-US" sz="1600" baseline="-25000" dirty="0" smtClean="0">
                    <a:latin typeface="Times New Roman" charset="0"/>
                    <a:ea typeface="Times New Roman" charset="0"/>
                  </a:rPr>
                  <a:t>c2</a:t>
                </a:r>
                <a:r>
                  <a:rPr lang="en-US" sz="1600" dirty="0">
                    <a:latin typeface="Times New Roman" charset="0"/>
                    <a:ea typeface="Times New Roman" charset="0"/>
                  </a:rPr>
                  <a:t>, </a:t>
                </a:r>
                <a14:m>
                  <m:oMath xmlns:m="http://schemas.openxmlformats.org/officeDocument/2006/math">
                    <m:acc>
                      <m:accPr>
                        <m:chr m:val="̅"/>
                        <m:ctrlPr>
                          <a:rPr lang="en-US" sz="1600" i="1">
                            <a:latin typeface="Cambria Math" panose="02040503050406030204" pitchFamily="18" charset="0"/>
                            <a:ea typeface="Times New Roman" charset="0"/>
                          </a:rPr>
                        </m:ctrlPr>
                      </m:accPr>
                      <m:e>
                        <m:r>
                          <m:rPr>
                            <m:nor/>
                          </m:rPr>
                          <a:rPr lang="en-US" sz="1600">
                            <a:latin typeface="Times New Roman" charset="0"/>
                            <a:ea typeface="Times New Roman" charset="0"/>
                          </a:rPr>
                          <m:t>DQ</m:t>
                        </m:r>
                        <m:r>
                          <m:rPr>
                            <m:nor/>
                          </m:rPr>
                          <a:rPr lang="en-US" sz="1600" baseline="-25000">
                            <a:latin typeface="Times New Roman" charset="0"/>
                            <a:ea typeface="Times New Roman" charset="0"/>
                          </a:rPr>
                          <m:t>c</m:t>
                        </m:r>
                        <m:r>
                          <m:rPr>
                            <m:nor/>
                          </m:rPr>
                          <a:rPr lang="en-US" sz="1600" b="0" i="0" baseline="-25000" smtClean="0">
                            <a:latin typeface="Times New Roman" charset="0"/>
                            <a:ea typeface="Times New Roman" charset="0"/>
                          </a:rPr>
                          <m:t>4</m:t>
                        </m:r>
                      </m:e>
                    </m:acc>
                  </m:oMath>
                </a14:m>
                <a:r>
                  <a:rPr lang="en-US" sz="1600" dirty="0">
                    <a:latin typeface="Times New Roman" charset="0"/>
                    <a:ea typeface="Times New Roman" charset="0"/>
                  </a:rPr>
                  <a:t>}</a:t>
                </a:r>
              </a:p>
              <a:p>
                <a:r>
                  <a:rPr lang="en-US" sz="1600" dirty="0" smtClean="0">
                    <a:latin typeface="Times New Roman" charset="0"/>
                    <a:ea typeface="Times New Roman" charset="0"/>
                  </a:rPr>
                  <a:t>P(OQ</a:t>
                </a:r>
                <a:r>
                  <a:rPr lang="en-US" sz="1600" baseline="-25000" dirty="0" smtClean="0">
                    <a:latin typeface="Times New Roman" charset="0"/>
                    <a:ea typeface="Times New Roman" charset="0"/>
                  </a:rPr>
                  <a:t>c2</a:t>
                </a:r>
                <a14:m>
                  <m:oMath xmlns:m="http://schemas.openxmlformats.org/officeDocument/2006/math">
                    <m:d>
                      <m:dPr>
                        <m:begChr m:val="|"/>
                        <m:ctrlPr>
                          <a:rPr lang="en-US" sz="1600" i="1">
                            <a:solidFill>
                              <a:srgbClr val="000000"/>
                            </a:solidFill>
                            <a:latin typeface="Cambria Math" panose="02040503050406030204" pitchFamily="18" charset="0"/>
                            <a:ea typeface="Times New Roman" charset="0"/>
                          </a:rPr>
                        </m:ctrlPr>
                      </m:dPr>
                      <m:e>
                        <m:r>
                          <m:rPr>
                            <m:sty m:val="p"/>
                          </m:rPr>
                          <a:rPr lang="en-US" sz="1600" b="0" i="0" smtClean="0">
                            <a:solidFill>
                              <a:srgbClr val="000000"/>
                            </a:solidFill>
                            <a:latin typeface="Cambria Math" charset="0"/>
                            <a:ea typeface="Times New Roman" charset="0"/>
                          </a:rPr>
                          <m:t>C</m:t>
                        </m:r>
                        <m:r>
                          <a:rPr lang="en-US" sz="1600" baseline="-25000">
                            <a:solidFill>
                              <a:srgbClr val="000000"/>
                            </a:solidFill>
                            <a:latin typeface="Cambria Math" charset="0"/>
                            <a:ea typeface="Times New Roman" charset="0"/>
                          </a:rPr>
                          <m:t>4</m:t>
                        </m:r>
                      </m:e>
                    </m:d>
                  </m:oMath>
                </a14:m>
                <a:r>
                  <a:rPr lang="en-US" sz="1600" dirty="0" smtClean="0">
                    <a:solidFill>
                      <a:srgbClr val="000000"/>
                    </a:solidFill>
                    <a:latin typeface="Times New Roman" charset="0"/>
                    <a:ea typeface="Times New Roman" charset="0"/>
                  </a:rPr>
                  <a:t>= </a:t>
                </a:r>
                <a14:m>
                  <m:oMath xmlns:m="http://schemas.openxmlformats.org/officeDocument/2006/math">
                    <m:r>
                      <a:rPr lang="en-US" sz="1600" i="1">
                        <a:latin typeface="Cambria Math" charset="0"/>
                      </a:rPr>
                      <m:t>0</m:t>
                    </m:r>
                    <m:r>
                      <a:rPr lang="en-US" sz="1600" i="1">
                        <a:latin typeface="Cambria Math" charset="0"/>
                      </a:rPr>
                      <m:t>. </m:t>
                    </m:r>
                    <m:r>
                      <a:rPr lang="en-US" sz="1600" i="1">
                        <a:latin typeface="Cambria Math" charset="0"/>
                      </a:rPr>
                      <m:t>5</m:t>
                    </m:r>
                  </m:oMath>
                </a14:m>
                <a:endParaRPr lang="en-US" sz="1600" dirty="0" smtClean="0">
                  <a:solidFill>
                    <a:srgbClr val="000000"/>
                  </a:solidFill>
                  <a:latin typeface="Times New Roman" charset="0"/>
                  <a:ea typeface="Times New Roman" charset="0"/>
                </a:endParaRPr>
              </a:p>
              <a:p>
                <a14:m>
                  <m:oMath xmlns:m="http://schemas.openxmlformats.org/officeDocument/2006/math">
                    <m:r>
                      <m:rPr>
                        <m:nor/>
                      </m:rPr>
                      <a:rPr lang="en-US" sz="1600">
                        <a:latin typeface="Times New Roman" charset="0"/>
                        <a:ea typeface="Times New Roman" charset="0"/>
                      </a:rPr>
                      <m:t>P</m:t>
                    </m:r>
                    <m:r>
                      <m:rPr>
                        <m:nor/>
                      </m:rPr>
                      <a:rPr lang="en-US" sz="1600">
                        <a:latin typeface="Times New Roman" charset="0"/>
                        <a:ea typeface="Times New Roman" charset="0"/>
                      </a:rPr>
                      <m:t>(</m:t>
                    </m:r>
                    <m:acc>
                      <m:accPr>
                        <m:chr m:val="̅"/>
                        <m:ctrlPr>
                          <a:rPr lang="en-US" sz="1600" i="1">
                            <a:latin typeface="Cambria Math" panose="02040503050406030204" pitchFamily="18" charset="0"/>
                            <a:ea typeface="Times New Roman" charset="0"/>
                          </a:rPr>
                        </m:ctrlPr>
                      </m:accPr>
                      <m:e>
                        <m:r>
                          <m:rPr>
                            <m:sty m:val="p"/>
                          </m:rPr>
                          <a:rPr lang="en-US" sz="1600">
                            <a:latin typeface="Cambria Math" charset="0"/>
                            <a:ea typeface="Times New Roman" charset="0"/>
                          </a:rPr>
                          <m:t>DQ</m:t>
                        </m:r>
                        <m:r>
                          <m:rPr>
                            <m:sty m:val="p"/>
                          </m:rPr>
                          <a:rPr lang="en-US" sz="1600" baseline="-25000">
                            <a:latin typeface="Cambria Math" charset="0"/>
                            <a:ea typeface="Times New Roman" charset="0"/>
                          </a:rPr>
                          <m:t>c</m:t>
                        </m:r>
                        <m:r>
                          <a:rPr lang="en-US" sz="1600" baseline="-25000">
                            <a:latin typeface="Cambria Math" charset="0"/>
                            <a:ea typeface="Times New Roman" charset="0"/>
                          </a:rPr>
                          <m:t>4</m:t>
                        </m:r>
                      </m:e>
                    </m:acc>
                    <m:r>
                      <a:rPr lang="en-US" sz="1600">
                        <a:latin typeface="Cambria Math" charset="0"/>
                        <a:ea typeface="Times New Roman" charset="0"/>
                      </a:rPr>
                      <m:t>|</m:t>
                    </m:r>
                    <m:r>
                      <m:rPr>
                        <m:nor/>
                      </m:rPr>
                      <a:rPr lang="en-US" sz="1600" b="0" i="0" smtClean="0">
                        <a:latin typeface="Times New Roman" charset="0"/>
                        <a:ea typeface="Times New Roman" charset="0"/>
                      </a:rPr>
                      <m:t>C</m:t>
                    </m:r>
                    <m:r>
                      <m:rPr>
                        <m:nor/>
                      </m:rPr>
                      <a:rPr lang="en-US" sz="1600" baseline="-25000">
                        <a:latin typeface="Times New Roman" charset="0"/>
                        <a:ea typeface="Times New Roman" charset="0"/>
                      </a:rPr>
                      <m:t>4</m:t>
                    </m:r>
                    <m:r>
                      <m:rPr>
                        <m:nor/>
                      </m:rPr>
                      <a:rPr lang="en-US" sz="1600" baseline="-25000">
                        <a:latin typeface="Times New Roman" charset="0"/>
                        <a:ea typeface="Times New Roman" charset="0"/>
                      </a:rPr>
                      <m:t>)</m:t>
                    </m:r>
                    <m:r>
                      <a:rPr lang="en-US" sz="1600" i="1">
                        <a:latin typeface="Cambria Math" charset="0"/>
                        <a:ea typeface="Times New Roman" charset="0"/>
                      </a:rPr>
                      <m:t>= </m:t>
                    </m:r>
                    <m:r>
                      <a:rPr lang="en-US" sz="1600" i="1" smtClean="0">
                        <a:latin typeface="Cambria Math" charset="0"/>
                        <a:ea typeface="Times New Roman" charset="0"/>
                      </a:rPr>
                      <m:t>0</m:t>
                    </m:r>
                  </m:oMath>
                </a14:m>
                <a:r>
                  <a:rPr lang="en-US" sz="1600" dirty="0" smtClean="0">
                    <a:latin typeface="Times New Roman" charset="0"/>
                    <a:ea typeface="Times New Roman" charset="0"/>
                    <a:cs typeface="+mj-cs"/>
                  </a:rPr>
                  <a:t>.1</a:t>
                </a:r>
              </a:p>
              <a:p>
                <a:r>
                  <a:rPr lang="en-US" sz="1600" dirty="0" smtClean="0">
                    <a:latin typeface="Times New Roman" charset="0"/>
                    <a:ea typeface="Times New Roman" charset="0"/>
                  </a:rPr>
                  <a:t>P(OQ</a:t>
                </a:r>
                <a:r>
                  <a:rPr lang="en-US" sz="1600" baseline="-25000" dirty="0" smtClean="0">
                    <a:latin typeface="Times New Roman" charset="0"/>
                    <a:ea typeface="Times New Roman" charset="0"/>
                  </a:rPr>
                  <a:t>c2</a:t>
                </a:r>
                <a14:m>
                  <m:oMath xmlns:m="http://schemas.openxmlformats.org/officeDocument/2006/math">
                    <m:d>
                      <m:dPr>
                        <m:begChr m:val="|"/>
                        <m:ctrlPr>
                          <a:rPr lang="en-US" sz="1600" i="1">
                            <a:solidFill>
                              <a:srgbClr val="000000"/>
                            </a:solidFill>
                            <a:latin typeface="Cambria Math" panose="02040503050406030204" pitchFamily="18" charset="0"/>
                            <a:ea typeface="Times New Roman" charset="0"/>
                          </a:rPr>
                        </m:ctrlPr>
                      </m:dPr>
                      <m:e>
                        <m:acc>
                          <m:accPr>
                            <m:chr m:val="̅"/>
                            <m:ctrlPr>
                              <a:rPr lang="en-US" sz="1600" i="1">
                                <a:latin typeface="Cambria Math" panose="02040503050406030204" pitchFamily="18" charset="0"/>
                                <a:ea typeface="Times New Roman" charset="0"/>
                              </a:rPr>
                            </m:ctrlPr>
                          </m:accPr>
                          <m:e>
                            <m:r>
                              <m:rPr>
                                <m:sty m:val="p"/>
                              </m:rPr>
                              <a:rPr lang="en-US" sz="1600">
                                <a:latin typeface="Cambria Math" charset="0"/>
                                <a:ea typeface="Times New Roman" charset="0"/>
                              </a:rPr>
                              <m:t>C</m:t>
                            </m:r>
                          </m:e>
                        </m:acc>
                        <m:r>
                          <m:rPr>
                            <m:nor/>
                          </m:rPr>
                          <a:rPr lang="en-US" sz="1600" baseline="-25000" dirty="0">
                            <a:latin typeface="Times New Roman" charset="0"/>
                            <a:ea typeface="Times New Roman" charset="0"/>
                          </a:rPr>
                          <m:t>4</m:t>
                        </m:r>
                      </m:e>
                    </m:d>
                  </m:oMath>
                </a14:m>
                <a:r>
                  <a:rPr lang="en-US" sz="1600" dirty="0">
                    <a:solidFill>
                      <a:srgbClr val="000000"/>
                    </a:solidFill>
                    <a:latin typeface="Times New Roman" charset="0"/>
                    <a:ea typeface="Times New Roman" charset="0"/>
                  </a:rPr>
                  <a:t>= </a:t>
                </a:r>
                <a14:m>
                  <m:oMath xmlns:m="http://schemas.openxmlformats.org/officeDocument/2006/math">
                    <m:r>
                      <a:rPr lang="en-US" sz="1600" i="1">
                        <a:latin typeface="Cambria Math" charset="0"/>
                      </a:rPr>
                      <m:t>0</m:t>
                    </m:r>
                    <m:r>
                      <a:rPr lang="en-US" sz="1600" i="1">
                        <a:latin typeface="Cambria Math" charset="0"/>
                      </a:rPr>
                      <m:t>. </m:t>
                    </m:r>
                    <m:r>
                      <a:rPr lang="en-US" sz="1600" i="1">
                        <a:latin typeface="Cambria Math" charset="0"/>
                      </a:rPr>
                      <m:t>5</m:t>
                    </m:r>
                  </m:oMath>
                </a14:m>
                <a:endParaRPr lang="en-US" sz="1600" dirty="0">
                  <a:solidFill>
                    <a:srgbClr val="000000"/>
                  </a:solidFill>
                  <a:latin typeface="Times New Roman" charset="0"/>
                  <a:ea typeface="Times New Roman" charset="0"/>
                </a:endParaRPr>
              </a:p>
              <a:p>
                <a14:m>
                  <m:oMath xmlns:m="http://schemas.openxmlformats.org/officeDocument/2006/math">
                    <m:r>
                      <m:rPr>
                        <m:nor/>
                      </m:rPr>
                      <a:rPr lang="en-US" sz="1600">
                        <a:latin typeface="Times New Roman" charset="0"/>
                        <a:ea typeface="Times New Roman" charset="0"/>
                      </a:rPr>
                      <m:t>P</m:t>
                    </m:r>
                    <m:r>
                      <m:rPr>
                        <m:nor/>
                      </m:rPr>
                      <a:rPr lang="en-US" sz="1600">
                        <a:latin typeface="Times New Roman" charset="0"/>
                        <a:ea typeface="Times New Roman" charset="0"/>
                      </a:rPr>
                      <m:t>(</m:t>
                    </m:r>
                    <m:acc>
                      <m:accPr>
                        <m:chr m:val="̅"/>
                        <m:ctrlPr>
                          <a:rPr lang="en-US" sz="1600" i="1">
                            <a:latin typeface="Cambria Math" panose="02040503050406030204" pitchFamily="18" charset="0"/>
                            <a:ea typeface="Times New Roman" charset="0"/>
                          </a:rPr>
                        </m:ctrlPr>
                      </m:accPr>
                      <m:e>
                        <m:r>
                          <m:rPr>
                            <m:sty m:val="p"/>
                          </m:rPr>
                          <a:rPr lang="en-US" sz="1600">
                            <a:latin typeface="Cambria Math" charset="0"/>
                            <a:ea typeface="Times New Roman" charset="0"/>
                          </a:rPr>
                          <m:t>DQ</m:t>
                        </m:r>
                        <m:r>
                          <m:rPr>
                            <m:sty m:val="p"/>
                          </m:rPr>
                          <a:rPr lang="en-US" sz="1600" baseline="-25000">
                            <a:latin typeface="Cambria Math" charset="0"/>
                            <a:ea typeface="Times New Roman" charset="0"/>
                          </a:rPr>
                          <m:t>c</m:t>
                        </m:r>
                        <m:r>
                          <a:rPr lang="en-US" sz="1600" baseline="-25000">
                            <a:latin typeface="Cambria Math" charset="0"/>
                            <a:ea typeface="Times New Roman" charset="0"/>
                          </a:rPr>
                          <m:t>4</m:t>
                        </m:r>
                      </m:e>
                    </m:acc>
                    <m:r>
                      <a:rPr lang="en-US" sz="1600">
                        <a:latin typeface="Cambria Math" charset="0"/>
                        <a:ea typeface="Times New Roman" charset="0"/>
                      </a:rPr>
                      <m:t>|</m:t>
                    </m:r>
                    <m:acc>
                      <m:accPr>
                        <m:chr m:val="̅"/>
                        <m:ctrlPr>
                          <a:rPr lang="en-US" sz="1600" i="1">
                            <a:latin typeface="Cambria Math" panose="02040503050406030204" pitchFamily="18" charset="0"/>
                            <a:ea typeface="Times New Roman" charset="0"/>
                          </a:rPr>
                        </m:ctrlPr>
                      </m:accPr>
                      <m:e>
                        <m:r>
                          <m:rPr>
                            <m:sty m:val="p"/>
                          </m:rPr>
                          <a:rPr lang="en-US" sz="1600">
                            <a:latin typeface="Cambria Math" charset="0"/>
                            <a:ea typeface="Times New Roman" charset="0"/>
                          </a:rPr>
                          <m:t>C</m:t>
                        </m:r>
                      </m:e>
                    </m:acc>
                    <m:r>
                      <m:rPr>
                        <m:nor/>
                      </m:rPr>
                      <a:rPr lang="en-US" sz="1600" baseline="-25000" dirty="0">
                        <a:latin typeface="Times New Roman" charset="0"/>
                        <a:ea typeface="Times New Roman" charset="0"/>
                      </a:rPr>
                      <m:t>4</m:t>
                    </m:r>
                    <m:r>
                      <m:rPr>
                        <m:nor/>
                      </m:rPr>
                      <a:rPr lang="en-US" sz="1600">
                        <a:latin typeface="Times New Roman" charset="0"/>
                        <a:ea typeface="Times New Roman" charset="0"/>
                      </a:rPr>
                      <m:t>)</m:t>
                    </m:r>
                    <m:r>
                      <a:rPr lang="en-US" sz="1600" i="1">
                        <a:latin typeface="Cambria Math" charset="0"/>
                        <a:ea typeface="Times New Roman" charset="0"/>
                      </a:rPr>
                      <m:t>=</m:t>
                    </m:r>
                  </m:oMath>
                </a14:m>
                <a:r>
                  <a:rPr lang="en-US" sz="1600" dirty="0" smtClean="0">
                    <a:latin typeface="Times New Roman" charset="0"/>
                    <a:ea typeface="Times New Roman" charset="0"/>
                    <a:cs typeface="+mj-cs"/>
                  </a:rPr>
                  <a:t> 0.9</a:t>
                </a:r>
              </a:p>
              <a:p>
                <a:r>
                  <a:rPr lang="en-US" sz="1600" dirty="0" smtClean="0">
                    <a:latin typeface="Times New Roman" charset="0"/>
                    <a:ea typeface="Times New Roman" charset="0"/>
                    <a:cs typeface="+mj-cs"/>
                  </a:rPr>
                  <a:t>The </a:t>
                </a:r>
                <a:r>
                  <a:rPr lang="en-US" sz="1600" dirty="0">
                    <a:latin typeface="Times New Roman" charset="0"/>
                    <a:ea typeface="Times New Roman" charset="0"/>
                    <a:cs typeface="+mj-cs"/>
                  </a:rPr>
                  <a:t>unconditional probability of the indirectly tested concept </a:t>
                </a:r>
                <a:r>
                  <a:rPr lang="en-US" sz="1600" dirty="0" smtClean="0">
                    <a:latin typeface="Times New Roman" charset="0"/>
                    <a:ea typeface="Times New Roman" charset="0"/>
                    <a:cs typeface="+mj-cs"/>
                  </a:rPr>
                  <a:t>c</a:t>
                </a:r>
                <a:r>
                  <a:rPr lang="en-US" sz="1600" baseline="-25000" dirty="0" smtClean="0">
                    <a:latin typeface="Times New Roman" charset="0"/>
                    <a:ea typeface="Times New Roman" charset="0"/>
                    <a:cs typeface="+mj-cs"/>
                  </a:rPr>
                  <a:t>4</a:t>
                </a:r>
                <a:r>
                  <a:rPr lang="en-US" sz="1600" dirty="0" smtClean="0">
                    <a:latin typeface="Times New Roman" charset="0"/>
                    <a:ea typeface="Times New Roman" charset="0"/>
                    <a:cs typeface="+mj-cs"/>
                  </a:rPr>
                  <a:t>, P(C</a:t>
                </a:r>
                <a:r>
                  <a:rPr lang="en-US" sz="1600" baseline="-25000" dirty="0" smtClean="0">
                    <a:latin typeface="Times New Roman" charset="0"/>
                    <a:ea typeface="Times New Roman" charset="0"/>
                    <a:cs typeface="+mj-cs"/>
                  </a:rPr>
                  <a:t>4</a:t>
                </a:r>
                <a:r>
                  <a:rPr lang="en-US" sz="1600" dirty="0" smtClean="0">
                    <a:latin typeface="Times New Roman" charset="0"/>
                    <a:ea typeface="Times New Roman" charset="0"/>
                    <a:cs typeface="+mj-cs"/>
                  </a:rPr>
                  <a:t>) </a:t>
                </a:r>
                <a:r>
                  <a:rPr lang="en-US" sz="1600" dirty="0">
                    <a:latin typeface="Times New Roman" charset="0"/>
                    <a:ea typeface="Times New Roman" charset="0"/>
                    <a:cs typeface="+mj-cs"/>
                  </a:rPr>
                  <a:t>= </a:t>
                </a:r>
                <a:r>
                  <a:rPr lang="en-US" sz="1600" dirty="0" smtClean="0">
                    <a:latin typeface="Times New Roman" charset="0"/>
                    <a:ea typeface="Times New Roman" charset="0"/>
                    <a:cs typeface="+mj-cs"/>
                  </a:rPr>
                  <a:t>0.5 Where </a:t>
                </a:r>
                <a:r>
                  <a:rPr lang="en-US" sz="1600" dirty="0">
                    <a:latin typeface="Times New Roman" charset="0"/>
                    <a:ea typeface="Times New Roman" charset="0"/>
                    <a:cs typeface="+mj-cs"/>
                  </a:rPr>
                  <a:t>is </a:t>
                </a:r>
                <a:r>
                  <a:rPr lang="en-US" sz="1600" dirty="0" smtClean="0">
                    <a:latin typeface="Times New Roman" charset="0"/>
                    <a:ea typeface="Times New Roman" charset="0"/>
                    <a:cs typeface="+mj-cs"/>
                  </a:rPr>
                  <a:t>estimated </a:t>
                </a:r>
                <a:r>
                  <a:rPr lang="en-US" sz="1600" dirty="0">
                    <a:latin typeface="Times New Roman" charset="0"/>
                    <a:ea typeface="Times New Roman" charset="0"/>
                    <a:cs typeface="+mj-cs"/>
                  </a:rPr>
                  <a:t>by the </a:t>
                </a:r>
                <a:r>
                  <a:rPr lang="en-US" sz="1600" dirty="0" smtClean="0">
                    <a:latin typeface="Times New Roman" charset="0"/>
                    <a:ea typeface="Times New Roman" charset="0"/>
                    <a:cs typeface="+mj-cs"/>
                  </a:rPr>
                  <a:t>equation:</a:t>
                </a:r>
              </a:p>
              <a:p>
                <a:pPr rtl="1"/>
                <a:r>
                  <a:rPr lang="en-US" sz="1600" dirty="0" smtClean="0">
                    <a:latin typeface="Times New Roman" charset="0"/>
                    <a:ea typeface="Times New Roman" charset="0"/>
                    <a:cs typeface="+mj-cs"/>
                  </a:rPr>
                  <a:t>P(C</a:t>
                </a:r>
                <a:r>
                  <a:rPr lang="en-US" sz="1600" baseline="-25000" dirty="0" smtClean="0">
                    <a:latin typeface="Times New Roman" charset="0"/>
                    <a:ea typeface="Times New Roman" charset="0"/>
                    <a:cs typeface="+mj-cs"/>
                  </a:rPr>
                  <a:t>4</a:t>
                </a:r>
                <a:r>
                  <a:rPr lang="en-US" sz="1600" dirty="0" smtClean="0">
                    <a:latin typeface="Times New Roman" charset="0"/>
                    <a:ea typeface="Times New Roman" charset="0"/>
                    <a:cs typeface="+mj-cs"/>
                  </a:rPr>
                  <a:t>) </a:t>
                </a:r>
                <a:r>
                  <a:rPr lang="en-US" sz="1600" dirty="0">
                    <a:latin typeface="Times New Roman" charset="0"/>
                    <a:ea typeface="Times New Roman" charset="0"/>
                    <a:cs typeface="+mj-cs"/>
                  </a:rPr>
                  <a:t>= </a:t>
                </a:r>
                <a14:m>
                  <m:oMath xmlns:m="http://schemas.openxmlformats.org/officeDocument/2006/math">
                    <m:f>
                      <m:fPr>
                        <m:ctrlPr>
                          <a:rPr lang="en-US" sz="1600" i="1">
                            <a:latin typeface="Cambria Math" panose="02040503050406030204" pitchFamily="18" charset="0"/>
                            <a:cs typeface="+mj-cs"/>
                          </a:rPr>
                        </m:ctrlPr>
                      </m:fPr>
                      <m:num>
                        <m:r>
                          <a:rPr lang="en-US" sz="1600">
                            <a:latin typeface="Cambria Math" charset="0"/>
                            <a:cs typeface="+mj-cs"/>
                          </a:rPr>
                          <m:t> </m:t>
                        </m:r>
                        <m:r>
                          <m:rPr>
                            <m:sty m:val="p"/>
                          </m:rPr>
                          <a:rPr lang="en-US" sz="1600">
                            <a:latin typeface="Cambria Math" charset="0"/>
                            <a:cs typeface="+mj-cs"/>
                          </a:rPr>
                          <m:t>Total</m:t>
                        </m:r>
                        <m:r>
                          <a:rPr lang="en-US" sz="1600">
                            <a:latin typeface="Cambria Math" charset="0"/>
                            <a:cs typeface="+mj-cs"/>
                          </a:rPr>
                          <m:t> </m:t>
                        </m:r>
                        <m:r>
                          <m:rPr>
                            <m:sty m:val="p"/>
                          </m:rPr>
                          <a:rPr lang="en-US" sz="1600">
                            <a:latin typeface="Cambria Math" charset="0"/>
                            <a:cs typeface="+mj-cs"/>
                          </a:rPr>
                          <m:t>N</m:t>
                        </m:r>
                        <m:r>
                          <a:rPr lang="en-US" sz="1600" i="1">
                            <a:latin typeface="Cambria Math" charset="0"/>
                            <a:cs typeface="+mj-cs"/>
                          </a:rPr>
                          <m:t>𝑢𝑚𝑏𝑒𝑟</m:t>
                        </m:r>
                        <m:r>
                          <a:rPr lang="en-US" sz="1600" i="1">
                            <a:latin typeface="Cambria Math" charset="0"/>
                            <a:cs typeface="+mj-cs"/>
                          </a:rPr>
                          <m:t> </m:t>
                        </m:r>
                        <m:r>
                          <a:rPr lang="en-US" sz="1600" i="1">
                            <a:latin typeface="Cambria Math" charset="0"/>
                            <a:cs typeface="+mj-cs"/>
                          </a:rPr>
                          <m:t>𝑜𝑓</m:t>
                        </m:r>
                        <m:r>
                          <a:rPr lang="en-US" sz="1600" i="1">
                            <a:latin typeface="Cambria Math" charset="0"/>
                            <a:cs typeface="+mj-cs"/>
                          </a:rPr>
                          <m:t> </m:t>
                        </m:r>
                        <m:r>
                          <a:rPr lang="en-US" sz="1600" i="1">
                            <a:latin typeface="Cambria Math" charset="0"/>
                            <a:cs typeface="+mj-cs"/>
                          </a:rPr>
                          <m:t>𝑐𝑜𝑟𝑟𝑒𝑐𝑡</m:t>
                        </m:r>
                        <m:r>
                          <a:rPr lang="en-US" sz="1600" i="1">
                            <a:latin typeface="Cambria Math" charset="0"/>
                            <a:cs typeface="+mj-cs"/>
                          </a:rPr>
                          <m:t> </m:t>
                        </m:r>
                        <m:r>
                          <a:rPr lang="en-US" sz="1600" i="1">
                            <a:latin typeface="Cambria Math" charset="0"/>
                            <a:cs typeface="+mj-cs"/>
                          </a:rPr>
                          <m:t>𝑎𝑛𝑠𝑤𝑒𝑟𝑠</m:t>
                        </m:r>
                        <m:r>
                          <a:rPr lang="en-US" sz="1600" i="1">
                            <a:latin typeface="Cambria Math" charset="0"/>
                            <a:cs typeface="+mj-cs"/>
                          </a:rPr>
                          <m:t> </m:t>
                        </m:r>
                        <m:r>
                          <a:rPr lang="en-US" sz="1600" i="1">
                            <a:latin typeface="Cambria Math" charset="0"/>
                            <a:cs typeface="+mj-cs"/>
                          </a:rPr>
                          <m:t>𝑡𝑜</m:t>
                        </m:r>
                        <m:r>
                          <a:rPr lang="en-US" sz="1600" i="1">
                            <a:latin typeface="Cambria Math" charset="0"/>
                            <a:cs typeface="+mj-cs"/>
                          </a:rPr>
                          <m:t> </m:t>
                        </m:r>
                        <m:r>
                          <a:rPr lang="en-US" sz="1600" i="1">
                            <a:latin typeface="Cambria Math" charset="0"/>
                            <a:cs typeface="+mj-cs"/>
                          </a:rPr>
                          <m:t>𝑡</m:t>
                        </m:r>
                        <m:r>
                          <a:rPr lang="en-US" sz="1600" i="1">
                            <a:latin typeface="Cambria Math" charset="0"/>
                            <a:cs typeface="+mj-cs"/>
                          </a:rPr>
                          <m:t>h</m:t>
                        </m:r>
                        <m:r>
                          <a:rPr lang="en-US" sz="1600" i="1">
                            <a:latin typeface="Cambria Math" charset="0"/>
                            <a:cs typeface="+mj-cs"/>
                          </a:rPr>
                          <m:t>𝑒</m:t>
                        </m:r>
                        <m:r>
                          <a:rPr lang="en-US" sz="1600" i="1">
                            <a:latin typeface="Cambria Math" charset="0"/>
                            <a:cs typeface="+mj-cs"/>
                          </a:rPr>
                          <m:t> </m:t>
                        </m:r>
                        <m:r>
                          <a:rPr lang="en-US" sz="1600" i="1">
                            <a:latin typeface="Cambria Math" charset="0"/>
                            <a:cs typeface="+mj-cs"/>
                          </a:rPr>
                          <m:t>𝑞𝑢𝑒𝑠𝑡𝑖𝑜𝑛𝑠</m:t>
                        </m:r>
                        <m:r>
                          <a:rPr lang="en-US" sz="1600" i="1">
                            <a:latin typeface="Cambria Math" charset="0"/>
                            <a:cs typeface="+mj-cs"/>
                          </a:rPr>
                          <m:t> </m:t>
                        </m:r>
                        <m:r>
                          <a:rPr lang="en-US" sz="1600" i="1">
                            <a:latin typeface="Cambria Math" charset="0"/>
                            <a:cs typeface="+mj-cs"/>
                          </a:rPr>
                          <m:t>𝑎𝑠𝑘𝑒𝑑</m:t>
                        </m:r>
                        <m:r>
                          <a:rPr lang="en-US" sz="1600" i="1">
                            <a:latin typeface="Cambria Math" charset="0"/>
                            <a:cs typeface="+mj-cs"/>
                          </a:rPr>
                          <m:t> </m:t>
                        </m:r>
                        <m:r>
                          <a:rPr lang="en-US" sz="1600" i="1">
                            <a:latin typeface="Cambria Math" charset="0"/>
                            <a:cs typeface="+mj-cs"/>
                          </a:rPr>
                          <m:t>𝑎𝑏𝑜𝑢𝑡</m:t>
                        </m:r>
                        <m:r>
                          <a:rPr lang="en-US" sz="1600" i="1">
                            <a:latin typeface="Cambria Math" charset="0"/>
                            <a:cs typeface="+mj-cs"/>
                          </a:rPr>
                          <m:t> </m:t>
                        </m:r>
                        <m:r>
                          <a:rPr lang="en-US" sz="1600" i="1">
                            <a:latin typeface="Cambria Math" charset="0"/>
                            <a:cs typeface="+mj-cs"/>
                          </a:rPr>
                          <m:t>𝑡</m:t>
                        </m:r>
                        <m:r>
                          <a:rPr lang="en-US" sz="1600" i="1">
                            <a:latin typeface="Cambria Math" charset="0"/>
                            <a:cs typeface="+mj-cs"/>
                          </a:rPr>
                          <m:t>h</m:t>
                        </m:r>
                        <m:r>
                          <a:rPr lang="en-US" sz="1600" i="1">
                            <a:latin typeface="Cambria Math" charset="0"/>
                            <a:cs typeface="+mj-cs"/>
                          </a:rPr>
                          <m:t>𝑒</m:t>
                        </m:r>
                        <m:r>
                          <a:rPr lang="en-US" sz="1600" i="1">
                            <a:latin typeface="Cambria Math" charset="0"/>
                            <a:cs typeface="+mj-cs"/>
                          </a:rPr>
                          <m:t> </m:t>
                        </m:r>
                        <m:r>
                          <a:rPr lang="en-US" sz="1600" i="1">
                            <a:latin typeface="Cambria Math" charset="0"/>
                            <a:cs typeface="+mj-cs"/>
                          </a:rPr>
                          <m:t>𝑐𝑜𝑛𝑐𝑒𝑝𝑡</m:t>
                        </m:r>
                        <m:r>
                          <a:rPr lang="en-US" sz="1600" i="1">
                            <a:latin typeface="Cambria Math" charset="0"/>
                            <a:cs typeface="+mj-cs"/>
                          </a:rPr>
                          <m:t> </m:t>
                        </m:r>
                        <m:r>
                          <a:rPr lang="en-US" sz="1600" i="1">
                            <a:latin typeface="Cambria Math" charset="0"/>
                            <a:cs typeface="+mj-cs"/>
                          </a:rPr>
                          <m:t>𝑐</m:t>
                        </m:r>
                        <m:r>
                          <a:rPr lang="en-US" sz="1600" b="0" i="1" baseline="-25000" smtClean="0">
                            <a:latin typeface="Cambria Math" charset="0"/>
                            <a:cs typeface="+mj-cs"/>
                          </a:rPr>
                          <m:t>4</m:t>
                        </m:r>
                      </m:num>
                      <m:den>
                        <m:r>
                          <a:rPr lang="en-US" sz="1600">
                            <a:latin typeface="Cambria Math" charset="0"/>
                            <a:cs typeface="+mj-cs"/>
                          </a:rPr>
                          <m:t> </m:t>
                        </m:r>
                        <m:r>
                          <a:rPr lang="en-US" sz="1600" i="1">
                            <a:latin typeface="Cambria Math" charset="0"/>
                            <a:cs typeface="+mj-cs"/>
                          </a:rPr>
                          <m:t>𝑇𝑜𝑡𝑎𝑙</m:t>
                        </m:r>
                        <m:r>
                          <a:rPr lang="en-US" sz="1600" i="1">
                            <a:latin typeface="Cambria Math" charset="0"/>
                            <a:cs typeface="+mj-cs"/>
                          </a:rPr>
                          <m:t> </m:t>
                        </m:r>
                        <m:r>
                          <a:rPr lang="en-US" sz="1600" i="1">
                            <a:latin typeface="Cambria Math" charset="0"/>
                            <a:cs typeface="+mj-cs"/>
                          </a:rPr>
                          <m:t>𝑛𝑢𝑚𝑏𝑒𝑟</m:t>
                        </m:r>
                        <m:r>
                          <a:rPr lang="en-US" sz="1600" i="1">
                            <a:latin typeface="Cambria Math" charset="0"/>
                            <a:cs typeface="+mj-cs"/>
                          </a:rPr>
                          <m:t> </m:t>
                        </m:r>
                        <m:r>
                          <a:rPr lang="en-US" sz="1600" i="1">
                            <a:latin typeface="Cambria Math" charset="0"/>
                            <a:cs typeface="+mj-cs"/>
                          </a:rPr>
                          <m:t>𝑜𝑓</m:t>
                        </m:r>
                        <m:r>
                          <a:rPr lang="en-US" sz="1600" i="1">
                            <a:latin typeface="Cambria Math" charset="0"/>
                            <a:cs typeface="+mj-cs"/>
                          </a:rPr>
                          <m:t> </m:t>
                        </m:r>
                        <m:r>
                          <a:rPr lang="en-US" sz="1600" i="1">
                            <a:latin typeface="Cambria Math" charset="0"/>
                            <a:cs typeface="+mj-cs"/>
                          </a:rPr>
                          <m:t>𝑡</m:t>
                        </m:r>
                        <m:r>
                          <a:rPr lang="en-US" sz="1600" i="1">
                            <a:latin typeface="Cambria Math" charset="0"/>
                            <a:cs typeface="+mj-cs"/>
                          </a:rPr>
                          <m:t>h</m:t>
                        </m:r>
                        <m:r>
                          <a:rPr lang="en-US" sz="1600" i="1">
                            <a:latin typeface="Cambria Math" charset="0"/>
                            <a:cs typeface="+mj-cs"/>
                          </a:rPr>
                          <m:t>𝑒</m:t>
                        </m:r>
                        <m:r>
                          <a:rPr lang="en-US" sz="1600" i="1">
                            <a:latin typeface="Cambria Math" charset="0"/>
                            <a:cs typeface="+mj-cs"/>
                          </a:rPr>
                          <m:t> </m:t>
                        </m:r>
                        <m:r>
                          <a:rPr lang="en-US" sz="1600" i="1">
                            <a:latin typeface="Cambria Math" charset="0"/>
                            <a:cs typeface="+mj-cs"/>
                          </a:rPr>
                          <m:t>𝑞𝑢𝑒𝑠𝑡𝑖𝑜𝑛𝑠</m:t>
                        </m:r>
                        <m:r>
                          <a:rPr lang="en-US" sz="1600" i="1">
                            <a:latin typeface="Cambria Math" charset="0"/>
                            <a:cs typeface="+mj-cs"/>
                          </a:rPr>
                          <m:t> </m:t>
                        </m:r>
                        <m:r>
                          <a:rPr lang="en-US" sz="1600" i="1">
                            <a:latin typeface="Cambria Math" charset="0"/>
                            <a:cs typeface="+mj-cs"/>
                          </a:rPr>
                          <m:t>𝑎𝑠𝑘𝑒𝑑</m:t>
                        </m:r>
                        <m:r>
                          <a:rPr lang="en-US" sz="1600" i="1">
                            <a:latin typeface="Cambria Math" charset="0"/>
                            <a:cs typeface="+mj-cs"/>
                          </a:rPr>
                          <m:t> </m:t>
                        </m:r>
                        <m:r>
                          <a:rPr lang="en-US" sz="1600" i="1">
                            <a:latin typeface="Cambria Math" charset="0"/>
                            <a:cs typeface="+mj-cs"/>
                          </a:rPr>
                          <m:t>𝑎𝑏𝑜𝑢𝑡</m:t>
                        </m:r>
                        <m:r>
                          <a:rPr lang="en-US" sz="1600" i="1">
                            <a:latin typeface="Cambria Math" charset="0"/>
                            <a:cs typeface="+mj-cs"/>
                          </a:rPr>
                          <m:t> </m:t>
                        </m:r>
                        <m:r>
                          <a:rPr lang="en-US" sz="1600" i="1">
                            <a:latin typeface="Cambria Math" charset="0"/>
                            <a:cs typeface="+mj-cs"/>
                          </a:rPr>
                          <m:t>𝑡</m:t>
                        </m:r>
                        <m:r>
                          <a:rPr lang="en-US" sz="1600" i="1">
                            <a:latin typeface="Cambria Math" charset="0"/>
                            <a:cs typeface="+mj-cs"/>
                          </a:rPr>
                          <m:t>h</m:t>
                        </m:r>
                        <m:r>
                          <a:rPr lang="en-US" sz="1600" i="1">
                            <a:latin typeface="Cambria Math" charset="0"/>
                            <a:cs typeface="+mj-cs"/>
                          </a:rPr>
                          <m:t>𝑒</m:t>
                        </m:r>
                        <m:r>
                          <a:rPr lang="en-US" sz="1600" i="1">
                            <a:latin typeface="Cambria Math" charset="0"/>
                            <a:cs typeface="+mj-cs"/>
                          </a:rPr>
                          <m:t> </m:t>
                        </m:r>
                        <m:r>
                          <a:rPr lang="en-US" sz="1600" i="1">
                            <a:latin typeface="Cambria Math" charset="0"/>
                            <a:cs typeface="+mj-cs"/>
                          </a:rPr>
                          <m:t>𝑡𝑒𝑠𝑡𝑒𝑑</m:t>
                        </m:r>
                        <m:r>
                          <a:rPr lang="en-US" sz="1600" i="1">
                            <a:latin typeface="Cambria Math" charset="0"/>
                            <a:cs typeface="+mj-cs"/>
                          </a:rPr>
                          <m:t> </m:t>
                        </m:r>
                        <m:r>
                          <a:rPr lang="en-US" sz="1600" i="1">
                            <a:latin typeface="Cambria Math" charset="0"/>
                            <a:cs typeface="+mj-cs"/>
                          </a:rPr>
                          <m:t>𝑐𝑜𝑛𝑐𝑒𝑝𝑡</m:t>
                        </m:r>
                        <m:r>
                          <a:rPr lang="en-US" sz="1600" i="1">
                            <a:latin typeface="Cambria Math" charset="0"/>
                            <a:cs typeface="+mj-cs"/>
                          </a:rPr>
                          <m:t> </m:t>
                        </m:r>
                        <m:r>
                          <a:rPr lang="en-US" sz="1600" i="1">
                            <a:latin typeface="Cambria Math" charset="0"/>
                            <a:cs typeface="+mj-cs"/>
                          </a:rPr>
                          <m:t>𝑐</m:t>
                        </m:r>
                        <m:r>
                          <a:rPr lang="en-US" sz="1600" b="0" i="1" baseline="-25000" smtClean="0">
                            <a:latin typeface="Cambria Math" charset="0"/>
                            <a:cs typeface="+mj-cs"/>
                          </a:rPr>
                          <m:t>4</m:t>
                        </m:r>
                      </m:den>
                    </m:f>
                  </m:oMath>
                </a14:m>
                <a:r>
                  <a:rPr lang="en-US" sz="1600" dirty="0" smtClean="0">
                    <a:latin typeface="Times New Roman" charset="0"/>
                    <a:ea typeface="Times New Roman" charset="0"/>
                    <a:cs typeface="+mj-cs"/>
                  </a:rPr>
                  <a:t>  = </a:t>
                </a:r>
                <a14:m>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charset="0"/>
                          </a:rPr>
                          <m:t>1</m:t>
                        </m:r>
                      </m:num>
                      <m:den>
                        <m:r>
                          <a:rPr lang="en-US" sz="1600" b="0" i="1" smtClean="0">
                            <a:latin typeface="Cambria Math" charset="0"/>
                          </a:rPr>
                          <m:t>2</m:t>
                        </m:r>
                      </m:den>
                    </m:f>
                    <m:r>
                      <a:rPr lang="en-US" sz="1600" b="0" i="1" smtClean="0">
                        <a:latin typeface="Cambria Math" charset="0"/>
                      </a:rPr>
                      <m:t>=</m:t>
                    </m:r>
                    <m:r>
                      <a:rPr lang="en-US" sz="1600" b="0" i="1" smtClean="0">
                        <a:latin typeface="Cambria Math" charset="0"/>
                      </a:rPr>
                      <m:t>0</m:t>
                    </m:r>
                    <m:r>
                      <a:rPr lang="en-US" sz="1600" b="0" i="1" smtClean="0">
                        <a:latin typeface="Cambria Math" charset="0"/>
                      </a:rPr>
                      <m:t>.</m:t>
                    </m:r>
                    <m:r>
                      <a:rPr lang="en-US" sz="1600" b="0" i="1" smtClean="0">
                        <a:latin typeface="Cambria Math" charset="0"/>
                      </a:rPr>
                      <m:t>5</m:t>
                    </m:r>
                  </m:oMath>
                </a14:m>
                <a:endParaRPr lang="en-US" sz="1600" dirty="0" smtClean="0">
                  <a:latin typeface="Times New Roman" charset="0"/>
                </a:endParaRPr>
              </a:p>
              <a:p>
                <a:pPr rtl="1"/>
                <a:r>
                  <a:rPr lang="en-US" sz="1600" dirty="0" smtClean="0">
                    <a:latin typeface="Times New Roman" charset="0"/>
                    <a:ea typeface="Times New Roman" charset="0"/>
                    <a:cs typeface="+mj-cs"/>
                  </a:rPr>
                  <a:t>The </a:t>
                </a:r>
                <a:r>
                  <a:rPr lang="en-US" sz="1600" dirty="0">
                    <a:latin typeface="Times New Roman" charset="0"/>
                    <a:ea typeface="Times New Roman" charset="0"/>
                    <a:cs typeface="+mj-cs"/>
                  </a:rPr>
                  <a:t>estimated probability of knowing the concept by OQ considers the counting of OQ question to be added to correct or </a:t>
                </a:r>
                <a:r>
                  <a:rPr lang="en-US" sz="1600" dirty="0" smtClean="0">
                    <a:latin typeface="Times New Roman" charset="0"/>
                    <a:ea typeface="Times New Roman" charset="0"/>
                    <a:cs typeface="+mj-cs"/>
                  </a:rPr>
                  <a:t>incorrect questions. Here the probability of knowing the concept concluded from OQ evaluation is 0.5 </a:t>
                </a:r>
              </a:p>
              <a:p>
                <a:pPr rtl="1"/>
                <a:r>
                  <a:rPr lang="en-US" sz="1600" dirty="0" smtClean="0">
                    <a:latin typeface="Cambria Math" charset="0"/>
                    <a:ea typeface="Cambria Math" charset="0"/>
                    <a:cs typeface="Cambria Math" charset="0"/>
                  </a:rPr>
                  <a:t>= </a:t>
                </a:r>
                <a:r>
                  <a:rPr lang="en-US" sz="1600" dirty="0" smtClean="0"/>
                  <a:t>P(</a:t>
                </a:r>
                <a:r>
                  <a:rPr lang="en-US" sz="1600" dirty="0" smtClean="0">
                    <a:latin typeface="Times New Roman" charset="0"/>
                    <a:ea typeface="Times New Roman" charset="0"/>
                  </a:rPr>
                  <a:t>R</a:t>
                </a:r>
                <a:r>
                  <a:rPr lang="en-US" sz="1600" dirty="0" smtClean="0"/>
                  <a:t>|C</a:t>
                </a:r>
                <a:r>
                  <a:rPr lang="en-US" sz="1600" baseline="-25000" dirty="0" smtClean="0"/>
                  <a:t>4</a:t>
                </a:r>
                <a:r>
                  <a:rPr lang="en-US" sz="1600" dirty="0" smtClean="0"/>
                  <a:t>) </a:t>
                </a:r>
                <a:r>
                  <a:rPr lang="en-US" sz="1600" dirty="0" smtClean="0">
                    <a:latin typeface="Times New Roman" charset="0"/>
                    <a:ea typeface="Times New Roman" charset="0"/>
                    <a:cs typeface="+mj-cs"/>
                  </a:rPr>
                  <a:t>= </a:t>
                </a:r>
                <a:r>
                  <a:rPr lang="en-US" sz="1600" dirty="0">
                    <a:latin typeface="Times New Roman" charset="0"/>
                    <a:ea typeface="Times New Roman" charset="0"/>
                  </a:rPr>
                  <a:t>P(OQ</a:t>
                </a:r>
                <a:r>
                  <a:rPr lang="en-US" sz="1600" baseline="-25000" dirty="0">
                    <a:latin typeface="Times New Roman" charset="0"/>
                    <a:ea typeface="Times New Roman" charset="0"/>
                  </a:rPr>
                  <a:t>c</a:t>
                </a:r>
                <a:r>
                  <a:rPr lang="en-US" sz="1600" baseline="-25000" dirty="0" smtClean="0">
                    <a:latin typeface="Times New Roman" charset="0"/>
                    <a:ea typeface="Times New Roman" charset="0"/>
                  </a:rPr>
                  <a:t>2</a:t>
                </a:r>
                <a14:m>
                  <m:oMath xmlns:m="http://schemas.openxmlformats.org/officeDocument/2006/math">
                    <m:r>
                      <a:rPr lang="en-US" sz="1600" b="0" i="0" smtClean="0">
                        <a:solidFill>
                          <a:srgbClr val="000000"/>
                        </a:solidFill>
                        <a:latin typeface="Cambria Math" charset="0"/>
                        <a:ea typeface="Times New Roman" charset="0"/>
                      </a:rPr>
                      <m:t>|</m:t>
                    </m:r>
                    <m:r>
                      <m:rPr>
                        <m:sty m:val="p"/>
                      </m:rPr>
                      <a:rPr lang="en-US" sz="1600" b="0" i="0" smtClean="0">
                        <a:solidFill>
                          <a:srgbClr val="000000"/>
                        </a:solidFill>
                        <a:latin typeface="Cambria Math" charset="0"/>
                        <a:ea typeface="Times New Roman" charset="0"/>
                      </a:rPr>
                      <m:t>C</m:t>
                    </m:r>
                    <m:r>
                      <a:rPr lang="en-US" sz="1600" b="0" i="0" baseline="-25000" smtClean="0">
                        <a:solidFill>
                          <a:srgbClr val="000000"/>
                        </a:solidFill>
                        <a:latin typeface="Cambria Math" charset="0"/>
                        <a:ea typeface="Times New Roman" charset="0"/>
                      </a:rPr>
                      <m:t>4</m:t>
                    </m:r>
                    <m:r>
                      <a:rPr lang="en-US" sz="1600" b="0" i="0" smtClean="0">
                        <a:solidFill>
                          <a:srgbClr val="000000"/>
                        </a:solidFill>
                        <a:latin typeface="Cambria Math" charset="0"/>
                        <a:ea typeface="Times New Roman" charset="0"/>
                      </a:rPr>
                      <m:t>)∗</m:t>
                    </m:r>
                  </m:oMath>
                </a14:m>
                <a:r>
                  <a:rPr lang="en-US" sz="1600" dirty="0">
                    <a:latin typeface="Times New Roman" charset="0"/>
                    <a:ea typeface="Times New Roman" charset="0"/>
                  </a:rPr>
                  <a:t>P(</a:t>
                </a:r>
                <a14:m>
                  <m:oMath xmlns:m="http://schemas.openxmlformats.org/officeDocument/2006/math">
                    <m:acc>
                      <m:accPr>
                        <m:chr m:val="̅"/>
                        <m:ctrlPr>
                          <a:rPr lang="en-US" sz="1600" i="1" smtClean="0">
                            <a:latin typeface="Cambria Math" panose="02040503050406030204" pitchFamily="18" charset="0"/>
                            <a:ea typeface="Times New Roman" charset="0"/>
                          </a:rPr>
                        </m:ctrlPr>
                      </m:accPr>
                      <m:e>
                        <m:r>
                          <m:rPr>
                            <m:sty m:val="p"/>
                          </m:rPr>
                          <a:rPr lang="en-US" sz="1600" i="0">
                            <a:latin typeface="Cambria Math" charset="0"/>
                            <a:ea typeface="Times New Roman" charset="0"/>
                          </a:rPr>
                          <m:t>DQ</m:t>
                        </m:r>
                        <m:r>
                          <m:rPr>
                            <m:sty m:val="p"/>
                          </m:rPr>
                          <a:rPr lang="en-US" sz="1600" i="0" baseline="-25000">
                            <a:latin typeface="Cambria Math" charset="0"/>
                            <a:ea typeface="Times New Roman" charset="0"/>
                          </a:rPr>
                          <m:t>c</m:t>
                        </m:r>
                        <m:r>
                          <a:rPr lang="en-US" sz="1600" i="0" baseline="-25000">
                            <a:latin typeface="Cambria Math" charset="0"/>
                            <a:ea typeface="Times New Roman" charset="0"/>
                          </a:rPr>
                          <m:t>4</m:t>
                        </m:r>
                      </m:e>
                    </m:acc>
                    <m:r>
                      <a:rPr lang="en-US" sz="1600">
                        <a:latin typeface="Cambria Math" charset="0"/>
                        <a:ea typeface="Times New Roman" charset="0"/>
                      </a:rPr>
                      <m:t>|</m:t>
                    </m:r>
                  </m:oMath>
                </a14:m>
                <a:r>
                  <a:rPr lang="en-US" sz="1600" dirty="0" smtClean="0">
                    <a:latin typeface="Times New Roman" charset="0"/>
                    <a:ea typeface="Times New Roman" charset="0"/>
                  </a:rPr>
                  <a:t>C</a:t>
                </a:r>
                <a:r>
                  <a:rPr lang="en-US" sz="1600" baseline="-25000" dirty="0" smtClean="0">
                    <a:latin typeface="Times New Roman" charset="0"/>
                    <a:ea typeface="Times New Roman" charset="0"/>
                  </a:rPr>
                  <a:t>4</a:t>
                </a:r>
                <a:r>
                  <a:rPr lang="en-US" sz="1600" dirty="0">
                    <a:latin typeface="Times New Roman" charset="0"/>
                    <a:ea typeface="Times New Roman" charset="0"/>
                  </a:rPr>
                  <a:t>)</a:t>
                </a:r>
                <a14:m>
                  <m:oMath xmlns:m="http://schemas.openxmlformats.org/officeDocument/2006/math">
                    <m:r>
                      <a:rPr lang="en-US" sz="1600" b="0" i="0" smtClean="0">
                        <a:latin typeface="Cambria Math" charset="0"/>
                        <a:cs typeface="+mj-cs"/>
                      </a:rPr>
                      <m:t> =</m:t>
                    </m:r>
                    <m:r>
                      <a:rPr lang="en-US" sz="1600" b="0" i="1" smtClean="0">
                        <a:latin typeface="Cambria Math" charset="0"/>
                        <a:cs typeface="+mj-cs"/>
                      </a:rPr>
                      <m:t>0</m:t>
                    </m:r>
                    <m:r>
                      <a:rPr lang="en-US" sz="1600" b="0" i="1" smtClean="0">
                        <a:latin typeface="Cambria Math" charset="0"/>
                        <a:cs typeface="+mj-cs"/>
                      </a:rPr>
                      <m:t>. </m:t>
                    </m:r>
                    <m:r>
                      <a:rPr lang="en-US" sz="1600" b="0" i="1" smtClean="0">
                        <a:latin typeface="Cambria Math" charset="0"/>
                        <a:cs typeface="+mj-cs"/>
                      </a:rPr>
                      <m:t>5</m:t>
                    </m:r>
                    <m:r>
                      <a:rPr lang="en-US" sz="1600" b="0" i="1" smtClean="0">
                        <a:latin typeface="Cambria Math" charset="0"/>
                        <a:cs typeface="+mj-cs"/>
                      </a:rPr>
                      <m:t>∗</m:t>
                    </m:r>
                    <m:r>
                      <a:rPr lang="en-US" sz="1600" b="0" i="1" smtClean="0">
                        <a:latin typeface="Cambria Math" charset="0"/>
                        <a:cs typeface="+mj-cs"/>
                      </a:rPr>
                      <m:t>0</m:t>
                    </m:r>
                    <m:r>
                      <a:rPr lang="en-US" sz="1600" b="0" i="1" smtClean="0">
                        <a:latin typeface="Cambria Math" charset="0"/>
                        <a:cs typeface="+mj-cs"/>
                      </a:rPr>
                      <m:t>.</m:t>
                    </m:r>
                    <m:r>
                      <a:rPr lang="en-US" sz="1600" b="0" i="1" smtClean="0">
                        <a:latin typeface="Cambria Math" charset="0"/>
                        <a:cs typeface="+mj-cs"/>
                      </a:rPr>
                      <m:t>1</m:t>
                    </m:r>
                    <m:r>
                      <a:rPr lang="en-US" sz="1600" b="0" i="1" smtClean="0">
                        <a:latin typeface="Cambria Math" charset="0"/>
                        <a:cs typeface="+mj-cs"/>
                      </a:rPr>
                      <m:t>= </m:t>
                    </m:r>
                  </m:oMath>
                </a14:m>
                <a:r>
                  <a:rPr lang="en-US" sz="1600" dirty="0" smtClean="0">
                    <a:cs typeface="+mj-cs"/>
                  </a:rPr>
                  <a:t>0.05</a:t>
                </a:r>
              </a:p>
              <a:p>
                <a:pPr marL="285750" indent="-285750">
                  <a:buFont typeface=".HelveticaNeueDeskInterface-Regular" charset="-120"/>
                  <a:buChar char="-"/>
                </a:pPr>
                <a:r>
                  <a:rPr lang="en-US" sz="1600" dirty="0" smtClean="0"/>
                  <a:t>P(</a:t>
                </a:r>
                <a:r>
                  <a:rPr lang="en-US" sz="1600" dirty="0" smtClean="0">
                    <a:latin typeface="Times New Roman" charset="0"/>
                    <a:ea typeface="Times New Roman" charset="0"/>
                  </a:rPr>
                  <a:t>R</a:t>
                </a:r>
                <a:r>
                  <a:rPr lang="en-US" sz="1600" dirty="0" smtClean="0"/>
                  <a:t>|</a:t>
                </a:r>
                <a14:m>
                  <m:oMath xmlns:m="http://schemas.openxmlformats.org/officeDocument/2006/math">
                    <m:acc>
                      <m:accPr>
                        <m:chr m:val="̅"/>
                        <m:ctrlPr>
                          <a:rPr lang="en-US" sz="1600" i="1">
                            <a:latin typeface="Cambria Math" panose="02040503050406030204" pitchFamily="18" charset="0"/>
                            <a:ea typeface="Times New Roman" charset="0"/>
                          </a:rPr>
                        </m:ctrlPr>
                      </m:accPr>
                      <m:e>
                        <m:r>
                          <m:rPr>
                            <m:sty m:val="p"/>
                          </m:rPr>
                          <a:rPr lang="en-US" sz="1600">
                            <a:latin typeface="Cambria Math" charset="0"/>
                            <a:ea typeface="Times New Roman" charset="0"/>
                          </a:rPr>
                          <m:t>C</m:t>
                        </m:r>
                      </m:e>
                    </m:acc>
                  </m:oMath>
                </a14:m>
                <a:r>
                  <a:rPr lang="en-US" sz="1600" baseline="-25000" dirty="0">
                    <a:latin typeface="Times New Roman" charset="0"/>
                    <a:ea typeface="Times New Roman" charset="0"/>
                  </a:rPr>
                  <a:t>4</a:t>
                </a:r>
                <a:r>
                  <a:rPr lang="en-US" sz="1600" dirty="0"/>
                  <a:t>) </a:t>
                </a:r>
                <a:r>
                  <a:rPr lang="en-US" sz="1600" dirty="0" smtClean="0">
                    <a:cs typeface="+mj-cs"/>
                  </a:rPr>
                  <a:t>= </a:t>
                </a:r>
                <a:r>
                  <a:rPr lang="en-US" sz="1600" dirty="0" smtClean="0">
                    <a:latin typeface="Times New Roman" charset="0"/>
                    <a:ea typeface="Times New Roman" charset="0"/>
                  </a:rPr>
                  <a:t>P(OQ</a:t>
                </a:r>
                <a:r>
                  <a:rPr lang="en-US" sz="1600" baseline="-25000" dirty="0" smtClean="0">
                    <a:latin typeface="Times New Roman" charset="0"/>
                    <a:ea typeface="Times New Roman" charset="0"/>
                  </a:rPr>
                  <a:t>c2</a:t>
                </a:r>
                <a14:m>
                  <m:oMath xmlns:m="http://schemas.openxmlformats.org/officeDocument/2006/math">
                    <m:d>
                      <m:dPr>
                        <m:begChr m:val="|"/>
                        <m:ctrlPr>
                          <a:rPr lang="en-US" sz="1600" b="0" i="1">
                            <a:solidFill>
                              <a:srgbClr val="000000"/>
                            </a:solidFill>
                            <a:latin typeface="Cambria Math" panose="02040503050406030204" pitchFamily="18" charset="0"/>
                            <a:ea typeface="Times New Roman" charset="0"/>
                          </a:rPr>
                        </m:ctrlPr>
                      </m:dPr>
                      <m:e>
                        <m:acc>
                          <m:accPr>
                            <m:chr m:val="̅"/>
                            <m:ctrlPr>
                              <a:rPr lang="en-US" sz="1600" i="1">
                                <a:latin typeface="Cambria Math" panose="02040503050406030204" pitchFamily="18" charset="0"/>
                                <a:ea typeface="Times New Roman" charset="0"/>
                              </a:rPr>
                            </m:ctrlPr>
                          </m:accPr>
                          <m:e>
                            <m:r>
                              <m:rPr>
                                <m:sty m:val="p"/>
                              </m:rPr>
                              <a:rPr lang="en-US" sz="1600">
                                <a:latin typeface="Cambria Math" charset="0"/>
                                <a:ea typeface="Times New Roman" charset="0"/>
                              </a:rPr>
                              <m:t>C</m:t>
                            </m:r>
                          </m:e>
                        </m:acc>
                        <m:r>
                          <m:rPr>
                            <m:nor/>
                          </m:rPr>
                          <a:rPr lang="en-US" sz="1600" baseline="-25000" dirty="0">
                            <a:latin typeface="Times New Roman" charset="0"/>
                            <a:ea typeface="Times New Roman" charset="0"/>
                          </a:rPr>
                          <m:t>4</m:t>
                        </m:r>
                      </m:e>
                    </m:d>
                    <m:r>
                      <a:rPr lang="en-US" sz="1600">
                        <a:solidFill>
                          <a:srgbClr val="000000"/>
                        </a:solidFill>
                        <a:latin typeface="Cambria Math" charset="0"/>
                        <a:ea typeface="Times New Roman" charset="0"/>
                      </a:rPr>
                      <m:t>∗</m:t>
                    </m:r>
                  </m:oMath>
                </a14:m>
                <a:r>
                  <a:rPr lang="en-US" sz="1600" dirty="0">
                    <a:latin typeface="Times New Roman" charset="0"/>
                    <a:ea typeface="Times New Roman" charset="0"/>
                  </a:rPr>
                  <a:t>P(</a:t>
                </a:r>
                <a14:m>
                  <m:oMath xmlns:m="http://schemas.openxmlformats.org/officeDocument/2006/math">
                    <m:acc>
                      <m:accPr>
                        <m:chr m:val="̅"/>
                        <m:ctrlPr>
                          <a:rPr lang="en-US" sz="1600" i="1">
                            <a:latin typeface="Cambria Math" panose="02040503050406030204" pitchFamily="18" charset="0"/>
                            <a:ea typeface="Times New Roman" charset="0"/>
                          </a:rPr>
                        </m:ctrlPr>
                      </m:accPr>
                      <m:e>
                        <m:r>
                          <m:rPr>
                            <m:sty m:val="p"/>
                          </m:rPr>
                          <a:rPr lang="en-US" sz="1600">
                            <a:latin typeface="Cambria Math" charset="0"/>
                            <a:ea typeface="Times New Roman" charset="0"/>
                          </a:rPr>
                          <m:t>DQ</m:t>
                        </m:r>
                        <m:r>
                          <m:rPr>
                            <m:sty m:val="p"/>
                          </m:rPr>
                          <a:rPr lang="en-US" sz="1600" baseline="-25000">
                            <a:latin typeface="Cambria Math" charset="0"/>
                            <a:ea typeface="Times New Roman" charset="0"/>
                          </a:rPr>
                          <m:t>c</m:t>
                        </m:r>
                        <m:r>
                          <a:rPr lang="en-US" sz="1600" baseline="-25000">
                            <a:latin typeface="Cambria Math" charset="0"/>
                            <a:ea typeface="Times New Roman" charset="0"/>
                          </a:rPr>
                          <m:t>4</m:t>
                        </m:r>
                      </m:e>
                    </m:acc>
                    <m:r>
                      <a:rPr lang="en-US" sz="1600">
                        <a:latin typeface="Cambria Math" charset="0"/>
                        <a:ea typeface="Times New Roman" charset="0"/>
                      </a:rPr>
                      <m:t>|</m:t>
                    </m:r>
                    <m:acc>
                      <m:accPr>
                        <m:chr m:val="̅"/>
                        <m:ctrlPr>
                          <a:rPr lang="en-US" sz="1600" i="1" smtClean="0">
                            <a:latin typeface="Cambria Math" panose="02040503050406030204" pitchFamily="18" charset="0"/>
                            <a:ea typeface="Times New Roman" charset="0"/>
                          </a:rPr>
                        </m:ctrlPr>
                      </m:accPr>
                      <m:e>
                        <m:r>
                          <m:rPr>
                            <m:sty m:val="p"/>
                          </m:rPr>
                          <a:rPr lang="en-US" sz="1600" b="0" i="0" smtClean="0">
                            <a:latin typeface="Cambria Math" charset="0"/>
                            <a:ea typeface="Times New Roman" charset="0"/>
                          </a:rPr>
                          <m:t>C</m:t>
                        </m:r>
                      </m:e>
                    </m:acc>
                  </m:oMath>
                </a14:m>
                <a:r>
                  <a:rPr lang="en-US" sz="1600" baseline="-25000" dirty="0" smtClean="0">
                    <a:latin typeface="Times New Roman" charset="0"/>
                    <a:ea typeface="Times New Roman" charset="0"/>
                  </a:rPr>
                  <a:t>4</a:t>
                </a:r>
                <a:r>
                  <a:rPr lang="en-US" sz="1600" dirty="0">
                    <a:latin typeface="Times New Roman" charset="0"/>
                    <a:ea typeface="Times New Roman" charset="0"/>
                  </a:rPr>
                  <a:t>)</a:t>
                </a:r>
                <a14:m>
                  <m:oMath xmlns:m="http://schemas.openxmlformats.org/officeDocument/2006/math">
                    <m:r>
                      <a:rPr lang="en-US" sz="1600">
                        <a:latin typeface="Cambria Math" charset="0"/>
                      </a:rPr>
                      <m:t> =</m:t>
                    </m:r>
                    <m:r>
                      <a:rPr lang="en-US" sz="1600" b="0" i="0" smtClean="0">
                        <a:latin typeface="Cambria Math" charset="0"/>
                        <a:cs typeface="+mj-cs"/>
                      </a:rPr>
                      <m:t>0</m:t>
                    </m:r>
                    <m:r>
                      <a:rPr lang="en-US" sz="1600" b="0" i="0" smtClean="0">
                        <a:latin typeface="Cambria Math" charset="0"/>
                        <a:cs typeface="+mj-cs"/>
                      </a:rPr>
                      <m:t>.</m:t>
                    </m:r>
                    <m:r>
                      <a:rPr lang="en-US" sz="1600" b="0" i="0" smtClean="0">
                        <a:latin typeface="Cambria Math" charset="0"/>
                        <a:cs typeface="+mj-cs"/>
                      </a:rPr>
                      <m:t>5</m:t>
                    </m:r>
                    <m:r>
                      <a:rPr lang="en-US" sz="1600" b="0" i="0" smtClean="0">
                        <a:latin typeface="Cambria Math" charset="0"/>
                        <a:cs typeface="+mj-cs"/>
                      </a:rPr>
                      <m:t>∗</m:t>
                    </m:r>
                    <m:r>
                      <a:rPr lang="en-US" sz="1600" b="0" i="0" smtClean="0">
                        <a:latin typeface="Cambria Math" charset="0"/>
                        <a:cs typeface="+mj-cs"/>
                      </a:rPr>
                      <m:t>0</m:t>
                    </m:r>
                    <m:r>
                      <a:rPr lang="en-US" sz="1600" b="0" i="0" smtClean="0">
                        <a:latin typeface="Cambria Math" charset="0"/>
                        <a:cs typeface="+mj-cs"/>
                      </a:rPr>
                      <m:t>.</m:t>
                    </m:r>
                    <m:r>
                      <a:rPr lang="en-US" sz="1600" b="0" i="0" smtClean="0">
                        <a:latin typeface="Cambria Math" charset="0"/>
                        <a:cs typeface="+mj-cs"/>
                      </a:rPr>
                      <m:t>9</m:t>
                    </m:r>
                    <m:r>
                      <a:rPr lang="en-US" sz="1600" b="0" i="0" smtClean="0">
                        <a:latin typeface="Cambria Math" charset="0"/>
                        <a:cs typeface="+mj-cs"/>
                      </a:rPr>
                      <m:t>= </m:t>
                    </m:r>
                  </m:oMath>
                </a14:m>
                <a:r>
                  <a:rPr lang="en-US" sz="1600" dirty="0" smtClean="0">
                    <a:cs typeface="+mj-cs"/>
                  </a:rPr>
                  <a:t>0.45</a:t>
                </a:r>
              </a:p>
              <a:p>
                <a:pPr marL="285750" indent="-285750">
                  <a:buFont typeface=".HelveticaNeueDeskInterface-Regular" charset="-120"/>
                  <a:buChar char="-"/>
                </a:pPr>
                <a:r>
                  <a:rPr lang="en-US" sz="1600" dirty="0" smtClean="0">
                    <a:cs typeface="+mj-cs"/>
                  </a:rPr>
                  <a:t> Thus,</a:t>
                </a:r>
              </a:p>
              <a:p>
                <a:r>
                  <a:rPr lang="en-US" sz="1600" dirty="0" smtClean="0">
                    <a:solidFill>
                      <a:schemeClr val="tx1"/>
                    </a:solidFill>
                    <a:latin typeface="Times New Roman" charset="0"/>
                    <a:ea typeface="Times New Roman" charset="0"/>
                    <a:cs typeface="+mj-cs"/>
                  </a:rPr>
                  <a:t>P(C</a:t>
                </a:r>
                <a:r>
                  <a:rPr lang="en-US" sz="1600" baseline="-25000" dirty="0" smtClean="0">
                    <a:solidFill>
                      <a:schemeClr val="tx1"/>
                    </a:solidFill>
                    <a:latin typeface="Times New Roman" charset="0"/>
                    <a:ea typeface="Times New Roman" charset="0"/>
                    <a:cs typeface="+mj-cs"/>
                  </a:rPr>
                  <a:t>4</a:t>
                </a:r>
                <a:r>
                  <a:rPr lang="en-US" sz="1600" dirty="0" smtClean="0">
                    <a:solidFill>
                      <a:schemeClr val="tx1"/>
                    </a:solidFill>
                    <a:latin typeface="Times New Roman" charset="0"/>
                    <a:ea typeface="Times New Roman" charset="0"/>
                    <a:cs typeface="+mj-cs"/>
                  </a:rPr>
                  <a:t>|R</a:t>
                </a:r>
                <a:r>
                  <a:rPr lang="en-US" sz="1600" dirty="0">
                    <a:solidFill>
                      <a:schemeClr val="tx1"/>
                    </a:solidFill>
                    <a:latin typeface="Times New Roman" charset="0"/>
                    <a:ea typeface="Times New Roman" charset="0"/>
                    <a:cs typeface="+mj-cs"/>
                  </a:rPr>
                  <a:t>) </a:t>
                </a:r>
                <a:r>
                  <a:rPr lang="en-US" sz="1600" dirty="0" smtClean="0">
                    <a:solidFill>
                      <a:schemeClr val="tx1"/>
                    </a:solidFill>
                    <a:latin typeface="Times New Roman" charset="0"/>
                    <a:ea typeface="Times New Roman" charset="0"/>
                    <a:cs typeface="+mj-cs"/>
                  </a:rPr>
                  <a:t>=</a:t>
                </a:r>
                <a14:m>
                  <m:oMath xmlns:m="http://schemas.openxmlformats.org/officeDocument/2006/math">
                    <m:r>
                      <a:rPr lang="ar-SA" sz="1600" b="0" i="0" smtClean="0">
                        <a:solidFill>
                          <a:schemeClr val="tx1"/>
                        </a:solidFill>
                        <a:latin typeface="Cambria Math" charset="0"/>
                        <a:cs typeface="+mj-cs"/>
                      </a:rPr>
                      <m:t> </m:t>
                    </m:r>
                    <m:f>
                      <m:fPr>
                        <m:ctrlPr>
                          <a:rPr lang="en-US" sz="1600" i="1">
                            <a:solidFill>
                              <a:schemeClr val="tx1"/>
                            </a:solidFill>
                            <a:latin typeface="Cambria Math" panose="02040503050406030204" pitchFamily="18" charset="0"/>
                            <a:cs typeface="+mj-cs"/>
                          </a:rPr>
                        </m:ctrlPr>
                      </m:fPr>
                      <m:num>
                        <m:r>
                          <a:rPr lang="en-US" sz="1600" b="1" i="1" smtClean="0">
                            <a:solidFill>
                              <a:schemeClr val="tx1"/>
                            </a:solidFill>
                            <a:latin typeface="Cambria Math" charset="0"/>
                            <a:ea typeface="Times New Roman" charset="0"/>
                            <a:cs typeface="+mj-cs"/>
                          </a:rPr>
                          <m:t>𝟎</m:t>
                        </m:r>
                        <m:r>
                          <a:rPr lang="en-US" sz="1600" b="1" i="1" smtClean="0">
                            <a:solidFill>
                              <a:schemeClr val="tx1"/>
                            </a:solidFill>
                            <a:latin typeface="Cambria Math" charset="0"/>
                            <a:ea typeface="Times New Roman" charset="0"/>
                            <a:cs typeface="+mj-cs"/>
                          </a:rPr>
                          <m:t>.</m:t>
                        </m:r>
                        <m:r>
                          <a:rPr lang="en-US" sz="1600" b="1" i="1" smtClean="0">
                            <a:solidFill>
                              <a:schemeClr val="tx1"/>
                            </a:solidFill>
                            <a:latin typeface="Cambria Math" charset="0"/>
                            <a:ea typeface="Times New Roman" charset="0"/>
                            <a:cs typeface="+mj-cs"/>
                          </a:rPr>
                          <m:t>𝟎𝟓</m:t>
                        </m:r>
                        <m:r>
                          <a:rPr lang="en-US" sz="1600" b="1" i="1">
                            <a:solidFill>
                              <a:schemeClr val="tx1"/>
                            </a:solidFill>
                            <a:latin typeface="Cambria Math" charset="0"/>
                            <a:ea typeface="Times New Roman" charset="0"/>
                            <a:cs typeface="+mj-cs"/>
                          </a:rPr>
                          <m:t>∗</m:t>
                        </m:r>
                        <m:r>
                          <a:rPr lang="en-US" sz="1600" b="1" i="1" smtClean="0">
                            <a:solidFill>
                              <a:schemeClr val="tx1"/>
                            </a:solidFill>
                            <a:latin typeface="Cambria Math" charset="0"/>
                            <a:ea typeface="Times New Roman" charset="0"/>
                            <a:cs typeface="+mj-cs"/>
                          </a:rPr>
                          <m:t>𝟎</m:t>
                        </m:r>
                        <m:r>
                          <a:rPr lang="en-US" sz="1600" b="1" i="1" smtClean="0">
                            <a:solidFill>
                              <a:schemeClr val="tx1"/>
                            </a:solidFill>
                            <a:latin typeface="Cambria Math" charset="0"/>
                            <a:ea typeface="Times New Roman" charset="0"/>
                            <a:cs typeface="+mj-cs"/>
                          </a:rPr>
                          <m:t>.</m:t>
                        </m:r>
                        <m:r>
                          <a:rPr lang="en-US" sz="1600" b="1" i="1" smtClean="0">
                            <a:solidFill>
                              <a:schemeClr val="tx1"/>
                            </a:solidFill>
                            <a:latin typeface="Cambria Math" charset="0"/>
                            <a:ea typeface="Times New Roman" charset="0"/>
                            <a:cs typeface="+mj-cs"/>
                          </a:rPr>
                          <m:t>𝟓</m:t>
                        </m:r>
                        <m:r>
                          <a:rPr lang="en-US" sz="1600" b="1" i="1" smtClean="0">
                            <a:solidFill>
                              <a:schemeClr val="tx1"/>
                            </a:solidFill>
                            <a:latin typeface="Cambria Math" charset="0"/>
                            <a:ea typeface="Times New Roman" charset="0"/>
                            <a:cs typeface="+mj-cs"/>
                          </a:rPr>
                          <m:t> </m:t>
                        </m:r>
                      </m:num>
                      <m:den>
                        <m:r>
                          <a:rPr lang="en-US" sz="1600" b="1" i="1" smtClean="0">
                            <a:solidFill>
                              <a:schemeClr val="tx1"/>
                            </a:solidFill>
                            <a:latin typeface="Cambria Math" charset="0"/>
                            <a:ea typeface="Times New Roman" charset="0"/>
                          </a:rPr>
                          <m:t>𝟎</m:t>
                        </m:r>
                        <m:r>
                          <a:rPr lang="en-US" sz="1600" b="1" i="0" smtClean="0">
                            <a:solidFill>
                              <a:schemeClr val="tx1"/>
                            </a:solidFill>
                            <a:latin typeface="Cambria Math" charset="0"/>
                            <a:ea typeface="Times New Roman" charset="0"/>
                          </a:rPr>
                          <m:t>.</m:t>
                        </m:r>
                        <m:r>
                          <a:rPr lang="en-US" sz="1600" b="1" i="0" smtClean="0">
                            <a:solidFill>
                              <a:schemeClr val="tx1"/>
                            </a:solidFill>
                            <a:latin typeface="Cambria Math" charset="0"/>
                            <a:ea typeface="Times New Roman" charset="0"/>
                          </a:rPr>
                          <m:t>𝟎𝟑</m:t>
                        </m:r>
                        <m:r>
                          <a:rPr lang="en-US" sz="1600" b="1">
                            <a:solidFill>
                              <a:schemeClr val="tx1"/>
                            </a:solidFill>
                            <a:latin typeface="Cambria Math" charset="0"/>
                            <a:ea typeface="Times New Roman" charset="0"/>
                            <a:cs typeface="+mj-cs"/>
                          </a:rPr>
                          <m:t>+</m:t>
                        </m:r>
                        <m:r>
                          <a:rPr lang="en-US" sz="1600" b="1" i="1" smtClean="0">
                            <a:solidFill>
                              <a:schemeClr val="tx1"/>
                            </a:solidFill>
                            <a:latin typeface="Cambria Math" charset="0"/>
                            <a:ea typeface="Times New Roman" charset="0"/>
                            <a:cs typeface="+mj-cs"/>
                          </a:rPr>
                          <m:t>𝟎</m:t>
                        </m:r>
                        <m:r>
                          <a:rPr lang="en-US" sz="1600" b="1" i="1" smtClean="0">
                            <a:solidFill>
                              <a:schemeClr val="tx1"/>
                            </a:solidFill>
                            <a:latin typeface="Cambria Math" charset="0"/>
                            <a:ea typeface="Times New Roman" charset="0"/>
                            <a:cs typeface="+mj-cs"/>
                          </a:rPr>
                          <m:t>.</m:t>
                        </m:r>
                        <m:r>
                          <a:rPr lang="en-US" sz="1600" b="1" i="1" smtClean="0">
                            <a:solidFill>
                              <a:schemeClr val="tx1"/>
                            </a:solidFill>
                            <a:latin typeface="Cambria Math" charset="0"/>
                            <a:ea typeface="Times New Roman" charset="0"/>
                            <a:cs typeface="+mj-cs"/>
                          </a:rPr>
                          <m:t>𝟒𝟓</m:t>
                        </m:r>
                        <m:r>
                          <a:rPr lang="en-US" sz="1600" b="1" i="1" smtClean="0">
                            <a:solidFill>
                              <a:schemeClr val="tx1"/>
                            </a:solidFill>
                            <a:latin typeface="Cambria Math" charset="0"/>
                            <a:ea typeface="Times New Roman" charset="0"/>
                            <a:cs typeface="+mj-cs"/>
                          </a:rPr>
                          <m:t>∗</m:t>
                        </m:r>
                        <m:r>
                          <a:rPr lang="en-US" sz="1600" b="1" i="1" smtClean="0">
                            <a:solidFill>
                              <a:schemeClr val="tx1"/>
                            </a:solidFill>
                            <a:latin typeface="Cambria Math" charset="0"/>
                            <a:ea typeface="Times New Roman" charset="0"/>
                            <a:cs typeface="+mj-cs"/>
                          </a:rPr>
                          <m:t>𝟎</m:t>
                        </m:r>
                        <m:r>
                          <a:rPr lang="en-US" sz="1600" b="1" i="1" smtClean="0">
                            <a:solidFill>
                              <a:schemeClr val="tx1"/>
                            </a:solidFill>
                            <a:latin typeface="Cambria Math" charset="0"/>
                            <a:ea typeface="Times New Roman" charset="0"/>
                            <a:cs typeface="+mj-cs"/>
                          </a:rPr>
                          <m:t>.</m:t>
                        </m:r>
                        <m:r>
                          <a:rPr lang="en-US" sz="1600" b="1" i="1" smtClean="0">
                            <a:solidFill>
                              <a:schemeClr val="tx1"/>
                            </a:solidFill>
                            <a:latin typeface="Cambria Math" charset="0"/>
                            <a:ea typeface="Times New Roman" charset="0"/>
                            <a:cs typeface="+mj-cs"/>
                          </a:rPr>
                          <m:t>𝟓</m:t>
                        </m:r>
                      </m:den>
                    </m:f>
                    <m:r>
                      <a:rPr lang="en-US" sz="1600" b="0" i="0" smtClean="0">
                        <a:solidFill>
                          <a:schemeClr val="tx1"/>
                        </a:solidFill>
                        <a:latin typeface="Cambria Math" charset="0"/>
                        <a:ea typeface="Times New Roman" charset="0"/>
                        <a:cs typeface="+mj-cs"/>
                      </a:rPr>
                      <m:t>=</m:t>
                    </m:r>
                    <m:f>
                      <m:fPr>
                        <m:ctrlPr>
                          <a:rPr lang="en-US" sz="1600" i="1" smtClean="0">
                            <a:solidFill>
                              <a:schemeClr val="tx1"/>
                            </a:solidFill>
                            <a:latin typeface="Cambria Math" panose="02040503050406030204" pitchFamily="18" charset="0"/>
                          </a:rPr>
                        </m:ctrlPr>
                      </m:fPr>
                      <m:num>
                        <m:r>
                          <a:rPr lang="en-US" sz="1600" b="1" i="1" smtClean="0">
                            <a:solidFill>
                              <a:schemeClr val="tx1"/>
                            </a:solidFill>
                            <a:latin typeface="Cambria Math" charset="0"/>
                            <a:ea typeface="Times New Roman" charset="0"/>
                          </a:rPr>
                          <m:t>𝟎</m:t>
                        </m:r>
                        <m:r>
                          <a:rPr lang="en-US" sz="1600" b="1" i="1" smtClean="0">
                            <a:solidFill>
                              <a:schemeClr val="tx1"/>
                            </a:solidFill>
                            <a:latin typeface="Cambria Math" charset="0"/>
                            <a:ea typeface="Times New Roman" charset="0"/>
                          </a:rPr>
                          <m:t>.</m:t>
                        </m:r>
                        <m:r>
                          <a:rPr lang="en-US" sz="1600" b="1" i="1" smtClean="0">
                            <a:solidFill>
                              <a:schemeClr val="tx1"/>
                            </a:solidFill>
                            <a:latin typeface="Cambria Math" charset="0"/>
                            <a:ea typeface="Times New Roman" charset="0"/>
                          </a:rPr>
                          <m:t>𝟎𝟑</m:t>
                        </m:r>
                      </m:num>
                      <m:den>
                        <m:r>
                          <a:rPr lang="en-US" sz="1600" b="1" i="1" smtClean="0">
                            <a:solidFill>
                              <a:schemeClr val="tx1"/>
                            </a:solidFill>
                            <a:latin typeface="Cambria Math" charset="0"/>
                            <a:ea typeface="Times New Roman" charset="0"/>
                          </a:rPr>
                          <m:t>𝟎</m:t>
                        </m:r>
                        <m:r>
                          <a:rPr lang="en-US" sz="1600" b="1" i="1" smtClean="0">
                            <a:solidFill>
                              <a:schemeClr val="tx1"/>
                            </a:solidFill>
                            <a:latin typeface="Cambria Math" charset="0"/>
                            <a:ea typeface="Times New Roman" charset="0"/>
                          </a:rPr>
                          <m:t>.</m:t>
                        </m:r>
                        <m:r>
                          <a:rPr lang="en-US" sz="1600" b="1" i="1" smtClean="0">
                            <a:solidFill>
                              <a:schemeClr val="tx1"/>
                            </a:solidFill>
                            <a:latin typeface="Cambria Math" charset="0"/>
                            <a:ea typeface="Times New Roman" charset="0"/>
                          </a:rPr>
                          <m:t>𝟎𝟑</m:t>
                        </m:r>
                        <m:r>
                          <a:rPr lang="en-US" sz="1600" b="1">
                            <a:solidFill>
                              <a:schemeClr val="tx1"/>
                            </a:solidFill>
                            <a:latin typeface="Cambria Math" charset="0"/>
                            <a:ea typeface="Times New Roman" charset="0"/>
                          </a:rPr>
                          <m:t>+</m:t>
                        </m:r>
                        <m:r>
                          <a:rPr lang="en-US" sz="1600" b="1" i="1" smtClean="0">
                            <a:solidFill>
                              <a:schemeClr val="tx1"/>
                            </a:solidFill>
                            <a:latin typeface="Cambria Math" charset="0"/>
                            <a:ea typeface="Times New Roman" charset="0"/>
                          </a:rPr>
                          <m:t>𝟎</m:t>
                        </m:r>
                        <m:r>
                          <a:rPr lang="en-US" sz="1600" b="1" i="1" smtClean="0">
                            <a:solidFill>
                              <a:schemeClr val="tx1"/>
                            </a:solidFill>
                            <a:latin typeface="Cambria Math" charset="0"/>
                            <a:ea typeface="Times New Roman" charset="0"/>
                          </a:rPr>
                          <m:t>.</m:t>
                        </m:r>
                        <m:r>
                          <a:rPr lang="en-US" sz="1600" b="1" i="1" smtClean="0">
                            <a:solidFill>
                              <a:schemeClr val="tx1"/>
                            </a:solidFill>
                            <a:latin typeface="Cambria Math" charset="0"/>
                            <a:ea typeface="Times New Roman" charset="0"/>
                          </a:rPr>
                          <m:t>𝟐𝟑</m:t>
                        </m:r>
                      </m:den>
                    </m:f>
                    <m:r>
                      <a:rPr lang="en-US" sz="1600" b="0" i="0" smtClean="0">
                        <a:solidFill>
                          <a:schemeClr val="tx1"/>
                        </a:solidFill>
                        <a:latin typeface="Cambria Math" charset="0"/>
                        <a:ea typeface="Times New Roman" charset="0"/>
                      </a:rPr>
                      <m:t>=</m:t>
                    </m:r>
                    <m:f>
                      <m:fPr>
                        <m:ctrlPr>
                          <a:rPr lang="en-US" sz="1600" i="1">
                            <a:solidFill>
                              <a:schemeClr val="tx1"/>
                            </a:solidFill>
                            <a:latin typeface="Cambria Math" panose="02040503050406030204" pitchFamily="18" charset="0"/>
                          </a:rPr>
                        </m:ctrlPr>
                      </m:fPr>
                      <m:num>
                        <m:r>
                          <a:rPr lang="en-US" sz="1600" b="1" i="1">
                            <a:solidFill>
                              <a:schemeClr val="tx1"/>
                            </a:solidFill>
                            <a:latin typeface="Cambria Math" charset="0"/>
                            <a:ea typeface="Times New Roman" charset="0"/>
                          </a:rPr>
                          <m:t>𝟎</m:t>
                        </m:r>
                        <m:r>
                          <a:rPr lang="en-US" sz="1600" b="1" i="1">
                            <a:solidFill>
                              <a:schemeClr val="tx1"/>
                            </a:solidFill>
                            <a:latin typeface="Cambria Math" charset="0"/>
                            <a:ea typeface="Times New Roman" charset="0"/>
                          </a:rPr>
                          <m:t>.</m:t>
                        </m:r>
                        <m:r>
                          <a:rPr lang="en-US" sz="1600" b="1" i="1">
                            <a:solidFill>
                              <a:schemeClr val="tx1"/>
                            </a:solidFill>
                            <a:latin typeface="Cambria Math" charset="0"/>
                            <a:ea typeface="Times New Roman" charset="0"/>
                          </a:rPr>
                          <m:t>𝟎𝟑</m:t>
                        </m:r>
                      </m:num>
                      <m:den>
                        <m:r>
                          <a:rPr lang="en-US" sz="1600" b="1" i="1">
                            <a:solidFill>
                              <a:schemeClr val="tx1"/>
                            </a:solidFill>
                            <a:latin typeface="Cambria Math" charset="0"/>
                            <a:ea typeface="Times New Roman" charset="0"/>
                          </a:rPr>
                          <m:t>𝟎</m:t>
                        </m:r>
                        <m:r>
                          <a:rPr lang="en-US" sz="1600" b="1" i="1" smtClean="0">
                            <a:solidFill>
                              <a:schemeClr val="tx1"/>
                            </a:solidFill>
                            <a:latin typeface="Cambria Math" charset="0"/>
                            <a:ea typeface="Times New Roman" charset="0"/>
                          </a:rPr>
                          <m:t>.</m:t>
                        </m:r>
                        <m:r>
                          <a:rPr lang="en-US" sz="1600" b="1" i="1" smtClean="0">
                            <a:solidFill>
                              <a:schemeClr val="tx1"/>
                            </a:solidFill>
                            <a:latin typeface="Cambria Math" charset="0"/>
                            <a:ea typeface="Times New Roman" charset="0"/>
                          </a:rPr>
                          <m:t>𝟐𝟔</m:t>
                        </m:r>
                      </m:den>
                    </m:f>
                    <m:r>
                      <a:rPr lang="en-US" sz="1600" b="0" i="1" smtClean="0">
                        <a:solidFill>
                          <a:schemeClr val="tx1"/>
                        </a:solidFill>
                        <a:latin typeface="Cambria Math" charset="0"/>
                        <a:ea typeface="Times New Roman" charset="0"/>
                      </a:rPr>
                      <m:t>=</m:t>
                    </m:r>
                    <m:r>
                      <a:rPr lang="en-US" sz="1600" i="1" smtClean="0">
                        <a:solidFill>
                          <a:schemeClr val="tx1"/>
                        </a:solidFill>
                        <a:latin typeface="Cambria Math" charset="0"/>
                      </a:rPr>
                      <m:t>0</m:t>
                    </m:r>
                  </m:oMath>
                </a14:m>
                <a:r>
                  <a:rPr lang="en-US" sz="1600" dirty="0" smtClean="0">
                    <a:solidFill>
                      <a:schemeClr val="tx1"/>
                    </a:solidFill>
                    <a:cs typeface="+mj-cs"/>
                  </a:rPr>
                  <a:t>.12</a:t>
                </a:r>
                <a:endParaRPr lang="en-US" sz="1600" dirty="0">
                  <a:solidFill>
                    <a:schemeClr val="tx1"/>
                  </a:solidFill>
                  <a:cs typeface="+mj-cs"/>
                </a:endParaRPr>
              </a:p>
            </p:txBody>
          </p:sp>
        </mc:Choice>
        <mc:Fallback xmlns="">
          <p:sp>
            <p:nvSpPr>
              <p:cNvPr id="35" name="Rectangle 34"/>
              <p:cNvSpPr>
                <a:spLocks noRot="1" noChangeAspect="1" noMove="1" noResize="1" noEditPoints="1" noAdjustHandles="1" noChangeArrowheads="1" noChangeShapeType="1" noTextEdit="1"/>
              </p:cNvSpPr>
              <p:nvPr/>
            </p:nvSpPr>
            <p:spPr>
              <a:xfrm>
                <a:off x="228256" y="671837"/>
                <a:ext cx="8806240" cy="5290872"/>
              </a:xfrm>
              <a:prstGeom prst="rect">
                <a:avLst/>
              </a:prstGeom>
              <a:blipFill rotWithShape="0">
                <a:blip r:embed="rId3"/>
                <a:stretch>
                  <a:fillRect l="-346" t="-346" b="-5415"/>
                </a:stretch>
              </a:blipFill>
            </p:spPr>
            <p:txBody>
              <a:bodyPr/>
              <a:lstStyle/>
              <a:p>
                <a:r>
                  <a:rPr lang="en-US">
                    <a:noFill/>
                  </a:rPr>
                  <a:t> </a:t>
                </a:r>
              </a:p>
            </p:txBody>
          </p:sp>
        </mc:Fallback>
      </mc:AlternateContent>
      <p:sp>
        <p:nvSpPr>
          <p:cNvPr id="36" name="Title 1"/>
          <p:cNvSpPr txBox="1">
            <a:spLocks/>
          </p:cNvSpPr>
          <p:nvPr/>
        </p:nvSpPr>
        <p:spPr>
          <a:xfrm>
            <a:off x="118753" y="0"/>
            <a:ext cx="9025247" cy="44695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smtClean="0">
                <a:latin typeface="Times New Roman" charset="0"/>
                <a:ea typeface="Times New Roman" charset="0"/>
                <a:cs typeface="Times New Roman" charset="0"/>
              </a:rPr>
              <a:t>The explaining of computing the probability of the concepts</a:t>
            </a:r>
            <a:endParaRPr lang="en-US" sz="2400" b="1">
              <a:latin typeface="Times New Roman" charset="0"/>
              <a:ea typeface="Times New Roman" charset="0"/>
              <a:cs typeface="Times New Roman" charset="0"/>
            </a:endParaRPr>
          </a:p>
        </p:txBody>
      </p:sp>
    </p:spTree>
    <p:extLst>
      <p:ext uri="{BB962C8B-B14F-4D97-AF65-F5344CB8AC3E}">
        <p14:creationId xmlns:p14="http://schemas.microsoft.com/office/powerpoint/2010/main" val="55054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8F3DF5-46B4-354D-BEB6-FC8B3F9E8E19}" type="slidenum">
              <a:rPr lang="en-US" smtClean="0"/>
              <a:t>74</a:t>
            </a:fld>
            <a:endParaRPr lang="en-US"/>
          </a:p>
        </p:txBody>
      </p:sp>
      <p:sp>
        <p:nvSpPr>
          <p:cNvPr id="36" name="Title 1"/>
          <p:cNvSpPr txBox="1">
            <a:spLocks/>
          </p:cNvSpPr>
          <p:nvPr/>
        </p:nvSpPr>
        <p:spPr>
          <a:xfrm>
            <a:off x="118753" y="0"/>
            <a:ext cx="9025247" cy="6084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smtClean="0">
                <a:latin typeface="Times New Roman" charset="0"/>
                <a:ea typeface="Times New Roman" charset="0"/>
                <a:cs typeface="Times New Roman" charset="0"/>
              </a:rPr>
              <a:t>The Prove of the multiplication</a:t>
            </a:r>
            <a:endParaRPr lang="en-US" sz="2400" b="1">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11" name="Rectangle 10"/>
              <p:cNvSpPr/>
              <p:nvPr/>
            </p:nvSpPr>
            <p:spPr>
              <a:xfrm>
                <a:off x="118753" y="2577803"/>
                <a:ext cx="9025247" cy="4160626"/>
              </a:xfrm>
              <a:prstGeom prst="rect">
                <a:avLst/>
              </a:prstGeom>
            </p:spPr>
            <p:txBody>
              <a:bodyPr wrap="square">
                <a:spAutoFit/>
              </a:bodyPr>
              <a:lstStyle/>
              <a:p>
                <a:pPr marL="285750" indent="-285750">
                  <a:buFont typeface="Wingdings" charset="2"/>
                  <a:buChar char="§"/>
                </a:pPr>
                <a14:m>
                  <m:oMath xmlns:m="http://schemas.openxmlformats.org/officeDocument/2006/math">
                    <m:r>
                      <m:rPr>
                        <m:sty m:val="p"/>
                      </m:rPr>
                      <a:rPr lang="en-US" sz="1600" smtClean="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nor/>
                          </m:rPr>
                          <a:rPr lang="en-US" sz="1600" b="0" i="0" smtClean="0">
                            <a:latin typeface="Times New Roman" charset="0"/>
                            <a:ea typeface="Times New Roman" charset="0"/>
                            <a:cs typeface="Times New Roman" charset="0"/>
                          </a:rPr>
                          <m:t>C</m:t>
                        </m:r>
                        <m:r>
                          <a:rPr lang="en-US" sz="1600" b="0" i="0" baseline="-25000" smtClean="0">
                            <a:solidFill>
                              <a:srgbClr val="000000"/>
                            </a:solidFill>
                            <a:latin typeface="Cambria Math" charset="0"/>
                            <a:ea typeface="Times New Roman" charset="0"/>
                            <a:cs typeface="Times New Roman" charset="0"/>
                          </a:rPr>
                          <m:t>1</m:t>
                        </m:r>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0" smtClean="0">
                                <a:solidFill>
                                  <a:srgbClr val="000000"/>
                                </a:solidFill>
                                <a:latin typeface="Cambria Math" charset="0"/>
                                <a:ea typeface="Times New Roman" charset="0"/>
                                <a:cs typeface="Times New Roman" charset="0"/>
                              </a:rPr>
                              <m:t>C</m:t>
                            </m:r>
                          </m:e>
                          <m:sub>
                            <m:r>
                              <a:rPr lang="en-US" sz="1600">
                                <a:solidFill>
                                  <a:srgbClr val="000000"/>
                                </a:solidFill>
                                <a:latin typeface="Cambria Math" charset="0"/>
                                <a:ea typeface="Times New Roman" charset="0"/>
                                <a:cs typeface="Times New Roman" charset="0"/>
                              </a:rPr>
                              <m:t>3</m:t>
                            </m:r>
                          </m:sub>
                        </m:sSub>
                      </m:e>
                    </m:d>
                    <m:r>
                      <a:rPr lang="en-US" sz="1600">
                        <a:solidFill>
                          <a:srgbClr val="000000"/>
                        </a:solidFill>
                        <a:latin typeface="Cambria Math" charset="0"/>
                        <a:ea typeface="Times New Roman" charset="0"/>
                        <a:cs typeface="Times New Roman" charset="0"/>
                      </a:rPr>
                      <m:t>= </m:t>
                    </m:r>
                    <m:f>
                      <m:fPr>
                        <m:ctrlPr>
                          <a:rPr lang="en-US" sz="1600" i="1">
                            <a:latin typeface="Cambria Math" panose="02040503050406030204" pitchFamily="18" charset="0"/>
                            <a:ea typeface="Times New Roman" charset="0"/>
                            <a:cs typeface="Times New Roman" charset="0"/>
                          </a:rPr>
                        </m:ctrlPr>
                      </m:fPr>
                      <m:num>
                        <m:r>
                          <m:rPr>
                            <m:nor/>
                          </m:rPr>
                          <a:rPr lang="en-US" sz="1600">
                            <a:latin typeface="Times New Roman" charset="0"/>
                            <a:ea typeface="Times New Roman" charset="0"/>
                            <a:cs typeface="Times New Roman" charset="0"/>
                          </a:rPr>
                          <m:t>P</m:t>
                        </m:r>
                        <m:r>
                          <m:rPr>
                            <m:nor/>
                          </m:rPr>
                          <a:rPr lang="en-US" sz="1600">
                            <a:latin typeface="Times New Roman" charset="0"/>
                            <a:ea typeface="Times New Roman" charset="0"/>
                            <a:cs typeface="Times New Roman" charset="0"/>
                          </a:rPr>
                          <m:t>(</m:t>
                        </m:r>
                        <m:r>
                          <m:rPr>
                            <m:nor/>
                          </m:rPr>
                          <a:rPr lang="en-US" sz="1600" b="0" i="0" smtClean="0">
                            <a:latin typeface="Times New Roman" charset="0"/>
                            <a:ea typeface="Times New Roman" charset="0"/>
                            <a:cs typeface="Times New Roman" charset="0"/>
                          </a:rPr>
                          <m:t>C</m:t>
                        </m:r>
                        <m:r>
                          <a:rPr lang="en-US" sz="1600" b="0" i="0" baseline="-25000" smtClean="0">
                            <a:latin typeface="Cambria Math" charset="0"/>
                            <a:ea typeface="Times New Roman" charset="0"/>
                            <a:cs typeface="Times New Roman" charset="0"/>
                          </a:rPr>
                          <m:t>1</m:t>
                        </m:r>
                        <m:r>
                          <a:rPr lang="en-US" sz="1600" b="0" i="0" smtClean="0">
                            <a:latin typeface="Cambria Math" charset="0"/>
                            <a:ea typeface="Times New Roman" charset="0"/>
                            <a:cs typeface="Times New Roman" charset="0"/>
                          </a:rPr>
                          <m:t>⋂</m:t>
                        </m:r>
                        <m:sSub>
                          <m:sSubPr>
                            <m:ctrlPr>
                              <a:rPr lang="en-US" sz="1600" i="1">
                                <a:latin typeface="Cambria Math" panose="02040503050406030204" pitchFamily="18" charset="0"/>
                                <a:ea typeface="Times New Roman" charset="0"/>
                                <a:cs typeface="Times New Roman" charset="0"/>
                              </a:rPr>
                            </m:ctrlPr>
                          </m:sSubPr>
                          <m:e>
                            <m:r>
                              <m:rPr>
                                <m:nor/>
                              </m:rPr>
                              <a:rPr lang="en-US" sz="1600" b="0" i="0" smtClean="0">
                                <a:latin typeface="Times New Roman" charset="0"/>
                                <a:ea typeface="Times New Roman" charset="0"/>
                                <a:cs typeface="Times New Roman" charset="0"/>
                              </a:rPr>
                              <m:t>C</m:t>
                            </m:r>
                          </m:e>
                          <m:sub>
                            <m:r>
                              <a:rPr lang="en-US" sz="1600">
                                <a:latin typeface="Cambria Math" charset="0"/>
                                <a:ea typeface="Times New Roman" charset="0"/>
                                <a:cs typeface="Times New Roman" charset="0"/>
                              </a:rPr>
                              <m:t>3</m:t>
                            </m:r>
                          </m:sub>
                        </m:sSub>
                        <m:r>
                          <a:rPr lang="en-US" sz="1600">
                            <a:latin typeface="Cambria Math" charset="0"/>
                            <a:ea typeface="Times New Roman" charset="0"/>
                            <a:cs typeface="Times New Roman" charset="0"/>
                          </a:rPr>
                          <m:t>)</m:t>
                        </m:r>
                      </m:num>
                      <m:den>
                        <m:r>
                          <m:rPr>
                            <m:nor/>
                          </m:rPr>
                          <a:rPr lang="en-US" sz="1600">
                            <a:latin typeface="Times New Roman" charset="0"/>
                            <a:ea typeface="Times New Roman" charset="0"/>
                            <a:cs typeface="Times New Roman" charset="0"/>
                          </a:rPr>
                          <m:t>P</m:t>
                        </m:r>
                        <m:r>
                          <m:rPr>
                            <m:nor/>
                          </m:rPr>
                          <a:rPr lang="en-US" sz="1600">
                            <a:latin typeface="Times New Roman" charset="0"/>
                            <a:ea typeface="Times New Roman" charset="0"/>
                            <a:cs typeface="Times New Roman" charset="0"/>
                          </a:rPr>
                          <m:t>(</m:t>
                        </m:r>
                        <m:r>
                          <m:rPr>
                            <m:nor/>
                          </m:rPr>
                          <a:rPr lang="en-US" sz="1600" b="0" i="0" smtClean="0">
                            <a:latin typeface="Times New Roman" charset="0"/>
                            <a:ea typeface="Times New Roman" charset="0"/>
                            <a:cs typeface="Times New Roman" charset="0"/>
                          </a:rPr>
                          <m:t>C</m:t>
                        </m:r>
                        <m:r>
                          <m:rPr>
                            <m:nor/>
                          </m:rPr>
                          <a:rPr lang="en-US" sz="1600" b="0" i="0" baseline="-25000" smtClean="0">
                            <a:latin typeface="Times New Roman" charset="0"/>
                            <a:ea typeface="Times New Roman" charset="0"/>
                            <a:cs typeface="Times New Roman" charset="0"/>
                          </a:rPr>
                          <m:t>3</m:t>
                        </m:r>
                        <m:r>
                          <m:rPr>
                            <m:nor/>
                          </m:rPr>
                          <a:rPr lang="en-US" sz="1600" b="0" i="0" smtClean="0">
                            <a:latin typeface="Times New Roman" charset="0"/>
                            <a:ea typeface="Times New Roman" charset="0"/>
                            <a:cs typeface="Times New Roman" charset="0"/>
                          </a:rPr>
                          <m:t>)</m:t>
                        </m:r>
                      </m:den>
                    </m:f>
                  </m:oMath>
                </a14:m>
                <a:r>
                  <a:rPr lang="en-US" sz="1600" dirty="0" smtClean="0">
                    <a:latin typeface="Times New Roman" charset="0"/>
                    <a:ea typeface="Times New Roman" charset="0"/>
                    <a:cs typeface="Times New Roman" charset="0"/>
                  </a:rPr>
                  <a:t> =  </a:t>
                </a:r>
                <a14:m>
                  <m:oMath xmlns:m="http://schemas.openxmlformats.org/officeDocument/2006/math">
                    <m:f>
                      <m:fPr>
                        <m:ctrlPr>
                          <a:rPr lang="en-US" sz="1600" i="1">
                            <a:latin typeface="Cambria Math" panose="02040503050406030204" pitchFamily="18" charset="0"/>
                            <a:ea typeface="Times New Roman" charset="0"/>
                            <a:cs typeface="Times New Roman" charset="0"/>
                          </a:rPr>
                        </m:ctrlPr>
                      </m:fPr>
                      <m:num>
                        <m:r>
                          <m:rPr>
                            <m:nor/>
                          </m:rPr>
                          <a:rPr lang="en-US" sz="1600">
                            <a:latin typeface="Times New Roman" charset="0"/>
                            <a:ea typeface="Times New Roman" charset="0"/>
                            <a:cs typeface="Times New Roman" charset="0"/>
                          </a:rPr>
                          <m:t>P</m:t>
                        </m:r>
                        <m:r>
                          <m:rPr>
                            <m:nor/>
                          </m:rPr>
                          <a:rPr lang="en-US" sz="1600">
                            <a:latin typeface="Times New Roman" charset="0"/>
                            <a:ea typeface="Times New Roman" charset="0"/>
                            <a:cs typeface="Times New Roman" charset="0"/>
                          </a:rPr>
                          <m:t>(</m:t>
                        </m:r>
                        <m:r>
                          <m:rPr>
                            <m:nor/>
                          </m:rPr>
                          <a:rPr lang="en-US" sz="1600" b="0" i="0" smtClean="0">
                            <a:latin typeface="Times New Roman" charset="0"/>
                            <a:ea typeface="Times New Roman" charset="0"/>
                            <a:cs typeface="Times New Roman" charset="0"/>
                          </a:rPr>
                          <m:t>C</m:t>
                        </m:r>
                        <m:r>
                          <a:rPr lang="en-US" sz="1600" baseline="-25000" smtClean="0">
                            <a:latin typeface="Cambria Math" charset="0"/>
                            <a:ea typeface="Times New Roman" charset="0"/>
                            <a:cs typeface="Times New Roman" charset="0"/>
                          </a:rPr>
                          <m:t>1</m:t>
                        </m:r>
                        <m:r>
                          <a:rPr lang="en-US" sz="1600" smtClean="0">
                            <a:latin typeface="Cambria Math" charset="0"/>
                            <a:ea typeface="Times New Roman" charset="0"/>
                            <a:cs typeface="Times New Roman" charset="0"/>
                          </a:rPr>
                          <m:t>)</m:t>
                        </m:r>
                        <m:r>
                          <a:rPr lang="en-US" sz="1600">
                            <a:latin typeface="Cambria Math" charset="0"/>
                            <a:ea typeface="Times New Roman" charset="0"/>
                            <a:cs typeface="Times New Roman" charset="0"/>
                          </a:rPr>
                          <m:t>∗</m:t>
                        </m:r>
                        <m:r>
                          <m:rPr>
                            <m:nor/>
                          </m:rPr>
                          <a:rPr lang="en-US" sz="1600">
                            <a:latin typeface="Times New Roman" charset="0"/>
                            <a:ea typeface="Times New Roman" charset="0"/>
                            <a:cs typeface="Times New Roman" charset="0"/>
                          </a:rPr>
                          <m:t>P</m:t>
                        </m:r>
                        <m:r>
                          <m:rPr>
                            <m:nor/>
                          </m:rPr>
                          <a:rPr lang="en-US" sz="1600">
                            <a:latin typeface="Times New Roman" charset="0"/>
                            <a:ea typeface="Times New Roman" charset="0"/>
                            <a:cs typeface="Times New Roman" charset="0"/>
                          </a:rPr>
                          <m:t>(</m:t>
                        </m:r>
                        <m:r>
                          <m:rPr>
                            <m:nor/>
                          </m:rPr>
                          <a:rPr lang="en-US" sz="1600" b="0" i="0" smtClean="0">
                            <a:latin typeface="Times New Roman" charset="0"/>
                            <a:ea typeface="Times New Roman" charset="0"/>
                            <a:cs typeface="Times New Roman" charset="0"/>
                          </a:rPr>
                          <m:t>C</m:t>
                        </m:r>
                        <m:r>
                          <a:rPr lang="en-US" sz="1600" b="0" i="0" baseline="-25000" smtClean="0">
                            <a:latin typeface="Cambria Math" charset="0"/>
                            <a:ea typeface="Times New Roman" charset="0"/>
                            <a:cs typeface="Times New Roman" charset="0"/>
                          </a:rPr>
                          <m:t>3</m:t>
                        </m:r>
                        <m:r>
                          <a:rPr lang="en-US" sz="1600">
                            <a:latin typeface="Cambria Math" charset="0"/>
                            <a:ea typeface="Times New Roman" charset="0"/>
                            <a:cs typeface="Times New Roman" charset="0"/>
                          </a:rPr>
                          <m:t>)</m:t>
                        </m:r>
                      </m:num>
                      <m:den>
                        <m:r>
                          <m:rPr>
                            <m:nor/>
                          </m:rPr>
                          <a:rPr lang="en-US" sz="1600">
                            <a:latin typeface="Times New Roman" charset="0"/>
                            <a:ea typeface="Times New Roman" charset="0"/>
                            <a:cs typeface="Times New Roman" charset="0"/>
                          </a:rPr>
                          <m:t>P</m:t>
                        </m:r>
                        <m:r>
                          <m:rPr>
                            <m:nor/>
                          </m:rPr>
                          <a:rPr lang="en-US" sz="1600">
                            <a:latin typeface="Times New Roman" charset="0"/>
                            <a:ea typeface="Times New Roman" charset="0"/>
                            <a:cs typeface="Times New Roman" charset="0"/>
                          </a:rPr>
                          <m:t>(</m:t>
                        </m:r>
                        <m:r>
                          <m:rPr>
                            <m:nor/>
                          </m:rPr>
                          <a:rPr lang="en-US" sz="1600" b="0" i="0" smtClean="0">
                            <a:latin typeface="Times New Roman" charset="0"/>
                            <a:ea typeface="Times New Roman" charset="0"/>
                            <a:cs typeface="Times New Roman" charset="0"/>
                          </a:rPr>
                          <m:t>C</m:t>
                        </m:r>
                        <m:r>
                          <m:rPr>
                            <m:nor/>
                          </m:rPr>
                          <a:rPr lang="en-US" sz="1600" baseline="-25000">
                            <a:latin typeface="Times New Roman" charset="0"/>
                            <a:ea typeface="Times New Roman" charset="0"/>
                            <a:cs typeface="Times New Roman" charset="0"/>
                          </a:rPr>
                          <m:t>3</m:t>
                        </m:r>
                        <m:r>
                          <m:rPr>
                            <m:nor/>
                          </m:rPr>
                          <a:rPr lang="en-US" sz="1600">
                            <a:latin typeface="Times New Roman" charset="0"/>
                            <a:ea typeface="Times New Roman" charset="0"/>
                            <a:cs typeface="Times New Roman" charset="0"/>
                          </a:rPr>
                          <m:t>)</m:t>
                        </m:r>
                      </m:den>
                    </m:f>
                  </m:oMath>
                </a14:m>
                <a:r>
                  <a:rPr lang="en-US" sz="1600" dirty="0" smtClean="0">
                    <a:latin typeface="Times New Roman" charset="0"/>
                    <a:ea typeface="Times New Roman" charset="0"/>
                    <a:cs typeface="Times New Roman" charset="0"/>
                  </a:rPr>
                  <a:t> = </a:t>
                </a:r>
                <a14:m>
                  <m:oMath xmlns:m="http://schemas.openxmlformats.org/officeDocument/2006/math">
                    <m:r>
                      <m:rPr>
                        <m:nor/>
                      </m:rPr>
                      <a:rPr lang="en-US" sz="1600">
                        <a:latin typeface="Times New Roman" charset="0"/>
                        <a:ea typeface="Times New Roman" charset="0"/>
                        <a:cs typeface="Times New Roman" charset="0"/>
                      </a:rPr>
                      <m:t>P</m:t>
                    </m:r>
                    <m:r>
                      <m:rPr>
                        <m:nor/>
                      </m:rPr>
                      <a:rPr lang="en-US" sz="1600">
                        <a:latin typeface="Times New Roman" charset="0"/>
                        <a:ea typeface="Times New Roman" charset="0"/>
                        <a:cs typeface="Times New Roman" charset="0"/>
                      </a:rPr>
                      <m:t>(</m:t>
                    </m:r>
                    <m:r>
                      <m:rPr>
                        <m:sty m:val="p"/>
                      </m:rPr>
                      <a:rPr lang="en-US" sz="1600" b="0" i="0" smtClean="0">
                        <a:latin typeface="Cambria Math" charset="0"/>
                        <a:ea typeface="Times New Roman" charset="0"/>
                        <a:cs typeface="Times New Roman" charset="0"/>
                      </a:rPr>
                      <m:t>C</m:t>
                    </m:r>
                    <m:r>
                      <a:rPr lang="en-US" sz="1600" baseline="-25000">
                        <a:latin typeface="Cambria Math" charset="0"/>
                        <a:ea typeface="Times New Roman" charset="0"/>
                        <a:cs typeface="Times New Roman" charset="0"/>
                      </a:rPr>
                      <m:t>1</m:t>
                    </m:r>
                    <m:r>
                      <a:rPr lang="en-US" sz="1600">
                        <a:latin typeface="Cambria Math" charset="0"/>
                        <a:ea typeface="Times New Roman" charset="0"/>
                        <a:cs typeface="Times New Roman" charset="0"/>
                      </a:rPr>
                      <m:t>)</m:t>
                    </m:r>
                  </m:oMath>
                </a14:m>
                <a:r>
                  <a:rPr lang="en-US" sz="1600" dirty="0" smtClean="0">
                    <a:latin typeface="Times New Roman" charset="0"/>
                    <a:ea typeface="Times New Roman" charset="0"/>
                    <a:cs typeface="Times New Roman" charset="0"/>
                  </a:rPr>
                  <a:t> </a:t>
                </a:r>
              </a:p>
              <a:p>
                <a:pPr marL="285750" indent="-285750">
                  <a:buFont typeface="Wingdings" charset="2"/>
                  <a:buChar char="§"/>
                </a:pPr>
                <a:r>
                  <a:rPr lang="en-US" sz="1600" dirty="0" smtClean="0">
                    <a:latin typeface="Times New Roman" charset="0"/>
                    <a:ea typeface="Times New Roman" charset="0"/>
                    <a:cs typeface="Times New Roman" charset="0"/>
                  </a:rPr>
                  <a:t>The result inferred the two concepts are independent, but in our assumption we assume there is a prerequisite relation between the concepts</a:t>
                </a:r>
              </a:p>
              <a:p>
                <a:pPr marL="285750" indent="-285750">
                  <a:buFont typeface="Wingdings" charset="2"/>
                  <a:buChar char="§"/>
                </a:pPr>
                <a:r>
                  <a:rPr lang="en-US" sz="1600" dirty="0" smtClean="0">
                    <a:latin typeface="Times New Roman" charset="0"/>
                    <a:ea typeface="Times New Roman" charset="0"/>
                    <a:cs typeface="Times New Roman" charset="0"/>
                  </a:rPr>
                  <a:t>In the computation of the probability of knowing the concept c</a:t>
                </a:r>
                <a:r>
                  <a:rPr lang="en-US" sz="1600" baseline="-25000" dirty="0" smtClean="0">
                    <a:latin typeface="Times New Roman" charset="0"/>
                    <a:ea typeface="Times New Roman" charset="0"/>
                    <a:cs typeface="Times New Roman" charset="0"/>
                  </a:rPr>
                  <a:t>3</a:t>
                </a:r>
                <a:r>
                  <a:rPr lang="en-US" sz="1600" dirty="0" smtClean="0">
                    <a:latin typeface="Times New Roman" charset="0"/>
                    <a:ea typeface="Times New Roman" charset="0"/>
                    <a:cs typeface="Times New Roman" charset="0"/>
                  </a:rPr>
                  <a:t>, the prerequisite concept is c</a:t>
                </a:r>
                <a:r>
                  <a:rPr lang="en-US" sz="1600" baseline="-25000" dirty="0" smtClean="0">
                    <a:latin typeface="Times New Roman" charset="0"/>
                    <a:ea typeface="Times New Roman" charset="0"/>
                    <a:cs typeface="Times New Roman" charset="0"/>
                  </a:rPr>
                  <a:t>3</a:t>
                </a:r>
                <a:r>
                  <a:rPr lang="en-US" sz="1600" dirty="0" smtClean="0">
                    <a:latin typeface="Times New Roman" charset="0"/>
                    <a:ea typeface="Times New Roman" charset="0"/>
                    <a:cs typeface="Times New Roman" charset="0"/>
                  </a:rPr>
                  <a:t> and the supported concept is c</a:t>
                </a:r>
                <a:r>
                  <a:rPr lang="en-US" sz="1600" baseline="-25000" dirty="0" smtClean="0">
                    <a:latin typeface="Times New Roman" charset="0"/>
                    <a:ea typeface="Times New Roman" charset="0"/>
                    <a:cs typeface="Times New Roman" charset="0"/>
                  </a:rPr>
                  <a:t>1</a:t>
                </a:r>
                <a:r>
                  <a:rPr lang="en-US" sz="1600" dirty="0" smtClean="0">
                    <a:latin typeface="Times New Roman" charset="0"/>
                    <a:ea typeface="Times New Roman" charset="0"/>
                    <a:cs typeface="Times New Roman" charset="0"/>
                  </a:rPr>
                  <a:t>. Therefore, P(</a:t>
                </a:r>
                <a14:m>
                  <m:oMath xmlns:m="http://schemas.openxmlformats.org/officeDocument/2006/math">
                    <m:r>
                      <m:rPr>
                        <m:sty m:val="p"/>
                      </m:rPr>
                      <a:rPr lang="en-US" sz="1600" b="0" i="0" smtClean="0">
                        <a:solidFill>
                          <a:srgbClr val="000000"/>
                        </a:solidFill>
                        <a:latin typeface="Cambria Math" charset="0"/>
                        <a:ea typeface="Times New Roman" charset="0"/>
                        <a:cs typeface="Times New Roman" charset="0"/>
                      </a:rPr>
                      <m:t>C</m:t>
                    </m:r>
                    <m:r>
                      <a:rPr lang="en-US" sz="1600" baseline="-25000">
                        <a:solidFill>
                          <a:srgbClr val="000000"/>
                        </a:solidFill>
                        <a:latin typeface="Cambria Math" charset="0"/>
                        <a:ea typeface="Times New Roman" charset="0"/>
                        <a:cs typeface="Times New Roman" charset="0"/>
                      </a:rPr>
                      <m:t>1</m:t>
                    </m:r>
                  </m:oMath>
                </a14:m>
                <a:r>
                  <a:rPr lang="en-US" sz="1600" dirty="0" smtClean="0">
                    <a:latin typeface="Times New Roman" charset="0"/>
                    <a:ea typeface="Times New Roman" charset="0"/>
                    <a:cs typeface="Times New Roman" charset="0"/>
                  </a:rPr>
                  <a:t>) ≠</a:t>
                </a:r>
                <a14:m>
                  <m:oMath xmlns:m="http://schemas.openxmlformats.org/officeDocument/2006/math">
                    <m:r>
                      <m:rPr>
                        <m:sty m:val="p"/>
                      </m:rPr>
                      <a:rPr lang="en-US" sz="160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b="0" i="0" smtClean="0">
                            <a:solidFill>
                              <a:srgbClr val="000000"/>
                            </a:solidFill>
                            <a:latin typeface="Cambria Math" charset="0"/>
                            <a:ea typeface="Times New Roman" charset="0"/>
                            <a:cs typeface="Times New Roman" charset="0"/>
                          </a:rPr>
                          <m:t>C</m:t>
                        </m:r>
                        <m:r>
                          <a:rPr lang="en-US" sz="1600" baseline="-25000">
                            <a:solidFill>
                              <a:srgbClr val="000000"/>
                            </a:solidFill>
                            <a:latin typeface="Cambria Math" charset="0"/>
                            <a:ea typeface="Times New Roman" charset="0"/>
                            <a:cs typeface="Times New Roman" charset="0"/>
                          </a:rPr>
                          <m:t>1</m:t>
                        </m:r>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0" smtClean="0">
                                <a:solidFill>
                                  <a:srgbClr val="000000"/>
                                </a:solidFill>
                                <a:latin typeface="Cambria Math" charset="0"/>
                                <a:ea typeface="Times New Roman" charset="0"/>
                                <a:cs typeface="Times New Roman" charset="0"/>
                              </a:rPr>
                              <m:t>C</m:t>
                            </m:r>
                          </m:e>
                          <m:sub>
                            <m:r>
                              <a:rPr lang="en-US" sz="1600">
                                <a:solidFill>
                                  <a:srgbClr val="000000"/>
                                </a:solidFill>
                                <a:latin typeface="Cambria Math" charset="0"/>
                                <a:ea typeface="Times New Roman" charset="0"/>
                                <a:cs typeface="Times New Roman" charset="0"/>
                              </a:rPr>
                              <m:t>3</m:t>
                            </m:r>
                          </m:sub>
                        </m:sSub>
                      </m:e>
                    </m:d>
                  </m:oMath>
                </a14:m>
                <a:r>
                  <a:rPr lang="en-US" sz="1600" dirty="0" smtClean="0">
                    <a:latin typeface="Times New Roman" charset="0"/>
                    <a:ea typeface="Times New Roman" charset="0"/>
                    <a:cs typeface="Times New Roman" charset="0"/>
                  </a:rPr>
                  <a:t> and </a:t>
                </a:r>
                <a:r>
                  <a:rPr lang="en-US" sz="1600" dirty="0">
                    <a:latin typeface="Times New Roman" charset="0"/>
                    <a:ea typeface="Times New Roman" charset="0"/>
                    <a:cs typeface="Times New Roman" charset="0"/>
                  </a:rPr>
                  <a:t>P(</a:t>
                </a:r>
                <a14:m>
                  <m:oMath xmlns:m="http://schemas.openxmlformats.org/officeDocument/2006/math">
                    <m:r>
                      <m:rPr>
                        <m:sty m:val="p"/>
                      </m:rPr>
                      <a:rPr lang="en-US" sz="1600" b="0" i="0" smtClean="0">
                        <a:solidFill>
                          <a:srgbClr val="000000"/>
                        </a:solidFill>
                        <a:latin typeface="Cambria Math" charset="0"/>
                        <a:ea typeface="Times New Roman" charset="0"/>
                        <a:cs typeface="Times New Roman" charset="0"/>
                      </a:rPr>
                      <m:t>C</m:t>
                    </m:r>
                    <m:r>
                      <a:rPr lang="en-US" sz="1600" b="0" i="0" baseline="-25000" smtClean="0">
                        <a:solidFill>
                          <a:srgbClr val="000000"/>
                        </a:solidFill>
                        <a:latin typeface="Cambria Math" charset="0"/>
                        <a:ea typeface="Times New Roman" charset="0"/>
                        <a:cs typeface="Times New Roman" charset="0"/>
                      </a:rPr>
                      <m:t>3</m:t>
                    </m:r>
                  </m:oMath>
                </a14:m>
                <a:r>
                  <a:rPr lang="en-US" sz="1600" dirty="0">
                    <a:latin typeface="Times New Roman" charset="0"/>
                    <a:ea typeface="Times New Roman" charset="0"/>
                    <a:cs typeface="Times New Roman" charset="0"/>
                  </a:rPr>
                  <a:t>) ≠ </a:t>
                </a:r>
                <a14:m>
                  <m:oMath xmlns:m="http://schemas.openxmlformats.org/officeDocument/2006/math">
                    <m:r>
                      <m:rPr>
                        <m:sty m:val="p"/>
                      </m:rPr>
                      <a:rPr lang="en-US" sz="160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b="0" i="0" smtClean="0">
                            <a:solidFill>
                              <a:srgbClr val="000000"/>
                            </a:solidFill>
                            <a:latin typeface="Cambria Math" charset="0"/>
                            <a:ea typeface="Times New Roman" charset="0"/>
                            <a:cs typeface="Times New Roman" charset="0"/>
                          </a:rPr>
                          <m:t>C</m:t>
                        </m:r>
                        <m:r>
                          <a:rPr lang="en-US" sz="1600" b="0" i="0" baseline="-25000" smtClean="0">
                            <a:solidFill>
                              <a:srgbClr val="000000"/>
                            </a:solidFill>
                            <a:latin typeface="Cambria Math" charset="0"/>
                            <a:ea typeface="Times New Roman" charset="0"/>
                            <a:cs typeface="Times New Roman" charset="0"/>
                          </a:rPr>
                          <m:t>3</m:t>
                        </m:r>
                      </m:e>
                      <m:e>
                        <m:r>
                          <m:rPr>
                            <m:sty m:val="p"/>
                          </m:rPr>
                          <a:rPr lang="en-US" sz="1600" b="0" i="0" smtClean="0">
                            <a:solidFill>
                              <a:srgbClr val="000000"/>
                            </a:solidFill>
                            <a:latin typeface="Cambria Math" charset="0"/>
                            <a:ea typeface="Times New Roman" charset="0"/>
                            <a:cs typeface="Times New Roman" charset="0"/>
                          </a:rPr>
                          <m:t>C</m:t>
                        </m:r>
                        <m:r>
                          <a:rPr lang="en-US" sz="1600" baseline="-25000">
                            <a:solidFill>
                              <a:srgbClr val="000000"/>
                            </a:solidFill>
                            <a:latin typeface="Cambria Math" charset="0"/>
                            <a:ea typeface="Times New Roman" charset="0"/>
                            <a:cs typeface="Times New Roman" charset="0"/>
                          </a:rPr>
                          <m:t>1</m:t>
                        </m:r>
                      </m:e>
                    </m:d>
                  </m:oMath>
                </a14:m>
                <a:r>
                  <a:rPr lang="en-US" sz="1600" dirty="0" smtClean="0">
                    <a:latin typeface="Times New Roman" charset="0"/>
                    <a:ea typeface="Times New Roman" charset="0"/>
                    <a:cs typeface="Times New Roman" charset="0"/>
                  </a:rPr>
                  <a:t> and the relation ,</a:t>
                </a:r>
              </a:p>
              <a:p>
                <a:pPr marL="285750" indent="-285750">
                  <a:buFont typeface="Wingdings" charset="2"/>
                  <a:buChar char="§"/>
                </a:pPr>
                <a14:m>
                  <m:oMath xmlns:m="http://schemas.openxmlformats.org/officeDocument/2006/math">
                    <m:r>
                      <m:rPr>
                        <m:nor/>
                      </m:rPr>
                      <a:rPr lang="en-US" sz="1600">
                        <a:latin typeface="Times New Roman" charset="0"/>
                        <a:ea typeface="Times New Roman" charset="0"/>
                        <a:cs typeface="Times New Roman" charset="0"/>
                      </a:rPr>
                      <m:t>P</m:t>
                    </m:r>
                    <m:r>
                      <m:rPr>
                        <m:nor/>
                      </m:rPr>
                      <a:rPr lang="en-US" sz="1600">
                        <a:latin typeface="Times New Roman" charset="0"/>
                        <a:ea typeface="Times New Roman" charset="0"/>
                        <a:cs typeface="Times New Roman" charset="0"/>
                      </a:rPr>
                      <m:t>(</m:t>
                    </m:r>
                    <m:r>
                      <m:rPr>
                        <m:sty m:val="p"/>
                      </m:rPr>
                      <a:rPr lang="en-US" sz="1600" b="0" i="0" smtClean="0">
                        <a:latin typeface="Cambria Math" charset="0"/>
                        <a:ea typeface="Times New Roman" charset="0"/>
                        <a:cs typeface="Times New Roman" charset="0"/>
                      </a:rPr>
                      <m:t>C</m:t>
                    </m:r>
                    <m:r>
                      <a:rPr lang="en-US" sz="1600" baseline="-25000">
                        <a:latin typeface="Cambria Math" charset="0"/>
                        <a:ea typeface="Times New Roman" charset="0"/>
                        <a:cs typeface="Times New Roman" charset="0"/>
                      </a:rPr>
                      <m:t>1</m:t>
                    </m:r>
                    <m:r>
                      <a:rPr lang="en-US" sz="1600">
                        <a:latin typeface="Cambria Math" charset="0"/>
                        <a:ea typeface="Times New Roman" charset="0"/>
                        <a:cs typeface="Times New Roman" charset="0"/>
                      </a:rPr>
                      <m:t>⋂</m:t>
                    </m:r>
                    <m:sSub>
                      <m:sSubPr>
                        <m:ctrlPr>
                          <a:rPr lang="en-US" sz="1600" i="1">
                            <a:latin typeface="Cambria Math" panose="02040503050406030204" pitchFamily="18" charset="0"/>
                            <a:ea typeface="Times New Roman" charset="0"/>
                            <a:cs typeface="Times New Roman" charset="0"/>
                          </a:rPr>
                        </m:ctrlPr>
                      </m:sSubPr>
                      <m:e>
                        <m:r>
                          <m:rPr>
                            <m:sty m:val="p"/>
                          </m:rPr>
                          <a:rPr lang="en-US" sz="1600" b="0" i="0" smtClean="0">
                            <a:latin typeface="Cambria Math" charset="0"/>
                            <a:ea typeface="Times New Roman" charset="0"/>
                            <a:cs typeface="Times New Roman" charset="0"/>
                          </a:rPr>
                          <m:t>C</m:t>
                        </m:r>
                      </m:e>
                      <m:sub>
                        <m:r>
                          <a:rPr lang="en-US" sz="1600">
                            <a:latin typeface="Cambria Math" charset="0"/>
                            <a:ea typeface="Times New Roman" charset="0"/>
                            <a:cs typeface="Times New Roman" charset="0"/>
                          </a:rPr>
                          <m:t>3</m:t>
                        </m:r>
                      </m:sub>
                    </m:sSub>
                    <m:r>
                      <a:rPr lang="en-US" sz="1600">
                        <a:latin typeface="Cambria Math" charset="0"/>
                        <a:ea typeface="Times New Roman" charset="0"/>
                        <a:cs typeface="Times New Roman" charset="0"/>
                      </a:rPr>
                      <m:t>)</m:t>
                    </m:r>
                    <m:r>
                      <a:rPr lang="en-US" sz="1600" b="0" i="0" smtClean="0">
                        <a:latin typeface="Cambria Math" charset="0"/>
                        <a:ea typeface="Times New Roman" charset="0"/>
                        <a:cs typeface="Times New Roman" charset="0"/>
                      </a:rPr>
                      <m:t>= </m:t>
                    </m:r>
                    <m:r>
                      <m:rPr>
                        <m:sty m:val="p"/>
                      </m:rPr>
                      <a:rPr lang="en-US" sz="160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b="0" i="0" smtClean="0">
                            <a:solidFill>
                              <a:srgbClr val="000000"/>
                            </a:solidFill>
                            <a:latin typeface="Cambria Math" charset="0"/>
                            <a:ea typeface="Times New Roman" charset="0"/>
                            <a:cs typeface="Times New Roman" charset="0"/>
                          </a:rPr>
                          <m:t>C</m:t>
                        </m:r>
                        <m:r>
                          <a:rPr lang="en-US" sz="1600" baseline="-25000">
                            <a:solidFill>
                              <a:srgbClr val="000000"/>
                            </a:solidFill>
                            <a:latin typeface="Cambria Math" charset="0"/>
                            <a:ea typeface="Times New Roman" charset="0"/>
                            <a:cs typeface="Times New Roman" charset="0"/>
                          </a:rPr>
                          <m:t>1</m:t>
                        </m:r>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0" smtClean="0">
                                <a:solidFill>
                                  <a:srgbClr val="000000"/>
                                </a:solidFill>
                                <a:latin typeface="Cambria Math" charset="0"/>
                                <a:ea typeface="Times New Roman" charset="0"/>
                                <a:cs typeface="Times New Roman" charset="0"/>
                              </a:rPr>
                              <m:t>C</m:t>
                            </m:r>
                          </m:e>
                          <m:sub>
                            <m:r>
                              <a:rPr lang="en-US" sz="1600">
                                <a:solidFill>
                                  <a:srgbClr val="000000"/>
                                </a:solidFill>
                                <a:latin typeface="Cambria Math" charset="0"/>
                                <a:ea typeface="Times New Roman" charset="0"/>
                                <a:cs typeface="Times New Roman" charset="0"/>
                              </a:rPr>
                              <m:t>3</m:t>
                            </m:r>
                          </m:sub>
                        </m:sSub>
                      </m:e>
                    </m:d>
                    <m:r>
                      <a:rPr lang="en-US" sz="1600" b="0" i="0" smtClean="0">
                        <a:solidFill>
                          <a:srgbClr val="000000"/>
                        </a:solidFill>
                        <a:latin typeface="Cambria Math" charset="0"/>
                        <a:ea typeface="Times New Roman" charset="0"/>
                        <a:cs typeface="Times New Roman" charset="0"/>
                      </a:rPr>
                      <m:t>=</m:t>
                    </m:r>
                    <m:r>
                      <m:rPr>
                        <m:sty m:val="p"/>
                      </m:rPr>
                      <a:rPr lang="en-US" sz="160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0" smtClean="0">
                                <a:solidFill>
                                  <a:srgbClr val="000000"/>
                                </a:solidFill>
                                <a:latin typeface="Cambria Math" charset="0"/>
                                <a:ea typeface="Times New Roman" charset="0"/>
                                <a:cs typeface="Times New Roman" charset="0"/>
                              </a:rPr>
                              <m:t>C</m:t>
                            </m:r>
                          </m:e>
                          <m:sub>
                            <m:r>
                              <a:rPr lang="en-US" sz="1600">
                                <a:solidFill>
                                  <a:srgbClr val="000000"/>
                                </a:solidFill>
                                <a:latin typeface="Cambria Math" charset="0"/>
                                <a:ea typeface="Times New Roman" charset="0"/>
                                <a:cs typeface="Times New Roman" charset="0"/>
                              </a:rPr>
                              <m:t>3</m:t>
                            </m:r>
                          </m:sub>
                        </m:sSub>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0" smtClean="0">
                                <a:solidFill>
                                  <a:srgbClr val="000000"/>
                                </a:solidFill>
                                <a:latin typeface="Cambria Math" charset="0"/>
                                <a:ea typeface="Times New Roman" charset="0"/>
                                <a:cs typeface="Times New Roman" charset="0"/>
                              </a:rPr>
                              <m:t>C</m:t>
                            </m:r>
                          </m:e>
                          <m:sub>
                            <m:r>
                              <a:rPr lang="en-US" sz="1600" b="0" i="0" smtClean="0">
                                <a:solidFill>
                                  <a:srgbClr val="000000"/>
                                </a:solidFill>
                                <a:latin typeface="Cambria Math" charset="0"/>
                                <a:ea typeface="Times New Roman" charset="0"/>
                                <a:cs typeface="Times New Roman" charset="0"/>
                              </a:rPr>
                              <m:t>1</m:t>
                            </m:r>
                          </m:sub>
                        </m:sSub>
                      </m:e>
                    </m:d>
                    <m:r>
                      <a:rPr lang="en-US" sz="1600" b="0" i="0" smtClean="0">
                        <a:solidFill>
                          <a:srgbClr val="000000"/>
                        </a:solidFill>
                        <a:latin typeface="Cambria Math" charset="0"/>
                        <a:ea typeface="Times New Roman" charset="0"/>
                        <a:cs typeface="Times New Roman" charset="0"/>
                      </a:rPr>
                      <m:t> </m:t>
                    </m:r>
                    <m:r>
                      <m:rPr>
                        <m:sty m:val="p"/>
                      </m:rPr>
                      <a:rPr lang="en-US" sz="1600" b="0" i="0" smtClean="0">
                        <a:solidFill>
                          <a:srgbClr val="000000"/>
                        </a:solidFill>
                        <a:latin typeface="Cambria Math" charset="0"/>
                        <a:ea typeface="Times New Roman" charset="0"/>
                        <a:cs typeface="Times New Roman" charset="0"/>
                      </a:rPr>
                      <m:t>is</m:t>
                    </m:r>
                    <m:r>
                      <a:rPr lang="en-US" sz="1600" b="0" i="0" smtClean="0">
                        <a:solidFill>
                          <a:srgbClr val="000000"/>
                        </a:solidFill>
                        <a:latin typeface="Cambria Math" charset="0"/>
                        <a:ea typeface="Times New Roman" charset="0"/>
                        <a:cs typeface="Times New Roman" charset="0"/>
                      </a:rPr>
                      <m:t> </m:t>
                    </m:r>
                    <m:r>
                      <m:rPr>
                        <m:sty m:val="p"/>
                      </m:rPr>
                      <a:rPr lang="en-US" sz="1600" b="0" i="0" smtClean="0">
                        <a:solidFill>
                          <a:srgbClr val="000000"/>
                        </a:solidFill>
                        <a:latin typeface="Cambria Math" charset="0"/>
                        <a:ea typeface="Times New Roman" charset="0"/>
                        <a:cs typeface="Times New Roman" charset="0"/>
                      </a:rPr>
                      <m:t>true</m:t>
                    </m:r>
                    <m:r>
                      <a:rPr lang="en-US" sz="1600" b="0" i="0" smtClean="0">
                        <a:solidFill>
                          <a:srgbClr val="000000"/>
                        </a:solidFill>
                        <a:latin typeface="Cambria Math" charset="0"/>
                        <a:ea typeface="Times New Roman" charset="0"/>
                        <a:cs typeface="Times New Roman" charset="0"/>
                      </a:rPr>
                      <m:t> </m:t>
                    </m:r>
                    <m:r>
                      <m:rPr>
                        <m:sty m:val="p"/>
                      </m:rPr>
                      <a:rPr lang="en-US" sz="1600" b="0" i="0" smtClean="0">
                        <a:solidFill>
                          <a:srgbClr val="000000"/>
                        </a:solidFill>
                        <a:latin typeface="Cambria Math" charset="0"/>
                        <a:ea typeface="Times New Roman" charset="0"/>
                        <a:cs typeface="Times New Roman" charset="0"/>
                      </a:rPr>
                      <m:t>in</m:t>
                    </m:r>
                    <m:r>
                      <a:rPr lang="en-US" sz="1600" b="0" i="0" smtClean="0">
                        <a:solidFill>
                          <a:srgbClr val="000000"/>
                        </a:solidFill>
                        <a:latin typeface="Cambria Math" charset="0"/>
                        <a:ea typeface="Times New Roman" charset="0"/>
                        <a:cs typeface="Times New Roman" charset="0"/>
                      </a:rPr>
                      <m:t> </m:t>
                    </m:r>
                    <m:r>
                      <m:rPr>
                        <m:sty m:val="p"/>
                      </m:rPr>
                      <a:rPr lang="en-US" sz="1600" b="0" i="0" smtClean="0">
                        <a:solidFill>
                          <a:srgbClr val="000000"/>
                        </a:solidFill>
                        <a:latin typeface="Cambria Math" charset="0"/>
                        <a:ea typeface="Times New Roman" charset="0"/>
                        <a:cs typeface="Times New Roman" charset="0"/>
                      </a:rPr>
                      <m:t>the</m:t>
                    </m:r>
                    <m:r>
                      <a:rPr lang="en-US" sz="1600" b="0" i="0" smtClean="0">
                        <a:solidFill>
                          <a:srgbClr val="000000"/>
                        </a:solidFill>
                        <a:latin typeface="Cambria Math" charset="0"/>
                        <a:ea typeface="Times New Roman" charset="0"/>
                        <a:cs typeface="Times New Roman" charset="0"/>
                      </a:rPr>
                      <m:t> </m:t>
                    </m:r>
                    <m:r>
                      <m:rPr>
                        <m:sty m:val="p"/>
                      </m:rPr>
                      <a:rPr lang="en-US" sz="1600" b="0" i="0" smtClean="0">
                        <a:solidFill>
                          <a:srgbClr val="000000"/>
                        </a:solidFill>
                        <a:latin typeface="Cambria Math" charset="0"/>
                        <a:ea typeface="Times New Roman" charset="0"/>
                        <a:cs typeface="Times New Roman" charset="0"/>
                      </a:rPr>
                      <m:t>relation</m:t>
                    </m:r>
                    <m:r>
                      <a:rPr lang="en-US" sz="1600" b="0" i="0" smtClean="0">
                        <a:solidFill>
                          <a:srgbClr val="000000"/>
                        </a:solidFill>
                        <a:latin typeface="Cambria Math" charset="0"/>
                        <a:ea typeface="Times New Roman" charset="0"/>
                        <a:cs typeface="Times New Roman" charset="0"/>
                      </a:rPr>
                      <m:t> </m:t>
                    </m:r>
                    <m:r>
                      <m:rPr>
                        <m:sty m:val="p"/>
                      </m:rPr>
                      <a:rPr lang="en-US" sz="1600" b="0" i="0" smtClean="0">
                        <a:solidFill>
                          <a:srgbClr val="000000"/>
                        </a:solidFill>
                        <a:latin typeface="Cambria Math" charset="0"/>
                        <a:ea typeface="Times New Roman" charset="0"/>
                        <a:cs typeface="Times New Roman" charset="0"/>
                      </a:rPr>
                      <m:t>of</m:t>
                    </m:r>
                    <m:r>
                      <a:rPr lang="en-US" sz="1600" b="0" i="0" smtClean="0">
                        <a:solidFill>
                          <a:srgbClr val="000000"/>
                        </a:solidFill>
                        <a:latin typeface="Cambria Math" charset="0"/>
                        <a:ea typeface="Times New Roman" charset="0"/>
                        <a:cs typeface="Times New Roman" charset="0"/>
                      </a:rPr>
                      <m:t> </m:t>
                    </m:r>
                    <m:r>
                      <m:rPr>
                        <m:sty m:val="p"/>
                      </m:rPr>
                      <a:rPr lang="en-US" sz="1600" b="0" i="0" smtClean="0">
                        <a:solidFill>
                          <a:srgbClr val="000000"/>
                        </a:solidFill>
                        <a:latin typeface="Cambria Math" charset="0"/>
                        <a:ea typeface="Times New Roman" charset="0"/>
                        <a:cs typeface="Times New Roman" charset="0"/>
                      </a:rPr>
                      <m:t>one</m:t>
                    </m:r>
                    <m:r>
                      <a:rPr lang="en-US" sz="1600" b="0" i="0" smtClean="0">
                        <a:solidFill>
                          <a:srgbClr val="000000"/>
                        </a:solidFill>
                        <a:latin typeface="Cambria Math" charset="0"/>
                        <a:ea typeface="Times New Roman" charset="0"/>
                        <a:cs typeface="Times New Roman" charset="0"/>
                      </a:rPr>
                      <m:t> </m:t>
                    </m:r>
                    <m:r>
                      <m:rPr>
                        <m:sty m:val="p"/>
                      </m:rPr>
                      <a:rPr lang="en-US" sz="1600" b="0" i="0" smtClean="0">
                        <a:solidFill>
                          <a:srgbClr val="000000"/>
                        </a:solidFill>
                        <a:latin typeface="Cambria Math" charset="0"/>
                        <a:ea typeface="Times New Roman" charset="0"/>
                        <a:cs typeface="Times New Roman" charset="0"/>
                      </a:rPr>
                      <m:t>to</m:t>
                    </m:r>
                    <m:r>
                      <a:rPr lang="en-US" sz="1600" b="0" i="0" smtClean="0">
                        <a:solidFill>
                          <a:srgbClr val="000000"/>
                        </a:solidFill>
                        <a:latin typeface="Cambria Math" charset="0"/>
                        <a:ea typeface="Times New Roman" charset="0"/>
                        <a:cs typeface="Times New Roman" charset="0"/>
                      </a:rPr>
                      <m:t> </m:t>
                    </m:r>
                    <m:r>
                      <m:rPr>
                        <m:sty m:val="p"/>
                      </m:rPr>
                      <a:rPr lang="en-US" sz="1600" b="0" i="0" smtClean="0">
                        <a:solidFill>
                          <a:srgbClr val="000000"/>
                        </a:solidFill>
                        <a:latin typeface="Cambria Math" charset="0"/>
                        <a:ea typeface="Times New Roman" charset="0"/>
                        <a:cs typeface="Times New Roman" charset="0"/>
                      </a:rPr>
                      <m:t>one</m:t>
                    </m:r>
                    <m:r>
                      <a:rPr lang="en-US" sz="1600" b="0" i="0" smtClean="0">
                        <a:solidFill>
                          <a:srgbClr val="000000"/>
                        </a:solidFill>
                        <a:latin typeface="Cambria Math" charset="0"/>
                        <a:ea typeface="Times New Roman" charset="0"/>
                        <a:cs typeface="Times New Roman" charset="0"/>
                      </a:rPr>
                      <m:t> </m:t>
                    </m:r>
                    <m:r>
                      <m:rPr>
                        <m:sty m:val="p"/>
                      </m:rPr>
                      <a:rPr lang="en-US" sz="1600" b="0" i="0" smtClean="0">
                        <a:solidFill>
                          <a:srgbClr val="000000"/>
                        </a:solidFill>
                        <a:latin typeface="Cambria Math" charset="0"/>
                        <a:ea typeface="Times New Roman" charset="0"/>
                        <a:cs typeface="Times New Roman" charset="0"/>
                      </a:rPr>
                      <m:t>concept</m:t>
                    </m:r>
                  </m:oMath>
                </a14:m>
                <a:r>
                  <a:rPr lang="en-US" sz="1600" b="0" dirty="0" smtClean="0">
                    <a:solidFill>
                      <a:srgbClr val="000000"/>
                    </a:solidFill>
                    <a:latin typeface="Times New Roman" charset="0"/>
                    <a:ea typeface="Times New Roman" charset="0"/>
                    <a:cs typeface="Times New Roman" charset="0"/>
                  </a:rPr>
                  <a:t> (one concept </a:t>
                </a:r>
                <a:r>
                  <a:rPr lang="en-US" sz="1600" dirty="0" smtClean="0">
                    <a:solidFill>
                      <a:srgbClr val="000000"/>
                    </a:solidFill>
                    <a:latin typeface="Times New Roman" charset="0"/>
                    <a:ea typeface="Times New Roman" charset="0"/>
                    <a:cs typeface="Times New Roman" charset="0"/>
                  </a:rPr>
                  <a:t>support </a:t>
                </a:r>
                <a:r>
                  <a:rPr lang="en-US" sz="1600" b="0" dirty="0" smtClean="0">
                    <a:solidFill>
                      <a:srgbClr val="000000"/>
                    </a:solidFill>
                    <a:latin typeface="Times New Roman" charset="0"/>
                    <a:ea typeface="Times New Roman" charset="0"/>
                    <a:cs typeface="Times New Roman" charset="0"/>
                  </a:rPr>
                  <a:t>the other)</a:t>
                </a:r>
              </a:p>
              <a:p>
                <a:pPr marL="285750" indent="-285750">
                  <a:buFont typeface="Wingdings" charset="2"/>
                  <a:buChar char="§"/>
                </a:pPr>
                <a:r>
                  <a:rPr lang="en-US" sz="1600" dirty="0" smtClean="0">
                    <a:latin typeface="Times New Roman" charset="0"/>
                    <a:ea typeface="Times New Roman" charset="0"/>
                    <a:cs typeface="Times New Roman" charset="0"/>
                  </a:rPr>
                  <a:t>I assume the conditional probability </a:t>
                </a:r>
                <a:r>
                  <a:rPr lang="en-US" sz="1600" dirty="0" smtClean="0">
                    <a:solidFill>
                      <a:srgbClr val="000000"/>
                    </a:solidFill>
                    <a:latin typeface="Times New Roman" charset="0"/>
                    <a:ea typeface="Times New Roman" charset="0"/>
                    <a:cs typeface="Times New Roman" charset="0"/>
                  </a:rPr>
                  <a:t>knowing </a:t>
                </a:r>
                <a:r>
                  <a:rPr lang="en-US" sz="1600" dirty="0">
                    <a:solidFill>
                      <a:srgbClr val="000000"/>
                    </a:solidFill>
                    <a:latin typeface="Times New Roman" charset="0"/>
                    <a:ea typeface="Times New Roman" charset="0"/>
                    <a:cs typeface="Times New Roman" charset="0"/>
                  </a:rPr>
                  <a:t>the supported concept in one to one </a:t>
                </a:r>
                <a:r>
                  <a:rPr lang="en-US" sz="1600" dirty="0" smtClean="0">
                    <a:solidFill>
                      <a:srgbClr val="000000"/>
                    </a:solidFill>
                    <a:latin typeface="Times New Roman" charset="0"/>
                    <a:ea typeface="Times New Roman" charset="0"/>
                    <a:cs typeface="Times New Roman" charset="0"/>
                  </a:rPr>
                  <a:t>relation for example  </a:t>
                </a:r>
                <a14:m>
                  <m:oMath xmlns:m="http://schemas.openxmlformats.org/officeDocument/2006/math">
                    <m:r>
                      <m:rPr>
                        <m:sty m:val="p"/>
                      </m:rPr>
                      <a:rPr lang="en-US" sz="160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b="0" i="0" smtClean="0">
                            <a:solidFill>
                              <a:srgbClr val="000000"/>
                            </a:solidFill>
                            <a:latin typeface="Cambria Math" charset="0"/>
                            <a:ea typeface="Times New Roman" charset="0"/>
                            <a:cs typeface="Times New Roman" charset="0"/>
                          </a:rPr>
                          <m:t>C</m:t>
                        </m:r>
                        <m:r>
                          <m:rPr>
                            <m:sty m:val="p"/>
                          </m:rPr>
                          <a:rPr lang="en-US" sz="1600" b="0" i="0" baseline="-25000" smtClean="0">
                            <a:solidFill>
                              <a:srgbClr val="000000"/>
                            </a:solidFill>
                            <a:latin typeface="Cambria Math" charset="0"/>
                            <a:ea typeface="Times New Roman" charset="0"/>
                            <a:cs typeface="Times New Roman" charset="0"/>
                          </a:rPr>
                          <m:t>i</m:t>
                        </m:r>
                      </m:e>
                      <m:e>
                        <m:sSub>
                          <m:sSubPr>
                            <m:ctrlPr>
                              <a:rPr lang="en-US" sz="1600" i="1">
                                <a:solidFill>
                                  <a:srgbClr val="000000"/>
                                </a:solidFill>
                                <a:latin typeface="Cambria Math" panose="02040503050406030204" pitchFamily="18" charset="0"/>
                                <a:ea typeface="Times New Roman" charset="0"/>
                                <a:cs typeface="Times New Roman" charset="0"/>
                              </a:rPr>
                            </m:ctrlPr>
                          </m:sSubPr>
                          <m:e>
                            <m:r>
                              <m:rPr>
                                <m:sty m:val="p"/>
                              </m:rPr>
                              <a:rPr lang="en-US" sz="1600" b="0" i="0" smtClean="0">
                                <a:solidFill>
                                  <a:srgbClr val="000000"/>
                                </a:solidFill>
                                <a:latin typeface="Cambria Math" charset="0"/>
                                <a:ea typeface="Times New Roman" charset="0"/>
                                <a:cs typeface="Times New Roman" charset="0"/>
                              </a:rPr>
                              <m:t>C</m:t>
                            </m:r>
                          </m:e>
                          <m:sub>
                            <m:r>
                              <m:rPr>
                                <m:sty m:val="p"/>
                              </m:rPr>
                              <a:rPr lang="en-US" sz="1600" b="0" i="0" smtClean="0">
                                <a:solidFill>
                                  <a:srgbClr val="000000"/>
                                </a:solidFill>
                                <a:latin typeface="Cambria Math" charset="0"/>
                                <a:ea typeface="Times New Roman" charset="0"/>
                                <a:cs typeface="Times New Roman" charset="0"/>
                              </a:rPr>
                              <m:t>j</m:t>
                            </m:r>
                          </m:sub>
                        </m:sSub>
                      </m:e>
                    </m:d>
                  </m:oMath>
                </a14:m>
                <a:r>
                  <a:rPr lang="en-US" sz="1600" dirty="0" smtClean="0">
                    <a:latin typeface="Times New Roman" charset="0"/>
                    <a:ea typeface="Times New Roman" charset="0"/>
                    <a:cs typeface="Times New Roman" charset="0"/>
                  </a:rPr>
                  <a:t> = </a:t>
                </a:r>
                <a:r>
                  <a:rPr lang="en-US" sz="1600" dirty="0">
                    <a:latin typeface="Times New Roman" charset="0"/>
                    <a:ea typeface="Times New Roman" charset="0"/>
                    <a:cs typeface="Times New Roman" charset="0"/>
                  </a:rPr>
                  <a:t>P(</a:t>
                </a:r>
                <a14:m>
                  <m:oMath xmlns:m="http://schemas.openxmlformats.org/officeDocument/2006/math">
                    <m:r>
                      <m:rPr>
                        <m:sty m:val="p"/>
                      </m:rPr>
                      <a:rPr lang="en-US" sz="1600" b="0" i="0" smtClean="0">
                        <a:solidFill>
                          <a:srgbClr val="000000"/>
                        </a:solidFill>
                        <a:latin typeface="Cambria Math" charset="0"/>
                        <a:ea typeface="Times New Roman" charset="0"/>
                        <a:cs typeface="Times New Roman" charset="0"/>
                      </a:rPr>
                      <m:t>C</m:t>
                    </m:r>
                    <m:r>
                      <m:rPr>
                        <m:sty m:val="p"/>
                      </m:rPr>
                      <a:rPr lang="en-US" sz="1600" b="0" i="0" baseline="-25000" smtClean="0">
                        <a:solidFill>
                          <a:srgbClr val="000000"/>
                        </a:solidFill>
                        <a:latin typeface="Cambria Math" charset="0"/>
                        <a:ea typeface="Times New Roman" charset="0"/>
                        <a:cs typeface="Times New Roman" charset="0"/>
                      </a:rPr>
                      <m:t>j</m:t>
                    </m:r>
                  </m:oMath>
                </a14:m>
                <a:r>
                  <a:rPr lang="en-US" sz="1600" dirty="0" smtClean="0">
                    <a:latin typeface="Times New Roman" charset="0"/>
                    <a:ea typeface="Times New Roman" charset="0"/>
                    <a:cs typeface="Times New Roman" charset="0"/>
                  </a:rPr>
                  <a:t>)*</a:t>
                </a:r>
                <a14:m>
                  <m:oMath xmlns:m="http://schemas.openxmlformats.org/officeDocument/2006/math">
                    <m:f>
                      <m:fPr>
                        <m:ctrlPr>
                          <a:rPr lang="en-US" sz="1600" i="1">
                            <a:latin typeface="Cambria Math" panose="02040503050406030204" pitchFamily="18" charset="0"/>
                            <a:ea typeface="Times New Roman" charset="0"/>
                            <a:cs typeface="Times New Roman" charset="0"/>
                          </a:rPr>
                        </m:ctrlPr>
                      </m:fPr>
                      <m:num>
                        <m:r>
                          <a:rPr lang="en-US" sz="1600">
                            <a:latin typeface="Cambria Math" charset="0"/>
                            <a:ea typeface="Times New Roman" charset="0"/>
                            <a:cs typeface="Times New Roman" charset="0"/>
                          </a:rPr>
                          <m:t> </m:t>
                        </m:r>
                        <m:r>
                          <a:rPr lang="en-US" sz="1600">
                            <a:latin typeface="Cambria Math" charset="0"/>
                            <a:ea typeface="Times New Roman" charset="0"/>
                            <a:cs typeface="Times New Roman" charset="0"/>
                          </a:rPr>
                          <m:t>1</m:t>
                        </m:r>
                      </m:num>
                      <m:den>
                        <m:r>
                          <a:rPr lang="en-US" sz="1600">
                            <a:latin typeface="Cambria Math" charset="0"/>
                            <a:ea typeface="Times New Roman" charset="0"/>
                            <a:cs typeface="Times New Roman" charset="0"/>
                          </a:rPr>
                          <m:t> </m:t>
                        </m:r>
                        <m:r>
                          <a:rPr lang="en-US" sz="1600" i="1">
                            <a:latin typeface="Cambria Math" charset="0"/>
                            <a:ea typeface="Times New Roman" charset="0"/>
                            <a:cs typeface="Times New Roman" charset="0"/>
                          </a:rPr>
                          <m:t>𝑇𝑜𝑡𝑎𝑙</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𝑛𝑢𝑚𝑏𝑒𝑟</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𝑜𝑓</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𝑡</m:t>
                        </m:r>
                        <m:r>
                          <a:rPr lang="en-US" sz="1600" i="1">
                            <a:latin typeface="Cambria Math" charset="0"/>
                            <a:ea typeface="Times New Roman" charset="0"/>
                            <a:cs typeface="Times New Roman" charset="0"/>
                          </a:rPr>
                          <m:t>h</m:t>
                        </m:r>
                        <m:r>
                          <a:rPr lang="en-US" sz="1600" i="1">
                            <a:latin typeface="Cambria Math" charset="0"/>
                            <a:ea typeface="Times New Roman" charset="0"/>
                            <a:cs typeface="Times New Roman" charset="0"/>
                          </a:rPr>
                          <m:t>𝑒</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𝑐𝑜𝑛𝑐𝑒𝑝𝑡𝑠</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𝑖𝑛</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𝐷𝑆</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𝑜𝑓</m:t>
                        </m:r>
                        <m:r>
                          <m:rPr>
                            <m:sty m:val="p"/>
                          </m:rPr>
                          <a:rPr lang="en-US" sz="1600" b="0" i="0" smtClean="0">
                            <a:solidFill>
                              <a:srgbClr val="000000"/>
                            </a:solidFill>
                            <a:latin typeface="Cambria Math" charset="0"/>
                            <a:ea typeface="Times New Roman" charset="0"/>
                            <a:cs typeface="Times New Roman" charset="0"/>
                          </a:rPr>
                          <m:t>c</m:t>
                        </m:r>
                        <m:r>
                          <m:rPr>
                            <m:sty m:val="p"/>
                          </m:rPr>
                          <a:rPr lang="en-US" sz="1600" b="0" i="0" baseline="-25000" smtClean="0">
                            <a:solidFill>
                              <a:srgbClr val="000000"/>
                            </a:solidFill>
                            <a:latin typeface="Cambria Math" charset="0"/>
                            <a:ea typeface="Times New Roman" charset="0"/>
                            <a:cs typeface="Times New Roman" charset="0"/>
                          </a:rPr>
                          <m:t>i</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𝐷𝑆</m:t>
                        </m:r>
                        <m:d>
                          <m:dPr>
                            <m:ctrlPr>
                              <a:rPr lang="en-US" sz="1600" i="1">
                                <a:latin typeface="Cambria Math" panose="02040503050406030204" pitchFamily="18" charset="0"/>
                                <a:ea typeface="Times New Roman" charset="0"/>
                                <a:cs typeface="Times New Roman" charset="0"/>
                              </a:rPr>
                            </m:ctrlPr>
                          </m:dPr>
                          <m:e>
                            <m:r>
                              <a:rPr lang="en-US" sz="1600" i="1">
                                <a:latin typeface="Cambria Math" charset="0"/>
                                <a:ea typeface="Times New Roman" charset="0"/>
                                <a:cs typeface="Times New Roman" charset="0"/>
                              </a:rPr>
                              <m:t>𝑐</m:t>
                            </m:r>
                            <m:r>
                              <a:rPr lang="en-US" sz="1600" b="0" i="1" smtClean="0">
                                <a:latin typeface="Cambria Math" charset="0"/>
                                <a:ea typeface="Times New Roman" charset="0"/>
                                <a:cs typeface="Times New Roman" charset="0"/>
                              </a:rPr>
                              <m:t>𝑖</m:t>
                            </m:r>
                          </m:e>
                        </m:d>
                      </m:den>
                    </m:f>
                  </m:oMath>
                </a14:m>
                <a:endParaRPr lang="en-US" sz="1600" dirty="0">
                  <a:latin typeface="Times New Roman" charset="0"/>
                  <a:ea typeface="Times New Roman" charset="0"/>
                  <a:cs typeface="Times New Roman" charset="0"/>
                </a:endParaRPr>
              </a:p>
              <a:p>
                <a:pPr marL="285750" indent="-285750">
                  <a:buFont typeface="Wingdings" charset="2"/>
                  <a:buChar char="§"/>
                </a:pPr>
                <a:r>
                  <a:rPr lang="en-US" sz="1600" dirty="0" smtClean="0">
                    <a:solidFill>
                      <a:srgbClr val="000000"/>
                    </a:solidFill>
                    <a:latin typeface="Times New Roman" charset="0"/>
                    <a:ea typeface="Times New Roman" charset="0"/>
                    <a:cs typeface="Times New Roman" charset="0"/>
                  </a:rPr>
                  <a:t>Where, the </a:t>
                </a:r>
                <a:r>
                  <a:rPr lang="en-US" sz="1600" dirty="0">
                    <a:solidFill>
                      <a:srgbClr val="000000"/>
                    </a:solidFill>
                    <a:latin typeface="Times New Roman" charset="0"/>
                    <a:ea typeface="Times New Roman" charset="0"/>
                    <a:cs typeface="Times New Roman" charset="0"/>
                  </a:rPr>
                  <a:t>independent probability of </a:t>
                </a:r>
                <a:r>
                  <a:rPr lang="en-US" sz="1600" dirty="0" smtClean="0">
                    <a:solidFill>
                      <a:srgbClr val="000000"/>
                    </a:solidFill>
                    <a:latin typeface="Times New Roman" charset="0"/>
                    <a:ea typeface="Times New Roman" charset="0"/>
                    <a:cs typeface="Times New Roman" charset="0"/>
                  </a:rPr>
                  <a:t>knowing </a:t>
                </a:r>
                <a:r>
                  <a:rPr lang="en-US" sz="1600" dirty="0">
                    <a:solidFill>
                      <a:srgbClr val="000000"/>
                    </a:solidFill>
                    <a:latin typeface="Times New Roman" charset="0"/>
                    <a:ea typeface="Times New Roman" charset="0"/>
                    <a:cs typeface="Times New Roman" charset="0"/>
                  </a:rPr>
                  <a:t>the </a:t>
                </a:r>
                <a:r>
                  <a:rPr lang="en-US" sz="1600" dirty="0" smtClean="0">
                    <a:solidFill>
                      <a:srgbClr val="000000"/>
                    </a:solidFill>
                    <a:latin typeface="Times New Roman" charset="0"/>
                    <a:ea typeface="Times New Roman" charset="0"/>
                    <a:cs typeface="Times New Roman" charset="0"/>
                  </a:rPr>
                  <a:t>support </a:t>
                </a:r>
                <a:r>
                  <a:rPr lang="en-US" sz="1600" dirty="0">
                    <a:solidFill>
                      <a:srgbClr val="000000"/>
                    </a:solidFill>
                    <a:latin typeface="Times New Roman" charset="0"/>
                    <a:ea typeface="Times New Roman" charset="0"/>
                    <a:cs typeface="Times New Roman" charset="0"/>
                  </a:rPr>
                  <a:t>concept in one to one relation </a:t>
                </a:r>
                <a14:m>
                  <m:oMath xmlns:m="http://schemas.openxmlformats.org/officeDocument/2006/math">
                    <m:r>
                      <m:rPr>
                        <m:sty m:val="p"/>
                      </m:rPr>
                      <a:rPr lang="en-US" sz="1600">
                        <a:solidFill>
                          <a:srgbClr val="000000"/>
                        </a:solidFill>
                        <a:latin typeface="Cambria Math" charset="0"/>
                        <a:ea typeface="Times New Roman" charset="0"/>
                        <a:cs typeface="Times New Roman" charset="0"/>
                      </a:rPr>
                      <m:t>P</m:t>
                    </m:r>
                    <m:r>
                      <a:rPr lang="en-US" sz="1600" b="0" i="0" smtClean="0">
                        <a:solidFill>
                          <a:srgbClr val="000000"/>
                        </a:solidFill>
                        <a:latin typeface="Cambria Math" charset="0"/>
                        <a:ea typeface="Times New Roman" charset="0"/>
                        <a:cs typeface="Times New Roman" charset="0"/>
                      </a:rPr>
                      <m:t>(</m:t>
                    </m:r>
                    <m:r>
                      <m:rPr>
                        <m:sty m:val="p"/>
                      </m:rPr>
                      <a:rPr lang="en-US" sz="1600" b="0" i="0" smtClean="0">
                        <a:solidFill>
                          <a:srgbClr val="000000"/>
                        </a:solidFill>
                        <a:latin typeface="Cambria Math" charset="0"/>
                        <a:ea typeface="Times New Roman" charset="0"/>
                        <a:cs typeface="Times New Roman" charset="0"/>
                      </a:rPr>
                      <m:t>Cj</m:t>
                    </m:r>
                  </m:oMath>
                </a14:m>
                <a:r>
                  <a:rPr lang="en-US" sz="1600" dirty="0" smtClean="0">
                    <a:solidFill>
                      <a:srgbClr val="000000"/>
                    </a:solidFill>
                    <a:latin typeface="Times New Roman" charset="0"/>
                    <a:ea typeface="Times New Roman" charset="0"/>
                    <a:cs typeface="Times New Roman" charset="0"/>
                  </a:rPr>
                  <a:t>) = </a:t>
                </a:r>
                <a14:m>
                  <m:oMath xmlns:m="http://schemas.openxmlformats.org/officeDocument/2006/math">
                    <m:f>
                      <m:fPr>
                        <m:ctrlPr>
                          <a:rPr lang="en-US" sz="1600" i="1">
                            <a:latin typeface="Cambria Math" panose="02040503050406030204" pitchFamily="18" charset="0"/>
                            <a:ea typeface="Times New Roman" charset="0"/>
                            <a:cs typeface="Times New Roman" charset="0"/>
                          </a:rPr>
                        </m:ctrlPr>
                      </m:fPr>
                      <m:num>
                        <m:r>
                          <a:rPr lang="en-US" sz="1600">
                            <a:latin typeface="Cambria Math" charset="0"/>
                            <a:ea typeface="Times New Roman" charset="0"/>
                            <a:cs typeface="Times New Roman" charset="0"/>
                          </a:rPr>
                          <m:t> </m:t>
                        </m:r>
                        <m:r>
                          <a:rPr lang="en-US" sz="1600">
                            <a:latin typeface="Cambria Math" charset="0"/>
                            <a:ea typeface="Times New Roman" charset="0"/>
                            <a:cs typeface="Times New Roman" charset="0"/>
                          </a:rPr>
                          <m:t>1</m:t>
                        </m:r>
                      </m:num>
                      <m:den>
                        <m:r>
                          <a:rPr lang="en-US" sz="1600">
                            <a:latin typeface="Cambria Math" charset="0"/>
                            <a:ea typeface="Times New Roman" charset="0"/>
                            <a:cs typeface="Times New Roman" charset="0"/>
                          </a:rPr>
                          <m:t> </m:t>
                        </m:r>
                        <m:r>
                          <a:rPr lang="en-US" sz="1600" i="1">
                            <a:latin typeface="Cambria Math" charset="0"/>
                            <a:ea typeface="Times New Roman" charset="0"/>
                            <a:cs typeface="Times New Roman" charset="0"/>
                          </a:rPr>
                          <m:t>𝑇𝑜𝑡𝑎𝑙</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𝑛𝑢𝑚𝑏𝑒𝑟</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𝑜𝑓</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𝑡</m:t>
                        </m:r>
                        <m:r>
                          <a:rPr lang="en-US" sz="1600" i="1">
                            <a:latin typeface="Cambria Math" charset="0"/>
                            <a:ea typeface="Times New Roman" charset="0"/>
                            <a:cs typeface="Times New Roman" charset="0"/>
                          </a:rPr>
                          <m:t>h</m:t>
                        </m:r>
                        <m:r>
                          <a:rPr lang="en-US" sz="1600" i="1">
                            <a:latin typeface="Cambria Math" charset="0"/>
                            <a:ea typeface="Times New Roman" charset="0"/>
                            <a:cs typeface="Times New Roman" charset="0"/>
                          </a:rPr>
                          <m:t>𝑒</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𝑐𝑜𝑛𝑐𝑒𝑝𝑡𝑠</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𝑖𝑛</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𝐷𝑆</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𝑜𝑓</m:t>
                        </m:r>
                        <m:r>
                          <m:rPr>
                            <m:sty m:val="p"/>
                          </m:rPr>
                          <a:rPr lang="en-US" sz="1600">
                            <a:solidFill>
                              <a:srgbClr val="000000"/>
                            </a:solidFill>
                            <a:latin typeface="Cambria Math" charset="0"/>
                            <a:ea typeface="Times New Roman" charset="0"/>
                            <a:cs typeface="Times New Roman" charset="0"/>
                          </a:rPr>
                          <m:t>C</m:t>
                        </m:r>
                        <m:r>
                          <a:rPr lang="en-US" sz="1600" baseline="-25000">
                            <a:solidFill>
                              <a:srgbClr val="000000"/>
                            </a:solidFill>
                            <a:latin typeface="Cambria Math" charset="0"/>
                            <a:ea typeface="Times New Roman" charset="0"/>
                            <a:cs typeface="Times New Roman" charset="0"/>
                          </a:rPr>
                          <m:t>1</m:t>
                        </m:r>
                        <m:r>
                          <a:rPr lang="en-US" sz="1600" i="1">
                            <a:latin typeface="Cambria Math" charset="0"/>
                            <a:ea typeface="Times New Roman" charset="0"/>
                            <a:cs typeface="Times New Roman" charset="0"/>
                          </a:rPr>
                          <m:t>,   </m:t>
                        </m:r>
                        <m:r>
                          <a:rPr lang="en-US" sz="1600" i="1">
                            <a:latin typeface="Cambria Math" charset="0"/>
                            <a:ea typeface="Times New Roman" charset="0"/>
                            <a:cs typeface="Times New Roman" charset="0"/>
                          </a:rPr>
                          <m:t>𝐷𝑆</m:t>
                        </m:r>
                        <m:d>
                          <m:dPr>
                            <m:ctrlPr>
                              <a:rPr lang="en-US" sz="1600" i="1">
                                <a:latin typeface="Cambria Math" panose="02040503050406030204" pitchFamily="18" charset="0"/>
                                <a:ea typeface="Times New Roman" charset="0"/>
                                <a:cs typeface="Times New Roman" charset="0"/>
                              </a:rPr>
                            </m:ctrlPr>
                          </m:dPr>
                          <m:e>
                            <m:r>
                              <a:rPr lang="en-US" sz="1600" i="1">
                                <a:latin typeface="Cambria Math" charset="0"/>
                                <a:ea typeface="Times New Roman" charset="0"/>
                                <a:cs typeface="Times New Roman" charset="0"/>
                              </a:rPr>
                              <m:t>𝑐</m:t>
                            </m:r>
                            <m:r>
                              <a:rPr lang="en-US" sz="1600" i="1">
                                <a:latin typeface="Cambria Math" charset="0"/>
                                <a:ea typeface="Times New Roman" charset="0"/>
                                <a:cs typeface="Times New Roman" charset="0"/>
                              </a:rPr>
                              <m:t>1</m:t>
                            </m:r>
                          </m:e>
                        </m:d>
                      </m:den>
                    </m:f>
                  </m:oMath>
                </a14:m>
                <a:endParaRPr lang="en-US" sz="1600" dirty="0" smtClean="0">
                  <a:solidFill>
                    <a:srgbClr val="000000"/>
                  </a:solidFill>
                  <a:latin typeface="Times New Roman" charset="0"/>
                  <a:ea typeface="Times New Roman" charset="0"/>
                  <a:cs typeface="Times New Roman" charset="0"/>
                </a:endParaRPr>
              </a:p>
              <a:p>
                <a:pPr marL="285750" indent="-285750">
                  <a:buFont typeface="Wingdings" charset="2"/>
                  <a:buChar char="§"/>
                </a:pPr>
                <a:endParaRPr lang="en-US" sz="1600" dirty="0">
                  <a:solidFill>
                    <a:srgbClr val="000000"/>
                  </a:solidFill>
                  <a:latin typeface="Times New Roman" charset="0"/>
                  <a:ea typeface="Times New Roman" charset="0"/>
                  <a:cs typeface="Times New Roman" charset="0"/>
                </a:endParaRPr>
              </a:p>
              <a:p>
                <a:pPr marL="285750" indent="-285750">
                  <a:buFont typeface="Wingdings" charset="2"/>
                  <a:buChar char="§"/>
                </a:pPr>
                <a:r>
                  <a:rPr lang="en-US" sz="1600" dirty="0" smtClean="0">
                    <a:latin typeface="Times New Roman" charset="0"/>
                    <a:ea typeface="Times New Roman" charset="0"/>
                  </a:rPr>
                  <a:t>If the concept  C</a:t>
                </a:r>
                <a:r>
                  <a:rPr lang="en-US" sz="1600" baseline="-25000" dirty="0" smtClean="0">
                    <a:latin typeface="Times New Roman" charset="0"/>
                    <a:ea typeface="Times New Roman" charset="0"/>
                  </a:rPr>
                  <a:t>i</a:t>
                </a:r>
                <a:r>
                  <a:rPr lang="en-US" sz="1600" dirty="0" smtClean="0">
                    <a:latin typeface="Times New Roman" charset="0"/>
                    <a:ea typeface="Times New Roman" charset="0"/>
                  </a:rPr>
                  <a:t> is tested then P(C</a:t>
                </a:r>
                <a:r>
                  <a:rPr lang="en-US" sz="1600" baseline="-25000" dirty="0" smtClean="0">
                    <a:latin typeface="Times New Roman" charset="0"/>
                    <a:ea typeface="Times New Roman" charset="0"/>
                  </a:rPr>
                  <a:t>i</a:t>
                </a:r>
                <a:r>
                  <a:rPr lang="en-US" sz="1600" dirty="0" smtClean="0">
                    <a:latin typeface="Times New Roman" charset="0"/>
                    <a:ea typeface="Times New Roman" charset="0"/>
                  </a:rPr>
                  <a:t>) = </a:t>
                </a:r>
                <a14:m>
                  <m:oMath xmlns:m="http://schemas.openxmlformats.org/officeDocument/2006/math">
                    <m:f>
                      <m:fPr>
                        <m:ctrlPr>
                          <a:rPr lang="en-US" sz="1600" i="1">
                            <a:latin typeface="Cambria Math" panose="02040503050406030204" pitchFamily="18" charset="0"/>
                          </a:rPr>
                        </m:ctrlPr>
                      </m:fPr>
                      <m:num>
                        <m:r>
                          <a:rPr lang="en-US" sz="1600">
                            <a:latin typeface="Cambria Math" charset="0"/>
                          </a:rPr>
                          <m:t> </m:t>
                        </m:r>
                        <m:r>
                          <m:rPr>
                            <m:sty m:val="p"/>
                          </m:rPr>
                          <a:rPr lang="en-US" sz="1600">
                            <a:latin typeface="Cambria Math" charset="0"/>
                          </a:rPr>
                          <m:t>Total</m:t>
                        </m:r>
                        <m:r>
                          <a:rPr lang="en-US" sz="1600">
                            <a:latin typeface="Cambria Math" charset="0"/>
                          </a:rPr>
                          <m:t> </m:t>
                        </m:r>
                        <m:r>
                          <m:rPr>
                            <m:sty m:val="p"/>
                          </m:rPr>
                          <a:rPr lang="en-US" sz="1600">
                            <a:latin typeface="Cambria Math" charset="0"/>
                          </a:rPr>
                          <m:t>N</m:t>
                        </m:r>
                        <m:r>
                          <a:rPr lang="en-US" sz="1600" i="1">
                            <a:latin typeface="Cambria Math" charset="0"/>
                          </a:rPr>
                          <m:t>𝑢𝑚𝑏𝑒𝑟</m:t>
                        </m:r>
                        <m:r>
                          <a:rPr lang="en-US" sz="1600" i="1">
                            <a:latin typeface="Cambria Math" charset="0"/>
                          </a:rPr>
                          <m:t> </m:t>
                        </m:r>
                        <m:r>
                          <a:rPr lang="en-US" sz="1600" i="1">
                            <a:latin typeface="Cambria Math" charset="0"/>
                          </a:rPr>
                          <m:t>𝑜𝑓</m:t>
                        </m:r>
                        <m:r>
                          <a:rPr lang="en-US" sz="1600" i="1">
                            <a:latin typeface="Cambria Math" charset="0"/>
                          </a:rPr>
                          <m:t> </m:t>
                        </m:r>
                        <m:r>
                          <a:rPr lang="en-US" sz="1600" i="1">
                            <a:latin typeface="Cambria Math" charset="0"/>
                          </a:rPr>
                          <m:t>𝑐𝑜𝑟𝑟𝑒𝑐𝑡</m:t>
                        </m:r>
                        <m:r>
                          <a:rPr lang="en-US" sz="1600" i="1">
                            <a:latin typeface="Cambria Math" charset="0"/>
                          </a:rPr>
                          <m:t> </m:t>
                        </m:r>
                        <m:r>
                          <a:rPr lang="en-US" sz="1600" i="1">
                            <a:latin typeface="Cambria Math" charset="0"/>
                          </a:rPr>
                          <m:t>𝑎𝑛𝑠𝑤𝑒𝑟𝑠</m:t>
                        </m:r>
                        <m:r>
                          <a:rPr lang="en-US" sz="1600" i="1">
                            <a:latin typeface="Cambria Math" charset="0"/>
                          </a:rPr>
                          <m:t> </m:t>
                        </m:r>
                        <m:r>
                          <a:rPr lang="en-US" sz="1600" i="1">
                            <a:latin typeface="Cambria Math" charset="0"/>
                          </a:rPr>
                          <m:t>𝑡𝑜</m:t>
                        </m:r>
                        <m:r>
                          <a:rPr lang="en-US" sz="1600" i="1">
                            <a:latin typeface="Cambria Math" charset="0"/>
                          </a:rPr>
                          <m:t> </m:t>
                        </m:r>
                        <m:r>
                          <a:rPr lang="en-US" sz="1600" i="1">
                            <a:latin typeface="Cambria Math" charset="0"/>
                          </a:rPr>
                          <m:t>𝑡</m:t>
                        </m:r>
                        <m:r>
                          <a:rPr lang="en-US" sz="1600" i="1">
                            <a:latin typeface="Cambria Math" charset="0"/>
                          </a:rPr>
                          <m:t>h</m:t>
                        </m:r>
                        <m:r>
                          <a:rPr lang="en-US" sz="1600" i="1">
                            <a:latin typeface="Cambria Math" charset="0"/>
                          </a:rPr>
                          <m:t>𝑒</m:t>
                        </m:r>
                        <m:r>
                          <a:rPr lang="en-US" sz="1600" i="1">
                            <a:latin typeface="Cambria Math" charset="0"/>
                          </a:rPr>
                          <m:t> </m:t>
                        </m:r>
                        <m:r>
                          <a:rPr lang="en-US" sz="1600" i="1">
                            <a:latin typeface="Cambria Math" charset="0"/>
                          </a:rPr>
                          <m:t>𝑞𝑢𝑒𝑠𝑡𝑖𝑜𝑛𝑠</m:t>
                        </m:r>
                        <m:r>
                          <a:rPr lang="en-US" sz="1600" i="1">
                            <a:latin typeface="Cambria Math" charset="0"/>
                          </a:rPr>
                          <m:t> </m:t>
                        </m:r>
                        <m:r>
                          <a:rPr lang="en-US" sz="1600" i="1">
                            <a:latin typeface="Cambria Math" charset="0"/>
                          </a:rPr>
                          <m:t>𝑎𝑠𝑘𝑒𝑑</m:t>
                        </m:r>
                        <m:r>
                          <a:rPr lang="en-US" sz="1600" i="1">
                            <a:latin typeface="Cambria Math" charset="0"/>
                          </a:rPr>
                          <m:t> </m:t>
                        </m:r>
                        <m:r>
                          <a:rPr lang="en-US" sz="1600" i="1">
                            <a:latin typeface="Cambria Math" charset="0"/>
                          </a:rPr>
                          <m:t>𝑎𝑏𝑜𝑢𝑡</m:t>
                        </m:r>
                        <m:r>
                          <a:rPr lang="en-US" sz="1600" i="1">
                            <a:latin typeface="Cambria Math" charset="0"/>
                          </a:rPr>
                          <m:t> </m:t>
                        </m:r>
                        <m:r>
                          <a:rPr lang="en-US" sz="1600" i="1">
                            <a:latin typeface="Cambria Math" charset="0"/>
                          </a:rPr>
                          <m:t>𝑡</m:t>
                        </m:r>
                        <m:r>
                          <a:rPr lang="en-US" sz="1600" i="1">
                            <a:latin typeface="Cambria Math" charset="0"/>
                          </a:rPr>
                          <m:t>h</m:t>
                        </m:r>
                        <m:r>
                          <a:rPr lang="en-US" sz="1600" i="1">
                            <a:latin typeface="Cambria Math" charset="0"/>
                          </a:rPr>
                          <m:t>𝑒</m:t>
                        </m:r>
                        <m:r>
                          <a:rPr lang="en-US" sz="1600" i="1">
                            <a:latin typeface="Cambria Math" charset="0"/>
                          </a:rPr>
                          <m:t> </m:t>
                        </m:r>
                        <m:r>
                          <a:rPr lang="en-US" sz="1600" i="1">
                            <a:latin typeface="Cambria Math" charset="0"/>
                          </a:rPr>
                          <m:t>𝑐𝑜𝑛𝑐𝑒𝑝𝑡</m:t>
                        </m:r>
                        <m:r>
                          <a:rPr lang="en-US" sz="1600" i="1">
                            <a:latin typeface="Cambria Math" charset="0"/>
                          </a:rPr>
                          <m:t> </m:t>
                        </m:r>
                        <m:r>
                          <a:rPr lang="en-US" sz="1600" i="1">
                            <a:latin typeface="Cambria Math" charset="0"/>
                          </a:rPr>
                          <m:t>𝑐</m:t>
                        </m:r>
                        <m:r>
                          <a:rPr lang="en-US" sz="1600" i="1" baseline="-25000">
                            <a:latin typeface="Cambria Math" charset="0"/>
                          </a:rPr>
                          <m:t>3</m:t>
                        </m:r>
                      </m:num>
                      <m:den>
                        <m:r>
                          <a:rPr lang="en-US" sz="1600">
                            <a:latin typeface="Cambria Math" charset="0"/>
                          </a:rPr>
                          <m:t> </m:t>
                        </m:r>
                        <m:r>
                          <a:rPr lang="en-US" sz="1600" i="1">
                            <a:latin typeface="Cambria Math" charset="0"/>
                          </a:rPr>
                          <m:t>𝑇𝑜𝑡𝑎𝑙</m:t>
                        </m:r>
                        <m:r>
                          <a:rPr lang="en-US" sz="1600" i="1">
                            <a:latin typeface="Cambria Math" charset="0"/>
                          </a:rPr>
                          <m:t> </m:t>
                        </m:r>
                        <m:r>
                          <a:rPr lang="en-US" sz="1600" i="1">
                            <a:latin typeface="Cambria Math" charset="0"/>
                          </a:rPr>
                          <m:t>𝑛𝑢𝑚𝑏𝑒𝑟</m:t>
                        </m:r>
                        <m:r>
                          <a:rPr lang="en-US" sz="1600" i="1">
                            <a:latin typeface="Cambria Math" charset="0"/>
                          </a:rPr>
                          <m:t> </m:t>
                        </m:r>
                        <m:r>
                          <a:rPr lang="en-US" sz="1600" i="1">
                            <a:latin typeface="Cambria Math" charset="0"/>
                          </a:rPr>
                          <m:t>𝑜𝑓</m:t>
                        </m:r>
                        <m:r>
                          <a:rPr lang="en-US" sz="1600" i="1">
                            <a:latin typeface="Cambria Math" charset="0"/>
                          </a:rPr>
                          <m:t> </m:t>
                        </m:r>
                        <m:r>
                          <a:rPr lang="en-US" sz="1600" i="1">
                            <a:latin typeface="Cambria Math" charset="0"/>
                          </a:rPr>
                          <m:t>𝑡</m:t>
                        </m:r>
                        <m:r>
                          <a:rPr lang="en-US" sz="1600" i="1">
                            <a:latin typeface="Cambria Math" charset="0"/>
                          </a:rPr>
                          <m:t>h</m:t>
                        </m:r>
                        <m:r>
                          <a:rPr lang="en-US" sz="1600" i="1">
                            <a:latin typeface="Cambria Math" charset="0"/>
                          </a:rPr>
                          <m:t>𝑒</m:t>
                        </m:r>
                        <m:r>
                          <a:rPr lang="en-US" sz="1600" i="1">
                            <a:latin typeface="Cambria Math" charset="0"/>
                          </a:rPr>
                          <m:t> </m:t>
                        </m:r>
                        <m:r>
                          <a:rPr lang="en-US" sz="1600" i="1">
                            <a:latin typeface="Cambria Math" charset="0"/>
                          </a:rPr>
                          <m:t>𝑞𝑢𝑒𝑠𝑡𝑖𝑜𝑛𝑠</m:t>
                        </m:r>
                        <m:r>
                          <a:rPr lang="en-US" sz="1600" i="1">
                            <a:latin typeface="Cambria Math" charset="0"/>
                          </a:rPr>
                          <m:t> </m:t>
                        </m:r>
                        <m:r>
                          <a:rPr lang="en-US" sz="1600" i="1">
                            <a:latin typeface="Cambria Math" charset="0"/>
                          </a:rPr>
                          <m:t>𝑎𝑠𝑘𝑒𝑑</m:t>
                        </m:r>
                        <m:r>
                          <a:rPr lang="en-US" sz="1600" i="1">
                            <a:latin typeface="Cambria Math" charset="0"/>
                          </a:rPr>
                          <m:t> </m:t>
                        </m:r>
                        <m:r>
                          <a:rPr lang="en-US" sz="1600" i="1">
                            <a:latin typeface="Cambria Math" charset="0"/>
                          </a:rPr>
                          <m:t>𝑎𝑏𝑜𝑢𝑡</m:t>
                        </m:r>
                        <m:r>
                          <a:rPr lang="en-US" sz="1600" i="1">
                            <a:latin typeface="Cambria Math" charset="0"/>
                          </a:rPr>
                          <m:t> </m:t>
                        </m:r>
                        <m:r>
                          <a:rPr lang="en-US" sz="1600" i="1">
                            <a:latin typeface="Cambria Math" charset="0"/>
                          </a:rPr>
                          <m:t>𝑡</m:t>
                        </m:r>
                        <m:r>
                          <a:rPr lang="en-US" sz="1600" i="1">
                            <a:latin typeface="Cambria Math" charset="0"/>
                          </a:rPr>
                          <m:t>h</m:t>
                        </m:r>
                        <m:r>
                          <a:rPr lang="en-US" sz="1600" i="1">
                            <a:latin typeface="Cambria Math" charset="0"/>
                          </a:rPr>
                          <m:t>𝑒</m:t>
                        </m:r>
                        <m:r>
                          <a:rPr lang="en-US" sz="1600" i="1">
                            <a:latin typeface="Cambria Math" charset="0"/>
                          </a:rPr>
                          <m:t> </m:t>
                        </m:r>
                        <m:r>
                          <a:rPr lang="en-US" sz="1600" i="1">
                            <a:latin typeface="Cambria Math" charset="0"/>
                          </a:rPr>
                          <m:t>𝑡𝑒𝑠𝑡𝑒𝑑</m:t>
                        </m:r>
                        <m:r>
                          <a:rPr lang="en-US" sz="1600" i="1">
                            <a:latin typeface="Cambria Math" charset="0"/>
                          </a:rPr>
                          <m:t> </m:t>
                        </m:r>
                        <m:r>
                          <a:rPr lang="en-US" sz="1600" i="1">
                            <a:latin typeface="Cambria Math" charset="0"/>
                          </a:rPr>
                          <m:t>𝑐𝑜𝑛𝑐𝑒𝑝𝑡</m:t>
                        </m:r>
                        <m:r>
                          <a:rPr lang="en-US" sz="1600" i="1">
                            <a:latin typeface="Cambria Math" charset="0"/>
                          </a:rPr>
                          <m:t> </m:t>
                        </m:r>
                        <m:r>
                          <a:rPr lang="en-US" sz="1600" i="1">
                            <a:latin typeface="Cambria Math" charset="0"/>
                          </a:rPr>
                          <m:t>𝑐</m:t>
                        </m:r>
                        <m:r>
                          <a:rPr lang="en-US" sz="1600" i="1" baseline="-25000">
                            <a:latin typeface="Cambria Math" charset="0"/>
                          </a:rPr>
                          <m:t>3</m:t>
                        </m:r>
                      </m:den>
                    </m:f>
                  </m:oMath>
                </a14:m>
                <a:endParaRPr lang="en-US" sz="1600" dirty="0">
                  <a:solidFill>
                    <a:srgbClr val="000000"/>
                  </a:solidFill>
                  <a:latin typeface="Times New Roman" charset="0"/>
                  <a:ea typeface="Times New Roman" charset="0"/>
                  <a:cs typeface="Times New Roman"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8753" y="2577803"/>
                <a:ext cx="9025247" cy="4160626"/>
              </a:xfrm>
              <a:prstGeom prst="rect">
                <a:avLst/>
              </a:prstGeom>
              <a:blipFill rotWithShape="0">
                <a:blip r:embed="rId3"/>
                <a:stretch>
                  <a:fillRect l="-270" t="-4839" b="-5279"/>
                </a:stretch>
              </a:blipFill>
            </p:spPr>
            <p:txBody>
              <a:bodyPr/>
              <a:lstStyle/>
              <a:p>
                <a:r>
                  <a:rPr lang="en-US">
                    <a:noFill/>
                  </a:rPr>
                  <a:t> </a:t>
                </a:r>
              </a:p>
            </p:txBody>
          </p:sp>
        </mc:Fallback>
      </mc:AlternateContent>
      <p:sp>
        <p:nvSpPr>
          <p:cNvPr id="42" name="TextBox 41"/>
          <p:cNvSpPr txBox="1"/>
          <p:nvPr/>
        </p:nvSpPr>
        <p:spPr>
          <a:xfrm>
            <a:off x="4835089" y="637243"/>
            <a:ext cx="4004111" cy="369332"/>
          </a:xfrm>
          <a:prstGeom prst="rect">
            <a:avLst/>
          </a:prstGeom>
          <a:noFill/>
        </p:spPr>
        <p:txBody>
          <a:bodyPr wrap="square" rtlCol="0">
            <a:spAutoFit/>
          </a:bodyPr>
          <a:lstStyle/>
          <a:p>
            <a:r>
              <a:rPr lang="en-US" smtClean="0">
                <a:latin typeface="Times New Roman" charset="0"/>
                <a:ea typeface="Times New Roman" charset="0"/>
                <a:cs typeface="Times New Roman" charset="0"/>
              </a:rPr>
              <a:t>From</a:t>
            </a:r>
            <a:r>
              <a:rPr lang="ar-SA" smtClean="0">
                <a:latin typeface="Times New Roman" charset="0"/>
                <a:ea typeface="Times New Roman" charset="0"/>
                <a:cs typeface="Times New Roman" charset="0"/>
              </a:rPr>
              <a:t> </a:t>
            </a:r>
            <a:r>
              <a:rPr lang="en-US" err="1" smtClean="0"/>
              <a:t>Zwillinger</a:t>
            </a:r>
            <a:r>
              <a:rPr lang="ar-SA" smtClean="0"/>
              <a:t> </a:t>
            </a:r>
            <a:r>
              <a:rPr lang="en-US" smtClean="0"/>
              <a:t>&amp; </a:t>
            </a:r>
            <a:r>
              <a:rPr lang="en-US" err="1" smtClean="0"/>
              <a:t>Kokoska</a:t>
            </a:r>
            <a:r>
              <a:rPr lang="en-US" smtClean="0"/>
              <a:t>(2000</a:t>
            </a:r>
            <a:r>
              <a:rPr lang="ar-SA" smtClean="0"/>
              <a:t>،</a:t>
            </a:r>
            <a:r>
              <a:rPr lang="en-US" smtClean="0"/>
              <a:t> P 40).</a:t>
            </a:r>
            <a:r>
              <a:rPr lang="en-US" smtClean="0">
                <a:latin typeface="Times New Roman" charset="0"/>
                <a:ea typeface="Times New Roman" charset="0"/>
                <a:cs typeface="Times New Roman" charset="0"/>
              </a:rPr>
              <a:t> </a:t>
            </a:r>
            <a:endParaRPr lang="en-US">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13" name="Rectangle 12"/>
              <p:cNvSpPr/>
              <p:nvPr/>
            </p:nvSpPr>
            <p:spPr>
              <a:xfrm>
                <a:off x="216724" y="607852"/>
                <a:ext cx="2824235" cy="514756"/>
              </a:xfrm>
              <a:prstGeom prst="rect">
                <a:avLst/>
              </a:prstGeom>
            </p:spPr>
            <p:txBody>
              <a:bodyPr wrap="none">
                <a:spAutoFit/>
              </a:bodyPr>
              <a:lstStyle/>
              <a:p>
                <a:pPr marL="285750" indent="-285750">
                  <a:buFont typeface="Wingdings" charset="2"/>
                  <a:buChar char="§"/>
                </a:pPr>
                <a14:m>
                  <m:oMath xmlns:m="http://schemas.openxmlformats.org/officeDocument/2006/math">
                    <m:r>
                      <m:rPr>
                        <m:sty m:val="p"/>
                      </m:rPr>
                      <a:rPr lang="en-US" sz="1600" i="0" smtClean="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b="0" i="0" smtClean="0">
                            <a:solidFill>
                              <a:srgbClr val="000000"/>
                            </a:solidFill>
                            <a:latin typeface="Cambria Math" charset="0"/>
                            <a:ea typeface="Times New Roman" charset="0"/>
                            <a:cs typeface="Times New Roman" charset="0"/>
                          </a:rPr>
                          <m:t>A</m:t>
                        </m:r>
                      </m:e>
                      <m:e>
                        <m:r>
                          <m:rPr>
                            <m:sty m:val="p"/>
                          </m:rPr>
                          <a:rPr lang="en-US" sz="1600" b="0" i="0" smtClean="0">
                            <a:solidFill>
                              <a:srgbClr val="000000"/>
                            </a:solidFill>
                            <a:latin typeface="Cambria Math" charset="0"/>
                            <a:ea typeface="Times New Roman" charset="0"/>
                            <a:cs typeface="Times New Roman" charset="0"/>
                          </a:rPr>
                          <m:t>B</m:t>
                        </m:r>
                      </m:e>
                    </m:d>
                    <m:r>
                      <a:rPr lang="en-US" sz="1600" i="0">
                        <a:solidFill>
                          <a:srgbClr val="000000"/>
                        </a:solidFill>
                        <a:latin typeface="Cambria Math" charset="0"/>
                        <a:ea typeface="Times New Roman" charset="0"/>
                        <a:cs typeface="Times New Roman" charset="0"/>
                      </a:rPr>
                      <m:t>= </m:t>
                    </m:r>
                    <m:f>
                      <m:fPr>
                        <m:ctrlPr>
                          <a:rPr lang="en-US" sz="1600" i="1">
                            <a:latin typeface="Cambria Math" panose="02040503050406030204" pitchFamily="18" charset="0"/>
                            <a:ea typeface="Times New Roman" charset="0"/>
                            <a:cs typeface="Times New Roman" charset="0"/>
                          </a:rPr>
                        </m:ctrlPr>
                      </m:fPr>
                      <m:num>
                        <m:r>
                          <m:rPr>
                            <m:nor/>
                          </m:rPr>
                          <a:rPr lang="en-US" sz="1600" b="0" i="0" smtClean="0">
                            <a:latin typeface="Times New Roman" charset="0"/>
                            <a:ea typeface="Times New Roman" charset="0"/>
                            <a:cs typeface="Times New Roman" charset="0"/>
                          </a:rPr>
                          <m:t>P</m:t>
                        </m:r>
                        <m:r>
                          <a:rPr lang="en-US" sz="1600" b="0" i="0" smtClean="0">
                            <a:latin typeface="Cambria Math" charset="0"/>
                            <a:ea typeface="Times New Roman" charset="0"/>
                            <a:cs typeface="Times New Roman" charset="0"/>
                          </a:rPr>
                          <m:t>(</m:t>
                        </m:r>
                        <m:r>
                          <m:rPr>
                            <m:sty m:val="p"/>
                          </m:rPr>
                          <a:rPr lang="en-US" sz="1600" b="0" i="0" smtClean="0">
                            <a:latin typeface="Cambria Math" charset="0"/>
                            <a:ea typeface="Times New Roman" charset="0"/>
                            <a:cs typeface="Times New Roman" charset="0"/>
                          </a:rPr>
                          <m:t>A</m:t>
                        </m:r>
                        <m:r>
                          <a:rPr lang="en-US" sz="1600" i="0">
                            <a:latin typeface="Cambria Math" charset="0"/>
                            <a:ea typeface="Times New Roman" charset="0"/>
                            <a:cs typeface="Times New Roman" charset="0"/>
                          </a:rPr>
                          <m:t>⋂</m:t>
                        </m:r>
                        <m:r>
                          <m:rPr>
                            <m:sty m:val="p"/>
                          </m:rPr>
                          <a:rPr lang="en-US" sz="1600" b="0" i="0" smtClean="0">
                            <a:latin typeface="Cambria Math" charset="0"/>
                            <a:ea typeface="Times New Roman" charset="0"/>
                            <a:cs typeface="Times New Roman" charset="0"/>
                          </a:rPr>
                          <m:t>B</m:t>
                        </m:r>
                        <m:r>
                          <a:rPr lang="en-US" sz="1600" b="0" i="0" smtClean="0">
                            <a:latin typeface="Cambria Math" charset="0"/>
                            <a:ea typeface="Times New Roman" charset="0"/>
                            <a:cs typeface="Times New Roman" charset="0"/>
                          </a:rPr>
                          <m:t>)</m:t>
                        </m:r>
                      </m:num>
                      <m:den>
                        <m:r>
                          <m:rPr>
                            <m:sty m:val="p"/>
                          </m:rPr>
                          <a:rPr lang="en-US" sz="1600" b="0" i="0" smtClean="0">
                            <a:latin typeface="Cambria Math" charset="0"/>
                            <a:ea typeface="Times New Roman" charset="0"/>
                            <a:cs typeface="Times New Roman" charset="0"/>
                          </a:rPr>
                          <m:t>P</m:t>
                        </m:r>
                        <m:r>
                          <a:rPr lang="en-US" sz="1600" b="0" i="0" smtClean="0">
                            <a:latin typeface="Cambria Math" charset="0"/>
                            <a:ea typeface="Times New Roman" charset="0"/>
                            <a:cs typeface="Times New Roman" charset="0"/>
                          </a:rPr>
                          <m:t>(</m:t>
                        </m:r>
                        <m:r>
                          <m:rPr>
                            <m:sty m:val="p"/>
                          </m:rPr>
                          <a:rPr lang="en-US" sz="1600" b="0" i="0" smtClean="0">
                            <a:latin typeface="Cambria Math" charset="0"/>
                            <a:ea typeface="Times New Roman" charset="0"/>
                            <a:cs typeface="Times New Roman" charset="0"/>
                          </a:rPr>
                          <m:t>B</m:t>
                        </m:r>
                        <m:r>
                          <a:rPr lang="en-US" sz="1600" b="0" i="0" smtClean="0">
                            <a:latin typeface="Cambria Math" charset="0"/>
                            <a:ea typeface="Times New Roman" charset="0"/>
                            <a:cs typeface="Times New Roman" charset="0"/>
                          </a:rPr>
                          <m:t>)</m:t>
                        </m:r>
                      </m:den>
                    </m:f>
                    <m:r>
                      <a:rPr lang="en-US" sz="1600" b="0" i="0" smtClean="0">
                        <a:latin typeface="Cambria Math" charset="0"/>
                        <a:ea typeface="Times New Roman" charset="0"/>
                        <a:cs typeface="Times New Roman" charset="0"/>
                      </a:rPr>
                      <m:t> , </m:t>
                    </m:r>
                    <m:r>
                      <m:rPr>
                        <m:sty m:val="p"/>
                      </m:rPr>
                      <a:rPr lang="en-US" sz="1600" b="0" i="0" smtClean="0">
                        <a:latin typeface="Cambria Math" charset="0"/>
                        <a:ea typeface="Times New Roman" charset="0"/>
                        <a:cs typeface="Times New Roman" charset="0"/>
                      </a:rPr>
                      <m:t>if</m:t>
                    </m:r>
                    <m:r>
                      <a:rPr lang="en-US" sz="1600" b="0" i="0" smtClean="0">
                        <a:latin typeface="Cambria Math" charset="0"/>
                        <a:ea typeface="Times New Roman" charset="0"/>
                        <a:cs typeface="Times New Roman" charset="0"/>
                      </a:rPr>
                      <m:t> </m:t>
                    </m:r>
                    <m:r>
                      <m:rPr>
                        <m:sty m:val="p"/>
                      </m:rPr>
                      <a:rPr lang="en-US" sz="1600" b="0" i="0" smtClean="0">
                        <a:latin typeface="Cambria Math" charset="0"/>
                        <a:ea typeface="Times New Roman" charset="0"/>
                        <a:cs typeface="Times New Roman" charset="0"/>
                      </a:rPr>
                      <m:t>B</m:t>
                    </m:r>
                    <m:r>
                      <a:rPr lang="en-US" sz="1600" b="0" i="0" smtClean="0">
                        <a:latin typeface="Cambria Math" charset="0"/>
                        <a:ea typeface="Times New Roman" charset="0"/>
                        <a:cs typeface="Times New Roman" charset="0"/>
                      </a:rPr>
                      <m:t> </m:t>
                    </m:r>
                    <m:r>
                      <a:rPr lang="en-US" sz="1600" b="0" i="1" smtClean="0">
                        <a:latin typeface="Cambria Math" charset="0"/>
                        <a:ea typeface="Cambria Math" charset="0"/>
                        <a:cs typeface="Cambria Math" charset="0"/>
                      </a:rPr>
                      <m:t>≠</m:t>
                    </m:r>
                    <m:r>
                      <a:rPr lang="en-US" sz="1600" b="0" i="1" smtClean="0">
                        <a:latin typeface="Cambria Math" charset="0"/>
                        <a:ea typeface="Cambria Math" charset="0"/>
                        <a:cs typeface="Cambria Math" charset="0"/>
                      </a:rPr>
                      <m:t>0</m:t>
                    </m:r>
                  </m:oMath>
                </a14:m>
                <a:endParaRPr lang="en-US" sz="1600"/>
              </a:p>
            </p:txBody>
          </p:sp>
        </mc:Choice>
        <mc:Fallback xmlns="">
          <p:sp>
            <p:nvSpPr>
              <p:cNvPr id="13" name="Rectangle 12"/>
              <p:cNvSpPr>
                <a:spLocks noRot="1" noChangeAspect="1" noMove="1" noResize="1" noEditPoints="1" noAdjustHandles="1" noChangeArrowheads="1" noChangeShapeType="1" noTextEdit="1"/>
              </p:cNvSpPr>
              <p:nvPr/>
            </p:nvSpPr>
            <p:spPr>
              <a:xfrm>
                <a:off x="216724" y="607852"/>
                <a:ext cx="2824235" cy="514756"/>
              </a:xfrm>
              <a:prstGeom prst="rect">
                <a:avLst/>
              </a:prstGeom>
              <a:blipFill rotWithShape="0">
                <a:blip r:embed="rId4"/>
                <a:stretch>
                  <a:fillRect l="-864" t="-41667" b="-5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16724" y="1274728"/>
                <a:ext cx="8829304" cy="1273747"/>
              </a:xfrm>
              <a:prstGeom prst="rect">
                <a:avLst/>
              </a:prstGeom>
            </p:spPr>
            <p:txBody>
              <a:bodyPr wrap="square">
                <a:spAutoFit/>
              </a:bodyPr>
              <a:lstStyle/>
              <a:p>
                <a:pPr marL="285750" indent="-285750">
                  <a:buFont typeface="Wingdings" charset="2"/>
                  <a:buChar char="§"/>
                </a:pPr>
                <a14:m>
                  <m:oMath xmlns:m="http://schemas.openxmlformats.org/officeDocument/2006/math">
                    <m:r>
                      <m:rPr>
                        <m:sty m:val="p"/>
                      </m:rPr>
                      <a:rPr lang="en-US" sz="1600" i="0" smtClean="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b="0" i="0" smtClean="0">
                            <a:solidFill>
                              <a:srgbClr val="000000"/>
                            </a:solidFill>
                            <a:latin typeface="Cambria Math" charset="0"/>
                            <a:ea typeface="Times New Roman" charset="0"/>
                            <a:cs typeface="Times New Roman" charset="0"/>
                          </a:rPr>
                          <m:t>A</m:t>
                        </m:r>
                      </m:e>
                      <m:e>
                        <m:r>
                          <m:rPr>
                            <m:sty m:val="p"/>
                          </m:rPr>
                          <a:rPr lang="en-US" sz="1600" b="0" i="0" smtClean="0">
                            <a:solidFill>
                              <a:srgbClr val="000000"/>
                            </a:solidFill>
                            <a:latin typeface="Cambria Math" charset="0"/>
                            <a:ea typeface="Times New Roman" charset="0"/>
                            <a:cs typeface="Times New Roman" charset="0"/>
                          </a:rPr>
                          <m:t>B</m:t>
                        </m:r>
                      </m:e>
                    </m:d>
                    <m:r>
                      <a:rPr lang="en-US" sz="1600" i="0">
                        <a:solidFill>
                          <a:srgbClr val="000000"/>
                        </a:solidFill>
                        <a:latin typeface="Cambria Math" charset="0"/>
                        <a:ea typeface="Times New Roman" charset="0"/>
                        <a:cs typeface="Times New Roman" charset="0"/>
                      </a:rPr>
                      <m:t>= </m:t>
                    </m:r>
                    <m:f>
                      <m:fPr>
                        <m:ctrlPr>
                          <a:rPr lang="en-US" sz="1600" i="1">
                            <a:latin typeface="Cambria Math" panose="02040503050406030204" pitchFamily="18" charset="0"/>
                            <a:ea typeface="Times New Roman" charset="0"/>
                            <a:cs typeface="Times New Roman" charset="0"/>
                          </a:rPr>
                        </m:ctrlPr>
                      </m:fPr>
                      <m:num>
                        <m:r>
                          <m:rPr>
                            <m:nor/>
                          </m:rPr>
                          <a:rPr lang="en-US" sz="1600">
                            <a:latin typeface="Times New Roman" charset="0"/>
                            <a:ea typeface="Times New Roman" charset="0"/>
                            <a:cs typeface="Times New Roman" charset="0"/>
                          </a:rPr>
                          <m:t>P</m:t>
                        </m:r>
                        <m:r>
                          <m:rPr>
                            <m:nor/>
                          </m:rPr>
                          <a:rPr lang="en-US" sz="1600">
                            <a:latin typeface="Times New Roman" charset="0"/>
                            <a:ea typeface="Times New Roman" charset="0"/>
                            <a:cs typeface="Times New Roman" charset="0"/>
                          </a:rPr>
                          <m:t>(</m:t>
                        </m:r>
                        <m:r>
                          <m:rPr>
                            <m:sty m:val="p"/>
                          </m:rPr>
                          <a:rPr lang="en-US" sz="1600" b="0" i="0" smtClean="0">
                            <a:latin typeface="Cambria Math" charset="0"/>
                            <a:ea typeface="Times New Roman" charset="0"/>
                            <a:cs typeface="Times New Roman" charset="0"/>
                          </a:rPr>
                          <m:t>A</m:t>
                        </m:r>
                        <m:r>
                          <a:rPr lang="en-US" sz="1600" b="0" i="0" smtClean="0">
                            <a:latin typeface="Cambria Math" charset="0"/>
                            <a:ea typeface="Times New Roman" charset="0"/>
                            <a:cs typeface="Times New Roman" charset="0"/>
                          </a:rPr>
                          <m:t>)∗</m:t>
                        </m:r>
                        <m:r>
                          <m:rPr>
                            <m:sty m:val="p"/>
                          </m:rPr>
                          <a:rPr lang="en-US" sz="1600" b="0" i="0" smtClean="0">
                            <a:latin typeface="Cambria Math" charset="0"/>
                            <a:ea typeface="Times New Roman" charset="0"/>
                            <a:cs typeface="Times New Roman" charset="0"/>
                          </a:rPr>
                          <m:t>P</m:t>
                        </m:r>
                        <m:r>
                          <a:rPr lang="en-US" sz="1600" b="0" i="0" smtClean="0">
                            <a:latin typeface="Cambria Math" charset="0"/>
                            <a:ea typeface="Times New Roman" charset="0"/>
                            <a:cs typeface="Times New Roman" charset="0"/>
                          </a:rPr>
                          <m:t>(</m:t>
                        </m:r>
                        <m:r>
                          <m:rPr>
                            <m:sty m:val="p"/>
                          </m:rPr>
                          <a:rPr lang="en-US" sz="1600" b="0" i="0" smtClean="0">
                            <a:latin typeface="Cambria Math" charset="0"/>
                            <a:ea typeface="Times New Roman" charset="0"/>
                            <a:cs typeface="Times New Roman" charset="0"/>
                          </a:rPr>
                          <m:t>B</m:t>
                        </m:r>
                        <m:r>
                          <a:rPr lang="en-US" sz="1600" b="0" i="0" smtClean="0">
                            <a:latin typeface="Cambria Math" charset="0"/>
                            <a:ea typeface="Times New Roman" charset="0"/>
                            <a:cs typeface="Times New Roman" charset="0"/>
                          </a:rPr>
                          <m:t>)</m:t>
                        </m:r>
                      </m:num>
                      <m:den>
                        <m:r>
                          <m:rPr>
                            <m:nor/>
                          </m:rPr>
                          <a:rPr lang="en-US" sz="1600">
                            <a:latin typeface="Times New Roman" charset="0"/>
                            <a:ea typeface="Times New Roman" charset="0"/>
                            <a:cs typeface="Times New Roman" charset="0"/>
                          </a:rPr>
                          <m:t>P</m:t>
                        </m:r>
                        <m:r>
                          <m:rPr>
                            <m:nor/>
                          </m:rPr>
                          <a:rPr lang="en-US" sz="1600">
                            <a:latin typeface="Times New Roman" charset="0"/>
                            <a:ea typeface="Times New Roman" charset="0"/>
                            <a:cs typeface="Times New Roman" charset="0"/>
                          </a:rPr>
                          <m:t>(</m:t>
                        </m:r>
                        <m:r>
                          <m:rPr>
                            <m:nor/>
                          </m:rPr>
                          <a:rPr lang="en-US" sz="1600" b="0" i="0" smtClean="0">
                            <a:latin typeface="Times New Roman" charset="0"/>
                            <a:ea typeface="Times New Roman" charset="0"/>
                            <a:cs typeface="Times New Roman" charset="0"/>
                          </a:rPr>
                          <m:t>B</m:t>
                        </m:r>
                        <m:r>
                          <m:rPr>
                            <m:nor/>
                          </m:rPr>
                          <a:rPr lang="en-US" sz="1600">
                            <a:latin typeface="Times New Roman" charset="0"/>
                            <a:ea typeface="Times New Roman" charset="0"/>
                            <a:cs typeface="Times New Roman" charset="0"/>
                          </a:rPr>
                          <m:t>)</m:t>
                        </m:r>
                      </m:den>
                    </m:f>
                    <m:r>
                      <a:rPr lang="en-US" sz="1600" b="0" i="1" smtClean="0">
                        <a:latin typeface="Cambria Math" charset="0"/>
                        <a:ea typeface="Times New Roman" charset="0"/>
                        <a:cs typeface="Times New Roman" charset="0"/>
                      </a:rPr>
                      <m:t>=</m:t>
                    </m:r>
                    <m:r>
                      <m:rPr>
                        <m:sty m:val="p"/>
                      </m:rPr>
                      <a:rPr lang="en-US" sz="1600" b="0" i="0" smtClean="0">
                        <a:latin typeface="Cambria Math" charset="0"/>
                        <a:ea typeface="Times New Roman" charset="0"/>
                        <a:cs typeface="Times New Roman" charset="0"/>
                      </a:rPr>
                      <m:t>P</m:t>
                    </m:r>
                    <m:d>
                      <m:dPr>
                        <m:ctrlPr>
                          <a:rPr lang="en-US" sz="1600" b="0" i="1" smtClean="0">
                            <a:latin typeface="Cambria Math" panose="02040503050406030204" pitchFamily="18" charset="0"/>
                            <a:ea typeface="Times New Roman" charset="0"/>
                            <a:cs typeface="Times New Roman" charset="0"/>
                          </a:rPr>
                        </m:ctrlPr>
                      </m:dPr>
                      <m:e>
                        <m:r>
                          <a:rPr lang="en-US" sz="1600" b="0" i="1" smtClean="0">
                            <a:latin typeface="Cambria Math" charset="0"/>
                            <a:ea typeface="Times New Roman" charset="0"/>
                            <a:cs typeface="Times New Roman" charset="0"/>
                          </a:rPr>
                          <m:t>𝐴</m:t>
                        </m:r>
                      </m:e>
                    </m:d>
                    <m:r>
                      <a:rPr lang="en-US" sz="1600" b="0" i="1" smtClean="0">
                        <a:latin typeface="Cambria Math" charset="0"/>
                        <a:ea typeface="Times New Roman" charset="0"/>
                        <a:cs typeface="Times New Roman" charset="0"/>
                      </a:rPr>
                      <m:t>    </m:t>
                    </m:r>
                    <m:r>
                      <a:rPr lang="en-US" sz="1600" b="0" i="1" smtClean="0">
                        <a:latin typeface="Cambria Math" charset="0"/>
                        <a:ea typeface="Times New Roman" charset="0"/>
                        <a:cs typeface="Times New Roman" charset="0"/>
                      </a:rPr>
                      <m:t>𝐹𝑜𝑟</m:t>
                    </m:r>
                    <m:r>
                      <a:rPr lang="en-US" sz="1600" b="0" i="1" smtClean="0">
                        <a:latin typeface="Cambria Math" charset="0"/>
                        <a:ea typeface="Times New Roman" charset="0"/>
                        <a:cs typeface="Times New Roman" charset="0"/>
                      </a:rPr>
                      <m:t> </m:t>
                    </m:r>
                    <m:r>
                      <a:rPr lang="en-US" sz="1600" b="0" i="1" smtClean="0">
                        <a:latin typeface="Cambria Math" charset="0"/>
                        <a:ea typeface="Times New Roman" charset="0"/>
                        <a:cs typeface="Times New Roman" charset="0"/>
                      </a:rPr>
                      <m:t>𝑖𝑛𝑑𝑒𝑝𝑒𝑛𝑑𝑒𝑛𝑡</m:t>
                    </m:r>
                    <m:r>
                      <a:rPr lang="en-US" sz="1600" b="0" i="1" smtClean="0">
                        <a:latin typeface="Cambria Math" charset="0"/>
                        <a:ea typeface="Times New Roman" charset="0"/>
                        <a:cs typeface="Times New Roman" charset="0"/>
                      </a:rPr>
                      <m:t> </m:t>
                    </m:r>
                    <m:r>
                      <a:rPr lang="en-US" sz="1600" b="0" i="1" smtClean="0">
                        <a:latin typeface="Cambria Math" charset="0"/>
                        <a:ea typeface="Times New Roman" charset="0"/>
                        <a:cs typeface="Times New Roman" charset="0"/>
                      </a:rPr>
                      <m:t>𝑝𝑟𝑜𝑏𝑎𝑏𝑖𝑙𝑖𝑡𝑦</m:t>
                    </m:r>
                    <m:r>
                      <a:rPr lang="en-US" sz="1600" b="0" i="0" smtClean="0">
                        <a:latin typeface="Cambria Math" charset="0"/>
                        <a:ea typeface="Times New Roman" charset="0"/>
                        <a:cs typeface="Times New Roman" charset="0"/>
                      </a:rPr>
                      <m:t> </m:t>
                    </m:r>
                    <m:r>
                      <m:rPr>
                        <m:sty m:val="p"/>
                      </m:rPr>
                      <a:rPr lang="en-US" sz="160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a:solidFill>
                              <a:srgbClr val="000000"/>
                            </a:solidFill>
                            <a:latin typeface="Cambria Math" charset="0"/>
                            <a:ea typeface="Times New Roman" charset="0"/>
                            <a:cs typeface="Times New Roman" charset="0"/>
                          </a:rPr>
                          <m:t>A</m:t>
                        </m:r>
                      </m:e>
                      <m:e>
                        <m:r>
                          <m:rPr>
                            <m:sty m:val="p"/>
                          </m:rPr>
                          <a:rPr lang="en-US" sz="1600">
                            <a:solidFill>
                              <a:srgbClr val="000000"/>
                            </a:solidFill>
                            <a:latin typeface="Cambria Math" charset="0"/>
                            <a:ea typeface="Times New Roman" charset="0"/>
                            <a:cs typeface="Times New Roman" charset="0"/>
                          </a:rPr>
                          <m:t>B</m:t>
                        </m:r>
                      </m:e>
                    </m:d>
                  </m:oMath>
                </a14:m>
                <a:r>
                  <a:rPr lang="en-US" sz="1600" dirty="0" smtClean="0">
                    <a:latin typeface="Times New Roman" charset="0"/>
                    <a:ea typeface="Times New Roman" charset="0"/>
                    <a:cs typeface="Times New Roman" charset="0"/>
                  </a:rPr>
                  <a:t> = </a:t>
                </a:r>
                <a14:m>
                  <m:oMath xmlns:m="http://schemas.openxmlformats.org/officeDocument/2006/math">
                    <m:r>
                      <m:rPr>
                        <m:nor/>
                      </m:rPr>
                      <a:rPr lang="en-US" sz="1600">
                        <a:latin typeface="Times New Roman" charset="0"/>
                        <a:ea typeface="Times New Roman" charset="0"/>
                        <a:cs typeface="Times New Roman" charset="0"/>
                      </a:rPr>
                      <m:t>P</m:t>
                    </m:r>
                    <m:r>
                      <m:rPr>
                        <m:nor/>
                      </m:rPr>
                      <a:rPr lang="en-US" sz="1600">
                        <a:latin typeface="Times New Roman" charset="0"/>
                        <a:ea typeface="Times New Roman" charset="0"/>
                        <a:cs typeface="Times New Roman" charset="0"/>
                      </a:rPr>
                      <m:t>(</m:t>
                    </m:r>
                    <m:r>
                      <m:rPr>
                        <m:sty m:val="p"/>
                      </m:rPr>
                      <a:rPr lang="en-US" sz="1600">
                        <a:latin typeface="Cambria Math" charset="0"/>
                        <a:ea typeface="Times New Roman" charset="0"/>
                        <a:cs typeface="Times New Roman" charset="0"/>
                      </a:rPr>
                      <m:t>A</m:t>
                    </m:r>
                    <m:r>
                      <a:rPr lang="en-US" sz="1600">
                        <a:latin typeface="Cambria Math" charset="0"/>
                        <a:ea typeface="Times New Roman" charset="0"/>
                        <a:cs typeface="Times New Roman" charset="0"/>
                      </a:rPr>
                      <m:t>)∗</m:t>
                    </m:r>
                    <m:r>
                      <m:rPr>
                        <m:sty m:val="p"/>
                      </m:rPr>
                      <a:rPr lang="en-US" sz="1600">
                        <a:latin typeface="Cambria Math" charset="0"/>
                        <a:ea typeface="Times New Roman" charset="0"/>
                        <a:cs typeface="Times New Roman" charset="0"/>
                      </a:rPr>
                      <m:t>P</m:t>
                    </m:r>
                    <m:d>
                      <m:dPr>
                        <m:ctrlPr>
                          <a:rPr lang="en-US" sz="1600" i="1">
                            <a:latin typeface="Cambria Math" panose="02040503050406030204" pitchFamily="18" charset="0"/>
                            <a:ea typeface="Times New Roman" charset="0"/>
                            <a:cs typeface="Times New Roman" charset="0"/>
                          </a:rPr>
                        </m:ctrlPr>
                      </m:dPr>
                      <m:e>
                        <m:r>
                          <m:rPr>
                            <m:sty m:val="p"/>
                          </m:rPr>
                          <a:rPr lang="en-US" sz="1600">
                            <a:latin typeface="Cambria Math" charset="0"/>
                            <a:ea typeface="Times New Roman" charset="0"/>
                            <a:cs typeface="Times New Roman" charset="0"/>
                          </a:rPr>
                          <m:t>B</m:t>
                        </m:r>
                      </m:e>
                    </m:d>
                  </m:oMath>
                </a14:m>
                <a:endParaRPr lang="en-US" sz="1600" dirty="0" smtClean="0">
                  <a:latin typeface="Times New Roman" charset="0"/>
                  <a:ea typeface="Times New Roman" charset="0"/>
                  <a:cs typeface="Times New Roman" charset="0"/>
                </a:endParaRPr>
              </a:p>
              <a:p>
                <a:pPr marL="285750" indent="-285750">
                  <a:buFont typeface="Wingdings" charset="2"/>
                  <a:buChar char="§"/>
                </a:pPr>
                <a:r>
                  <a:rPr lang="en-US" sz="1600" dirty="0">
                    <a:latin typeface="Times New Roman" charset="0"/>
                    <a:ea typeface="Times New Roman" charset="0"/>
                    <a:cs typeface="Times New Roman" charset="0"/>
                  </a:rPr>
                  <a:t>If the concepts are </a:t>
                </a:r>
                <a:r>
                  <a:rPr lang="en-US" sz="1600" dirty="0">
                    <a:solidFill>
                      <a:srgbClr val="FF0000"/>
                    </a:solidFill>
                    <a:latin typeface="Times New Roman" charset="0"/>
                    <a:ea typeface="Times New Roman" charset="0"/>
                    <a:cs typeface="Times New Roman" charset="0"/>
                  </a:rPr>
                  <a:t>independent</a:t>
                </a:r>
                <a:r>
                  <a:rPr lang="en-US" sz="1600" dirty="0">
                    <a:latin typeface="Times New Roman" charset="0"/>
                    <a:ea typeface="Times New Roman" charset="0"/>
                    <a:cs typeface="Times New Roman" charset="0"/>
                  </a:rPr>
                  <a:t> means they don’t effect each other. In our study, we assume prerequisite relation between the concepts</a:t>
                </a:r>
                <a:r>
                  <a:rPr lang="en-US" sz="1600" dirty="0" smtClean="0">
                    <a:latin typeface="Times New Roman" charset="0"/>
                    <a:ea typeface="Times New Roman" charset="0"/>
                    <a:cs typeface="Times New Roman" charset="0"/>
                  </a:rPr>
                  <a:t>.</a:t>
                </a:r>
                <a:endParaRPr lang="en-US" sz="1600" dirty="0">
                  <a:latin typeface="Times New Roman" charset="0"/>
                  <a:ea typeface="Times New Roman" charset="0"/>
                  <a:cs typeface="Times New Roman" charset="0"/>
                </a:endParaRPr>
              </a:p>
              <a:p>
                <a:pPr marL="285750" indent="-285750">
                  <a:buFont typeface="Wingdings" charset="2"/>
                  <a:buChar char="§"/>
                </a:pPr>
                <a14:m>
                  <m:oMath xmlns:m="http://schemas.openxmlformats.org/officeDocument/2006/math">
                    <m:r>
                      <m:rPr>
                        <m:sty m:val="p"/>
                      </m:rPr>
                      <a:rPr lang="en-US" sz="1600" i="0">
                        <a:latin typeface="Cambria Math" charset="0"/>
                        <a:ea typeface="Times New Roman" charset="0"/>
                        <a:cs typeface="Times New Roman" charset="0"/>
                      </a:rPr>
                      <m:t>For</m:t>
                    </m:r>
                    <m:r>
                      <a:rPr lang="en-US" sz="1600" i="0">
                        <a:latin typeface="Cambria Math" charset="0"/>
                        <a:ea typeface="Times New Roman" charset="0"/>
                        <a:cs typeface="Times New Roman" charset="0"/>
                      </a:rPr>
                      <m:t> </m:t>
                    </m:r>
                    <m:r>
                      <m:rPr>
                        <m:sty m:val="p"/>
                      </m:rPr>
                      <a:rPr lang="en-US" sz="1600" b="0" i="0" smtClean="0">
                        <a:latin typeface="Cambria Math" charset="0"/>
                        <a:ea typeface="Times New Roman" charset="0"/>
                        <a:cs typeface="Times New Roman" charset="0"/>
                      </a:rPr>
                      <m:t>the</m:t>
                    </m:r>
                    <m:r>
                      <a:rPr lang="en-US" sz="1600" b="0" i="0" smtClean="0">
                        <a:latin typeface="Cambria Math" charset="0"/>
                        <a:ea typeface="Times New Roman" charset="0"/>
                        <a:cs typeface="Times New Roman" charset="0"/>
                      </a:rPr>
                      <m:t> </m:t>
                    </m:r>
                    <m:r>
                      <m:rPr>
                        <m:sty m:val="p"/>
                      </m:rPr>
                      <a:rPr lang="en-US" sz="1600" i="0">
                        <a:latin typeface="Cambria Math" charset="0"/>
                        <a:ea typeface="Times New Roman" charset="0"/>
                        <a:cs typeface="Times New Roman" charset="0"/>
                      </a:rPr>
                      <m:t>dependent</m:t>
                    </m:r>
                    <m:r>
                      <a:rPr lang="en-US" sz="1600" i="0">
                        <a:latin typeface="Cambria Math" charset="0"/>
                        <a:ea typeface="Times New Roman" charset="0"/>
                        <a:cs typeface="Times New Roman" charset="0"/>
                      </a:rPr>
                      <m:t> </m:t>
                    </m:r>
                    <m:r>
                      <m:rPr>
                        <m:sty m:val="p"/>
                      </m:rPr>
                      <a:rPr lang="en-US" sz="1600" i="0">
                        <a:latin typeface="Cambria Math" charset="0"/>
                        <a:ea typeface="Times New Roman" charset="0"/>
                        <a:cs typeface="Times New Roman" charset="0"/>
                      </a:rPr>
                      <m:t>probability</m:t>
                    </m:r>
                    <m:r>
                      <a:rPr lang="en-US" sz="1600" i="0">
                        <a:latin typeface="Cambria Math" charset="0"/>
                        <a:ea typeface="Times New Roman" charset="0"/>
                        <a:cs typeface="Times New Roman" charset="0"/>
                      </a:rPr>
                      <m:t> </m:t>
                    </m:r>
                    <m:r>
                      <m:rPr>
                        <m:nor/>
                      </m:rPr>
                      <a:rPr lang="en-US" sz="1600">
                        <a:latin typeface="Times New Roman" charset="0"/>
                        <a:ea typeface="Times New Roman" charset="0"/>
                        <a:cs typeface="Times New Roman" charset="0"/>
                      </a:rPr>
                      <m:t>P</m:t>
                    </m:r>
                    <m:r>
                      <m:rPr>
                        <m:nor/>
                      </m:rPr>
                      <a:rPr lang="en-US" sz="1600">
                        <a:latin typeface="Times New Roman" charset="0"/>
                        <a:ea typeface="Times New Roman" charset="0"/>
                        <a:cs typeface="Times New Roman" charset="0"/>
                      </a:rPr>
                      <m:t>(</m:t>
                    </m:r>
                    <m:r>
                      <m:rPr>
                        <m:sty m:val="p"/>
                      </m:rPr>
                      <a:rPr lang="en-US" sz="1600" i="0">
                        <a:latin typeface="Cambria Math" charset="0"/>
                        <a:ea typeface="Times New Roman" charset="0"/>
                        <a:cs typeface="Times New Roman" charset="0"/>
                      </a:rPr>
                      <m:t>A</m:t>
                    </m:r>
                    <m:r>
                      <a:rPr lang="en-US" sz="1600" i="0">
                        <a:latin typeface="Cambria Math" charset="0"/>
                        <a:ea typeface="Times New Roman" charset="0"/>
                        <a:cs typeface="Times New Roman" charset="0"/>
                      </a:rPr>
                      <m:t>⋂</m:t>
                    </m:r>
                    <m:r>
                      <m:rPr>
                        <m:sty m:val="p"/>
                      </m:rPr>
                      <a:rPr lang="en-US" sz="1600" i="0">
                        <a:latin typeface="Cambria Math" charset="0"/>
                        <a:ea typeface="Times New Roman" charset="0"/>
                        <a:cs typeface="Times New Roman" charset="0"/>
                      </a:rPr>
                      <m:t>B</m:t>
                    </m:r>
                    <m:r>
                      <a:rPr lang="en-US" sz="1600" i="0">
                        <a:latin typeface="Cambria Math" charset="0"/>
                        <a:ea typeface="Times New Roman" charset="0"/>
                        <a:cs typeface="Times New Roman" charset="0"/>
                      </a:rPr>
                      <m:t>)= </m:t>
                    </m:r>
                    <m:r>
                      <m:rPr>
                        <m:sty m:val="p"/>
                      </m:rPr>
                      <a:rPr lang="en-US" sz="160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ea typeface="Times New Roman" charset="0"/>
                            <a:cs typeface="Times New Roman" charset="0"/>
                          </a:rPr>
                        </m:ctrlPr>
                      </m:dPr>
                      <m:e>
                        <m:r>
                          <m:rPr>
                            <m:sty m:val="p"/>
                          </m:rPr>
                          <a:rPr lang="en-US" sz="1600" i="0">
                            <a:solidFill>
                              <a:srgbClr val="000000"/>
                            </a:solidFill>
                            <a:latin typeface="Cambria Math" charset="0"/>
                            <a:ea typeface="Times New Roman" charset="0"/>
                            <a:cs typeface="Times New Roman" charset="0"/>
                          </a:rPr>
                          <m:t>A</m:t>
                        </m:r>
                      </m:e>
                      <m:e>
                        <m:r>
                          <m:rPr>
                            <m:sty m:val="p"/>
                          </m:rPr>
                          <a:rPr lang="en-US" sz="1600" i="0">
                            <a:solidFill>
                              <a:srgbClr val="000000"/>
                            </a:solidFill>
                            <a:latin typeface="Cambria Math" charset="0"/>
                            <a:ea typeface="Times New Roman" charset="0"/>
                            <a:cs typeface="Times New Roman" charset="0"/>
                          </a:rPr>
                          <m:t>B</m:t>
                        </m:r>
                      </m:e>
                    </m:d>
                  </m:oMath>
                </a14:m>
                <a:r>
                  <a:rPr lang="en-US" sz="1600" dirty="0">
                    <a:ea typeface="Times New Roman" charset="0"/>
                    <a:cs typeface="Times New Roman" charset="0"/>
                  </a:rPr>
                  <a:t> </a:t>
                </a:r>
                <a14:m>
                  <m:oMath xmlns:m="http://schemas.openxmlformats.org/officeDocument/2006/math">
                    <m:r>
                      <a:rPr lang="en-US" sz="1600">
                        <a:latin typeface="Cambria Math" charset="0"/>
                        <a:ea typeface="Times New Roman" charset="0"/>
                        <a:cs typeface="Times New Roman" charset="0"/>
                      </a:rPr>
                      <m:t>∗</m:t>
                    </m:r>
                  </m:oMath>
                </a14:m>
                <a:r>
                  <a:rPr lang="en-US" sz="1600" dirty="0" smtClean="0">
                    <a:latin typeface="Times New Roman" charset="0"/>
                    <a:ea typeface="Times New Roman" charset="0"/>
                    <a:cs typeface="Times New Roman" charset="0"/>
                  </a:rPr>
                  <a:t> </a:t>
                </a:r>
                <a14:m>
                  <m:oMath xmlns:m="http://schemas.openxmlformats.org/officeDocument/2006/math">
                    <m:r>
                      <m:rPr>
                        <m:nor/>
                      </m:rPr>
                      <a:rPr lang="en-US" sz="1600">
                        <a:latin typeface="Times New Roman" charset="0"/>
                        <a:ea typeface="Times New Roman" charset="0"/>
                        <a:cs typeface="Times New Roman" charset="0"/>
                      </a:rPr>
                      <m:t>P</m:t>
                    </m:r>
                    <m:r>
                      <m:rPr>
                        <m:nor/>
                      </m:rPr>
                      <a:rPr lang="en-US" sz="1600">
                        <a:latin typeface="Times New Roman" charset="0"/>
                        <a:ea typeface="Times New Roman" charset="0"/>
                        <a:cs typeface="Times New Roman" charset="0"/>
                      </a:rPr>
                      <m:t>(</m:t>
                    </m:r>
                    <m:r>
                      <m:rPr>
                        <m:nor/>
                      </m:rPr>
                      <a:rPr lang="en-US" sz="1600">
                        <a:latin typeface="Times New Roman" charset="0"/>
                        <a:ea typeface="Times New Roman" charset="0"/>
                        <a:cs typeface="Times New Roman" charset="0"/>
                      </a:rPr>
                      <m:t>B</m:t>
                    </m:r>
                    <m:r>
                      <m:rPr>
                        <m:nor/>
                      </m:rPr>
                      <a:rPr lang="en-US" sz="1600">
                        <a:latin typeface="Times New Roman" charset="0"/>
                        <a:ea typeface="Times New Roman" charset="0"/>
                        <a:cs typeface="Times New Roman" charset="0"/>
                      </a:rPr>
                      <m:t>)</m:t>
                    </m:r>
                  </m:oMath>
                </a14:m>
                <a:r>
                  <a:rPr lang="en-US" sz="1600" dirty="0">
                    <a:latin typeface="Times New Roman" charset="0"/>
                    <a:ea typeface="Times New Roman" charset="0"/>
                    <a:cs typeface="Times New Roman" charset="0"/>
                  </a:rPr>
                  <a:t> </a:t>
                </a:r>
                <a:endParaRPr lang="en-US" sz="1600" dirty="0" smtClean="0">
                  <a:latin typeface="Times New Roman" charset="0"/>
                  <a:ea typeface="Times New Roman" charset="0"/>
                  <a:cs typeface="Times New Roman"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16724" y="1274728"/>
                <a:ext cx="8829304" cy="1273747"/>
              </a:xfrm>
              <a:prstGeom prst="rect">
                <a:avLst/>
              </a:prstGeom>
              <a:blipFill rotWithShape="0">
                <a:blip r:embed="rId5"/>
                <a:stretch>
                  <a:fillRect l="-276" t="-15311" b="-29187"/>
                </a:stretch>
              </a:blipFill>
            </p:spPr>
            <p:txBody>
              <a:bodyPr/>
              <a:lstStyle/>
              <a:p>
                <a:r>
                  <a:rPr lang="en-US">
                    <a:noFill/>
                  </a:rPr>
                  <a:t> </a:t>
                </a:r>
              </a:p>
            </p:txBody>
          </p:sp>
        </mc:Fallback>
      </mc:AlternateContent>
    </p:spTree>
    <p:extLst>
      <p:ext uri="{BB962C8B-B14F-4D97-AF65-F5344CB8AC3E}">
        <p14:creationId xmlns:p14="http://schemas.microsoft.com/office/powerpoint/2010/main" val="171363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28" y="2893"/>
            <a:ext cx="8229600" cy="544824"/>
          </a:xfrm>
        </p:spPr>
        <p:txBody>
          <a:bodyPr>
            <a:normAutofit/>
          </a:bodyPr>
          <a:lstStyle/>
          <a:p>
            <a:r>
              <a:rPr lang="en-US" sz="2400" dirty="0" smtClean="0">
                <a:latin typeface="Times New Roman" charset="0"/>
                <a:ea typeface="Times New Roman" charset="0"/>
                <a:cs typeface="Times New Roman" charset="0"/>
              </a:rPr>
              <a:t>The Problem </a:t>
            </a:r>
            <a:endParaRPr lang="en-US" sz="2400"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547716"/>
                <a:ext cx="8382000" cy="5415761"/>
              </a:xfrm>
            </p:spPr>
            <p:txBody>
              <a:bodyPr>
                <a:normAutofit/>
              </a:bodyPr>
              <a:lstStyle/>
              <a:p>
                <a:r>
                  <a:rPr lang="en-US" sz="2000" dirty="0" smtClean="0"/>
                  <a:t>Based on the given graph, we are examining the probability of knowing the concept </a:t>
                </a:r>
                <a:r>
                  <a:rPr lang="en-US" sz="2000" dirty="0" err="1" smtClean="0"/>
                  <a:t>C</a:t>
                </a:r>
                <a:r>
                  <a:rPr lang="en-US" sz="2000" baseline="-25000" dirty="0" err="1" smtClean="0"/>
                  <a:t>j</a:t>
                </a:r>
                <a:r>
                  <a:rPr lang="en-US" sz="2000" dirty="0"/>
                  <a:t> </a:t>
                </a:r>
                <a:r>
                  <a:rPr lang="en-US" sz="2000" dirty="0" smtClean="0"/>
                  <a:t>at skill level L. Where</a:t>
                </a:r>
                <a:r>
                  <a:rPr lang="en-US" sz="2000" dirty="0"/>
                  <a:t>, </a:t>
                </a:r>
                <a:r>
                  <a:rPr lang="en-US" sz="2000" dirty="0" err="1"/>
                  <a:t>R</a:t>
                </a:r>
                <a:r>
                  <a:rPr lang="en-US" sz="2000" baseline="-25000" dirty="0" err="1"/>
                  <a:t>i</a:t>
                </a:r>
                <a:r>
                  <a:rPr lang="en-US" sz="2000" dirty="0"/>
                  <a:t> is the set of evidences (responses), </a:t>
                </a:r>
                <a:r>
                  <a:rPr lang="en-US" sz="2000" dirty="0" err="1"/>
                  <a:t>R</a:t>
                </a:r>
                <a:r>
                  <a:rPr lang="en-US" sz="2000" baseline="-25000" dirty="0" err="1"/>
                  <a:t>i</a:t>
                </a:r>
                <a:r>
                  <a:rPr lang="en-US" sz="2000" dirty="0"/>
                  <a:t> = {Q</a:t>
                </a:r>
                <a:r>
                  <a:rPr lang="en-US" sz="2000" baseline="-25000" dirty="0"/>
                  <a:t>1</a:t>
                </a:r>
                <a:r>
                  <a:rPr lang="en-US" sz="2000" dirty="0"/>
                  <a:t>, Q</a:t>
                </a:r>
                <a:r>
                  <a:rPr lang="en-US" sz="2000" baseline="-25000" dirty="0"/>
                  <a:t>2</a:t>
                </a:r>
                <a:r>
                  <a:rPr lang="en-US" sz="2000" dirty="0"/>
                  <a:t>, Q</a:t>
                </a:r>
                <a:r>
                  <a:rPr lang="en-US" sz="2000" baseline="-25000" dirty="0"/>
                  <a:t>3</a:t>
                </a:r>
                <a:r>
                  <a:rPr lang="en-US" sz="2000" dirty="0"/>
                  <a:t>….</a:t>
                </a:r>
                <a:r>
                  <a:rPr lang="en-US" sz="2000" dirty="0" err="1"/>
                  <a:t>Q</a:t>
                </a:r>
                <a:r>
                  <a:rPr lang="en-US" sz="2000" baseline="-25000" dirty="0" err="1"/>
                  <a:t>n</a:t>
                </a:r>
                <a:r>
                  <a:rPr lang="en-US" sz="2000" dirty="0"/>
                  <a:t>}, </a:t>
                </a:r>
                <a:r>
                  <a:rPr lang="en-US" sz="2000" dirty="0" err="1"/>
                  <a:t>i</a:t>
                </a:r>
                <a:r>
                  <a:rPr lang="en-US" sz="2000" dirty="0"/>
                  <a:t> = 1, 2, 3..,n. Each element of </a:t>
                </a:r>
                <a:r>
                  <a:rPr lang="en-US" sz="2000" dirty="0" err="1"/>
                  <a:t>R</a:t>
                </a:r>
                <a:r>
                  <a:rPr lang="en-US" sz="2000" baseline="-25000" dirty="0" err="1"/>
                  <a:t>i</a:t>
                </a:r>
                <a:r>
                  <a:rPr lang="en-US" sz="2000" baseline="-25000" dirty="0"/>
                  <a:t> </a:t>
                </a:r>
                <a:r>
                  <a:rPr lang="en-US" sz="2000" dirty="0"/>
                  <a:t>is the response to the question that verifies knowledge about one or more concepts. There is a correct response denoted by </a:t>
                </a:r>
                <a:r>
                  <a:rPr lang="en-US" sz="2000" dirty="0" err="1"/>
                  <a:t>Q</a:t>
                </a:r>
                <a:r>
                  <a:rPr lang="en-US" sz="2000" baseline="-25000" dirty="0" err="1"/>
                  <a:t>r</a:t>
                </a:r>
                <a:r>
                  <a:rPr lang="en-US" sz="2000" baseline="-25000" dirty="0"/>
                  <a:t>, </a:t>
                </a:r>
                <a:r>
                  <a:rPr lang="en-US" sz="2000" dirty="0"/>
                  <a:t>and incorrect response denoted by </a:t>
                </a:r>
                <a14:m>
                  <m:oMath xmlns:m="http://schemas.openxmlformats.org/officeDocument/2006/math">
                    <m:acc>
                      <m:accPr>
                        <m:chr m:val="̅"/>
                        <m:ctrlPr>
                          <a:rPr lang="en-US" sz="2000" i="1">
                            <a:latin typeface="Cambria Math" panose="02040503050406030204" pitchFamily="18" charset="0"/>
                          </a:rPr>
                        </m:ctrlPr>
                      </m:accPr>
                      <m:e>
                        <m:r>
                          <m:rPr>
                            <m:sty m:val="p"/>
                          </m:rPr>
                          <a:rPr lang="en-US" sz="2000">
                            <a:latin typeface="Cambria Math" charset="0"/>
                          </a:rPr>
                          <m:t>Q</m:t>
                        </m:r>
                        <m:r>
                          <m:rPr>
                            <m:nor/>
                          </m:rPr>
                          <a:rPr lang="en-US" sz="2000" baseline="-25000"/>
                          <m:t>r</m:t>
                        </m:r>
                      </m:e>
                    </m:acc>
                  </m:oMath>
                </a14:m>
                <a:r>
                  <a:rPr lang="en-US" sz="2000" dirty="0"/>
                  <a:t>, r is an integer number indicates index of the </a:t>
                </a:r>
                <a:r>
                  <a:rPr lang="en-US" sz="2000" dirty="0" smtClean="0"/>
                  <a:t>questions</a:t>
                </a:r>
              </a:p>
              <a:p>
                <a:pPr lvl="0"/>
                <a:r>
                  <a:rPr lang="en-US" sz="2000" dirty="0"/>
                  <a:t>Find </a:t>
                </a:r>
                <a:r>
                  <a:rPr lang="en-US" sz="2000" dirty="0" smtClean="0"/>
                  <a:t>P(</a:t>
                </a:r>
                <a14:m>
                  <m:oMath xmlns:m="http://schemas.openxmlformats.org/officeDocument/2006/math">
                    <m:sSubSup>
                      <m:sSubSupPr>
                        <m:ctrlPr>
                          <a:rPr lang="en-US" sz="2000" i="1" dirty="0" smtClean="0">
                            <a:latin typeface="Cambria Math" panose="02040503050406030204" pitchFamily="18" charset="0"/>
                          </a:rPr>
                        </m:ctrlPr>
                      </m:sSubSupPr>
                      <m:e>
                        <m:r>
                          <m:rPr>
                            <m:sty m:val="p"/>
                          </m:rPr>
                          <a:rPr lang="en-US" sz="2000" i="0" dirty="0">
                            <a:latin typeface="Cambria Math" charset="0"/>
                          </a:rPr>
                          <m:t>C</m:t>
                        </m:r>
                      </m:e>
                      <m:sub>
                        <m:r>
                          <m:rPr>
                            <m:sty m:val="p"/>
                          </m:rPr>
                          <a:rPr lang="en-US" sz="2000" i="0" baseline="-25000" dirty="0">
                            <a:latin typeface="Cambria Math" charset="0"/>
                          </a:rPr>
                          <m:t>j</m:t>
                        </m:r>
                      </m:sub>
                      <m:sup>
                        <m:r>
                          <m:rPr>
                            <m:sty m:val="p"/>
                          </m:rPr>
                          <a:rPr lang="en-US" sz="2000" b="0" i="0" dirty="0" smtClean="0">
                            <a:latin typeface="Cambria Math" charset="0"/>
                          </a:rPr>
                          <m:t>Lk</m:t>
                        </m:r>
                      </m:sup>
                    </m:sSubSup>
                  </m:oMath>
                </a14:m>
                <a:r>
                  <a:rPr lang="en-US" sz="2000" dirty="0" smtClean="0"/>
                  <a:t>|</a:t>
                </a:r>
                <a:r>
                  <a:rPr lang="en-US" sz="2000" dirty="0" err="1" smtClean="0"/>
                  <a:t>R</a:t>
                </a:r>
                <a:r>
                  <a:rPr lang="en-US" sz="2000" baseline="-25000" dirty="0" err="1" smtClean="0"/>
                  <a:t>i</a:t>
                </a:r>
                <a:r>
                  <a:rPr lang="en-US" sz="2000" dirty="0" smtClean="0"/>
                  <a:t>), k = 2,3,4,5,6 indicates the skill level of the concept </a:t>
                </a:r>
                <a:r>
                  <a:rPr lang="en-US" sz="2000" dirty="0" err="1" smtClean="0"/>
                  <a:t>C</a:t>
                </a:r>
                <a:r>
                  <a:rPr lang="en-US" sz="2000" baseline="-25000" dirty="0" err="1" smtClean="0"/>
                  <a:t>j</a:t>
                </a:r>
                <a:r>
                  <a:rPr lang="en-US" sz="2000" dirty="0" smtClean="0"/>
                  <a:t>, based on the following cases:</a:t>
                </a:r>
              </a:p>
              <a:p>
                <a:pPr lvl="0"/>
                <a:endParaRPr lang="en-US" sz="2000" dirty="0" smtClean="0"/>
              </a:p>
              <a:p>
                <a:pPr marL="0" lvl="0" indent="0">
                  <a:buNone/>
                </a:pPr>
                <a:endParaRPr lang="en-US" sz="2000" dirty="0"/>
              </a:p>
              <a:p>
                <a:pPr lvl="0"/>
                <a:endParaRPr lang="en-US" sz="2000" dirty="0"/>
              </a:p>
              <a:p>
                <a:pPr marL="0" indent="0">
                  <a:buNone/>
                </a:pPr>
                <a:endParaRPr lang="en-US" sz="2000" dirty="0">
                  <a:latin typeface="Times New Roman" charset="0"/>
                  <a:ea typeface="Times New Roman" charset="0"/>
                  <a:cs typeface="Times New Roman"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547716"/>
                <a:ext cx="8382000" cy="5415761"/>
              </a:xfrm>
              <a:blipFill rotWithShape="0">
                <a:blip r:embed="rId2"/>
                <a:stretch>
                  <a:fillRect l="-655" t="-6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38F3DF5-46B4-354D-BEB6-FC8B3F9E8E19}" type="slidenum">
              <a:rPr lang="en-US" smtClean="0"/>
              <a:t>75</a:t>
            </a:fld>
            <a:endParaRPr lang="en-US" dirty="0"/>
          </a:p>
        </p:txBody>
      </p:sp>
      <p:grpSp>
        <p:nvGrpSpPr>
          <p:cNvPr id="23" name="Group 22"/>
          <p:cNvGrpSpPr/>
          <p:nvPr/>
        </p:nvGrpSpPr>
        <p:grpSpPr>
          <a:xfrm>
            <a:off x="2374763" y="3247231"/>
            <a:ext cx="3213753" cy="2467769"/>
            <a:chOff x="267668" y="1588653"/>
            <a:chExt cx="3213753" cy="2467769"/>
          </a:xfrm>
        </p:grpSpPr>
        <p:grpSp>
          <p:nvGrpSpPr>
            <p:cNvPr id="24" name="Group 23"/>
            <p:cNvGrpSpPr/>
            <p:nvPr/>
          </p:nvGrpSpPr>
          <p:grpSpPr>
            <a:xfrm>
              <a:off x="267668" y="1588653"/>
              <a:ext cx="3213753" cy="2467769"/>
              <a:chOff x="2077637" y="951479"/>
              <a:chExt cx="3342504" cy="3161482"/>
            </a:xfrm>
          </p:grpSpPr>
          <p:sp>
            <p:nvSpPr>
              <p:cNvPr id="28" name="Oval 27"/>
              <p:cNvSpPr/>
              <p:nvPr/>
            </p:nvSpPr>
            <p:spPr>
              <a:xfrm>
                <a:off x="4395304" y="2028971"/>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C2</a:t>
                </a:r>
                <a:endParaRPr lang="en-US" sz="1000" b="1" dirty="0">
                  <a:solidFill>
                    <a:srgbClr val="000000"/>
                  </a:solidFill>
                  <a:latin typeface="Times New Roman"/>
                  <a:cs typeface="Times New Roman"/>
                </a:endParaRPr>
              </a:p>
            </p:txBody>
          </p:sp>
          <p:sp>
            <p:nvSpPr>
              <p:cNvPr id="29" name="Oval 28"/>
              <p:cNvSpPr/>
              <p:nvPr/>
            </p:nvSpPr>
            <p:spPr>
              <a:xfrm>
                <a:off x="4976193" y="2040838"/>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C1</a:t>
                </a:r>
                <a:endParaRPr lang="en-US" sz="1000" b="1" dirty="0">
                  <a:solidFill>
                    <a:srgbClr val="000000"/>
                  </a:solidFill>
                  <a:latin typeface="Times New Roman"/>
                  <a:cs typeface="Times New Roman"/>
                </a:endParaRPr>
              </a:p>
            </p:txBody>
          </p:sp>
          <p:sp>
            <p:nvSpPr>
              <p:cNvPr id="30" name="Oval 29"/>
              <p:cNvSpPr/>
              <p:nvPr/>
            </p:nvSpPr>
            <p:spPr>
              <a:xfrm>
                <a:off x="3767171" y="2009009"/>
                <a:ext cx="419652" cy="39839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C3</a:t>
                </a:r>
                <a:endParaRPr lang="en-US" sz="1000" b="1" dirty="0">
                  <a:solidFill>
                    <a:srgbClr val="000000"/>
                  </a:solidFill>
                  <a:latin typeface="Times New Roman"/>
                  <a:cs typeface="Times New Roman"/>
                </a:endParaRPr>
              </a:p>
            </p:txBody>
          </p:sp>
          <p:sp>
            <p:nvSpPr>
              <p:cNvPr id="31" name="Oval 30"/>
              <p:cNvSpPr/>
              <p:nvPr/>
            </p:nvSpPr>
            <p:spPr>
              <a:xfrm>
                <a:off x="2844929" y="3067589"/>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C7</a:t>
                </a:r>
                <a:endParaRPr lang="en-US" sz="1000" b="1" dirty="0">
                  <a:solidFill>
                    <a:srgbClr val="000000"/>
                  </a:solidFill>
                  <a:latin typeface="Times New Roman"/>
                  <a:cs typeface="Times New Roman"/>
                </a:endParaRPr>
              </a:p>
            </p:txBody>
          </p:sp>
          <p:sp>
            <p:nvSpPr>
              <p:cNvPr id="32" name="Oval 31"/>
              <p:cNvSpPr/>
              <p:nvPr/>
            </p:nvSpPr>
            <p:spPr>
              <a:xfrm>
                <a:off x="4413578" y="3713187"/>
                <a:ext cx="431392" cy="399774"/>
              </a:xfrm>
              <a:prstGeom prst="ellipse">
                <a:avLst/>
              </a:prstGeom>
              <a:pattFill prst="diagBrick">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 8</a:t>
                </a:r>
                <a:endParaRPr lang="en-US" sz="1000" b="1" dirty="0">
                  <a:solidFill>
                    <a:srgbClr val="000000"/>
                  </a:solidFill>
                  <a:latin typeface="Times New Roman"/>
                  <a:cs typeface="Times New Roman"/>
                </a:endParaRPr>
              </a:p>
            </p:txBody>
          </p:sp>
          <p:sp>
            <p:nvSpPr>
              <p:cNvPr id="33" name="Oval 32"/>
              <p:cNvSpPr/>
              <p:nvPr/>
            </p:nvSpPr>
            <p:spPr>
              <a:xfrm>
                <a:off x="4401022" y="2958746"/>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C5</a:t>
                </a:r>
                <a:endParaRPr lang="en-US" sz="1000" b="1" dirty="0">
                  <a:solidFill>
                    <a:srgbClr val="000000"/>
                  </a:solidFill>
                  <a:latin typeface="Times New Roman"/>
                  <a:cs typeface="Times New Roman"/>
                </a:endParaRPr>
              </a:p>
            </p:txBody>
          </p:sp>
          <p:cxnSp>
            <p:nvCxnSpPr>
              <p:cNvPr id="34" name="Straight Arrow Connector 33"/>
              <p:cNvCxnSpPr>
                <a:stCxn id="40" idx="0"/>
                <a:endCxn id="29" idx="4"/>
              </p:cNvCxnSpPr>
              <p:nvPr/>
            </p:nvCxnSpPr>
            <p:spPr>
              <a:xfrm flipH="1" flipV="1">
                <a:off x="4605130" y="2415493"/>
                <a:ext cx="17866" cy="543253"/>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3637317" y="2900200"/>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C6</a:t>
                </a:r>
                <a:endParaRPr lang="en-US" sz="1000" b="1" dirty="0">
                  <a:solidFill>
                    <a:srgbClr val="000000"/>
                  </a:solidFill>
                  <a:latin typeface="Times New Roman"/>
                  <a:cs typeface="Times New Roman"/>
                </a:endParaRPr>
              </a:p>
            </p:txBody>
          </p:sp>
          <p:cxnSp>
            <p:nvCxnSpPr>
              <p:cNvPr id="36" name="Straight Arrow Connector 35"/>
              <p:cNvCxnSpPr>
                <a:endCxn id="33" idx="4"/>
              </p:cNvCxnSpPr>
              <p:nvPr/>
            </p:nvCxnSpPr>
            <p:spPr>
              <a:xfrm flipV="1">
                <a:off x="3859291" y="2407399"/>
                <a:ext cx="117706" cy="492801"/>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6" idx="0"/>
                <a:endCxn id="33" idx="3"/>
              </p:cNvCxnSpPr>
              <p:nvPr/>
            </p:nvCxnSpPr>
            <p:spPr>
              <a:xfrm flipV="1">
                <a:off x="3066903" y="2349056"/>
                <a:ext cx="761724" cy="718533"/>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40" idx="4"/>
                <a:endCxn id="38" idx="0"/>
              </p:cNvCxnSpPr>
              <p:nvPr/>
            </p:nvCxnSpPr>
            <p:spPr>
              <a:xfrm>
                <a:off x="4622996" y="3358520"/>
                <a:ext cx="6278" cy="354667"/>
              </a:xfrm>
              <a:prstGeom prst="line">
                <a:avLst/>
              </a:prstGeom>
              <a:ln w="3175">
                <a:solidFill>
                  <a:schemeClr val="accent2">
                    <a:lumMod val="60000"/>
                    <a:lumOff val="4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6" idx="5"/>
                <a:endCxn id="38" idx="2"/>
              </p:cNvCxnSpPr>
              <p:nvPr/>
            </p:nvCxnSpPr>
            <p:spPr>
              <a:xfrm>
                <a:off x="3223862" y="3408817"/>
                <a:ext cx="1189716" cy="504257"/>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496773" y="2574514"/>
                <a:ext cx="1205558" cy="384232"/>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36" idx="2"/>
              </p:cNvCxnSpPr>
              <p:nvPr/>
            </p:nvCxnSpPr>
            <p:spPr>
              <a:xfrm>
                <a:off x="2498161" y="3267476"/>
                <a:ext cx="346768" cy="0"/>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3114932" y="2040839"/>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C4</a:t>
                </a:r>
                <a:endParaRPr lang="en-US" sz="1000" b="1" dirty="0">
                  <a:solidFill>
                    <a:srgbClr val="000000"/>
                  </a:solidFill>
                  <a:latin typeface="Times New Roman"/>
                  <a:cs typeface="Times New Roman"/>
                </a:endParaRPr>
              </a:p>
            </p:txBody>
          </p:sp>
          <p:cxnSp>
            <p:nvCxnSpPr>
              <p:cNvPr id="43" name="Straight Connector 42"/>
              <p:cNvCxnSpPr>
                <a:endCxn id="36" idx="0"/>
              </p:cNvCxnSpPr>
              <p:nvPr/>
            </p:nvCxnSpPr>
            <p:spPr>
              <a:xfrm flipH="1">
                <a:off x="3066903" y="2427361"/>
                <a:ext cx="257855" cy="640228"/>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2077637" y="1527209"/>
                <a:ext cx="420525" cy="395985"/>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DQ5</a:t>
                </a:r>
                <a:endParaRPr lang="en-US" sz="1000" b="1" dirty="0">
                  <a:solidFill>
                    <a:schemeClr val="tx1"/>
                  </a:solidFill>
                  <a:latin typeface="Times New Roman"/>
                  <a:cs typeface="Times New Roman"/>
                </a:endParaRPr>
              </a:p>
            </p:txBody>
          </p:sp>
          <p:sp>
            <p:nvSpPr>
              <p:cNvPr id="45" name="Rectangle 44"/>
              <p:cNvSpPr/>
              <p:nvPr/>
            </p:nvSpPr>
            <p:spPr>
              <a:xfrm>
                <a:off x="2106285" y="3143608"/>
                <a:ext cx="429640" cy="364768"/>
              </a:xfrm>
              <a:prstGeom prst="rect">
                <a:avLst/>
              </a:prstGeom>
              <a:pattFill prst="lgCheck">
                <a:fgClr>
                  <a:srgbClr val="FF0000"/>
                </a:fgClr>
                <a:bgClr>
                  <a:prstClr val="white"/>
                </a:bgClr>
              </a:patt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DQ7</a:t>
                </a:r>
                <a:endParaRPr lang="en-US" sz="1000" b="1" dirty="0">
                  <a:solidFill>
                    <a:schemeClr val="tx1"/>
                  </a:solidFill>
                  <a:latin typeface="Times New Roman"/>
                  <a:cs typeface="Times New Roman"/>
                </a:endParaRPr>
              </a:p>
            </p:txBody>
          </p:sp>
          <p:sp>
            <p:nvSpPr>
              <p:cNvPr id="46" name="Rectangle 45"/>
              <p:cNvSpPr/>
              <p:nvPr/>
            </p:nvSpPr>
            <p:spPr>
              <a:xfrm>
                <a:off x="2088592" y="2369158"/>
                <a:ext cx="408181" cy="410710"/>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DQ6</a:t>
                </a:r>
                <a:endParaRPr lang="en-US" sz="1000" b="1" dirty="0">
                  <a:solidFill>
                    <a:schemeClr val="tx1"/>
                  </a:solidFill>
                  <a:latin typeface="Times New Roman"/>
                  <a:cs typeface="Times New Roman"/>
                </a:endParaRPr>
              </a:p>
            </p:txBody>
          </p:sp>
          <p:sp>
            <p:nvSpPr>
              <p:cNvPr id="47" name="TextBox 46"/>
              <p:cNvSpPr txBox="1"/>
              <p:nvPr/>
            </p:nvSpPr>
            <p:spPr>
              <a:xfrm>
                <a:off x="2639709" y="1515885"/>
                <a:ext cx="383912" cy="341803"/>
              </a:xfrm>
              <a:prstGeom prst="rect">
                <a:avLst/>
              </a:prstGeom>
              <a:noFill/>
            </p:spPr>
            <p:txBody>
              <a:bodyPr wrap="square" rtlCol="0">
                <a:spAutoFit/>
              </a:bodyPr>
              <a:lstStyle/>
              <a:p>
                <a:r>
                  <a:rPr lang="en-US" sz="1000" b="1" dirty="0" smtClean="0">
                    <a:latin typeface="Times New Roman"/>
                    <a:cs typeface="Times New Roman"/>
                  </a:rPr>
                  <a:t>L3</a:t>
                </a:r>
                <a:endParaRPr lang="en-US" sz="1000" b="1" dirty="0">
                  <a:latin typeface="Times New Roman"/>
                  <a:cs typeface="Times New Roman"/>
                </a:endParaRPr>
              </a:p>
            </p:txBody>
          </p:sp>
          <p:sp>
            <p:nvSpPr>
              <p:cNvPr id="48" name="TextBox 47"/>
              <p:cNvSpPr txBox="1"/>
              <p:nvPr/>
            </p:nvSpPr>
            <p:spPr>
              <a:xfrm>
                <a:off x="3021499" y="2511817"/>
                <a:ext cx="361897" cy="341802"/>
              </a:xfrm>
              <a:prstGeom prst="rect">
                <a:avLst/>
              </a:prstGeom>
              <a:noFill/>
            </p:spPr>
            <p:txBody>
              <a:bodyPr wrap="square" rtlCol="0">
                <a:spAutoFit/>
              </a:bodyPr>
              <a:lstStyle/>
              <a:p>
                <a:r>
                  <a:rPr lang="en-US" sz="1000" b="1" dirty="0" smtClean="0">
                    <a:latin typeface="Times New Roman"/>
                    <a:cs typeface="Times New Roman"/>
                  </a:rPr>
                  <a:t>L4</a:t>
                </a:r>
                <a:endParaRPr lang="en-US" sz="1000" b="1" dirty="0">
                  <a:latin typeface="Times New Roman"/>
                  <a:cs typeface="Times New Roman"/>
                </a:endParaRPr>
              </a:p>
            </p:txBody>
          </p:sp>
          <p:sp>
            <p:nvSpPr>
              <p:cNvPr id="49" name="TextBox 48"/>
              <p:cNvSpPr txBox="1"/>
              <p:nvPr/>
            </p:nvSpPr>
            <p:spPr>
              <a:xfrm>
                <a:off x="2481078" y="3037630"/>
                <a:ext cx="392507" cy="341803"/>
              </a:xfrm>
              <a:prstGeom prst="rect">
                <a:avLst/>
              </a:prstGeom>
              <a:noFill/>
            </p:spPr>
            <p:txBody>
              <a:bodyPr wrap="square" rtlCol="0">
                <a:spAutoFit/>
              </a:bodyPr>
              <a:lstStyle/>
              <a:p>
                <a:r>
                  <a:rPr lang="en-US" sz="1000" b="1" dirty="0" smtClean="0">
                    <a:latin typeface="Times New Roman"/>
                    <a:cs typeface="Times New Roman"/>
                  </a:rPr>
                  <a:t>L4</a:t>
                </a:r>
                <a:endParaRPr lang="en-US" sz="1000" b="1" dirty="0">
                  <a:latin typeface="Times New Roman"/>
                  <a:cs typeface="Times New Roman"/>
                </a:endParaRPr>
              </a:p>
            </p:txBody>
          </p:sp>
          <p:sp>
            <p:nvSpPr>
              <p:cNvPr id="50" name="TextBox 49"/>
              <p:cNvSpPr txBox="1"/>
              <p:nvPr/>
            </p:nvSpPr>
            <p:spPr>
              <a:xfrm>
                <a:off x="4355998" y="2533026"/>
                <a:ext cx="420817" cy="341803"/>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cxnSp>
            <p:nvCxnSpPr>
              <p:cNvPr id="51" name="Straight Connector 50"/>
              <p:cNvCxnSpPr>
                <a:endCxn id="40" idx="2"/>
              </p:cNvCxnSpPr>
              <p:nvPr/>
            </p:nvCxnSpPr>
            <p:spPr>
              <a:xfrm>
                <a:off x="4081265" y="3100087"/>
                <a:ext cx="319757" cy="58546"/>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629171" y="2546855"/>
                <a:ext cx="372418" cy="341803"/>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sp>
            <p:nvSpPr>
              <p:cNvPr id="53" name="TextBox 52"/>
              <p:cNvSpPr txBox="1"/>
              <p:nvPr/>
            </p:nvSpPr>
            <p:spPr>
              <a:xfrm>
                <a:off x="4076297" y="2853479"/>
                <a:ext cx="413365" cy="341803"/>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sp>
            <p:nvSpPr>
              <p:cNvPr id="54" name="TextBox 53"/>
              <p:cNvSpPr txBox="1"/>
              <p:nvPr/>
            </p:nvSpPr>
            <p:spPr>
              <a:xfrm>
                <a:off x="2528112" y="2524435"/>
                <a:ext cx="440568" cy="341803"/>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sp>
            <p:nvSpPr>
              <p:cNvPr id="55" name="TextBox 54"/>
              <p:cNvSpPr txBox="1"/>
              <p:nvPr/>
            </p:nvSpPr>
            <p:spPr>
              <a:xfrm>
                <a:off x="4566407" y="3352178"/>
                <a:ext cx="401044" cy="341802"/>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sp>
            <p:nvSpPr>
              <p:cNvPr id="56" name="TextBox 55"/>
              <p:cNvSpPr txBox="1"/>
              <p:nvPr/>
            </p:nvSpPr>
            <p:spPr>
              <a:xfrm>
                <a:off x="3952875" y="3472882"/>
                <a:ext cx="370537" cy="341803"/>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sp>
            <p:nvSpPr>
              <p:cNvPr id="57" name="TextBox 56"/>
              <p:cNvSpPr txBox="1"/>
              <p:nvPr/>
            </p:nvSpPr>
            <p:spPr>
              <a:xfrm>
                <a:off x="3241770" y="2467188"/>
                <a:ext cx="388890" cy="341803"/>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cxnSp>
            <p:nvCxnSpPr>
              <p:cNvPr id="58" name="Straight Arrow Connector 57"/>
              <p:cNvCxnSpPr>
                <a:endCxn id="33" idx="1"/>
              </p:cNvCxnSpPr>
              <p:nvPr/>
            </p:nvCxnSpPr>
            <p:spPr>
              <a:xfrm>
                <a:off x="2498162" y="1725203"/>
                <a:ext cx="1330466" cy="342148"/>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endCxn id="36" idx="6"/>
              </p:cNvCxnSpPr>
              <p:nvPr/>
            </p:nvCxnSpPr>
            <p:spPr>
              <a:xfrm flipH="1">
                <a:off x="3288877" y="3100087"/>
                <a:ext cx="348440" cy="167389"/>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272535" y="3020314"/>
                <a:ext cx="395922" cy="341802"/>
              </a:xfrm>
              <a:prstGeom prst="rect">
                <a:avLst/>
              </a:prstGeom>
              <a:noFill/>
            </p:spPr>
            <p:txBody>
              <a:bodyPr wrap="square" rtlCol="0">
                <a:spAutoFit/>
              </a:bodyPr>
              <a:lstStyle/>
              <a:p>
                <a:r>
                  <a:rPr lang="en-US" sz="1000" b="1" dirty="0" smtClean="0">
                    <a:latin typeface="Times New Roman"/>
                    <a:cs typeface="Times New Roman"/>
                  </a:rPr>
                  <a:t>L4</a:t>
                </a:r>
                <a:endParaRPr lang="en-US" sz="1000" b="1" dirty="0">
                  <a:latin typeface="Times New Roman"/>
                  <a:cs typeface="Times New Roman"/>
                </a:endParaRPr>
              </a:p>
            </p:txBody>
          </p:sp>
          <p:sp>
            <p:nvSpPr>
              <p:cNvPr id="61" name="Rectangle 60"/>
              <p:cNvSpPr/>
              <p:nvPr/>
            </p:nvSpPr>
            <p:spPr>
              <a:xfrm>
                <a:off x="4844971" y="951479"/>
                <a:ext cx="404952"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OQ1</a:t>
                </a:r>
                <a:endParaRPr lang="en-US" sz="1000" b="1" dirty="0">
                  <a:solidFill>
                    <a:schemeClr val="tx1"/>
                  </a:solidFill>
                  <a:latin typeface="Times New Roman"/>
                  <a:cs typeface="Times New Roman"/>
                </a:endParaRPr>
              </a:p>
            </p:txBody>
          </p:sp>
          <p:sp>
            <p:nvSpPr>
              <p:cNvPr id="62" name="Rectangle 61"/>
              <p:cNvSpPr/>
              <p:nvPr/>
            </p:nvSpPr>
            <p:spPr>
              <a:xfrm>
                <a:off x="4273361" y="951479"/>
                <a:ext cx="407794"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OQ2</a:t>
                </a:r>
                <a:endParaRPr lang="en-US" sz="1000" b="1" dirty="0">
                  <a:solidFill>
                    <a:schemeClr val="tx1"/>
                  </a:solidFill>
                  <a:latin typeface="Times New Roman"/>
                  <a:cs typeface="Times New Roman"/>
                </a:endParaRPr>
              </a:p>
            </p:txBody>
          </p:sp>
          <p:sp>
            <p:nvSpPr>
              <p:cNvPr id="63" name="Rectangle 62"/>
              <p:cNvSpPr/>
              <p:nvPr/>
            </p:nvSpPr>
            <p:spPr>
              <a:xfrm>
                <a:off x="2850665" y="951479"/>
                <a:ext cx="420298"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OQ4</a:t>
                </a:r>
                <a:endParaRPr lang="en-US" sz="1000" b="1" dirty="0">
                  <a:solidFill>
                    <a:schemeClr val="tx1"/>
                  </a:solidFill>
                  <a:latin typeface="Times New Roman"/>
                  <a:cs typeface="Times New Roman"/>
                </a:endParaRPr>
              </a:p>
            </p:txBody>
          </p:sp>
          <p:sp>
            <p:nvSpPr>
              <p:cNvPr id="64" name="Rectangle 63"/>
              <p:cNvSpPr/>
              <p:nvPr/>
            </p:nvSpPr>
            <p:spPr>
              <a:xfrm>
                <a:off x="3631095" y="951479"/>
                <a:ext cx="434640"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OQ3</a:t>
                </a:r>
                <a:endParaRPr lang="en-US" sz="1000" b="1" dirty="0">
                  <a:solidFill>
                    <a:schemeClr val="tx1"/>
                  </a:solidFill>
                  <a:latin typeface="Times New Roman"/>
                  <a:cs typeface="Times New Roman"/>
                </a:endParaRPr>
              </a:p>
            </p:txBody>
          </p:sp>
          <p:cxnSp>
            <p:nvCxnSpPr>
              <p:cNvPr id="65" name="Straight Connector 64"/>
              <p:cNvCxnSpPr>
                <a:endCxn id="30" idx="0"/>
              </p:cNvCxnSpPr>
              <p:nvPr/>
            </p:nvCxnSpPr>
            <p:spPr>
              <a:xfrm>
                <a:off x="5047447" y="1410942"/>
                <a:ext cx="150721" cy="62989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29" idx="0"/>
              </p:cNvCxnSpPr>
              <p:nvPr/>
            </p:nvCxnSpPr>
            <p:spPr>
              <a:xfrm>
                <a:off x="4527685" y="1400028"/>
                <a:ext cx="77445" cy="628943"/>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endCxn id="33" idx="0"/>
              </p:cNvCxnSpPr>
              <p:nvPr/>
            </p:nvCxnSpPr>
            <p:spPr>
              <a:xfrm>
                <a:off x="3912058" y="1400028"/>
                <a:ext cx="64939" cy="60898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066903" y="1400028"/>
                <a:ext cx="257855" cy="64081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866017" y="1539074"/>
                <a:ext cx="371726" cy="341803"/>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grpSp>
        <p:sp>
          <p:nvSpPr>
            <p:cNvPr id="25" name="TextBox 24"/>
            <p:cNvSpPr txBox="1"/>
            <p:nvPr/>
          </p:nvSpPr>
          <p:spPr>
            <a:xfrm>
              <a:off x="2596673" y="2036621"/>
              <a:ext cx="348303" cy="266802"/>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sp>
          <p:nvSpPr>
            <p:cNvPr id="26" name="TextBox 25"/>
            <p:cNvSpPr txBox="1"/>
            <p:nvPr/>
          </p:nvSpPr>
          <p:spPr>
            <a:xfrm>
              <a:off x="3101262" y="2008735"/>
              <a:ext cx="348303" cy="246221"/>
            </a:xfrm>
            <a:prstGeom prst="rect">
              <a:avLst/>
            </a:prstGeom>
            <a:noFill/>
          </p:spPr>
          <p:txBody>
            <a:bodyPr wrap="square" rtlCol="0">
              <a:spAutoFit/>
            </a:bodyPr>
            <a:lstStyle/>
            <a:p>
              <a:r>
                <a:rPr lang="en-US" sz="1000" b="1" dirty="0" smtClean="0">
                  <a:latin typeface="Times New Roman"/>
                  <a:cs typeface="Times New Roman"/>
                </a:rPr>
                <a:t>L6</a:t>
              </a:r>
              <a:endParaRPr lang="en-US" sz="1000" b="1" dirty="0">
                <a:latin typeface="Times New Roman"/>
                <a:cs typeface="Times New Roman"/>
              </a:endParaRPr>
            </a:p>
          </p:txBody>
        </p:sp>
        <p:sp>
          <p:nvSpPr>
            <p:cNvPr id="27" name="TextBox 26"/>
            <p:cNvSpPr txBox="1"/>
            <p:nvPr/>
          </p:nvSpPr>
          <p:spPr>
            <a:xfrm>
              <a:off x="1287415" y="2043545"/>
              <a:ext cx="347957" cy="266802"/>
            </a:xfrm>
            <a:prstGeom prst="rect">
              <a:avLst/>
            </a:prstGeom>
            <a:noFill/>
          </p:spPr>
          <p:txBody>
            <a:bodyPr wrap="square" rtlCol="0">
              <a:spAutoFit/>
            </a:bodyPr>
            <a:lstStyle/>
            <a:p>
              <a:r>
                <a:rPr lang="en-US" sz="1000" b="1" dirty="0" smtClean="0">
                  <a:latin typeface="Times New Roman"/>
                  <a:cs typeface="Times New Roman"/>
                </a:rPr>
                <a:t>L4</a:t>
              </a:r>
              <a:endParaRPr lang="en-US" sz="1000" b="1" dirty="0">
                <a:latin typeface="Times New Roman"/>
                <a:cs typeface="Times New Roman"/>
              </a:endParaRPr>
            </a:p>
          </p:txBody>
        </p:sp>
      </p:grpSp>
    </p:spTree>
    <p:extLst>
      <p:ext uri="{BB962C8B-B14F-4D97-AF65-F5344CB8AC3E}">
        <p14:creationId xmlns:p14="http://schemas.microsoft.com/office/powerpoint/2010/main" val="15245889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28" y="2893"/>
            <a:ext cx="8229600" cy="544824"/>
          </a:xfrm>
        </p:spPr>
        <p:txBody>
          <a:bodyPr>
            <a:normAutofit/>
          </a:bodyPr>
          <a:lstStyle/>
          <a:p>
            <a:r>
              <a:rPr lang="en-US" sz="2400" dirty="0" smtClean="0">
                <a:latin typeface="Times New Roman" charset="0"/>
                <a:ea typeface="Times New Roman" charset="0"/>
                <a:cs typeface="Times New Roman" charset="0"/>
              </a:rPr>
              <a:t>The Problem </a:t>
            </a:r>
            <a:endParaRPr lang="en-US" sz="2400"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547717"/>
                <a:ext cx="8382000" cy="4998318"/>
              </a:xfrm>
            </p:spPr>
            <p:txBody>
              <a:bodyPr>
                <a:normAutofit/>
              </a:bodyPr>
              <a:lstStyle/>
              <a:p>
                <a:pPr marL="292100" indent="-292100">
                  <a:buFont typeface=".HelveticaNeueDeskInterface-Regular" charset="-120"/>
                  <a:buChar char="-"/>
                </a:pPr>
                <a:r>
                  <a:rPr lang="en-US" sz="2000" dirty="0" smtClean="0">
                    <a:latin typeface="Times New Roman" charset="0"/>
                    <a:ea typeface="Times New Roman" charset="0"/>
                    <a:cs typeface="Times New Roman" charset="0"/>
                  </a:rPr>
                  <a:t>R</a:t>
                </a:r>
                <a:r>
                  <a:rPr lang="en-US" sz="2000" baseline="-25000" dirty="0">
                    <a:latin typeface="Times New Roman" charset="0"/>
                    <a:ea typeface="Times New Roman" charset="0"/>
                    <a:cs typeface="Times New Roman" charset="0"/>
                  </a:rPr>
                  <a:t>1</a:t>
                </a:r>
                <a:r>
                  <a:rPr lang="en-US" sz="2000" dirty="0">
                    <a:latin typeface="Times New Roman" charset="0"/>
                    <a:ea typeface="Times New Roman" charset="0"/>
                    <a:cs typeface="Times New Roman" charset="0"/>
                  </a:rPr>
                  <a:t> = </a:t>
                </a:r>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1</a:t>
                </a:r>
                <a14:m>
                  <m:oMath xmlns:m="http://schemas.openxmlformats.org/officeDocument/2006/math">
                    <m:r>
                      <m:rPr>
                        <m:sty m:val="p"/>
                      </m:rPr>
                      <a:rPr lang="en-US" sz="2000">
                        <a:latin typeface="Cambria Math" charset="0"/>
                        <a:ea typeface="Cambria Math" charset="0"/>
                        <a:cs typeface="Cambria Math" charset="0"/>
                      </a:rPr>
                      <m:t>Q</m:t>
                    </m:r>
                  </m:oMath>
                </a14:m>
                <a:r>
                  <a:rPr lang="en-US" sz="2000" baseline="-25000" dirty="0">
                    <a:latin typeface="Cambria Math" charset="0"/>
                    <a:ea typeface="Cambria Math" charset="0"/>
                    <a:cs typeface="Cambria Math" charset="0"/>
                  </a:rPr>
                  <a:t>2</a:t>
                </a:r>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3</a:t>
                </a:r>
                <a:r>
                  <a:rPr lang="en-US" sz="2000" dirty="0">
                    <a:latin typeface="Cambria Math" charset="0"/>
                    <a:ea typeface="Cambria Math" charset="0"/>
                    <a:cs typeface="Cambria Math" charset="0"/>
                  </a:rPr>
                  <a:t> </a:t>
                </a:r>
                <a:r>
                  <a:rPr lang="en-US" sz="2000" dirty="0" smtClean="0">
                    <a:latin typeface="Cambria Math" charset="0"/>
                    <a:ea typeface="Cambria Math" charset="0"/>
                    <a:cs typeface="Cambria Math" charset="0"/>
                  </a:rPr>
                  <a:t>Q</a:t>
                </a:r>
                <a:r>
                  <a:rPr lang="en-US" sz="2000" baseline="-25000" dirty="0" smtClean="0">
                    <a:latin typeface="Cambria Math" charset="0"/>
                    <a:ea typeface="Cambria Math" charset="0"/>
                    <a:cs typeface="Cambria Math" charset="0"/>
                  </a:rPr>
                  <a:t>4</a:t>
                </a:r>
                <a14:m>
                  <m:oMath xmlns:m="http://schemas.openxmlformats.org/officeDocument/2006/math">
                    <m:r>
                      <m:rPr>
                        <m:nor/>
                      </m:rPr>
                      <a:rPr lang="en-US" sz="2000" dirty="0">
                        <a:latin typeface="Cambria Math" charset="0"/>
                        <a:ea typeface="Cambria Math" charset="0"/>
                        <a:cs typeface="Cambria Math" charset="0"/>
                      </a:rPr>
                      <m:t>Q</m:t>
                    </m:r>
                    <m:r>
                      <m:rPr>
                        <m:nor/>
                      </m:rPr>
                      <a:rPr lang="en-US" sz="2000" b="0" i="0" baseline="-25000" dirty="0" smtClean="0">
                        <a:latin typeface="Cambria Math" charset="0"/>
                        <a:ea typeface="Cambria Math" charset="0"/>
                        <a:cs typeface="Cambria Math" charset="0"/>
                      </a:rPr>
                      <m:t>5</m:t>
                    </m:r>
                  </m:oMath>
                </a14:m>
                <a:r>
                  <a:rPr lang="en-US" sz="2000" dirty="0" smtClean="0">
                    <a:latin typeface="Cambria Math" charset="0"/>
                    <a:ea typeface="Cambria Math" charset="0"/>
                    <a:cs typeface="Cambria Math" charset="0"/>
                  </a:rPr>
                  <a:t>Q</a:t>
                </a:r>
                <a:r>
                  <a:rPr lang="en-US" sz="2000" baseline="-25000" dirty="0" smtClean="0">
                    <a:latin typeface="Cambria Math" charset="0"/>
                    <a:ea typeface="Cambria Math" charset="0"/>
                    <a:cs typeface="Cambria Math" charset="0"/>
                  </a:rPr>
                  <a:t>6</a:t>
                </a:r>
                <a:r>
                  <a:rPr lang="en-US" sz="2000" dirty="0" smtClean="0">
                    <a:latin typeface="Cambria Math" charset="0"/>
                    <a:ea typeface="Cambria Math" charset="0"/>
                    <a:cs typeface="Cambria Math" charset="0"/>
                  </a:rPr>
                  <a:t>Q</a:t>
                </a:r>
                <a:r>
                  <a:rPr lang="en-US" sz="2000" baseline="-25000" dirty="0" smtClean="0">
                    <a:latin typeface="Cambria Math" charset="0"/>
                    <a:ea typeface="Cambria Math" charset="0"/>
                    <a:cs typeface="Cambria Math" charset="0"/>
                  </a:rPr>
                  <a:t>7</a:t>
                </a:r>
                <a:endParaRPr lang="en-US" sz="2000" baseline="-25000" dirty="0">
                  <a:latin typeface="Cambria Math" charset="0"/>
                  <a:ea typeface="Cambria Math" charset="0"/>
                  <a:cs typeface="Cambria Math" charset="0"/>
                </a:endParaRPr>
              </a:p>
              <a:p>
                <a:pPr marL="292100" indent="-292100">
                  <a:buFont typeface=".HelveticaNeueDeskInterface-Regular" charset="-120"/>
                  <a:buChar char="-"/>
                </a:pPr>
                <a:endParaRPr lang="en-US" sz="2000" baseline="-25000" dirty="0">
                  <a:latin typeface="Cambria Math" charset="0"/>
                  <a:ea typeface="Cambria Math" charset="0"/>
                  <a:cs typeface="Cambria Math" charset="0"/>
                </a:endParaRPr>
              </a:p>
              <a:p>
                <a:pPr marL="285750" indent="-285750">
                  <a:lnSpc>
                    <a:spcPct val="150000"/>
                  </a:lnSpc>
                  <a:buFont typeface=".HelveticaNeueDeskInterface-Regular" charset="-120"/>
                  <a:buChar char="-"/>
                </a:pPr>
                <a:r>
                  <a:rPr lang="en-US" sz="2000" dirty="0">
                    <a:latin typeface="Times New Roman" charset="0"/>
                    <a:ea typeface="Times New Roman" charset="0"/>
                    <a:cs typeface="Times New Roman" charset="0"/>
                  </a:rPr>
                  <a:t>R</a:t>
                </a:r>
                <a:r>
                  <a:rPr lang="en-US" sz="2000" baseline="-25000" dirty="0">
                    <a:latin typeface="Times New Roman" charset="0"/>
                    <a:ea typeface="Times New Roman" charset="0"/>
                    <a:cs typeface="Times New Roman" charset="0"/>
                  </a:rPr>
                  <a:t>2</a:t>
                </a:r>
                <a:r>
                  <a:rPr lang="en-US" sz="2000" dirty="0">
                    <a:latin typeface="Times New Roman" charset="0"/>
                    <a:ea typeface="Times New Roman" charset="0"/>
                    <a:cs typeface="Times New Roman" charset="0"/>
                  </a:rPr>
                  <a:t> = </a:t>
                </a:r>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1</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acc>
                          <m:accPr>
                            <m:chr m:val="̅"/>
                            <m:ctrlPr>
                              <a:rPr lang="en-US" sz="2000" i="1">
                                <a:latin typeface="Cambria Math" panose="02040503050406030204" pitchFamily="18" charset="0"/>
                                <a:ea typeface="Cambria Math" charset="0"/>
                                <a:cs typeface="Cambria Math" charset="0"/>
                              </a:rPr>
                            </m:ctrlPr>
                          </m:accPr>
                          <m:e>
                            <m:r>
                              <m:rPr>
                                <m:sty m:val="p"/>
                              </m:rPr>
                              <a:rPr lang="en-US" sz="2000">
                                <a:latin typeface="Cambria Math" charset="0"/>
                                <a:ea typeface="Cambria Math" charset="0"/>
                                <a:cs typeface="Cambria Math" charset="0"/>
                              </a:rPr>
                              <m:t>Q</m:t>
                            </m:r>
                          </m:e>
                        </m:acc>
                      </m:e>
                      <m:sub>
                        <m:r>
                          <a:rPr lang="en-US" sz="2000" i="1">
                            <a:latin typeface="Cambria Math" charset="0"/>
                            <a:ea typeface="Cambria Math" charset="0"/>
                            <a:cs typeface="Cambria Math" charset="0"/>
                          </a:rPr>
                          <m:t>2</m:t>
                        </m:r>
                      </m:sub>
                    </m:sSub>
                  </m:oMath>
                </a14:m>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3</a:t>
                </a:r>
              </a:p>
              <a:p>
                <a:pPr marL="285750" indent="-285750">
                  <a:lnSpc>
                    <a:spcPct val="150000"/>
                  </a:lnSpc>
                  <a:buFont typeface=".HelveticaNeueDeskInterface-Regular" charset="-120"/>
                  <a:buChar char="-"/>
                </a:pPr>
                <a:r>
                  <a:rPr lang="en-US" sz="2000" dirty="0">
                    <a:latin typeface="Times New Roman" charset="0"/>
                    <a:ea typeface="Times New Roman" charset="0"/>
                    <a:cs typeface="Times New Roman" charset="0"/>
                  </a:rPr>
                  <a:t>R</a:t>
                </a:r>
                <a:r>
                  <a:rPr lang="en-US" sz="2000" baseline="-25000" dirty="0">
                    <a:latin typeface="Times New Roman" charset="0"/>
                    <a:ea typeface="Times New Roman" charset="0"/>
                    <a:cs typeface="Times New Roman" charset="0"/>
                  </a:rPr>
                  <a:t>3</a:t>
                </a:r>
                <a:r>
                  <a:rPr lang="en-US" sz="2000" dirty="0">
                    <a:latin typeface="Times New Roman" charset="0"/>
                    <a:ea typeface="Times New Roman" charset="0"/>
                    <a:cs typeface="Times New Roman" charset="0"/>
                  </a:rPr>
                  <a:t> = </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acc>
                          <m:accPr>
                            <m:chr m:val="̅"/>
                            <m:ctrlPr>
                              <a:rPr lang="en-US" sz="2000" i="1">
                                <a:latin typeface="Cambria Math" panose="02040503050406030204" pitchFamily="18" charset="0"/>
                                <a:ea typeface="Cambria Math" charset="0"/>
                                <a:cs typeface="Cambria Math" charset="0"/>
                              </a:rPr>
                            </m:ctrlPr>
                          </m:accPr>
                          <m:e>
                            <m:r>
                              <m:rPr>
                                <m:sty m:val="p"/>
                              </m:rPr>
                              <a:rPr lang="en-US" sz="2000">
                                <a:latin typeface="Cambria Math" charset="0"/>
                                <a:ea typeface="Cambria Math" charset="0"/>
                                <a:cs typeface="Cambria Math" charset="0"/>
                              </a:rPr>
                              <m:t>Q</m:t>
                            </m:r>
                          </m:e>
                        </m:acc>
                      </m:e>
                      <m:sub>
                        <m:r>
                          <a:rPr lang="en-US" sz="2000" i="1">
                            <a:latin typeface="Cambria Math" charset="0"/>
                            <a:ea typeface="Cambria Math" charset="0"/>
                            <a:cs typeface="Cambria Math" charset="0"/>
                          </a:rPr>
                          <m:t>1</m:t>
                        </m:r>
                      </m:sub>
                    </m:sSub>
                  </m:oMath>
                </a14:m>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2</a:t>
                </a:r>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3</a:t>
                </a:r>
              </a:p>
              <a:p>
                <a:pPr marL="285750" indent="-285750">
                  <a:lnSpc>
                    <a:spcPct val="150000"/>
                  </a:lnSpc>
                  <a:buFont typeface=".HelveticaNeueDeskInterface-Regular" charset="-120"/>
                  <a:buChar char="-"/>
                </a:pPr>
                <a:r>
                  <a:rPr lang="en-US" sz="2000" dirty="0">
                    <a:latin typeface="Times New Roman" charset="0"/>
                    <a:ea typeface="Times New Roman" charset="0"/>
                    <a:cs typeface="Times New Roman" charset="0"/>
                  </a:rPr>
                  <a:t>R</a:t>
                </a:r>
                <a:r>
                  <a:rPr lang="en-US" sz="2000" baseline="-25000" dirty="0">
                    <a:latin typeface="Times New Roman" charset="0"/>
                    <a:ea typeface="Times New Roman" charset="0"/>
                    <a:cs typeface="Times New Roman" charset="0"/>
                  </a:rPr>
                  <a:t>4</a:t>
                </a:r>
                <a:r>
                  <a:rPr lang="en-US" sz="2000" dirty="0">
                    <a:latin typeface="Times New Roman" charset="0"/>
                    <a:ea typeface="Times New Roman" charset="0"/>
                    <a:cs typeface="Times New Roman" charset="0"/>
                  </a:rPr>
                  <a:t> = </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acc>
                          <m:accPr>
                            <m:chr m:val="̅"/>
                            <m:ctrlPr>
                              <a:rPr lang="en-US" sz="2000" i="1">
                                <a:latin typeface="Cambria Math" panose="02040503050406030204" pitchFamily="18" charset="0"/>
                                <a:ea typeface="Cambria Math" charset="0"/>
                                <a:cs typeface="Cambria Math" charset="0"/>
                              </a:rPr>
                            </m:ctrlPr>
                          </m:accPr>
                          <m:e>
                            <m:r>
                              <m:rPr>
                                <m:sty m:val="p"/>
                              </m:rPr>
                              <a:rPr lang="en-US" sz="2000">
                                <a:latin typeface="Cambria Math" charset="0"/>
                                <a:ea typeface="Cambria Math" charset="0"/>
                                <a:cs typeface="Cambria Math" charset="0"/>
                              </a:rPr>
                              <m:t>Q</m:t>
                            </m:r>
                          </m:e>
                        </m:acc>
                      </m:e>
                      <m:sub>
                        <m:r>
                          <a:rPr lang="en-US" sz="2000" i="1">
                            <a:latin typeface="Cambria Math" charset="0"/>
                            <a:ea typeface="Cambria Math" charset="0"/>
                            <a:cs typeface="Cambria Math" charset="0"/>
                          </a:rPr>
                          <m:t>1</m:t>
                        </m:r>
                      </m:sub>
                    </m:sSub>
                    <m:sSub>
                      <m:sSubPr>
                        <m:ctrlPr>
                          <a:rPr lang="en-US" sz="2000" i="1">
                            <a:latin typeface="Cambria Math" panose="02040503050406030204" pitchFamily="18" charset="0"/>
                            <a:ea typeface="Cambria Math" charset="0"/>
                            <a:cs typeface="Cambria Math" charset="0"/>
                          </a:rPr>
                        </m:ctrlPr>
                      </m:sSubPr>
                      <m:e>
                        <m:acc>
                          <m:accPr>
                            <m:chr m:val="̅"/>
                            <m:ctrlPr>
                              <a:rPr lang="en-US" sz="2000" i="1">
                                <a:latin typeface="Cambria Math" panose="02040503050406030204" pitchFamily="18" charset="0"/>
                                <a:ea typeface="Cambria Math" charset="0"/>
                                <a:cs typeface="Cambria Math" charset="0"/>
                              </a:rPr>
                            </m:ctrlPr>
                          </m:accPr>
                          <m:e>
                            <m:r>
                              <m:rPr>
                                <m:sty m:val="p"/>
                              </m:rPr>
                              <a:rPr lang="en-US" sz="2000">
                                <a:latin typeface="Cambria Math" charset="0"/>
                                <a:ea typeface="Cambria Math" charset="0"/>
                                <a:cs typeface="Cambria Math" charset="0"/>
                              </a:rPr>
                              <m:t>Q</m:t>
                            </m:r>
                          </m:e>
                        </m:acc>
                      </m:e>
                      <m:sub>
                        <m:r>
                          <a:rPr lang="en-US" sz="2000" i="1">
                            <a:latin typeface="Cambria Math" charset="0"/>
                            <a:ea typeface="Cambria Math" charset="0"/>
                            <a:cs typeface="Cambria Math" charset="0"/>
                          </a:rPr>
                          <m:t>2</m:t>
                        </m:r>
                      </m:sub>
                    </m:sSub>
                  </m:oMath>
                </a14:m>
                <a:r>
                  <a:rPr lang="en-US" sz="2000" dirty="0">
                    <a:latin typeface="Cambria Math" charset="0"/>
                    <a:ea typeface="Cambria Math" charset="0"/>
                    <a:cs typeface="Cambria Math" charset="0"/>
                  </a:rPr>
                  <a:t>Q</a:t>
                </a:r>
                <a:r>
                  <a:rPr lang="en-US" sz="2000" baseline="-25000" dirty="0">
                    <a:latin typeface="Cambria Math" charset="0"/>
                    <a:ea typeface="Cambria Math" charset="0"/>
                    <a:cs typeface="Cambria Math" charset="0"/>
                  </a:rPr>
                  <a:t>3</a:t>
                </a:r>
              </a:p>
              <a:p>
                <a:pPr marL="285750" indent="-285750">
                  <a:lnSpc>
                    <a:spcPct val="150000"/>
                  </a:lnSpc>
                  <a:buFont typeface=".HelveticaNeueDeskInterface-Regular" charset="-120"/>
                  <a:buChar char="-"/>
                </a:pPr>
                <a:r>
                  <a:rPr lang="en-US" sz="2000" dirty="0">
                    <a:latin typeface="Cambria Math" charset="0"/>
                    <a:ea typeface="Cambria Math" charset="0"/>
                    <a:cs typeface="Cambria Math" charset="0"/>
                  </a:rPr>
                  <a:t>P(</a:t>
                </a:r>
                <a:r>
                  <a:rPr lang="en-US" sz="2000" dirty="0" err="1">
                    <a:latin typeface="Cambria Math" charset="0"/>
                    <a:ea typeface="Cambria Math" charset="0"/>
                    <a:cs typeface="Cambria Math" charset="0"/>
                  </a:rPr>
                  <a:t>Q</a:t>
                </a:r>
                <a:r>
                  <a:rPr lang="en-US" sz="2000" baseline="-25000" dirty="0" err="1">
                    <a:latin typeface="Cambria Math" charset="0"/>
                    <a:ea typeface="Cambria Math" charset="0"/>
                    <a:cs typeface="Cambria Math" charset="0"/>
                  </a:rPr>
                  <a:t>r</a:t>
                </a:r>
                <a:r>
                  <a:rPr lang="en-US" sz="2000" dirty="0">
                    <a:latin typeface="Cambria Math" charset="0"/>
                    <a:ea typeface="Cambria Math" charset="0"/>
                    <a:cs typeface="Cambria Math" charset="0"/>
                  </a:rPr>
                  <a:t>|</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acc>
                          <m:accPr>
                            <m:chr m:val="̅"/>
                            <m:ctrlPr>
                              <a:rPr lang="en-US" sz="2000" i="1">
                                <a:latin typeface="Cambria Math" panose="02040503050406030204" pitchFamily="18" charset="0"/>
                                <a:ea typeface="Cambria Math" charset="0"/>
                                <a:cs typeface="Cambria Math" charset="0"/>
                              </a:rPr>
                            </m:ctrlPr>
                          </m:accPr>
                          <m:e>
                            <m:r>
                              <m:rPr>
                                <m:sty m:val="p"/>
                              </m:rPr>
                              <a:rPr lang="en-US" sz="2000">
                                <a:latin typeface="Cambria Math" charset="0"/>
                                <a:ea typeface="Cambria Math" charset="0"/>
                                <a:cs typeface="Cambria Math" charset="0"/>
                              </a:rPr>
                              <m:t>C</m:t>
                            </m:r>
                          </m:e>
                        </m:acc>
                      </m:e>
                      <m:sub>
                        <m:r>
                          <m:rPr>
                            <m:sty m:val="p"/>
                          </m:rPr>
                          <a:rPr lang="en-US" sz="2000">
                            <a:latin typeface="Cambria Math" charset="0"/>
                            <a:ea typeface="Cambria Math" charset="0"/>
                            <a:cs typeface="Cambria Math" charset="0"/>
                          </a:rPr>
                          <m:t>j</m:t>
                        </m:r>
                      </m:sub>
                    </m:sSub>
                  </m:oMath>
                </a14:m>
                <a:r>
                  <a:rPr lang="en-US" sz="2000" dirty="0">
                    <a:latin typeface="Times New Roman" charset="0"/>
                    <a:ea typeface="Times New Roman" charset="0"/>
                    <a:cs typeface="Times New Roman" charset="0"/>
                  </a:rPr>
                  <a:t>) = g  , when there is dependency between </a:t>
                </a:r>
                <a:r>
                  <a:rPr lang="en-US" sz="2000" dirty="0" err="1">
                    <a:latin typeface="Cambria Math" charset="0"/>
                    <a:ea typeface="Cambria Math" charset="0"/>
                    <a:cs typeface="Cambria Math" charset="0"/>
                  </a:rPr>
                  <a:t>Q</a:t>
                </a:r>
                <a:r>
                  <a:rPr lang="en-US" sz="2000" baseline="-25000" dirty="0" err="1">
                    <a:latin typeface="Cambria Math" charset="0"/>
                    <a:ea typeface="Cambria Math" charset="0"/>
                    <a:cs typeface="Cambria Math" charset="0"/>
                  </a:rPr>
                  <a:t>r</a:t>
                </a:r>
                <a:r>
                  <a:rPr lang="en-US" sz="2000" baseline="-25000" dirty="0">
                    <a:latin typeface="Cambria Math" charset="0"/>
                    <a:ea typeface="Cambria Math" charset="0"/>
                    <a:cs typeface="Cambria Math" charset="0"/>
                  </a:rPr>
                  <a:t> </a:t>
                </a:r>
                <a:r>
                  <a:rPr lang="en-US" sz="2000" dirty="0">
                    <a:latin typeface="Cambria Math" charset="0"/>
                    <a:ea typeface="Cambria Math" charset="0"/>
                    <a:cs typeface="Cambria Math" charset="0"/>
                  </a:rPr>
                  <a:t>and </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r>
                          <m:rPr>
                            <m:sty m:val="p"/>
                          </m:rPr>
                          <a:rPr lang="en-US" sz="2000">
                            <a:latin typeface="Cambria Math" charset="0"/>
                            <a:ea typeface="Cambria Math" charset="0"/>
                            <a:cs typeface="Cambria Math" charset="0"/>
                          </a:rPr>
                          <m:t>C</m:t>
                        </m:r>
                      </m:e>
                      <m:sub>
                        <m:r>
                          <m:rPr>
                            <m:sty m:val="p"/>
                          </m:rPr>
                          <a:rPr lang="en-US" sz="2000">
                            <a:latin typeface="Cambria Math" charset="0"/>
                            <a:ea typeface="Cambria Math" charset="0"/>
                            <a:cs typeface="Cambria Math" charset="0"/>
                          </a:rPr>
                          <m:t>j</m:t>
                        </m:r>
                      </m:sub>
                    </m:sSub>
                  </m:oMath>
                </a14:m>
                <a:endParaRPr lang="en-US" sz="2000" dirty="0">
                  <a:latin typeface="Times New Roman" charset="0"/>
                  <a:ea typeface="Times New Roman" charset="0"/>
                  <a:cs typeface="Times New Roman" charset="0"/>
                </a:endParaRPr>
              </a:p>
              <a:p>
                <a:pPr marL="285750" indent="-285750">
                  <a:lnSpc>
                    <a:spcPct val="150000"/>
                  </a:lnSpc>
                  <a:buFont typeface=".HelveticaNeueDeskInterface-Regular" charset="-120"/>
                  <a:buChar char="-"/>
                </a:pPr>
                <a:r>
                  <a:rPr lang="en-US" sz="2000" dirty="0">
                    <a:latin typeface="Cambria Math" charset="0"/>
                    <a:ea typeface="Cambria Math" charset="0"/>
                    <a:cs typeface="Cambria Math" charset="0"/>
                  </a:rPr>
                  <a:t>P(</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acc>
                          <m:accPr>
                            <m:chr m:val="̅"/>
                            <m:ctrlPr>
                              <a:rPr lang="en-US" sz="2000" i="1">
                                <a:latin typeface="Cambria Math" panose="02040503050406030204" pitchFamily="18" charset="0"/>
                                <a:ea typeface="Cambria Math" charset="0"/>
                                <a:cs typeface="Cambria Math" charset="0"/>
                              </a:rPr>
                            </m:ctrlPr>
                          </m:accPr>
                          <m:e>
                            <m:r>
                              <m:rPr>
                                <m:sty m:val="p"/>
                              </m:rPr>
                              <a:rPr lang="en-US" sz="2000">
                                <a:latin typeface="Cambria Math" charset="0"/>
                                <a:ea typeface="Cambria Math" charset="0"/>
                                <a:cs typeface="Cambria Math" charset="0"/>
                              </a:rPr>
                              <m:t>Q</m:t>
                            </m:r>
                          </m:e>
                        </m:acc>
                      </m:e>
                      <m:sub>
                        <m:r>
                          <m:rPr>
                            <m:sty m:val="p"/>
                          </m:rPr>
                          <a:rPr lang="en-US" sz="2000">
                            <a:latin typeface="Cambria Math" charset="0"/>
                            <a:ea typeface="Cambria Math" charset="0"/>
                            <a:cs typeface="Cambria Math" charset="0"/>
                          </a:rPr>
                          <m:t>r</m:t>
                        </m:r>
                      </m:sub>
                    </m:sSub>
                  </m:oMath>
                </a14:m>
                <a:r>
                  <a:rPr lang="en-US" sz="2000" dirty="0">
                    <a:latin typeface="Cambria Math" charset="0"/>
                    <a:ea typeface="Cambria Math" charset="0"/>
                    <a:cs typeface="Cambria Math" charset="0"/>
                  </a:rPr>
                  <a:t>|</a:t>
                </a:r>
                <a14:m>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r>
                          <m:rPr>
                            <m:sty m:val="p"/>
                          </m:rPr>
                          <a:rPr lang="en-US" sz="2000">
                            <a:latin typeface="Cambria Math" charset="0"/>
                            <a:ea typeface="Cambria Math" charset="0"/>
                            <a:cs typeface="Cambria Math" charset="0"/>
                          </a:rPr>
                          <m:t>C</m:t>
                        </m:r>
                      </m:e>
                      <m:sub>
                        <m:r>
                          <m:rPr>
                            <m:sty m:val="p"/>
                          </m:rPr>
                          <a:rPr lang="en-US" sz="2000">
                            <a:latin typeface="Cambria Math" charset="0"/>
                            <a:ea typeface="Cambria Math" charset="0"/>
                            <a:cs typeface="Cambria Math" charset="0"/>
                          </a:rPr>
                          <m:t>j</m:t>
                        </m:r>
                      </m:sub>
                    </m:sSub>
                  </m:oMath>
                </a14:m>
                <a:r>
                  <a:rPr lang="en-US" sz="2000" dirty="0">
                    <a:latin typeface="Times New Roman" charset="0"/>
                    <a:ea typeface="Times New Roman" charset="0"/>
                    <a:cs typeface="Times New Roman" charset="0"/>
                  </a:rPr>
                  <a:t>) = m</a:t>
                </a:r>
              </a:p>
              <a:p>
                <a:pPr marL="285750" indent="-285750">
                  <a:lnSpc>
                    <a:spcPct val="150000"/>
                  </a:lnSpc>
                  <a:buFont typeface=".HelveticaNeueDeskInterface-Regular" charset="-120"/>
                  <a:buChar char="-"/>
                </a:pPr>
                <a:r>
                  <a:rPr lang="en-US" sz="2000" dirty="0">
                    <a:latin typeface="Times New Roman" charset="0"/>
                    <a:ea typeface="Times New Roman" charset="0"/>
                    <a:cs typeface="Times New Roman" charset="0"/>
                  </a:rPr>
                  <a:t>P(</a:t>
                </a:r>
                <a14:m>
                  <m:oMath xmlns:m="http://schemas.openxmlformats.org/officeDocument/2006/math">
                    <m:sSub>
                      <m:sSubPr>
                        <m:ctrlPr>
                          <a:rPr lang="en-US" sz="2000" i="1">
                            <a:latin typeface="Cambria Math" panose="02040503050406030204" pitchFamily="18" charset="0"/>
                            <a:ea typeface="Times New Roman" charset="0"/>
                            <a:cs typeface="Times New Roman" charset="0"/>
                          </a:rPr>
                        </m:ctrlPr>
                      </m:sSubPr>
                      <m:e>
                        <m:r>
                          <m:rPr>
                            <m:sty m:val="p"/>
                          </m:rPr>
                          <a:rPr lang="en-US" sz="2000">
                            <a:latin typeface="Cambria Math" charset="0"/>
                            <a:ea typeface="Times New Roman" charset="0"/>
                            <a:cs typeface="Times New Roman" charset="0"/>
                          </a:rPr>
                          <m:t>C</m:t>
                        </m:r>
                      </m:e>
                      <m:sub>
                        <m:r>
                          <m:rPr>
                            <m:sty m:val="p"/>
                          </m:rPr>
                          <a:rPr lang="en-US" sz="2000">
                            <a:latin typeface="Cambria Math" charset="0"/>
                            <a:ea typeface="Times New Roman" charset="0"/>
                            <a:cs typeface="Times New Roman" charset="0"/>
                          </a:rPr>
                          <m:t>j</m:t>
                        </m:r>
                      </m:sub>
                    </m:sSub>
                  </m:oMath>
                </a14:m>
                <a:r>
                  <a:rPr lang="en-US" sz="2000" dirty="0">
                    <a:latin typeface="Times New Roman" charset="0"/>
                    <a:ea typeface="Times New Roman" charset="0"/>
                    <a:cs typeface="Times New Roman" charset="0"/>
                  </a:rPr>
                  <a:t>) = k</a:t>
                </a:r>
              </a:p>
              <a:p>
                <a:pPr marL="0" indent="0">
                  <a:buNone/>
                </a:pPr>
                <a:endParaRPr lang="en-US" sz="2000" dirty="0">
                  <a:latin typeface="Times New Roman" charset="0"/>
                  <a:ea typeface="Times New Roman" charset="0"/>
                  <a:cs typeface="Times New Roman"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547717"/>
                <a:ext cx="8382000" cy="4998318"/>
              </a:xfrm>
              <a:blipFill rotWithShape="0">
                <a:blip r:embed="rId2"/>
                <a:stretch>
                  <a:fillRect l="-800" t="-8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38F3DF5-46B4-354D-BEB6-FC8B3F9E8E19}" type="slidenum">
              <a:rPr lang="en-US" smtClean="0"/>
              <a:t>76</a:t>
            </a:fld>
            <a:endParaRPr lang="en-US" dirty="0"/>
          </a:p>
        </p:txBody>
      </p:sp>
    </p:spTree>
    <p:extLst>
      <p:ext uri="{BB962C8B-B14F-4D97-AF65-F5344CB8AC3E}">
        <p14:creationId xmlns:p14="http://schemas.microsoft.com/office/powerpoint/2010/main" val="15665214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Table 99"/>
          <p:cNvGraphicFramePr>
            <a:graphicFrameLocks noGrp="1"/>
          </p:cNvGraphicFramePr>
          <p:nvPr>
            <p:extLst/>
          </p:nvPr>
        </p:nvGraphicFramePr>
        <p:xfrm>
          <a:off x="4970218" y="1699837"/>
          <a:ext cx="3540570" cy="2545080"/>
        </p:xfrm>
        <a:graphic>
          <a:graphicData uri="http://schemas.openxmlformats.org/drawingml/2006/table">
            <a:tbl>
              <a:tblPr firstRow="1" firstCol="1" bandRow="1">
                <a:tableStyleId>{5C22544A-7EE6-4342-B048-85BDC9FD1C3A}</a:tableStyleId>
              </a:tblPr>
              <a:tblGrid>
                <a:gridCol w="1357462">
                  <a:extLst>
                    <a:ext uri="{9D8B030D-6E8A-4147-A177-3AD203B41FA5}">
                      <a16:colId xmlns:a16="http://schemas.microsoft.com/office/drawing/2014/main" val="20000"/>
                    </a:ext>
                  </a:extLst>
                </a:gridCol>
                <a:gridCol w="343966">
                  <a:extLst>
                    <a:ext uri="{9D8B030D-6E8A-4147-A177-3AD203B41FA5}">
                      <a16:colId xmlns:a16="http://schemas.microsoft.com/office/drawing/2014/main" val="20001"/>
                    </a:ext>
                  </a:extLst>
                </a:gridCol>
                <a:gridCol w="759646">
                  <a:extLst>
                    <a:ext uri="{9D8B030D-6E8A-4147-A177-3AD203B41FA5}">
                      <a16:colId xmlns:a16="http://schemas.microsoft.com/office/drawing/2014/main" val="20002"/>
                    </a:ext>
                  </a:extLst>
                </a:gridCol>
                <a:gridCol w="1079496">
                  <a:extLst>
                    <a:ext uri="{9D8B030D-6E8A-4147-A177-3AD203B41FA5}">
                      <a16:colId xmlns:a16="http://schemas.microsoft.com/office/drawing/2014/main" val="20003"/>
                    </a:ext>
                  </a:extLst>
                </a:gridCol>
              </a:tblGrid>
              <a:tr h="154687">
                <a:tc>
                  <a:txBody>
                    <a:bodyPr/>
                    <a:lstStyle/>
                    <a:p>
                      <a:pPr marL="0" marR="0" algn="ctr">
                        <a:spcBef>
                          <a:spcPts val="0"/>
                        </a:spcBef>
                        <a:spcAft>
                          <a:spcPts val="0"/>
                        </a:spcAft>
                      </a:pPr>
                      <a:r>
                        <a:rPr lang="en-US" sz="1100">
                          <a:effectLst/>
                        </a:rPr>
                        <a:t>Relation Type</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C#</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dirty="0">
                          <a:effectLst/>
                        </a:rPr>
                        <a:t>Level#</a:t>
                      </a:r>
                      <a:endParaRPr lang="en-US" sz="1100" b="1" dirty="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dirty="0">
                          <a:effectLst/>
                        </a:rPr>
                        <a:t>Related OQ</a:t>
                      </a:r>
                      <a:endParaRPr lang="en-US" sz="1100" b="1" dirty="0">
                        <a:effectLst/>
                        <a:latin typeface="Times New Roman" charset="0"/>
                        <a:ea typeface="Times New Roman" charset="0"/>
                      </a:endParaRPr>
                    </a:p>
                  </a:txBody>
                  <a:tcPr marL="68580" marR="68580" marT="0" marB="0"/>
                </a:tc>
                <a:extLst>
                  <a:ext uri="{0D108BD9-81ED-4DB2-BD59-A6C34878D82A}">
                    <a16:rowId xmlns:a16="http://schemas.microsoft.com/office/drawing/2014/main" val="10000"/>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dirty="0">
                          <a:effectLst/>
                        </a:rPr>
                        <a:t>6</a:t>
                      </a:r>
                      <a:endParaRPr lang="en-US" sz="1100" dirty="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dirty="0">
                          <a:effectLst/>
                        </a:rPr>
                        <a:t>1</a:t>
                      </a:r>
                      <a:endParaRPr lang="en-US" sz="1100" dirty="0">
                        <a:effectLst/>
                        <a:latin typeface="Times New Roman" charset="0"/>
                        <a:ea typeface="Times New Roman" charset="0"/>
                      </a:endParaRPr>
                    </a:p>
                  </a:txBody>
                  <a:tcPr marL="68580" marR="68580" marT="0" marB="0"/>
                </a:tc>
                <a:extLst>
                  <a:ext uri="{0D108BD9-81ED-4DB2-BD59-A6C34878D82A}">
                    <a16:rowId xmlns:a16="http://schemas.microsoft.com/office/drawing/2014/main" val="10001"/>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2"/>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3"/>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dirty="0">
                          <a:effectLst/>
                        </a:rPr>
                        <a:t>4</a:t>
                      </a:r>
                      <a:endParaRPr lang="en-US" sz="1100" dirty="0">
                        <a:effectLst/>
                        <a:latin typeface="Times New Roman" charset="0"/>
                        <a:ea typeface="Times New Roman" charset="0"/>
                      </a:endParaRPr>
                    </a:p>
                  </a:txBody>
                  <a:tcPr marL="68580" marR="68580" marT="0" marB="0"/>
                </a:tc>
                <a:extLst>
                  <a:ext uri="{0D108BD9-81ED-4DB2-BD59-A6C34878D82A}">
                    <a16:rowId xmlns:a16="http://schemas.microsoft.com/office/drawing/2014/main" val="10004"/>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5"/>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6"/>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7"/>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8"/>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9"/>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0"/>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1"/>
                  </a:ext>
                </a:extLst>
              </a:tr>
              <a:tr h="180340">
                <a:tc>
                  <a:txBody>
                    <a:bodyPr/>
                    <a:lstStyle/>
                    <a:p>
                      <a:pPr marL="0" marR="0">
                        <a:spcBef>
                          <a:spcPts val="0"/>
                        </a:spcBef>
                        <a:spcAft>
                          <a:spcPts val="0"/>
                        </a:spcAft>
                      </a:pPr>
                      <a:r>
                        <a:rPr lang="en-US" sz="1200">
                          <a:effectLst/>
                        </a:rPr>
                        <a:t>P</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2"/>
                  </a:ext>
                </a:extLst>
              </a:tr>
              <a:tr h="180340">
                <a:tc>
                  <a:txBody>
                    <a:bodyPr/>
                    <a:lstStyle/>
                    <a:p>
                      <a:pPr marL="0" marR="0">
                        <a:spcBef>
                          <a:spcPts val="0"/>
                        </a:spcBef>
                        <a:spcAft>
                          <a:spcPts val="0"/>
                        </a:spcAft>
                      </a:pPr>
                      <a:r>
                        <a:rPr lang="en-US" sz="1200" dirty="0">
                          <a:effectLst/>
                        </a:rPr>
                        <a:t>P</a:t>
                      </a:r>
                      <a:endParaRPr lang="en-US" sz="1100" b="1" dirty="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dirty="0">
                          <a:effectLst/>
                        </a:rPr>
                        <a:t> </a:t>
                      </a:r>
                      <a:endParaRPr lang="en-US" sz="1100" dirty="0">
                        <a:effectLst/>
                        <a:latin typeface="Times New Roman" charset="0"/>
                        <a:ea typeface="Times New Roman" charset="0"/>
                      </a:endParaRPr>
                    </a:p>
                  </a:txBody>
                  <a:tcPr marL="68580" marR="68580" marT="0" marB="0"/>
                </a:tc>
                <a:extLst>
                  <a:ext uri="{0D108BD9-81ED-4DB2-BD59-A6C34878D82A}">
                    <a16:rowId xmlns:a16="http://schemas.microsoft.com/office/drawing/2014/main" val="10013"/>
                  </a:ext>
                </a:extLst>
              </a:tr>
            </a:tbl>
          </a:graphicData>
        </a:graphic>
      </p:graphicFrame>
      <p:sp>
        <p:nvSpPr>
          <p:cNvPr id="102" name="Rectangle 101"/>
          <p:cNvSpPr/>
          <p:nvPr/>
        </p:nvSpPr>
        <p:spPr>
          <a:xfrm>
            <a:off x="4447475" y="821109"/>
            <a:ext cx="4580092" cy="646331"/>
          </a:xfrm>
          <a:prstGeom prst="rect">
            <a:avLst/>
          </a:prstGeom>
        </p:spPr>
        <p:txBody>
          <a:bodyPr wrap="square">
            <a:spAutoFit/>
          </a:bodyPr>
          <a:lstStyle/>
          <a:p>
            <a:pPr algn="ctr"/>
            <a:r>
              <a:rPr lang="en-US" b="1" dirty="0">
                <a:latin typeface="Times New Roman" charset="0"/>
                <a:ea typeface="Times New Roman" charset="0"/>
                <a:cs typeface="Times New Roman" charset="0"/>
              </a:rPr>
              <a:t>The </a:t>
            </a:r>
            <a:r>
              <a:rPr lang="en-US" b="1" dirty="0" smtClean="0">
                <a:latin typeface="Times New Roman" charset="0"/>
                <a:ea typeface="Times New Roman" charset="0"/>
                <a:cs typeface="Times New Roman" charset="0"/>
              </a:rPr>
              <a:t>estimated concepts based on the proposed theory</a:t>
            </a:r>
            <a:endParaRPr lang="en-US" dirty="0">
              <a:latin typeface="Times New Roman" charset="0"/>
              <a:ea typeface="Times New Roman" charset="0"/>
              <a:cs typeface="Times New Roman" charset="0"/>
            </a:endParaRPr>
          </a:p>
        </p:txBody>
      </p:sp>
      <p:sp>
        <p:nvSpPr>
          <p:cNvPr id="3" name="Slide Number Placeholder 2"/>
          <p:cNvSpPr>
            <a:spLocks noGrp="1"/>
          </p:cNvSpPr>
          <p:nvPr>
            <p:ph type="sldNum" sz="quarter" idx="12"/>
          </p:nvPr>
        </p:nvSpPr>
        <p:spPr/>
        <p:txBody>
          <a:bodyPr/>
          <a:lstStyle/>
          <a:p>
            <a:fld id="{B38F3DF5-46B4-354D-BEB6-FC8B3F9E8E19}" type="slidenum">
              <a:rPr lang="en-US" smtClean="0"/>
              <a:t>77</a:t>
            </a:fld>
            <a:endParaRPr lang="en-US" dirty="0"/>
          </a:p>
        </p:txBody>
      </p:sp>
      <p:grpSp>
        <p:nvGrpSpPr>
          <p:cNvPr id="11" name="Group 10"/>
          <p:cNvGrpSpPr/>
          <p:nvPr/>
        </p:nvGrpSpPr>
        <p:grpSpPr>
          <a:xfrm>
            <a:off x="267668" y="1588653"/>
            <a:ext cx="3213753" cy="2467769"/>
            <a:chOff x="267668" y="1588653"/>
            <a:chExt cx="3213753" cy="2467769"/>
          </a:xfrm>
        </p:grpSpPr>
        <p:grpSp>
          <p:nvGrpSpPr>
            <p:cNvPr id="2" name="Group 1"/>
            <p:cNvGrpSpPr/>
            <p:nvPr/>
          </p:nvGrpSpPr>
          <p:grpSpPr>
            <a:xfrm>
              <a:off x="267668" y="1588653"/>
              <a:ext cx="3213753" cy="2467769"/>
              <a:chOff x="2077637" y="951479"/>
              <a:chExt cx="3342504" cy="3161482"/>
            </a:xfrm>
          </p:grpSpPr>
          <p:sp>
            <p:nvSpPr>
              <p:cNvPr id="8" name="Oval 7"/>
              <p:cNvSpPr/>
              <p:nvPr/>
            </p:nvSpPr>
            <p:spPr>
              <a:xfrm>
                <a:off x="4395304" y="2028971"/>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C2</a:t>
                </a:r>
                <a:endParaRPr lang="en-US" sz="1000" b="1" dirty="0">
                  <a:solidFill>
                    <a:srgbClr val="000000"/>
                  </a:solidFill>
                  <a:latin typeface="Times New Roman"/>
                  <a:cs typeface="Times New Roman"/>
                </a:endParaRPr>
              </a:p>
            </p:txBody>
          </p:sp>
          <p:sp>
            <p:nvSpPr>
              <p:cNvPr id="9" name="Oval 8"/>
              <p:cNvSpPr/>
              <p:nvPr/>
            </p:nvSpPr>
            <p:spPr>
              <a:xfrm>
                <a:off x="4976193" y="2040838"/>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C1</a:t>
                </a:r>
                <a:endParaRPr lang="en-US" sz="1000" b="1" dirty="0">
                  <a:solidFill>
                    <a:srgbClr val="000000"/>
                  </a:solidFill>
                  <a:latin typeface="Times New Roman"/>
                  <a:cs typeface="Times New Roman"/>
                </a:endParaRPr>
              </a:p>
            </p:txBody>
          </p:sp>
          <p:sp>
            <p:nvSpPr>
              <p:cNvPr id="12" name="Oval 11"/>
              <p:cNvSpPr/>
              <p:nvPr/>
            </p:nvSpPr>
            <p:spPr>
              <a:xfrm>
                <a:off x="3767171" y="2009009"/>
                <a:ext cx="419652" cy="39839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C3</a:t>
                </a:r>
                <a:endParaRPr lang="en-US" sz="1000" b="1" dirty="0">
                  <a:solidFill>
                    <a:srgbClr val="000000"/>
                  </a:solidFill>
                  <a:latin typeface="Times New Roman"/>
                  <a:cs typeface="Times New Roman"/>
                </a:endParaRPr>
              </a:p>
            </p:txBody>
          </p:sp>
          <p:sp>
            <p:nvSpPr>
              <p:cNvPr id="15" name="Oval 14"/>
              <p:cNvSpPr/>
              <p:nvPr/>
            </p:nvSpPr>
            <p:spPr>
              <a:xfrm>
                <a:off x="2844929" y="3067589"/>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C7</a:t>
                </a:r>
                <a:endParaRPr lang="en-US" sz="1000" b="1" dirty="0">
                  <a:solidFill>
                    <a:srgbClr val="000000"/>
                  </a:solidFill>
                  <a:latin typeface="Times New Roman"/>
                  <a:cs typeface="Times New Roman"/>
                </a:endParaRPr>
              </a:p>
            </p:txBody>
          </p:sp>
          <p:sp>
            <p:nvSpPr>
              <p:cNvPr id="17" name="Oval 16"/>
              <p:cNvSpPr/>
              <p:nvPr/>
            </p:nvSpPr>
            <p:spPr>
              <a:xfrm>
                <a:off x="4413578" y="3713187"/>
                <a:ext cx="431392" cy="399774"/>
              </a:xfrm>
              <a:prstGeom prst="ellipse">
                <a:avLst/>
              </a:prstGeom>
              <a:pattFill prst="diagBrick">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 8</a:t>
                </a:r>
                <a:endParaRPr lang="en-US" sz="1000" b="1" dirty="0">
                  <a:solidFill>
                    <a:srgbClr val="000000"/>
                  </a:solidFill>
                  <a:latin typeface="Times New Roman"/>
                  <a:cs typeface="Times New Roman"/>
                </a:endParaRPr>
              </a:p>
            </p:txBody>
          </p:sp>
          <p:sp>
            <p:nvSpPr>
              <p:cNvPr id="19" name="Oval 18"/>
              <p:cNvSpPr/>
              <p:nvPr/>
            </p:nvSpPr>
            <p:spPr>
              <a:xfrm>
                <a:off x="4401022" y="2958746"/>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C5</a:t>
                </a:r>
                <a:endParaRPr lang="en-US" sz="1000" b="1" dirty="0">
                  <a:solidFill>
                    <a:srgbClr val="000000"/>
                  </a:solidFill>
                  <a:latin typeface="Times New Roman"/>
                  <a:cs typeface="Times New Roman"/>
                </a:endParaRPr>
              </a:p>
            </p:txBody>
          </p:sp>
          <p:cxnSp>
            <p:nvCxnSpPr>
              <p:cNvPr id="53" name="Straight Arrow Connector 52"/>
              <p:cNvCxnSpPr>
                <a:stCxn id="19" idx="0"/>
                <a:endCxn id="8" idx="4"/>
              </p:cNvCxnSpPr>
              <p:nvPr/>
            </p:nvCxnSpPr>
            <p:spPr>
              <a:xfrm flipH="1" flipV="1">
                <a:off x="4605130" y="2415493"/>
                <a:ext cx="17866" cy="543253"/>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3637317" y="2900200"/>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C6</a:t>
                </a:r>
                <a:endParaRPr lang="en-US" sz="1000" b="1" dirty="0">
                  <a:solidFill>
                    <a:srgbClr val="000000"/>
                  </a:solidFill>
                  <a:latin typeface="Times New Roman"/>
                  <a:cs typeface="Times New Roman"/>
                </a:endParaRPr>
              </a:p>
            </p:txBody>
          </p:sp>
          <p:cxnSp>
            <p:nvCxnSpPr>
              <p:cNvPr id="72" name="Straight Arrow Connector 71"/>
              <p:cNvCxnSpPr>
                <a:stCxn id="70" idx="0"/>
                <a:endCxn id="12" idx="4"/>
              </p:cNvCxnSpPr>
              <p:nvPr/>
            </p:nvCxnSpPr>
            <p:spPr>
              <a:xfrm flipV="1">
                <a:off x="3859291" y="2407399"/>
                <a:ext cx="117706" cy="492801"/>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5" idx="0"/>
                <a:endCxn id="12" idx="3"/>
              </p:cNvCxnSpPr>
              <p:nvPr/>
            </p:nvCxnSpPr>
            <p:spPr>
              <a:xfrm flipV="1">
                <a:off x="3066903" y="2349056"/>
                <a:ext cx="761724" cy="718533"/>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19" idx="4"/>
                <a:endCxn id="17" idx="0"/>
              </p:cNvCxnSpPr>
              <p:nvPr/>
            </p:nvCxnSpPr>
            <p:spPr>
              <a:xfrm>
                <a:off x="4622996" y="3358520"/>
                <a:ext cx="6278" cy="354667"/>
              </a:xfrm>
              <a:prstGeom prst="line">
                <a:avLst/>
              </a:prstGeom>
              <a:ln w="3175">
                <a:solidFill>
                  <a:schemeClr val="accent2">
                    <a:lumMod val="60000"/>
                    <a:lumOff val="4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15" idx="5"/>
                <a:endCxn id="17" idx="2"/>
              </p:cNvCxnSpPr>
              <p:nvPr/>
            </p:nvCxnSpPr>
            <p:spPr>
              <a:xfrm>
                <a:off x="3223862" y="3408817"/>
                <a:ext cx="1189716" cy="504257"/>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58" idx="3"/>
                <a:endCxn id="70" idx="1"/>
              </p:cNvCxnSpPr>
              <p:nvPr/>
            </p:nvCxnSpPr>
            <p:spPr>
              <a:xfrm>
                <a:off x="2496773" y="2574514"/>
                <a:ext cx="1205558" cy="384232"/>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a:endCxn id="15" idx="2"/>
              </p:cNvCxnSpPr>
              <p:nvPr/>
            </p:nvCxnSpPr>
            <p:spPr>
              <a:xfrm>
                <a:off x="2498161" y="3267476"/>
                <a:ext cx="346768" cy="0"/>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sp>
            <p:nvSpPr>
              <p:cNvPr id="177" name="Oval 176"/>
              <p:cNvSpPr/>
              <p:nvPr/>
            </p:nvSpPr>
            <p:spPr>
              <a:xfrm>
                <a:off x="3114932" y="2040839"/>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C4</a:t>
                </a:r>
                <a:endParaRPr lang="en-US" sz="1000" b="1" dirty="0">
                  <a:solidFill>
                    <a:srgbClr val="000000"/>
                  </a:solidFill>
                  <a:latin typeface="Times New Roman"/>
                  <a:cs typeface="Times New Roman"/>
                </a:endParaRPr>
              </a:p>
            </p:txBody>
          </p:sp>
          <p:cxnSp>
            <p:nvCxnSpPr>
              <p:cNvPr id="181" name="Straight Connector 180"/>
              <p:cNvCxnSpPr>
                <a:stCxn id="177" idx="4"/>
                <a:endCxn id="15" idx="0"/>
              </p:cNvCxnSpPr>
              <p:nvPr/>
            </p:nvCxnSpPr>
            <p:spPr>
              <a:xfrm flipH="1">
                <a:off x="3066903" y="2427361"/>
                <a:ext cx="257855" cy="640228"/>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077637" y="1527209"/>
                <a:ext cx="420525" cy="395985"/>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DQ5</a:t>
                </a:r>
                <a:endParaRPr lang="en-US" sz="1000" b="1" dirty="0">
                  <a:solidFill>
                    <a:schemeClr val="tx1"/>
                  </a:solidFill>
                  <a:latin typeface="Times New Roman"/>
                  <a:cs typeface="Times New Roman"/>
                </a:endParaRPr>
              </a:p>
            </p:txBody>
          </p:sp>
          <p:sp>
            <p:nvSpPr>
              <p:cNvPr id="57" name="Rectangle 56"/>
              <p:cNvSpPr/>
              <p:nvPr/>
            </p:nvSpPr>
            <p:spPr>
              <a:xfrm>
                <a:off x="2106285" y="3143608"/>
                <a:ext cx="429640" cy="364768"/>
              </a:xfrm>
              <a:prstGeom prst="rect">
                <a:avLst/>
              </a:prstGeom>
              <a:pattFill prst="lgCheck">
                <a:fgClr>
                  <a:srgbClr val="FF0000"/>
                </a:fgClr>
                <a:bgClr>
                  <a:prstClr val="white"/>
                </a:bgClr>
              </a:patt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DQ7</a:t>
                </a:r>
                <a:endParaRPr lang="en-US" sz="1000" b="1" dirty="0">
                  <a:solidFill>
                    <a:schemeClr val="tx1"/>
                  </a:solidFill>
                  <a:latin typeface="Times New Roman"/>
                  <a:cs typeface="Times New Roman"/>
                </a:endParaRPr>
              </a:p>
            </p:txBody>
          </p:sp>
          <p:sp>
            <p:nvSpPr>
              <p:cNvPr id="58" name="Rectangle 57"/>
              <p:cNvSpPr/>
              <p:nvPr/>
            </p:nvSpPr>
            <p:spPr>
              <a:xfrm>
                <a:off x="2088592" y="2369158"/>
                <a:ext cx="408181" cy="410710"/>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DQ6</a:t>
                </a:r>
                <a:endParaRPr lang="en-US" sz="1000" b="1" dirty="0">
                  <a:solidFill>
                    <a:schemeClr val="tx1"/>
                  </a:solidFill>
                  <a:latin typeface="Times New Roman"/>
                  <a:cs typeface="Times New Roman"/>
                </a:endParaRPr>
              </a:p>
            </p:txBody>
          </p:sp>
          <p:sp>
            <p:nvSpPr>
              <p:cNvPr id="67" name="TextBox 66"/>
              <p:cNvSpPr txBox="1"/>
              <p:nvPr/>
            </p:nvSpPr>
            <p:spPr>
              <a:xfrm>
                <a:off x="2639709" y="1515885"/>
                <a:ext cx="383912" cy="341802"/>
              </a:xfrm>
              <a:prstGeom prst="rect">
                <a:avLst/>
              </a:prstGeom>
              <a:noFill/>
            </p:spPr>
            <p:txBody>
              <a:bodyPr wrap="square" rtlCol="0">
                <a:spAutoFit/>
              </a:bodyPr>
              <a:lstStyle/>
              <a:p>
                <a:r>
                  <a:rPr lang="en-US" sz="1000" b="1" dirty="0" smtClean="0">
                    <a:latin typeface="Times New Roman"/>
                    <a:cs typeface="Times New Roman"/>
                  </a:rPr>
                  <a:t>L3</a:t>
                </a:r>
                <a:endParaRPr lang="en-US" sz="1000" b="1" dirty="0">
                  <a:latin typeface="Times New Roman"/>
                  <a:cs typeface="Times New Roman"/>
                </a:endParaRPr>
              </a:p>
            </p:txBody>
          </p:sp>
          <p:sp>
            <p:nvSpPr>
              <p:cNvPr id="85" name="TextBox 84"/>
              <p:cNvSpPr txBox="1"/>
              <p:nvPr/>
            </p:nvSpPr>
            <p:spPr>
              <a:xfrm>
                <a:off x="3021499" y="2511817"/>
                <a:ext cx="361897" cy="341802"/>
              </a:xfrm>
              <a:prstGeom prst="rect">
                <a:avLst/>
              </a:prstGeom>
              <a:noFill/>
            </p:spPr>
            <p:txBody>
              <a:bodyPr wrap="square" rtlCol="0">
                <a:spAutoFit/>
              </a:bodyPr>
              <a:lstStyle/>
              <a:p>
                <a:r>
                  <a:rPr lang="en-US" sz="1000" b="1" dirty="0" smtClean="0">
                    <a:latin typeface="Times New Roman"/>
                    <a:cs typeface="Times New Roman"/>
                  </a:rPr>
                  <a:t>L4</a:t>
                </a:r>
                <a:endParaRPr lang="en-US" sz="1000" b="1" dirty="0">
                  <a:latin typeface="Times New Roman"/>
                  <a:cs typeface="Times New Roman"/>
                </a:endParaRPr>
              </a:p>
            </p:txBody>
          </p:sp>
          <p:sp>
            <p:nvSpPr>
              <p:cNvPr id="87" name="TextBox 86"/>
              <p:cNvSpPr txBox="1"/>
              <p:nvPr/>
            </p:nvSpPr>
            <p:spPr>
              <a:xfrm>
                <a:off x="2481078" y="3037630"/>
                <a:ext cx="392507" cy="341802"/>
              </a:xfrm>
              <a:prstGeom prst="rect">
                <a:avLst/>
              </a:prstGeom>
              <a:noFill/>
            </p:spPr>
            <p:txBody>
              <a:bodyPr wrap="square" rtlCol="0">
                <a:spAutoFit/>
              </a:bodyPr>
              <a:lstStyle/>
              <a:p>
                <a:r>
                  <a:rPr lang="en-US" sz="1000" b="1" dirty="0" smtClean="0">
                    <a:latin typeface="Times New Roman"/>
                    <a:cs typeface="Times New Roman"/>
                  </a:rPr>
                  <a:t>L4</a:t>
                </a:r>
                <a:endParaRPr lang="en-US" sz="1000" b="1" dirty="0">
                  <a:latin typeface="Times New Roman"/>
                  <a:cs typeface="Times New Roman"/>
                </a:endParaRPr>
              </a:p>
            </p:txBody>
          </p:sp>
          <p:sp>
            <p:nvSpPr>
              <p:cNvPr id="91" name="TextBox 90"/>
              <p:cNvSpPr txBox="1"/>
              <p:nvPr/>
            </p:nvSpPr>
            <p:spPr>
              <a:xfrm>
                <a:off x="4355998" y="2533026"/>
                <a:ext cx="420817" cy="341802"/>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cxnSp>
            <p:nvCxnSpPr>
              <p:cNvPr id="93" name="Straight Connector 92"/>
              <p:cNvCxnSpPr>
                <a:stCxn id="70" idx="6"/>
                <a:endCxn id="19" idx="2"/>
              </p:cNvCxnSpPr>
              <p:nvPr/>
            </p:nvCxnSpPr>
            <p:spPr>
              <a:xfrm>
                <a:off x="4081265" y="3100087"/>
                <a:ext cx="319757" cy="58546"/>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3629171" y="2546855"/>
                <a:ext cx="372418" cy="341802"/>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sp>
            <p:nvSpPr>
              <p:cNvPr id="97" name="TextBox 96"/>
              <p:cNvSpPr txBox="1"/>
              <p:nvPr/>
            </p:nvSpPr>
            <p:spPr>
              <a:xfrm>
                <a:off x="4076297" y="2853479"/>
                <a:ext cx="413365" cy="341802"/>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sp>
            <p:nvSpPr>
              <p:cNvPr id="103" name="TextBox 102"/>
              <p:cNvSpPr txBox="1"/>
              <p:nvPr/>
            </p:nvSpPr>
            <p:spPr>
              <a:xfrm>
                <a:off x="2528112" y="2524435"/>
                <a:ext cx="440568" cy="341802"/>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sp>
            <p:nvSpPr>
              <p:cNvPr id="127" name="TextBox 126"/>
              <p:cNvSpPr txBox="1"/>
              <p:nvPr/>
            </p:nvSpPr>
            <p:spPr>
              <a:xfrm>
                <a:off x="4566407" y="3352178"/>
                <a:ext cx="401044" cy="341802"/>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sp>
            <p:nvSpPr>
              <p:cNvPr id="130" name="TextBox 129"/>
              <p:cNvSpPr txBox="1"/>
              <p:nvPr/>
            </p:nvSpPr>
            <p:spPr>
              <a:xfrm>
                <a:off x="3952875" y="3472881"/>
                <a:ext cx="370537" cy="341802"/>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sp>
            <p:nvSpPr>
              <p:cNvPr id="132" name="TextBox 131"/>
              <p:cNvSpPr txBox="1"/>
              <p:nvPr/>
            </p:nvSpPr>
            <p:spPr>
              <a:xfrm>
                <a:off x="3241770" y="2467188"/>
                <a:ext cx="388890" cy="341802"/>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cxnSp>
            <p:nvCxnSpPr>
              <p:cNvPr id="143" name="Straight Arrow Connector 142"/>
              <p:cNvCxnSpPr>
                <a:stCxn id="54" idx="3"/>
                <a:endCxn id="12" idx="1"/>
              </p:cNvCxnSpPr>
              <p:nvPr/>
            </p:nvCxnSpPr>
            <p:spPr>
              <a:xfrm>
                <a:off x="2498162" y="1725203"/>
                <a:ext cx="1330466" cy="342148"/>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70" idx="2"/>
                <a:endCxn id="15" idx="6"/>
              </p:cNvCxnSpPr>
              <p:nvPr/>
            </p:nvCxnSpPr>
            <p:spPr>
              <a:xfrm flipH="1">
                <a:off x="3288877" y="3100087"/>
                <a:ext cx="348440" cy="167389"/>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sp>
            <p:nvSpPr>
              <p:cNvPr id="182" name="TextBox 181"/>
              <p:cNvSpPr txBox="1"/>
              <p:nvPr/>
            </p:nvSpPr>
            <p:spPr>
              <a:xfrm>
                <a:off x="3272535" y="3020314"/>
                <a:ext cx="395922" cy="341802"/>
              </a:xfrm>
              <a:prstGeom prst="rect">
                <a:avLst/>
              </a:prstGeom>
              <a:noFill/>
            </p:spPr>
            <p:txBody>
              <a:bodyPr wrap="square" rtlCol="0">
                <a:spAutoFit/>
              </a:bodyPr>
              <a:lstStyle/>
              <a:p>
                <a:r>
                  <a:rPr lang="en-US" sz="1000" b="1" dirty="0" smtClean="0">
                    <a:latin typeface="Times New Roman"/>
                    <a:cs typeface="Times New Roman"/>
                  </a:rPr>
                  <a:t>L4</a:t>
                </a:r>
                <a:endParaRPr lang="en-US" sz="1000" b="1" dirty="0">
                  <a:latin typeface="Times New Roman"/>
                  <a:cs typeface="Times New Roman"/>
                </a:endParaRPr>
              </a:p>
            </p:txBody>
          </p:sp>
          <p:sp>
            <p:nvSpPr>
              <p:cNvPr id="247" name="Rectangle 246"/>
              <p:cNvSpPr/>
              <p:nvPr/>
            </p:nvSpPr>
            <p:spPr>
              <a:xfrm>
                <a:off x="4844971" y="951479"/>
                <a:ext cx="404952"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OQ1</a:t>
                </a:r>
                <a:endParaRPr lang="en-US" sz="1000" b="1" dirty="0">
                  <a:solidFill>
                    <a:schemeClr val="tx1"/>
                  </a:solidFill>
                  <a:latin typeface="Times New Roman"/>
                  <a:cs typeface="Times New Roman"/>
                </a:endParaRPr>
              </a:p>
            </p:txBody>
          </p:sp>
          <p:sp>
            <p:nvSpPr>
              <p:cNvPr id="248" name="Rectangle 247"/>
              <p:cNvSpPr/>
              <p:nvPr/>
            </p:nvSpPr>
            <p:spPr>
              <a:xfrm>
                <a:off x="4273361" y="951479"/>
                <a:ext cx="407794"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OQ2</a:t>
                </a:r>
                <a:endParaRPr lang="en-US" sz="1000" b="1" dirty="0">
                  <a:solidFill>
                    <a:schemeClr val="tx1"/>
                  </a:solidFill>
                  <a:latin typeface="Times New Roman"/>
                  <a:cs typeface="Times New Roman"/>
                </a:endParaRPr>
              </a:p>
            </p:txBody>
          </p:sp>
          <p:sp>
            <p:nvSpPr>
              <p:cNvPr id="249" name="Rectangle 248"/>
              <p:cNvSpPr/>
              <p:nvPr/>
            </p:nvSpPr>
            <p:spPr>
              <a:xfrm>
                <a:off x="2850665" y="951479"/>
                <a:ext cx="420298"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OQ4</a:t>
                </a:r>
                <a:endParaRPr lang="en-US" sz="1000" b="1" dirty="0">
                  <a:solidFill>
                    <a:schemeClr val="tx1"/>
                  </a:solidFill>
                  <a:latin typeface="Times New Roman"/>
                  <a:cs typeface="Times New Roman"/>
                </a:endParaRPr>
              </a:p>
            </p:txBody>
          </p:sp>
          <p:sp>
            <p:nvSpPr>
              <p:cNvPr id="250" name="Rectangle 249"/>
              <p:cNvSpPr/>
              <p:nvPr/>
            </p:nvSpPr>
            <p:spPr>
              <a:xfrm>
                <a:off x="3631095" y="951479"/>
                <a:ext cx="434640"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OQ3</a:t>
                </a:r>
                <a:endParaRPr lang="en-US" sz="1000" b="1" dirty="0">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47447" y="1410942"/>
                <a:ext cx="150721" cy="62989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endCxn id="8" idx="0"/>
              </p:cNvCxnSpPr>
              <p:nvPr/>
            </p:nvCxnSpPr>
            <p:spPr>
              <a:xfrm>
                <a:off x="4527685" y="1400028"/>
                <a:ext cx="77445" cy="628943"/>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a:endCxn id="12" idx="0"/>
              </p:cNvCxnSpPr>
              <p:nvPr/>
            </p:nvCxnSpPr>
            <p:spPr>
              <a:xfrm>
                <a:off x="3912058" y="1400028"/>
                <a:ext cx="64939" cy="60898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a:endCxn id="177" idx="0"/>
              </p:cNvCxnSpPr>
              <p:nvPr/>
            </p:nvCxnSpPr>
            <p:spPr>
              <a:xfrm>
                <a:off x="3066903" y="1400028"/>
                <a:ext cx="257855" cy="64081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298" name="TextBox 297"/>
              <p:cNvSpPr txBox="1"/>
              <p:nvPr/>
            </p:nvSpPr>
            <p:spPr>
              <a:xfrm>
                <a:off x="3866017" y="1539074"/>
                <a:ext cx="371726" cy="341803"/>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grpSp>
        <p:sp>
          <p:nvSpPr>
            <p:cNvPr id="69" name="TextBox 68"/>
            <p:cNvSpPr txBox="1"/>
            <p:nvPr/>
          </p:nvSpPr>
          <p:spPr>
            <a:xfrm>
              <a:off x="2596673" y="2036621"/>
              <a:ext cx="348303" cy="266802"/>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sp>
          <p:nvSpPr>
            <p:cNvPr id="73" name="TextBox 72"/>
            <p:cNvSpPr txBox="1"/>
            <p:nvPr/>
          </p:nvSpPr>
          <p:spPr>
            <a:xfrm>
              <a:off x="3101262" y="2008735"/>
              <a:ext cx="348303" cy="246221"/>
            </a:xfrm>
            <a:prstGeom prst="rect">
              <a:avLst/>
            </a:prstGeom>
            <a:noFill/>
          </p:spPr>
          <p:txBody>
            <a:bodyPr wrap="square" rtlCol="0">
              <a:spAutoFit/>
            </a:bodyPr>
            <a:lstStyle/>
            <a:p>
              <a:r>
                <a:rPr lang="en-US" sz="1000" b="1" dirty="0" smtClean="0">
                  <a:latin typeface="Times New Roman"/>
                  <a:cs typeface="Times New Roman"/>
                </a:rPr>
                <a:t>L6</a:t>
              </a:r>
              <a:endParaRPr lang="en-US" sz="1000" b="1" dirty="0">
                <a:latin typeface="Times New Roman"/>
                <a:cs typeface="Times New Roman"/>
              </a:endParaRPr>
            </a:p>
          </p:txBody>
        </p:sp>
        <p:sp>
          <p:nvSpPr>
            <p:cNvPr id="74" name="TextBox 73"/>
            <p:cNvSpPr txBox="1"/>
            <p:nvPr/>
          </p:nvSpPr>
          <p:spPr>
            <a:xfrm>
              <a:off x="1287415" y="2043545"/>
              <a:ext cx="347957" cy="266802"/>
            </a:xfrm>
            <a:prstGeom prst="rect">
              <a:avLst/>
            </a:prstGeom>
            <a:noFill/>
          </p:spPr>
          <p:txBody>
            <a:bodyPr wrap="square" rtlCol="0">
              <a:spAutoFit/>
            </a:bodyPr>
            <a:lstStyle/>
            <a:p>
              <a:r>
                <a:rPr lang="en-US" sz="1000" b="1" dirty="0" smtClean="0">
                  <a:latin typeface="Times New Roman"/>
                  <a:cs typeface="Times New Roman"/>
                </a:rPr>
                <a:t>L4</a:t>
              </a:r>
              <a:endParaRPr lang="en-US" sz="1000" b="1" dirty="0">
                <a:latin typeface="Times New Roman"/>
                <a:cs typeface="Times New Roman"/>
              </a:endParaRPr>
            </a:p>
          </p:txBody>
        </p:sp>
      </p:grpSp>
    </p:spTree>
    <p:extLst>
      <p:ext uri="{BB962C8B-B14F-4D97-AF65-F5344CB8AC3E}">
        <p14:creationId xmlns:p14="http://schemas.microsoft.com/office/powerpoint/2010/main" val="9108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7667" y="1588653"/>
            <a:ext cx="3875008" cy="2910995"/>
            <a:chOff x="2077636" y="951479"/>
            <a:chExt cx="4030250" cy="3729303"/>
          </a:xfrm>
        </p:grpSpPr>
        <p:sp>
          <p:nvSpPr>
            <p:cNvPr id="6" name="Rectangle 5"/>
            <p:cNvSpPr/>
            <p:nvPr/>
          </p:nvSpPr>
          <p:spPr>
            <a:xfrm>
              <a:off x="5717450" y="2071307"/>
              <a:ext cx="390436"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DQ5</a:t>
              </a:r>
              <a:endParaRPr lang="en-US" sz="1000" b="1">
                <a:solidFill>
                  <a:schemeClr val="tx1"/>
                </a:solidFill>
                <a:latin typeface="Times New Roman"/>
                <a:cs typeface="Times New Roman"/>
              </a:endParaRPr>
            </a:p>
          </p:txBody>
        </p:sp>
        <p:sp>
          <p:nvSpPr>
            <p:cNvPr id="7" name="Rectangle 6"/>
            <p:cNvSpPr/>
            <p:nvPr/>
          </p:nvSpPr>
          <p:spPr>
            <a:xfrm>
              <a:off x="5717450" y="1593302"/>
              <a:ext cx="390436"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DQ6</a:t>
              </a:r>
              <a:endParaRPr lang="en-US" sz="1000" b="1">
                <a:solidFill>
                  <a:schemeClr val="tx1"/>
                </a:solidFill>
                <a:latin typeface="Times New Roman"/>
                <a:cs typeface="Times New Roman"/>
              </a:endParaRPr>
            </a:p>
          </p:txBody>
        </p:sp>
        <p:sp>
          <p:nvSpPr>
            <p:cNvPr id="8" name="Oval 7"/>
            <p:cNvSpPr/>
            <p:nvPr/>
          </p:nvSpPr>
          <p:spPr>
            <a:xfrm>
              <a:off x="4395304" y="2028971"/>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C2</a:t>
              </a:r>
              <a:endParaRPr lang="en-US" sz="1000" b="1">
                <a:solidFill>
                  <a:srgbClr val="000000"/>
                </a:solidFill>
                <a:latin typeface="Times New Roman"/>
                <a:cs typeface="Times New Roman"/>
              </a:endParaRPr>
            </a:p>
          </p:txBody>
        </p:sp>
        <p:sp>
          <p:nvSpPr>
            <p:cNvPr id="9" name="Oval 8"/>
            <p:cNvSpPr/>
            <p:nvPr/>
          </p:nvSpPr>
          <p:spPr>
            <a:xfrm>
              <a:off x="4976193" y="2040838"/>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C1</a:t>
              </a:r>
              <a:endParaRPr lang="en-US" sz="1000" b="1">
                <a:solidFill>
                  <a:srgbClr val="000000"/>
                </a:solidFill>
                <a:latin typeface="Times New Roman"/>
                <a:cs typeface="Times New Roman"/>
              </a:endParaRPr>
            </a:p>
          </p:txBody>
        </p:sp>
        <p:sp>
          <p:nvSpPr>
            <p:cNvPr id="12" name="Oval 11"/>
            <p:cNvSpPr/>
            <p:nvPr/>
          </p:nvSpPr>
          <p:spPr>
            <a:xfrm>
              <a:off x="3767171" y="2009009"/>
              <a:ext cx="419652" cy="39839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C3</a:t>
              </a:r>
              <a:endParaRPr lang="en-US" sz="1000" b="1">
                <a:solidFill>
                  <a:srgbClr val="000000"/>
                </a:solidFill>
                <a:latin typeface="Times New Roman"/>
                <a:cs typeface="Times New Roman"/>
              </a:endParaRPr>
            </a:p>
          </p:txBody>
        </p:sp>
        <p:sp>
          <p:nvSpPr>
            <p:cNvPr id="15" name="Oval 14"/>
            <p:cNvSpPr/>
            <p:nvPr/>
          </p:nvSpPr>
          <p:spPr>
            <a:xfrm>
              <a:off x="2844929" y="3067589"/>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C7</a:t>
              </a:r>
              <a:endParaRPr lang="en-US" sz="1000" b="1">
                <a:solidFill>
                  <a:srgbClr val="000000"/>
                </a:solidFill>
                <a:latin typeface="Times New Roman"/>
                <a:cs typeface="Times New Roman"/>
              </a:endParaRPr>
            </a:p>
          </p:txBody>
        </p:sp>
        <p:sp>
          <p:nvSpPr>
            <p:cNvPr id="17" name="Oval 16"/>
            <p:cNvSpPr/>
            <p:nvPr/>
          </p:nvSpPr>
          <p:spPr>
            <a:xfrm>
              <a:off x="4413578" y="3713187"/>
              <a:ext cx="431392" cy="399774"/>
            </a:xfrm>
            <a:prstGeom prst="ellipse">
              <a:avLst/>
            </a:prstGeom>
            <a:pattFill prst="diagBrick">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 8</a:t>
              </a:r>
              <a:endParaRPr lang="en-US" sz="1000" b="1">
                <a:solidFill>
                  <a:srgbClr val="000000"/>
                </a:solidFill>
                <a:latin typeface="Times New Roman"/>
                <a:cs typeface="Times New Roman"/>
              </a:endParaRPr>
            </a:p>
          </p:txBody>
        </p:sp>
        <p:sp>
          <p:nvSpPr>
            <p:cNvPr id="19" name="Oval 18"/>
            <p:cNvSpPr/>
            <p:nvPr/>
          </p:nvSpPr>
          <p:spPr>
            <a:xfrm>
              <a:off x="4401022" y="2958746"/>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C5</a:t>
              </a:r>
              <a:endParaRPr lang="en-US" sz="1000" b="1">
                <a:solidFill>
                  <a:srgbClr val="000000"/>
                </a:solidFill>
                <a:latin typeface="Times New Roman"/>
                <a:cs typeface="Times New Roman"/>
              </a:endParaRPr>
            </a:p>
          </p:txBody>
        </p:sp>
        <p:cxnSp>
          <p:nvCxnSpPr>
            <p:cNvPr id="34" name="Straight Connector 33"/>
            <p:cNvCxnSpPr>
              <a:stCxn id="6" idx="1"/>
              <a:endCxn id="9" idx="6"/>
            </p:cNvCxnSpPr>
            <p:nvPr/>
          </p:nvCxnSpPr>
          <p:spPr>
            <a:xfrm flipH="1">
              <a:off x="5420141" y="2230887"/>
              <a:ext cx="297309" cy="9838"/>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9" idx="0"/>
              <a:endCxn id="8" idx="4"/>
            </p:cNvCxnSpPr>
            <p:nvPr/>
          </p:nvCxnSpPr>
          <p:spPr>
            <a:xfrm flipH="1" flipV="1">
              <a:off x="4605130" y="2415493"/>
              <a:ext cx="17866" cy="543253"/>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3637317" y="2900200"/>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C6</a:t>
              </a:r>
              <a:endParaRPr lang="en-US" sz="1000" b="1">
                <a:solidFill>
                  <a:srgbClr val="000000"/>
                </a:solidFill>
                <a:latin typeface="Times New Roman"/>
                <a:cs typeface="Times New Roman"/>
              </a:endParaRPr>
            </a:p>
          </p:txBody>
        </p:sp>
        <p:cxnSp>
          <p:nvCxnSpPr>
            <p:cNvPr id="72" name="Straight Arrow Connector 71"/>
            <p:cNvCxnSpPr>
              <a:stCxn id="70" idx="0"/>
              <a:endCxn id="12" idx="4"/>
            </p:cNvCxnSpPr>
            <p:nvPr/>
          </p:nvCxnSpPr>
          <p:spPr>
            <a:xfrm flipV="1">
              <a:off x="3859291" y="2407399"/>
              <a:ext cx="117706" cy="492801"/>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5" idx="0"/>
              <a:endCxn id="12" idx="3"/>
            </p:cNvCxnSpPr>
            <p:nvPr/>
          </p:nvCxnSpPr>
          <p:spPr>
            <a:xfrm flipV="1">
              <a:off x="3066903" y="2349056"/>
              <a:ext cx="761724" cy="718533"/>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19" idx="4"/>
              <a:endCxn id="17" idx="0"/>
            </p:cNvCxnSpPr>
            <p:nvPr/>
          </p:nvCxnSpPr>
          <p:spPr>
            <a:xfrm>
              <a:off x="4622996" y="3358520"/>
              <a:ext cx="6278" cy="354667"/>
            </a:xfrm>
            <a:prstGeom prst="line">
              <a:avLst/>
            </a:prstGeom>
            <a:ln w="3175">
              <a:solidFill>
                <a:schemeClr val="accent2">
                  <a:lumMod val="60000"/>
                  <a:lumOff val="4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15" idx="5"/>
              <a:endCxn id="17" idx="2"/>
            </p:cNvCxnSpPr>
            <p:nvPr/>
          </p:nvCxnSpPr>
          <p:spPr>
            <a:xfrm>
              <a:off x="3223862" y="3408817"/>
              <a:ext cx="1189716" cy="504257"/>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58" idx="3"/>
              <a:endCxn id="70" idx="1"/>
            </p:cNvCxnSpPr>
            <p:nvPr/>
          </p:nvCxnSpPr>
          <p:spPr>
            <a:xfrm>
              <a:off x="2525505" y="2724407"/>
              <a:ext cx="1176826" cy="234338"/>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a:endCxn id="15" idx="2"/>
            </p:cNvCxnSpPr>
            <p:nvPr/>
          </p:nvCxnSpPr>
          <p:spPr>
            <a:xfrm>
              <a:off x="2498161" y="3267476"/>
              <a:ext cx="346768" cy="0"/>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cxnSp>
          <p:nvCxnSpPr>
            <p:cNvPr id="125" name="Elbow Connector 124"/>
            <p:cNvCxnSpPr>
              <a:stCxn id="62" idx="1"/>
              <a:endCxn id="19" idx="6"/>
            </p:cNvCxnSpPr>
            <p:nvPr/>
          </p:nvCxnSpPr>
          <p:spPr>
            <a:xfrm rot="10800000" flipV="1">
              <a:off x="4844970" y="2939831"/>
              <a:ext cx="748960" cy="218802"/>
            </a:xfrm>
            <a:prstGeom prst="bentConnector3">
              <a:avLst>
                <a:gd name="adj1" fmla="val 50000"/>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64" idx="0"/>
              <a:endCxn id="17" idx="4"/>
            </p:cNvCxnSpPr>
            <p:nvPr/>
          </p:nvCxnSpPr>
          <p:spPr>
            <a:xfrm flipH="1" flipV="1">
              <a:off x="4629274" y="4112960"/>
              <a:ext cx="8033" cy="248664"/>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77" name="Oval 176"/>
            <p:cNvSpPr/>
            <p:nvPr/>
          </p:nvSpPr>
          <p:spPr>
            <a:xfrm>
              <a:off x="3114932" y="2040839"/>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C4</a:t>
              </a:r>
              <a:endParaRPr lang="en-US" sz="1000" b="1">
                <a:solidFill>
                  <a:srgbClr val="000000"/>
                </a:solidFill>
                <a:latin typeface="Times New Roman"/>
                <a:cs typeface="Times New Roman"/>
              </a:endParaRPr>
            </a:p>
          </p:txBody>
        </p:sp>
        <p:cxnSp>
          <p:nvCxnSpPr>
            <p:cNvPr id="181" name="Straight Connector 180"/>
            <p:cNvCxnSpPr>
              <a:stCxn id="177" idx="4"/>
              <a:endCxn id="15" idx="0"/>
            </p:cNvCxnSpPr>
            <p:nvPr/>
          </p:nvCxnSpPr>
          <p:spPr>
            <a:xfrm flipH="1">
              <a:off x="3066903" y="2427361"/>
              <a:ext cx="257855" cy="640228"/>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2077636" y="1997685"/>
              <a:ext cx="420526" cy="374932"/>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DQ8</a:t>
              </a:r>
              <a:endParaRPr lang="en-US" sz="1000" b="1">
                <a:solidFill>
                  <a:schemeClr val="tx1"/>
                </a:solidFill>
                <a:latin typeface="Times New Roman"/>
                <a:cs typeface="Times New Roman"/>
              </a:endParaRPr>
            </a:p>
          </p:txBody>
        </p:sp>
        <p:sp>
          <p:nvSpPr>
            <p:cNvPr id="54" name="Rectangle 53"/>
            <p:cNvSpPr/>
            <p:nvPr/>
          </p:nvSpPr>
          <p:spPr>
            <a:xfrm>
              <a:off x="2077637" y="1527209"/>
              <a:ext cx="420525" cy="395985"/>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DQ7</a:t>
              </a:r>
              <a:endParaRPr lang="en-US" sz="1000" b="1">
                <a:solidFill>
                  <a:schemeClr val="tx1"/>
                </a:solidFill>
                <a:latin typeface="Times New Roman"/>
                <a:cs typeface="Times New Roman"/>
              </a:endParaRPr>
            </a:p>
          </p:txBody>
        </p:sp>
        <p:sp>
          <p:nvSpPr>
            <p:cNvPr id="57" name="Rectangle 56"/>
            <p:cNvSpPr/>
            <p:nvPr/>
          </p:nvSpPr>
          <p:spPr>
            <a:xfrm>
              <a:off x="2106285" y="3143608"/>
              <a:ext cx="429640" cy="364768"/>
            </a:xfrm>
            <a:prstGeom prst="rect">
              <a:avLst/>
            </a:prstGeom>
            <a:pattFill prst="lgCheck">
              <a:fgClr>
                <a:srgbClr val="FF0000"/>
              </a:fgClr>
              <a:bgClr>
                <a:prstClr val="white"/>
              </a:bgClr>
            </a:patt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DQ11</a:t>
              </a:r>
              <a:endParaRPr lang="en-US" sz="1000" b="1">
                <a:solidFill>
                  <a:schemeClr val="tx1"/>
                </a:solidFill>
                <a:latin typeface="Times New Roman"/>
                <a:cs typeface="Times New Roman"/>
              </a:endParaRPr>
            </a:p>
          </p:txBody>
        </p:sp>
        <p:sp>
          <p:nvSpPr>
            <p:cNvPr id="58" name="Rectangle 57"/>
            <p:cNvSpPr/>
            <p:nvPr/>
          </p:nvSpPr>
          <p:spPr>
            <a:xfrm>
              <a:off x="2117324" y="2519051"/>
              <a:ext cx="408181" cy="410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DQ10</a:t>
              </a:r>
              <a:endParaRPr lang="en-US" sz="1000" b="1">
                <a:solidFill>
                  <a:schemeClr val="tx1"/>
                </a:solidFill>
                <a:latin typeface="Times New Roman"/>
                <a:cs typeface="Times New Roman"/>
              </a:endParaRPr>
            </a:p>
          </p:txBody>
        </p:sp>
        <p:sp>
          <p:nvSpPr>
            <p:cNvPr id="62" name="Rectangle 61"/>
            <p:cNvSpPr/>
            <p:nvPr/>
          </p:nvSpPr>
          <p:spPr>
            <a:xfrm>
              <a:off x="5593930" y="2779574"/>
              <a:ext cx="403719" cy="320514"/>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DQ9</a:t>
              </a:r>
              <a:endParaRPr lang="en-US" sz="1000" b="1">
                <a:solidFill>
                  <a:schemeClr val="tx1"/>
                </a:solidFill>
                <a:latin typeface="Times New Roman"/>
                <a:cs typeface="Times New Roman"/>
              </a:endParaRPr>
            </a:p>
          </p:txBody>
        </p:sp>
        <p:sp>
          <p:nvSpPr>
            <p:cNvPr id="64" name="Rectangle 63"/>
            <p:cNvSpPr/>
            <p:nvPr/>
          </p:nvSpPr>
          <p:spPr>
            <a:xfrm>
              <a:off x="4434098" y="4361624"/>
              <a:ext cx="406419"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DQ12</a:t>
              </a:r>
              <a:endParaRPr lang="en-US" sz="1000" b="1">
                <a:solidFill>
                  <a:schemeClr val="tx1"/>
                </a:solidFill>
                <a:latin typeface="Times New Roman"/>
                <a:cs typeface="Times New Roman"/>
              </a:endParaRPr>
            </a:p>
          </p:txBody>
        </p:sp>
        <p:sp>
          <p:nvSpPr>
            <p:cNvPr id="67" name="TextBox 66"/>
            <p:cNvSpPr txBox="1"/>
            <p:nvPr/>
          </p:nvSpPr>
          <p:spPr>
            <a:xfrm>
              <a:off x="2639709" y="1515885"/>
              <a:ext cx="383912" cy="341802"/>
            </a:xfrm>
            <a:prstGeom prst="rect">
              <a:avLst/>
            </a:prstGeom>
            <a:noFill/>
          </p:spPr>
          <p:txBody>
            <a:bodyPr wrap="square" rtlCol="0">
              <a:spAutoFit/>
            </a:bodyPr>
            <a:lstStyle/>
            <a:p>
              <a:r>
                <a:rPr lang="en-US" sz="1000" b="1" smtClean="0">
                  <a:latin typeface="Times New Roman"/>
                  <a:cs typeface="Times New Roman"/>
                </a:rPr>
                <a:t>L3</a:t>
              </a:r>
              <a:endParaRPr lang="en-US" sz="1000" b="1">
                <a:latin typeface="Times New Roman"/>
                <a:cs typeface="Times New Roman"/>
              </a:endParaRPr>
            </a:p>
          </p:txBody>
        </p:sp>
        <p:sp>
          <p:nvSpPr>
            <p:cNvPr id="68" name="TextBox 67"/>
            <p:cNvSpPr txBox="1"/>
            <p:nvPr/>
          </p:nvSpPr>
          <p:spPr>
            <a:xfrm>
              <a:off x="2639709" y="1998170"/>
              <a:ext cx="396531" cy="341802"/>
            </a:xfrm>
            <a:prstGeom prst="rect">
              <a:avLst/>
            </a:prstGeom>
            <a:noFill/>
          </p:spPr>
          <p:txBody>
            <a:bodyPr wrap="square" rtlCol="0">
              <a:spAutoFit/>
            </a:bodyPr>
            <a:lstStyle/>
            <a:p>
              <a:r>
                <a:rPr lang="en-US" sz="1000" b="1" smtClean="0">
                  <a:latin typeface="Times New Roman"/>
                  <a:cs typeface="Times New Roman"/>
                </a:rPr>
                <a:t>L4</a:t>
              </a:r>
              <a:endParaRPr lang="en-US" sz="1000" b="1">
                <a:latin typeface="Times New Roman"/>
                <a:cs typeface="Times New Roman"/>
              </a:endParaRPr>
            </a:p>
          </p:txBody>
        </p:sp>
        <p:sp>
          <p:nvSpPr>
            <p:cNvPr id="71" name="TextBox 70"/>
            <p:cNvSpPr txBox="1"/>
            <p:nvPr/>
          </p:nvSpPr>
          <p:spPr>
            <a:xfrm>
              <a:off x="5463949" y="2009894"/>
              <a:ext cx="348900" cy="555430"/>
            </a:xfrm>
            <a:prstGeom prst="rect">
              <a:avLst/>
            </a:prstGeom>
            <a:noFill/>
          </p:spPr>
          <p:txBody>
            <a:bodyPr wrap="square" rtlCol="0">
              <a:spAutoFit/>
            </a:bodyPr>
            <a:lstStyle/>
            <a:p>
              <a:r>
                <a:rPr lang="en-US" sz="1000" b="1" smtClean="0">
                  <a:latin typeface="Times New Roman"/>
                  <a:cs typeface="Times New Roman"/>
                </a:rPr>
                <a:t>L6</a:t>
              </a:r>
              <a:endParaRPr lang="en-US" sz="1000" b="1">
                <a:latin typeface="Times New Roman"/>
                <a:cs typeface="Times New Roman"/>
              </a:endParaRPr>
            </a:p>
          </p:txBody>
        </p:sp>
        <p:sp>
          <p:nvSpPr>
            <p:cNvPr id="85" name="TextBox 84"/>
            <p:cNvSpPr txBox="1"/>
            <p:nvPr/>
          </p:nvSpPr>
          <p:spPr>
            <a:xfrm>
              <a:off x="3021499" y="2511817"/>
              <a:ext cx="361897" cy="341802"/>
            </a:xfrm>
            <a:prstGeom prst="rect">
              <a:avLst/>
            </a:prstGeom>
            <a:noFill/>
          </p:spPr>
          <p:txBody>
            <a:bodyPr wrap="square" rtlCol="0">
              <a:spAutoFit/>
            </a:bodyPr>
            <a:lstStyle/>
            <a:p>
              <a:r>
                <a:rPr lang="en-US" sz="1000" b="1" smtClean="0">
                  <a:latin typeface="Times New Roman"/>
                  <a:cs typeface="Times New Roman"/>
                </a:rPr>
                <a:t>L4</a:t>
              </a:r>
              <a:endParaRPr lang="en-US" sz="1000" b="1">
                <a:latin typeface="Times New Roman"/>
                <a:cs typeface="Times New Roman"/>
              </a:endParaRPr>
            </a:p>
          </p:txBody>
        </p:sp>
        <p:sp>
          <p:nvSpPr>
            <p:cNvPr id="87" name="TextBox 86"/>
            <p:cNvSpPr txBox="1"/>
            <p:nvPr/>
          </p:nvSpPr>
          <p:spPr>
            <a:xfrm>
              <a:off x="2481078" y="3037630"/>
              <a:ext cx="392507" cy="341802"/>
            </a:xfrm>
            <a:prstGeom prst="rect">
              <a:avLst/>
            </a:prstGeom>
            <a:noFill/>
          </p:spPr>
          <p:txBody>
            <a:bodyPr wrap="square" rtlCol="0">
              <a:spAutoFit/>
            </a:bodyPr>
            <a:lstStyle/>
            <a:p>
              <a:r>
                <a:rPr lang="en-US" sz="1000" b="1" smtClean="0">
                  <a:latin typeface="Times New Roman"/>
                  <a:cs typeface="Times New Roman"/>
                </a:rPr>
                <a:t>L4</a:t>
              </a:r>
              <a:endParaRPr lang="en-US" sz="1000" b="1">
                <a:latin typeface="Times New Roman"/>
                <a:cs typeface="Times New Roman"/>
              </a:endParaRPr>
            </a:p>
          </p:txBody>
        </p:sp>
        <p:sp>
          <p:nvSpPr>
            <p:cNvPr id="89" name="TextBox 88"/>
            <p:cNvSpPr txBox="1"/>
            <p:nvPr/>
          </p:nvSpPr>
          <p:spPr>
            <a:xfrm>
              <a:off x="4931489" y="2895943"/>
              <a:ext cx="362257" cy="341802"/>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sp>
          <p:nvSpPr>
            <p:cNvPr id="91" name="TextBox 90"/>
            <p:cNvSpPr txBox="1"/>
            <p:nvPr/>
          </p:nvSpPr>
          <p:spPr>
            <a:xfrm>
              <a:off x="4355998" y="2533026"/>
              <a:ext cx="420817" cy="341802"/>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cxnSp>
          <p:nvCxnSpPr>
            <p:cNvPr id="93" name="Straight Connector 92"/>
            <p:cNvCxnSpPr>
              <a:stCxn id="70" idx="6"/>
              <a:endCxn id="19" idx="2"/>
            </p:cNvCxnSpPr>
            <p:nvPr/>
          </p:nvCxnSpPr>
          <p:spPr>
            <a:xfrm>
              <a:off x="4081265" y="3100087"/>
              <a:ext cx="319757" cy="58546"/>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3629171" y="2546855"/>
              <a:ext cx="372418" cy="341802"/>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sp>
          <p:nvSpPr>
            <p:cNvPr id="97" name="TextBox 96"/>
            <p:cNvSpPr txBox="1"/>
            <p:nvPr/>
          </p:nvSpPr>
          <p:spPr>
            <a:xfrm>
              <a:off x="4076297" y="2853479"/>
              <a:ext cx="413365" cy="341802"/>
            </a:xfrm>
            <a:prstGeom prst="rect">
              <a:avLst/>
            </a:prstGeom>
            <a:noFill/>
          </p:spPr>
          <p:txBody>
            <a:bodyPr wrap="square" rtlCol="0">
              <a:spAutoFit/>
            </a:bodyPr>
            <a:lstStyle/>
            <a:p>
              <a:r>
                <a:rPr lang="en-US" sz="1000" b="1" smtClean="0">
                  <a:latin typeface="Times New Roman"/>
                  <a:cs typeface="Times New Roman"/>
                </a:rPr>
                <a:t>L5</a:t>
              </a:r>
              <a:endParaRPr lang="en-US" sz="1000" b="1">
                <a:latin typeface="Times New Roman"/>
                <a:cs typeface="Times New Roman"/>
              </a:endParaRPr>
            </a:p>
          </p:txBody>
        </p:sp>
        <p:sp>
          <p:nvSpPr>
            <p:cNvPr id="103" name="TextBox 102"/>
            <p:cNvSpPr txBox="1"/>
            <p:nvPr/>
          </p:nvSpPr>
          <p:spPr>
            <a:xfrm>
              <a:off x="2528112" y="2524435"/>
              <a:ext cx="440568" cy="341802"/>
            </a:xfrm>
            <a:prstGeom prst="rect">
              <a:avLst/>
            </a:prstGeom>
            <a:noFill/>
          </p:spPr>
          <p:txBody>
            <a:bodyPr wrap="square" rtlCol="0">
              <a:spAutoFit/>
            </a:bodyPr>
            <a:lstStyle/>
            <a:p>
              <a:r>
                <a:rPr lang="en-US" sz="1000" b="1" smtClean="0">
                  <a:latin typeface="Times New Roman"/>
                  <a:cs typeface="Times New Roman"/>
                </a:rPr>
                <a:t>L5</a:t>
              </a:r>
              <a:endParaRPr lang="en-US" sz="1000" b="1">
                <a:latin typeface="Times New Roman"/>
                <a:cs typeface="Times New Roman"/>
              </a:endParaRPr>
            </a:p>
          </p:txBody>
        </p:sp>
        <p:sp>
          <p:nvSpPr>
            <p:cNvPr id="127" name="TextBox 126"/>
            <p:cNvSpPr txBox="1"/>
            <p:nvPr/>
          </p:nvSpPr>
          <p:spPr>
            <a:xfrm>
              <a:off x="4566407" y="3352178"/>
              <a:ext cx="401044" cy="341802"/>
            </a:xfrm>
            <a:prstGeom prst="rect">
              <a:avLst/>
            </a:prstGeom>
            <a:noFill/>
          </p:spPr>
          <p:txBody>
            <a:bodyPr wrap="square" rtlCol="0">
              <a:spAutoFit/>
            </a:bodyPr>
            <a:lstStyle/>
            <a:p>
              <a:r>
                <a:rPr lang="en-US" sz="1000" b="1" smtClean="0">
                  <a:latin typeface="Times New Roman"/>
                  <a:cs typeface="Times New Roman"/>
                </a:rPr>
                <a:t>L5</a:t>
              </a:r>
              <a:endParaRPr lang="en-US" sz="1000" b="1">
                <a:latin typeface="Times New Roman"/>
                <a:cs typeface="Times New Roman"/>
              </a:endParaRPr>
            </a:p>
          </p:txBody>
        </p:sp>
        <p:sp>
          <p:nvSpPr>
            <p:cNvPr id="130" name="TextBox 129"/>
            <p:cNvSpPr txBox="1"/>
            <p:nvPr/>
          </p:nvSpPr>
          <p:spPr>
            <a:xfrm>
              <a:off x="3952875" y="3472881"/>
              <a:ext cx="370537" cy="341802"/>
            </a:xfrm>
            <a:prstGeom prst="rect">
              <a:avLst/>
            </a:prstGeom>
            <a:noFill/>
          </p:spPr>
          <p:txBody>
            <a:bodyPr wrap="square" rtlCol="0">
              <a:spAutoFit/>
            </a:bodyPr>
            <a:lstStyle/>
            <a:p>
              <a:r>
                <a:rPr lang="en-US" sz="1000" b="1" smtClean="0">
                  <a:latin typeface="Times New Roman"/>
                  <a:cs typeface="Times New Roman"/>
                </a:rPr>
                <a:t>L5</a:t>
              </a:r>
              <a:endParaRPr lang="en-US" sz="1000" b="1">
                <a:latin typeface="Times New Roman"/>
                <a:cs typeface="Times New Roman"/>
              </a:endParaRPr>
            </a:p>
          </p:txBody>
        </p:sp>
        <p:sp>
          <p:nvSpPr>
            <p:cNvPr id="132" name="TextBox 131"/>
            <p:cNvSpPr txBox="1"/>
            <p:nvPr/>
          </p:nvSpPr>
          <p:spPr>
            <a:xfrm>
              <a:off x="3241770" y="2467188"/>
              <a:ext cx="388890" cy="341802"/>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sp>
          <p:nvSpPr>
            <p:cNvPr id="135" name="TextBox 134"/>
            <p:cNvSpPr txBox="1"/>
            <p:nvPr/>
          </p:nvSpPr>
          <p:spPr>
            <a:xfrm>
              <a:off x="4611844" y="4081714"/>
              <a:ext cx="401376" cy="341802"/>
            </a:xfrm>
            <a:prstGeom prst="rect">
              <a:avLst/>
            </a:prstGeom>
            <a:noFill/>
          </p:spPr>
          <p:txBody>
            <a:bodyPr wrap="square" rtlCol="0">
              <a:spAutoFit/>
            </a:bodyPr>
            <a:lstStyle/>
            <a:p>
              <a:r>
                <a:rPr lang="en-US" sz="1000" b="1" smtClean="0">
                  <a:latin typeface="Times New Roman"/>
                  <a:cs typeface="Times New Roman"/>
                </a:rPr>
                <a:t>L5</a:t>
              </a:r>
              <a:endParaRPr lang="en-US" sz="1000" b="1">
                <a:latin typeface="Times New Roman"/>
                <a:cs typeface="Times New Roman"/>
              </a:endParaRPr>
            </a:p>
          </p:txBody>
        </p:sp>
        <p:cxnSp>
          <p:nvCxnSpPr>
            <p:cNvPr id="101" name="Straight Arrow Connector 100"/>
            <p:cNvCxnSpPr>
              <a:stCxn id="52" idx="3"/>
              <a:endCxn id="177" idx="2"/>
            </p:cNvCxnSpPr>
            <p:nvPr/>
          </p:nvCxnSpPr>
          <p:spPr>
            <a:xfrm>
              <a:off x="2498162" y="2185151"/>
              <a:ext cx="616771" cy="48949"/>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H="1">
              <a:off x="4629274" y="1759576"/>
              <a:ext cx="1112320" cy="276089"/>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5288523" y="1575870"/>
              <a:ext cx="352732" cy="555430"/>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cxnSp>
          <p:nvCxnSpPr>
            <p:cNvPr id="143" name="Straight Arrow Connector 142"/>
            <p:cNvCxnSpPr>
              <a:stCxn id="54" idx="3"/>
              <a:endCxn id="12" idx="1"/>
            </p:cNvCxnSpPr>
            <p:nvPr/>
          </p:nvCxnSpPr>
          <p:spPr>
            <a:xfrm>
              <a:off x="2498162" y="1725203"/>
              <a:ext cx="1330466" cy="342148"/>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70" idx="2"/>
              <a:endCxn id="15" idx="6"/>
            </p:cNvCxnSpPr>
            <p:nvPr/>
          </p:nvCxnSpPr>
          <p:spPr>
            <a:xfrm flipH="1">
              <a:off x="3288877" y="3100087"/>
              <a:ext cx="348440" cy="167389"/>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sp>
          <p:nvSpPr>
            <p:cNvPr id="182" name="TextBox 181"/>
            <p:cNvSpPr txBox="1"/>
            <p:nvPr/>
          </p:nvSpPr>
          <p:spPr>
            <a:xfrm>
              <a:off x="3272535" y="3020314"/>
              <a:ext cx="395922" cy="341802"/>
            </a:xfrm>
            <a:prstGeom prst="rect">
              <a:avLst/>
            </a:prstGeom>
            <a:noFill/>
          </p:spPr>
          <p:txBody>
            <a:bodyPr wrap="square" rtlCol="0">
              <a:spAutoFit/>
            </a:bodyPr>
            <a:lstStyle/>
            <a:p>
              <a:r>
                <a:rPr lang="en-US" sz="1000" b="1" smtClean="0">
                  <a:latin typeface="Times New Roman"/>
                  <a:cs typeface="Times New Roman"/>
                </a:rPr>
                <a:t>L4</a:t>
              </a:r>
              <a:endParaRPr lang="en-US" sz="1000" b="1">
                <a:latin typeface="Times New Roman"/>
                <a:cs typeface="Times New Roman"/>
              </a:endParaRPr>
            </a:p>
          </p:txBody>
        </p:sp>
        <p:sp>
          <p:nvSpPr>
            <p:cNvPr id="247" name="Rectangle 246"/>
            <p:cNvSpPr/>
            <p:nvPr/>
          </p:nvSpPr>
          <p:spPr>
            <a:xfrm>
              <a:off x="4844971" y="951479"/>
              <a:ext cx="404952"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OQ1</a:t>
              </a:r>
              <a:endParaRPr lang="en-US" sz="1000" b="1">
                <a:solidFill>
                  <a:schemeClr val="tx1"/>
                </a:solidFill>
                <a:latin typeface="Times New Roman"/>
                <a:cs typeface="Times New Roman"/>
              </a:endParaRPr>
            </a:p>
          </p:txBody>
        </p:sp>
        <p:sp>
          <p:nvSpPr>
            <p:cNvPr id="248" name="Rectangle 247"/>
            <p:cNvSpPr/>
            <p:nvPr/>
          </p:nvSpPr>
          <p:spPr>
            <a:xfrm>
              <a:off x="4273361" y="951479"/>
              <a:ext cx="407794"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OQ2</a:t>
              </a:r>
              <a:endParaRPr lang="en-US" sz="1000" b="1">
                <a:solidFill>
                  <a:schemeClr val="tx1"/>
                </a:solidFill>
                <a:latin typeface="Times New Roman"/>
                <a:cs typeface="Times New Roman"/>
              </a:endParaRPr>
            </a:p>
          </p:txBody>
        </p:sp>
        <p:sp>
          <p:nvSpPr>
            <p:cNvPr id="249" name="Rectangle 248"/>
            <p:cNvSpPr/>
            <p:nvPr/>
          </p:nvSpPr>
          <p:spPr>
            <a:xfrm>
              <a:off x="2850665" y="951479"/>
              <a:ext cx="420298"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OQ4</a:t>
              </a:r>
              <a:endParaRPr lang="en-US" sz="1000" b="1">
                <a:solidFill>
                  <a:schemeClr val="tx1"/>
                </a:solidFill>
                <a:latin typeface="Times New Roman"/>
                <a:cs typeface="Times New Roman"/>
              </a:endParaRPr>
            </a:p>
          </p:txBody>
        </p:sp>
        <p:sp>
          <p:nvSpPr>
            <p:cNvPr id="250" name="Rectangle 249"/>
            <p:cNvSpPr/>
            <p:nvPr/>
          </p:nvSpPr>
          <p:spPr>
            <a:xfrm>
              <a:off x="3631095" y="951479"/>
              <a:ext cx="434640"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OQ3</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47447" y="1410942"/>
              <a:ext cx="150721" cy="62989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endCxn id="8" idx="0"/>
            </p:cNvCxnSpPr>
            <p:nvPr/>
          </p:nvCxnSpPr>
          <p:spPr>
            <a:xfrm>
              <a:off x="4527685" y="1400028"/>
              <a:ext cx="77445" cy="628943"/>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a:endCxn id="12" idx="0"/>
            </p:cNvCxnSpPr>
            <p:nvPr/>
          </p:nvCxnSpPr>
          <p:spPr>
            <a:xfrm>
              <a:off x="3912058" y="1400028"/>
              <a:ext cx="64939" cy="60898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a:endCxn id="177" idx="0"/>
            </p:cNvCxnSpPr>
            <p:nvPr/>
          </p:nvCxnSpPr>
          <p:spPr>
            <a:xfrm>
              <a:off x="3066903" y="1400028"/>
              <a:ext cx="257855" cy="64081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286" name="Rectangle 285"/>
            <p:cNvSpPr/>
            <p:nvPr/>
          </p:nvSpPr>
          <p:spPr>
            <a:xfrm>
              <a:off x="2896173" y="4354444"/>
              <a:ext cx="447966" cy="31915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DQ14</a:t>
              </a:r>
              <a:endParaRPr lang="en-US" sz="1000" b="1">
                <a:solidFill>
                  <a:schemeClr val="tx1"/>
                </a:solidFill>
                <a:latin typeface="Times New Roman"/>
                <a:cs typeface="Times New Roman"/>
              </a:endParaRPr>
            </a:p>
          </p:txBody>
        </p:sp>
        <p:sp>
          <p:nvSpPr>
            <p:cNvPr id="287" name="Rectangle 286"/>
            <p:cNvSpPr/>
            <p:nvPr/>
          </p:nvSpPr>
          <p:spPr>
            <a:xfrm>
              <a:off x="3682755" y="4361624"/>
              <a:ext cx="398511"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DQ13</a:t>
              </a:r>
              <a:endParaRPr lang="en-US" sz="1000" b="1">
                <a:solidFill>
                  <a:schemeClr val="tx1"/>
                </a:solidFill>
                <a:latin typeface="Times New Roman"/>
                <a:cs typeface="Times New Roman"/>
              </a:endParaRPr>
            </a:p>
          </p:txBody>
        </p:sp>
        <p:cxnSp>
          <p:nvCxnSpPr>
            <p:cNvPr id="288" name="Straight Connector 287"/>
            <p:cNvCxnSpPr>
              <a:stCxn id="286" idx="0"/>
              <a:endCxn id="15" idx="4"/>
            </p:cNvCxnSpPr>
            <p:nvPr/>
          </p:nvCxnSpPr>
          <p:spPr>
            <a:xfrm flipH="1" flipV="1">
              <a:off x="3066903" y="3467363"/>
              <a:ext cx="53253" cy="88708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a:stCxn id="287" idx="0"/>
              <a:endCxn id="70" idx="4"/>
            </p:cNvCxnSpPr>
            <p:nvPr/>
          </p:nvCxnSpPr>
          <p:spPr>
            <a:xfrm flipH="1" flipV="1">
              <a:off x="3859291" y="3299974"/>
              <a:ext cx="22720" cy="106165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297" name="TextBox 296"/>
            <p:cNvSpPr txBox="1"/>
            <p:nvPr/>
          </p:nvSpPr>
          <p:spPr>
            <a:xfrm>
              <a:off x="2830530" y="3896385"/>
              <a:ext cx="377635" cy="341802"/>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sp>
          <p:nvSpPr>
            <p:cNvPr id="298" name="TextBox 297"/>
            <p:cNvSpPr txBox="1"/>
            <p:nvPr/>
          </p:nvSpPr>
          <p:spPr>
            <a:xfrm>
              <a:off x="3617806" y="3943660"/>
              <a:ext cx="371726" cy="341802"/>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grpSp>
      <p:graphicFrame>
        <p:nvGraphicFramePr>
          <p:cNvPr id="98" name="Table 97"/>
          <p:cNvGraphicFramePr>
            <a:graphicFrameLocks noGrp="1"/>
          </p:cNvGraphicFramePr>
          <p:nvPr>
            <p:extLst/>
          </p:nvPr>
        </p:nvGraphicFramePr>
        <p:xfrm>
          <a:off x="4396675" y="1041651"/>
          <a:ext cx="4343400" cy="2021840"/>
        </p:xfrm>
        <a:graphic>
          <a:graphicData uri="http://schemas.openxmlformats.org/drawingml/2006/table">
            <a:tbl>
              <a:tblPr firstRow="1" firstCol="1" bandRow="1">
                <a:tableStyleId>{5C22544A-7EE6-4342-B048-85BDC9FD1C3A}</a:tableStyleId>
              </a:tblPr>
              <a:tblGrid>
                <a:gridCol w="1494592">
                  <a:extLst>
                    <a:ext uri="{9D8B030D-6E8A-4147-A177-3AD203B41FA5}">
                      <a16:colId xmlns:a16="http://schemas.microsoft.com/office/drawing/2014/main" val="20000"/>
                    </a:ext>
                  </a:extLst>
                </a:gridCol>
                <a:gridCol w="940075">
                  <a:extLst>
                    <a:ext uri="{9D8B030D-6E8A-4147-A177-3AD203B41FA5}">
                      <a16:colId xmlns:a16="http://schemas.microsoft.com/office/drawing/2014/main" val="20001"/>
                    </a:ext>
                  </a:extLst>
                </a:gridCol>
                <a:gridCol w="720301">
                  <a:extLst>
                    <a:ext uri="{9D8B030D-6E8A-4147-A177-3AD203B41FA5}">
                      <a16:colId xmlns:a16="http://schemas.microsoft.com/office/drawing/2014/main" val="20002"/>
                    </a:ext>
                  </a:extLst>
                </a:gridCol>
                <a:gridCol w="1188432">
                  <a:extLst>
                    <a:ext uri="{9D8B030D-6E8A-4147-A177-3AD203B41FA5}">
                      <a16:colId xmlns:a16="http://schemas.microsoft.com/office/drawing/2014/main" val="20003"/>
                    </a:ext>
                  </a:extLst>
                </a:gridCol>
              </a:tblGrid>
              <a:tr h="136254">
                <a:tc>
                  <a:txBody>
                    <a:bodyPr/>
                    <a:lstStyle/>
                    <a:p>
                      <a:pPr marL="0" marR="0" algn="ctr">
                        <a:spcBef>
                          <a:spcPts val="0"/>
                        </a:spcBef>
                        <a:spcAft>
                          <a:spcPts val="0"/>
                        </a:spcAft>
                      </a:pPr>
                      <a:r>
                        <a:rPr lang="en-US" sz="1200">
                          <a:effectLst/>
                        </a:rPr>
                        <a:t>Type of Questions</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Type of Estimated Skill</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Bloom Link</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Concepts Counting</a:t>
                      </a:r>
                      <a:endParaRPr lang="en-US" sz="11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9144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dirty="0" smtClean="0">
                          <a:effectLst/>
                          <a:latin typeface="+mn-lt"/>
                          <a:ea typeface="+mn-ea"/>
                        </a:rPr>
                        <a:t>3</a:t>
                      </a:r>
                      <a:endParaRPr lang="en-US" sz="1100" dirty="0">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ar-SA" sz="1200" smtClean="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6"/>
                  </a:ext>
                </a:extLst>
              </a:tr>
              <a:tr h="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dirty="0" smtClean="0">
                          <a:effectLst/>
                        </a:rPr>
                        <a:t>1</a:t>
                      </a:r>
                      <a:endParaRPr lang="en-US" sz="1100" dirty="0">
                        <a:effectLst/>
                        <a:latin typeface="Times New Roman" charset="0"/>
                        <a:ea typeface="Times New Roman" charset="0"/>
                      </a:endParaRPr>
                    </a:p>
                  </a:txBody>
                  <a:tcPr marL="0" marR="0" marT="0" marB="0"/>
                </a:tc>
                <a:extLst>
                  <a:ext uri="{0D108BD9-81ED-4DB2-BD59-A6C34878D82A}">
                    <a16:rowId xmlns:a16="http://schemas.microsoft.com/office/drawing/2014/main" val="10007"/>
                  </a:ext>
                </a:extLst>
              </a:tr>
              <a:tr h="19304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8"/>
                  </a:ext>
                </a:extLst>
              </a:tr>
              <a:tr h="16637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P</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dirty="0">
                          <a:effectLst/>
                        </a:rPr>
                        <a:t>1</a:t>
                      </a:r>
                      <a:endParaRPr lang="en-US" sz="1100" dirty="0">
                        <a:effectLst/>
                        <a:latin typeface="Times New Roman" charset="0"/>
                        <a:ea typeface="Times New Roman" charset="0"/>
                      </a:endParaRPr>
                    </a:p>
                  </a:txBody>
                  <a:tcPr marL="0" marR="0" marT="0" marB="0"/>
                </a:tc>
                <a:extLst>
                  <a:ext uri="{0D108BD9-81ED-4DB2-BD59-A6C34878D82A}">
                    <a16:rowId xmlns:a16="http://schemas.microsoft.com/office/drawing/2014/main" val="10009"/>
                  </a:ext>
                </a:extLst>
              </a:tr>
            </a:tbl>
          </a:graphicData>
        </a:graphic>
      </p:graphicFrame>
      <p:sp>
        <p:nvSpPr>
          <p:cNvPr id="99" name="Rectangle 98"/>
          <p:cNvSpPr/>
          <p:nvPr/>
        </p:nvSpPr>
        <p:spPr>
          <a:xfrm>
            <a:off x="4396675" y="395321"/>
            <a:ext cx="4709540" cy="646330"/>
          </a:xfrm>
          <a:prstGeom prst="rect">
            <a:avLst/>
          </a:prstGeom>
        </p:spPr>
        <p:txBody>
          <a:bodyPr wrap="square">
            <a:spAutoFit/>
          </a:bodyPr>
          <a:lstStyle/>
          <a:p>
            <a:pPr algn="ctr" rtl="1"/>
            <a:r>
              <a:rPr lang="en-US" b="1">
                <a:latin typeface="Times New Roman" charset="0"/>
                <a:ea typeface="Times New Roman" charset="0"/>
              </a:rPr>
              <a:t>Counting skills result according </a:t>
            </a:r>
            <a:r>
              <a:rPr lang="en-US" b="1" smtClean="0">
                <a:latin typeface="Times New Roman" charset="0"/>
                <a:ea typeface="Times New Roman" charset="0"/>
              </a:rPr>
              <a:t>to the related questions in the figure</a:t>
            </a:r>
            <a:r>
              <a:rPr lang="ar-SA" b="1" smtClean="0">
                <a:latin typeface="Times New Roman" charset="0"/>
                <a:ea typeface="Times New Roman" charset="0"/>
              </a:rPr>
              <a:t> </a:t>
            </a:r>
            <a:r>
              <a:rPr lang="en-US" b="1" smtClean="0">
                <a:latin typeface="Times New Roman" charset="0"/>
                <a:ea typeface="Times New Roman" charset="0"/>
              </a:rPr>
              <a:t> </a:t>
            </a:r>
            <a:endParaRPr lang="en-US"/>
          </a:p>
        </p:txBody>
      </p:sp>
      <p:graphicFrame>
        <p:nvGraphicFramePr>
          <p:cNvPr id="100" name="Table 99"/>
          <p:cNvGraphicFramePr>
            <a:graphicFrameLocks noGrp="1"/>
          </p:cNvGraphicFramePr>
          <p:nvPr>
            <p:extLst/>
          </p:nvPr>
        </p:nvGraphicFramePr>
        <p:xfrm>
          <a:off x="4447475" y="3880274"/>
          <a:ext cx="4292600" cy="2712720"/>
        </p:xfrm>
        <a:graphic>
          <a:graphicData uri="http://schemas.openxmlformats.org/drawingml/2006/table">
            <a:tbl>
              <a:tblPr firstRow="1" firstCol="1" bandRow="1">
                <a:tableStyleId>{5C22544A-7EE6-4342-B048-85BDC9FD1C3A}</a:tableStyleId>
              </a:tblPr>
              <a:tblGrid>
                <a:gridCol w="1357462">
                  <a:extLst>
                    <a:ext uri="{9D8B030D-6E8A-4147-A177-3AD203B41FA5}">
                      <a16:colId xmlns:a16="http://schemas.microsoft.com/office/drawing/2014/main" val="20000"/>
                    </a:ext>
                  </a:extLst>
                </a:gridCol>
                <a:gridCol w="343966">
                  <a:extLst>
                    <a:ext uri="{9D8B030D-6E8A-4147-A177-3AD203B41FA5}">
                      <a16:colId xmlns:a16="http://schemas.microsoft.com/office/drawing/2014/main" val="20001"/>
                    </a:ext>
                  </a:extLst>
                </a:gridCol>
                <a:gridCol w="759646">
                  <a:extLst>
                    <a:ext uri="{9D8B030D-6E8A-4147-A177-3AD203B41FA5}">
                      <a16:colId xmlns:a16="http://schemas.microsoft.com/office/drawing/2014/main" val="20002"/>
                    </a:ext>
                  </a:extLst>
                </a:gridCol>
                <a:gridCol w="1079496">
                  <a:extLst>
                    <a:ext uri="{9D8B030D-6E8A-4147-A177-3AD203B41FA5}">
                      <a16:colId xmlns:a16="http://schemas.microsoft.com/office/drawing/2014/main" val="20003"/>
                    </a:ext>
                  </a:extLst>
                </a:gridCol>
                <a:gridCol w="752030">
                  <a:extLst>
                    <a:ext uri="{9D8B030D-6E8A-4147-A177-3AD203B41FA5}">
                      <a16:colId xmlns:a16="http://schemas.microsoft.com/office/drawing/2014/main" val="20004"/>
                    </a:ext>
                  </a:extLst>
                </a:gridCol>
              </a:tblGrid>
              <a:tr h="288290">
                <a:tc>
                  <a:txBody>
                    <a:bodyPr/>
                    <a:lstStyle/>
                    <a:p>
                      <a:pPr marL="0" marR="0" algn="ctr">
                        <a:spcBef>
                          <a:spcPts val="0"/>
                        </a:spcBef>
                        <a:spcAft>
                          <a:spcPts val="0"/>
                        </a:spcAft>
                      </a:pPr>
                      <a:r>
                        <a:rPr lang="en-US" sz="1100">
                          <a:effectLst/>
                        </a:rPr>
                        <a:t>Relation Type</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C#</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Level#</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Related OQ</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Related DQ</a:t>
                      </a:r>
                      <a:endParaRPr lang="en-US" sz="1100" b="1">
                        <a:effectLst/>
                        <a:latin typeface="Times New Roman" charset="0"/>
                        <a:ea typeface="Times New Roman" charset="0"/>
                      </a:endParaRPr>
                    </a:p>
                  </a:txBody>
                  <a:tcPr marL="68580" marR="68580" marT="0" marB="0"/>
                </a:tc>
                <a:extLst>
                  <a:ext uri="{0D108BD9-81ED-4DB2-BD59-A6C34878D82A}">
                    <a16:rowId xmlns:a16="http://schemas.microsoft.com/office/drawing/2014/main" val="10000"/>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1"/>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2"/>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3"/>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4"/>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9</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5"/>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6"/>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14</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7"/>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dirty="0">
                          <a:solidFill>
                            <a:srgbClr val="FF0000"/>
                          </a:solidFill>
                          <a:effectLst/>
                        </a:rPr>
                        <a:t>6</a:t>
                      </a:r>
                      <a:endParaRPr lang="en-US" sz="1100" dirty="0">
                        <a:solidFill>
                          <a:srgbClr val="FF0000"/>
                        </a:solidFill>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10</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8"/>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11</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9"/>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9 &amp; 10</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0"/>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11 &amp; 13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1"/>
                  </a:ext>
                </a:extLst>
              </a:tr>
              <a:tr h="180340">
                <a:tc>
                  <a:txBody>
                    <a:bodyPr/>
                    <a:lstStyle/>
                    <a:p>
                      <a:pPr marL="0" marR="0">
                        <a:spcBef>
                          <a:spcPts val="0"/>
                        </a:spcBef>
                        <a:spcAft>
                          <a:spcPts val="0"/>
                        </a:spcAft>
                      </a:pPr>
                      <a:r>
                        <a:rPr lang="en-US" sz="1200">
                          <a:effectLst/>
                        </a:rPr>
                        <a:t>P</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9 &amp;12</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2"/>
                  </a:ext>
                </a:extLst>
              </a:tr>
              <a:tr h="180340">
                <a:tc>
                  <a:txBody>
                    <a:bodyPr/>
                    <a:lstStyle/>
                    <a:p>
                      <a:pPr marL="0" marR="0">
                        <a:spcBef>
                          <a:spcPts val="0"/>
                        </a:spcBef>
                        <a:spcAft>
                          <a:spcPts val="0"/>
                        </a:spcAft>
                      </a:pPr>
                      <a:r>
                        <a:rPr lang="en-US" sz="1200">
                          <a:effectLst/>
                        </a:rPr>
                        <a:t>P</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dirty="0">
                          <a:effectLst/>
                        </a:rPr>
                        <a:t>11&amp;12</a:t>
                      </a:r>
                      <a:endParaRPr lang="en-US" sz="1100" dirty="0">
                        <a:effectLst/>
                        <a:latin typeface="Times New Roman" charset="0"/>
                        <a:ea typeface="Times New Roman" charset="0"/>
                      </a:endParaRPr>
                    </a:p>
                  </a:txBody>
                  <a:tcPr marL="68580" marR="68580" marT="0" marB="0"/>
                </a:tc>
                <a:extLst>
                  <a:ext uri="{0D108BD9-81ED-4DB2-BD59-A6C34878D82A}">
                    <a16:rowId xmlns:a16="http://schemas.microsoft.com/office/drawing/2014/main" val="10013"/>
                  </a:ext>
                </a:extLst>
              </a:tr>
            </a:tbl>
          </a:graphicData>
        </a:graphic>
      </p:graphicFrame>
      <p:sp>
        <p:nvSpPr>
          <p:cNvPr id="102" name="Rectangle 101"/>
          <p:cNvSpPr/>
          <p:nvPr/>
        </p:nvSpPr>
        <p:spPr>
          <a:xfrm>
            <a:off x="4050566" y="3340106"/>
            <a:ext cx="4580092" cy="646331"/>
          </a:xfrm>
          <a:prstGeom prst="rect">
            <a:avLst/>
          </a:prstGeom>
        </p:spPr>
        <p:txBody>
          <a:bodyPr wrap="square">
            <a:spAutoFit/>
          </a:bodyPr>
          <a:lstStyle/>
          <a:p>
            <a:pPr algn="ctr"/>
            <a:r>
              <a:rPr lang="en-US" b="1">
                <a:latin typeface="Times New Roman" charset="0"/>
                <a:ea typeface="Times New Roman" charset="0"/>
                <a:cs typeface="Times New Roman" charset="0"/>
              </a:rPr>
              <a:t>The related questions that have to </a:t>
            </a:r>
            <a:r>
              <a:rPr lang="en-US" b="1" smtClean="0">
                <a:latin typeface="Times New Roman" charset="0"/>
                <a:ea typeface="Times New Roman" charset="0"/>
                <a:cs typeface="Times New Roman" charset="0"/>
              </a:rPr>
              <a:t>be</a:t>
            </a:r>
            <a:r>
              <a:rPr lang="ar-SA" b="1" smtClean="0">
                <a:latin typeface="Times New Roman" charset="0"/>
                <a:ea typeface="Times New Roman" charset="0"/>
                <a:cs typeface="Times New Roman" charset="0"/>
              </a:rPr>
              <a:t> </a:t>
            </a:r>
            <a:r>
              <a:rPr lang="en-US" b="1" smtClean="0">
                <a:latin typeface="Times New Roman" charset="0"/>
                <a:ea typeface="Times New Roman" charset="0"/>
                <a:cs typeface="Times New Roman" charset="0"/>
              </a:rPr>
              <a:t>matched</a:t>
            </a:r>
            <a:r>
              <a:rPr lang="en-US" smtClean="0">
                <a:latin typeface="Times New Roman" charset="0"/>
                <a:ea typeface="Times New Roman" charset="0"/>
                <a:cs typeface="Times New Roman" charset="0"/>
              </a:rPr>
              <a:t> </a:t>
            </a:r>
            <a:endParaRPr lang="en-US">
              <a:latin typeface="Times New Roman" charset="0"/>
              <a:ea typeface="Times New Roman" charset="0"/>
              <a:cs typeface="Times New Roman" charset="0"/>
            </a:endParaRPr>
          </a:p>
        </p:txBody>
      </p:sp>
      <p:sp>
        <p:nvSpPr>
          <p:cNvPr id="3" name="Slide Number Placeholder 2"/>
          <p:cNvSpPr>
            <a:spLocks noGrp="1"/>
          </p:cNvSpPr>
          <p:nvPr>
            <p:ph type="sldNum" sz="quarter" idx="12"/>
          </p:nvPr>
        </p:nvSpPr>
        <p:spPr/>
        <p:txBody>
          <a:bodyPr/>
          <a:lstStyle/>
          <a:p>
            <a:fld id="{B38F3DF5-46B4-354D-BEB6-FC8B3F9E8E19}" type="slidenum">
              <a:rPr lang="en-US" smtClean="0"/>
              <a:t>78</a:t>
            </a:fld>
            <a:endParaRPr lang="en-US"/>
          </a:p>
        </p:txBody>
      </p:sp>
    </p:spTree>
    <p:extLst>
      <p:ext uri="{BB962C8B-B14F-4D97-AF65-F5344CB8AC3E}">
        <p14:creationId xmlns:p14="http://schemas.microsoft.com/office/powerpoint/2010/main" val="121249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latin typeface="Times New Roman" charset="0"/>
                <a:ea typeface="Times New Roman" charset="0"/>
                <a:cs typeface="Times New Roman" charset="0"/>
              </a:rPr>
              <a:t>The Experiments to Validate the Concept States of the Theory TCS</a:t>
            </a:r>
            <a:r>
              <a:rPr lang="en-US" sz="3200" b="1" baseline="30000">
                <a:latin typeface="Times New Roman" charset="0"/>
                <a:ea typeface="Times New Roman" charset="0"/>
                <a:cs typeface="Times New Roman" charset="0"/>
              </a:rPr>
              <a:t>2</a:t>
            </a:r>
            <a:r>
              <a:rPr lang="en-US" sz="3200" b="1">
                <a:latin typeface="Times New Roman" charset="0"/>
                <a:ea typeface="Times New Roman" charset="0"/>
                <a:cs typeface="Times New Roman" charset="0"/>
              </a:rPr>
              <a:t> </a:t>
            </a:r>
          </a:p>
        </p:txBody>
      </p:sp>
      <p:sp>
        <p:nvSpPr>
          <p:cNvPr id="3" name="Rectangle 2"/>
          <p:cNvSpPr/>
          <p:nvPr/>
        </p:nvSpPr>
        <p:spPr>
          <a:xfrm>
            <a:off x="457200" y="1693046"/>
            <a:ext cx="8398649" cy="2708434"/>
          </a:xfrm>
          <a:prstGeom prst="rect">
            <a:avLst/>
          </a:prstGeom>
        </p:spPr>
        <p:txBody>
          <a:bodyPr wrap="square">
            <a:spAutoFit/>
          </a:bodyPr>
          <a:lstStyle/>
          <a:p>
            <a:pPr marL="457200" lvl="2" indent="-457200">
              <a:lnSpc>
                <a:spcPct val="150000"/>
              </a:lnSpc>
              <a:buFont typeface="+mj-lt"/>
              <a:buAutoNum type="arabicPeriod"/>
            </a:pPr>
            <a:r>
              <a:rPr lang="en-US" sz="2000" smtClean="0">
                <a:latin typeface="Times New Roman" charset="0"/>
                <a:ea typeface="Times New Roman" charset="0"/>
                <a:cs typeface="Times New Roman" charset="0"/>
              </a:rPr>
              <a:t>The validation of the proposed methods</a:t>
            </a:r>
          </a:p>
          <a:p>
            <a:pPr marL="457200" lvl="2" indent="-457200">
              <a:lnSpc>
                <a:spcPct val="150000"/>
              </a:lnSpc>
              <a:buFont typeface="+mj-lt"/>
              <a:buAutoNum type="arabicPeriod"/>
            </a:pPr>
            <a:r>
              <a:rPr lang="en-US" sz="2000" smtClean="0">
                <a:latin typeface="Times New Roman" charset="0"/>
                <a:ea typeface="Times New Roman" charset="0"/>
                <a:cs typeface="Times New Roman" charset="0"/>
              </a:rPr>
              <a:t>The matching analyses (validation)</a:t>
            </a:r>
          </a:p>
          <a:p>
            <a:pPr marL="457200" lvl="2" indent="-457200">
              <a:lnSpc>
                <a:spcPct val="150000"/>
              </a:lnSpc>
              <a:buFont typeface="+mj-lt"/>
              <a:buAutoNum type="arabicPeriod"/>
            </a:pPr>
            <a:r>
              <a:rPr lang="en-US" sz="2000" smtClean="0">
                <a:latin typeface="Times New Roman" charset="0"/>
                <a:ea typeface="Times New Roman" charset="0"/>
                <a:cs typeface="Times New Roman" charset="0"/>
              </a:rPr>
              <a:t>The accuracy of the Concept States </a:t>
            </a:r>
          </a:p>
          <a:p>
            <a:pPr marL="457200" lvl="2" indent="-457200">
              <a:lnSpc>
                <a:spcPct val="150000"/>
              </a:lnSpc>
              <a:buFont typeface="+mj-lt"/>
              <a:buAutoNum type="arabicPeriod"/>
            </a:pPr>
            <a:r>
              <a:rPr lang="en-US" sz="2000" smtClean="0">
                <a:latin typeface="Times New Roman" charset="0"/>
                <a:ea typeface="Times New Roman" charset="0"/>
                <a:cs typeface="Times New Roman" charset="0"/>
              </a:rPr>
              <a:t>The </a:t>
            </a:r>
            <a:r>
              <a:rPr lang="en-US" sz="2000">
                <a:latin typeface="Times New Roman" charset="0"/>
                <a:ea typeface="Times New Roman" charset="0"/>
                <a:cs typeface="Times New Roman" charset="0"/>
              </a:rPr>
              <a:t>Accuracy </a:t>
            </a:r>
            <a:r>
              <a:rPr lang="en-US" sz="2000" smtClean="0">
                <a:latin typeface="Times New Roman" charset="0"/>
                <a:ea typeface="Times New Roman" charset="0"/>
                <a:cs typeface="Times New Roman" charset="0"/>
              </a:rPr>
              <a:t>(The method and the real response of the concepts)</a:t>
            </a:r>
          </a:p>
          <a:p>
            <a:pPr marL="457200" lvl="2" indent="-457200">
              <a:lnSpc>
                <a:spcPct val="150000"/>
              </a:lnSpc>
              <a:buFont typeface="+mj-lt"/>
              <a:buAutoNum type="arabicPeriod"/>
            </a:pPr>
            <a:r>
              <a:rPr lang="en-US" sz="2000" smtClean="0">
                <a:latin typeface="Times New Roman" charset="0"/>
                <a:ea typeface="Times New Roman" charset="0"/>
                <a:cs typeface="Times New Roman" charset="0"/>
              </a:rPr>
              <a:t>The Efficiency (Footprint)</a:t>
            </a:r>
          </a:p>
          <a:p>
            <a:pPr marL="457200" lvl="2" indent="-457200">
              <a:buFont typeface="+mj-lt"/>
              <a:buAutoNum type="arabicPeriod"/>
            </a:pPr>
            <a:endParaRPr lang="en-US" sz="2000" smtClean="0">
              <a:latin typeface="Times New Roman" charset="0"/>
              <a:ea typeface="Times New Roman" charset="0"/>
              <a:cs typeface="Times New Roman" charset="0"/>
            </a:endParaRPr>
          </a:p>
        </p:txBody>
      </p:sp>
      <p:sp>
        <p:nvSpPr>
          <p:cNvPr id="2" name="Slide Number Placeholder 1"/>
          <p:cNvSpPr>
            <a:spLocks noGrp="1"/>
          </p:cNvSpPr>
          <p:nvPr>
            <p:ph type="sldNum" sz="quarter" idx="12"/>
          </p:nvPr>
        </p:nvSpPr>
        <p:spPr/>
        <p:txBody>
          <a:bodyPr/>
          <a:lstStyle/>
          <a:p>
            <a:fld id="{B38F3DF5-46B4-354D-BEB6-FC8B3F9E8E19}" type="slidenum">
              <a:rPr lang="en-US" smtClean="0"/>
              <a:t>79</a:t>
            </a:fld>
            <a:endParaRPr lang="en-US"/>
          </a:p>
        </p:txBody>
      </p:sp>
    </p:spTree>
    <p:extLst>
      <p:ext uri="{BB962C8B-B14F-4D97-AF65-F5344CB8AC3E}">
        <p14:creationId xmlns:p14="http://schemas.microsoft.com/office/powerpoint/2010/main" val="987159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12868"/>
          </a:xfrm>
        </p:spPr>
        <p:txBody>
          <a:bodyPr>
            <a:noAutofit/>
          </a:bodyPr>
          <a:lstStyle/>
          <a:p>
            <a:pPr lvl="0"/>
            <a:r>
              <a:rPr lang="en-US" sz="2000" b="1" smtClean="0">
                <a:latin typeface="Times New Roman" charset="0"/>
                <a:ea typeface="Times New Roman" charset="0"/>
                <a:cs typeface="Times New Roman" charset="0"/>
              </a:rPr>
              <a:t>The Ontology Concept Mapped Knowledge Domain</a:t>
            </a:r>
            <a:endParaRPr lang="en-US" sz="2000" b="1">
              <a:latin typeface="Times New Roman" charset="0"/>
              <a:ea typeface="Times New Roman" charset="0"/>
              <a:cs typeface="Times New Roman" charset="0"/>
            </a:endParaRPr>
          </a:p>
        </p:txBody>
      </p:sp>
      <p:sp>
        <p:nvSpPr>
          <p:cNvPr id="14" name="Slide Number Placeholder 13"/>
          <p:cNvSpPr>
            <a:spLocks noGrp="1"/>
          </p:cNvSpPr>
          <p:nvPr>
            <p:ph type="sldNum" sz="quarter" idx="12"/>
          </p:nvPr>
        </p:nvSpPr>
        <p:spPr/>
        <p:txBody>
          <a:bodyPr/>
          <a:lstStyle/>
          <a:p>
            <a:fld id="{B38F3DF5-46B4-354D-BEB6-FC8B3F9E8E19}" type="slidenum">
              <a:rPr lang="en-US" smtClean="0"/>
              <a:t>8</a:t>
            </a:fld>
            <a:endParaRPr lang="en-US"/>
          </a:p>
        </p:txBody>
      </p:sp>
      <p:grpSp>
        <p:nvGrpSpPr>
          <p:cNvPr id="7" name="Group 6"/>
          <p:cNvGrpSpPr/>
          <p:nvPr/>
        </p:nvGrpSpPr>
        <p:grpSpPr>
          <a:xfrm>
            <a:off x="830766" y="553748"/>
            <a:ext cx="7766825" cy="6167727"/>
            <a:chOff x="919975" y="553748"/>
            <a:chExt cx="7766825" cy="6167727"/>
          </a:xfrm>
        </p:grpSpPr>
        <p:grpSp>
          <p:nvGrpSpPr>
            <p:cNvPr id="5" name="Group 4"/>
            <p:cNvGrpSpPr/>
            <p:nvPr/>
          </p:nvGrpSpPr>
          <p:grpSpPr>
            <a:xfrm>
              <a:off x="919975" y="553748"/>
              <a:ext cx="7766825" cy="5985164"/>
              <a:chOff x="1132935" y="553748"/>
              <a:chExt cx="8011064" cy="5985164"/>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390"/>
              <a:stretch/>
            </p:blipFill>
            <p:spPr>
              <a:xfrm>
                <a:off x="1132935" y="553748"/>
                <a:ext cx="8011064" cy="5985164"/>
              </a:xfrm>
              <a:prstGeom prst="rect">
                <a:avLst/>
              </a:prstGeom>
            </p:spPr>
          </p:pic>
          <p:sp>
            <p:nvSpPr>
              <p:cNvPr id="4" name="TextBox 3"/>
              <p:cNvSpPr txBox="1"/>
              <p:nvPr/>
            </p:nvSpPr>
            <p:spPr>
              <a:xfrm>
                <a:off x="7620000" y="553748"/>
                <a:ext cx="1405054" cy="739793"/>
              </a:xfrm>
              <a:prstGeom prst="rect">
                <a:avLst/>
              </a:prstGeom>
              <a:solidFill>
                <a:schemeClr val="bg1"/>
              </a:solidFill>
            </p:spPr>
            <p:txBody>
              <a:bodyPr wrap="square" rtlCol="0">
                <a:noAutofit/>
              </a:bodyPr>
              <a:lstStyle/>
              <a:p>
                <a:endParaRPr lang="en-US"/>
              </a:p>
            </p:txBody>
          </p:sp>
        </p:grpSp>
        <p:sp>
          <p:nvSpPr>
            <p:cNvPr id="6" name="TextBox 5"/>
            <p:cNvSpPr txBox="1"/>
            <p:nvPr/>
          </p:nvSpPr>
          <p:spPr>
            <a:xfrm>
              <a:off x="919975" y="5129561"/>
              <a:ext cx="719254" cy="1591914"/>
            </a:xfrm>
            <a:prstGeom prst="rect">
              <a:avLst/>
            </a:prstGeom>
            <a:solidFill>
              <a:schemeClr val="bg1"/>
            </a:solidFill>
          </p:spPr>
          <p:txBody>
            <a:bodyPr wrap="square" rtlCol="0">
              <a:spAutoFit/>
            </a:bodyPr>
            <a:lstStyle/>
            <a:p>
              <a:endParaRPr lang="en-US"/>
            </a:p>
          </p:txBody>
        </p:sp>
      </p:grpSp>
    </p:spTree>
    <p:extLst>
      <p:ext uri="{BB962C8B-B14F-4D97-AF65-F5344CB8AC3E}">
        <p14:creationId xmlns:p14="http://schemas.microsoft.com/office/powerpoint/2010/main" val="1177642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latin typeface="Times New Roman" charset="0"/>
                <a:ea typeface="Times New Roman" charset="0"/>
                <a:cs typeface="Times New Roman" charset="0"/>
              </a:rPr>
              <a:t>The Experiments to Validate the Concept States of the Theory TCS</a:t>
            </a:r>
            <a:r>
              <a:rPr lang="en-US" sz="3200" b="1" baseline="30000">
                <a:latin typeface="Times New Roman" charset="0"/>
                <a:ea typeface="Times New Roman" charset="0"/>
                <a:cs typeface="Times New Roman" charset="0"/>
              </a:rPr>
              <a:t>2</a:t>
            </a:r>
            <a:r>
              <a:rPr lang="en-US" sz="3200" b="1">
                <a:latin typeface="Times New Roman" charset="0"/>
                <a:ea typeface="Times New Roman" charset="0"/>
                <a:cs typeface="Times New Roman" charset="0"/>
              </a:rPr>
              <a:t> </a:t>
            </a:r>
          </a:p>
        </p:txBody>
      </p:sp>
      <p:sp>
        <p:nvSpPr>
          <p:cNvPr id="3" name="Rectangle 2"/>
          <p:cNvSpPr/>
          <p:nvPr/>
        </p:nvSpPr>
        <p:spPr>
          <a:xfrm>
            <a:off x="457200" y="1417638"/>
            <a:ext cx="8398649" cy="5016758"/>
          </a:xfrm>
          <a:prstGeom prst="rect">
            <a:avLst/>
          </a:prstGeom>
        </p:spPr>
        <p:txBody>
          <a:bodyPr wrap="square">
            <a:spAutoFit/>
          </a:bodyPr>
          <a:lstStyle/>
          <a:p>
            <a:pPr marL="342900" lvl="2" indent="-342900">
              <a:buFont typeface="Wingdings" charset="2"/>
              <a:buChar char="Ø"/>
            </a:pPr>
            <a:r>
              <a:rPr lang="en-US" sz="2000" dirty="0" smtClean="0">
                <a:latin typeface="Times New Roman" charset="0"/>
                <a:ea typeface="Times New Roman" charset="0"/>
                <a:cs typeface="Times New Roman" charset="0"/>
              </a:rPr>
              <a:t>The experiment analysis</a:t>
            </a:r>
          </a:p>
          <a:p>
            <a:pPr marL="342900" lvl="2" indent="-342900">
              <a:buFont typeface="Wingdings" charset="2"/>
              <a:buChar char="Ø"/>
            </a:pPr>
            <a:r>
              <a:rPr lang="en-US" sz="2000" dirty="0" smtClean="0">
                <a:latin typeface="Times New Roman" charset="0"/>
                <a:ea typeface="Times New Roman" charset="0"/>
                <a:cs typeface="Times New Roman" charset="0"/>
              </a:rPr>
              <a:t>Two type of questions:</a:t>
            </a:r>
          </a:p>
          <a:p>
            <a:pPr marL="457200" lvl="2" indent="-457200">
              <a:buFont typeface="+mj-lt"/>
              <a:buAutoNum type="arabicPeriod"/>
            </a:pPr>
            <a:r>
              <a:rPr lang="en-US" sz="2000" dirty="0" smtClean="0">
                <a:latin typeface="Times New Roman" charset="0"/>
                <a:ea typeface="Times New Roman" charset="0"/>
                <a:cs typeface="Times New Roman" charset="0"/>
              </a:rPr>
              <a:t>Direct </a:t>
            </a:r>
            <a:r>
              <a:rPr lang="en-US" sz="2000" dirty="0">
                <a:latin typeface="Times New Roman" charset="0"/>
                <a:ea typeface="Times New Roman" charset="0"/>
                <a:cs typeface="Times New Roman" charset="0"/>
              </a:rPr>
              <a:t>Questions (DQ) </a:t>
            </a:r>
            <a:endParaRPr lang="en-US" sz="2000" dirty="0" smtClean="0">
              <a:latin typeface="Times New Roman" charset="0"/>
              <a:ea typeface="Times New Roman" charset="0"/>
              <a:cs typeface="Times New Roman" charset="0"/>
            </a:endParaRPr>
          </a:p>
          <a:p>
            <a:pPr marL="0" lvl="2"/>
            <a:r>
              <a:rPr lang="en-US" sz="2000" dirty="0">
                <a:latin typeface="Times New Roman" charset="0"/>
                <a:ea typeface="Times New Roman" charset="0"/>
                <a:cs typeface="Times New Roman" charset="0"/>
              </a:rPr>
              <a:t>The DQ tests the identical skill level, which has been tested by the instructor, but it directly specifies the level of the concept. </a:t>
            </a:r>
          </a:p>
          <a:p>
            <a:pPr marL="457200" lvl="2" indent="-457200">
              <a:buFont typeface="+mj-lt"/>
              <a:buAutoNum type="arabicPeriod" startAt="2"/>
            </a:pPr>
            <a:r>
              <a:rPr lang="en-US" sz="2000" dirty="0" smtClean="0">
                <a:latin typeface="Times New Roman" charset="0"/>
                <a:ea typeface="Times New Roman" charset="0"/>
                <a:cs typeface="Times New Roman" charset="0"/>
              </a:rPr>
              <a:t>The </a:t>
            </a:r>
            <a:r>
              <a:rPr lang="en-US" sz="2000" dirty="0">
                <a:latin typeface="Times New Roman" charset="0"/>
                <a:ea typeface="Times New Roman" charset="0"/>
                <a:cs typeface="Times New Roman" charset="0"/>
              </a:rPr>
              <a:t>Open Questions (</a:t>
            </a:r>
            <a:r>
              <a:rPr lang="en-US" sz="2000" dirty="0" smtClean="0">
                <a:latin typeface="Times New Roman" charset="0"/>
                <a:ea typeface="Times New Roman" charset="0"/>
                <a:cs typeface="Times New Roman" charset="0"/>
              </a:rPr>
              <a:t>OQ)</a:t>
            </a:r>
          </a:p>
          <a:p>
            <a:pPr marL="0" lvl="2"/>
            <a:r>
              <a:rPr lang="en-US" sz="2000" dirty="0" smtClean="0">
                <a:latin typeface="Times New Roman" charset="0"/>
                <a:ea typeface="Times New Roman" charset="0"/>
                <a:cs typeface="Times New Roman" charset="0"/>
              </a:rPr>
              <a:t>The normal questions which </a:t>
            </a:r>
            <a:r>
              <a:rPr lang="en-US" sz="2000" dirty="0">
                <a:latin typeface="Times New Roman" charset="0"/>
                <a:ea typeface="Times New Roman" charset="0"/>
                <a:cs typeface="Times New Roman" charset="0"/>
              </a:rPr>
              <a:t>prepared by the </a:t>
            </a:r>
            <a:r>
              <a:rPr lang="en-US" sz="2000" dirty="0" smtClean="0">
                <a:latin typeface="Times New Roman" charset="0"/>
                <a:ea typeface="Times New Roman" charset="0"/>
                <a:cs typeface="Times New Roman" charset="0"/>
              </a:rPr>
              <a:t>instructor</a:t>
            </a:r>
          </a:p>
          <a:p>
            <a:pPr marL="0" lvl="2"/>
            <a:r>
              <a:rPr lang="en-US" sz="2000" dirty="0" smtClean="0">
                <a:latin typeface="Times New Roman" charset="0"/>
                <a:ea typeface="Times New Roman" charset="0"/>
                <a:cs typeface="Times New Roman" charset="0"/>
              </a:rPr>
              <a:t>By using the proposed assessment analytics of the theory we conclude </a:t>
            </a:r>
            <a:r>
              <a:rPr lang="en-US" sz="2000" dirty="0">
                <a:latin typeface="Times New Roman" charset="0"/>
                <a:ea typeface="Times New Roman" charset="0"/>
                <a:cs typeface="Times New Roman" charset="0"/>
              </a:rPr>
              <a:t>which skill level was included in that open </a:t>
            </a:r>
            <a:r>
              <a:rPr lang="en-US" sz="2000" dirty="0" smtClean="0">
                <a:latin typeface="Times New Roman" charset="0"/>
                <a:ea typeface="Times New Roman" charset="0"/>
                <a:cs typeface="Times New Roman" charset="0"/>
              </a:rPr>
              <a:t>question and prepare the DQ</a:t>
            </a:r>
          </a:p>
          <a:p>
            <a:pPr marL="342900" lvl="2" indent="-342900">
              <a:buFont typeface="Wingdings" charset="2"/>
              <a:buChar char="Ø"/>
            </a:pPr>
            <a:r>
              <a:rPr lang="en-US" sz="2000" dirty="0">
                <a:latin typeface="Times New Roman" charset="0"/>
                <a:ea typeface="Times New Roman" charset="0"/>
                <a:cs typeface="Times New Roman" charset="0"/>
              </a:rPr>
              <a:t>DQ are designed for directly verifying the matching of the related skills between OQ and DQ based on the relation within the three sets of concept states of VKS, DKS, and PKS </a:t>
            </a:r>
            <a:endParaRPr lang="en-US" sz="2000" dirty="0" smtClean="0">
              <a:latin typeface="Times New Roman" charset="0"/>
              <a:ea typeface="Times New Roman" charset="0"/>
              <a:cs typeface="Times New Roman" charset="0"/>
            </a:endParaRPr>
          </a:p>
          <a:p>
            <a:pPr marL="342900" lvl="2" indent="-342900">
              <a:buFont typeface="Wingdings" charset="2"/>
              <a:buChar char="Ø"/>
            </a:pPr>
            <a:r>
              <a:rPr lang="en-US" sz="2000" dirty="0" smtClean="0">
                <a:latin typeface="Times New Roman" charset="0"/>
                <a:ea typeface="Times New Roman" charset="0"/>
                <a:cs typeface="Times New Roman" charset="0"/>
              </a:rPr>
              <a:t>Therefore</a:t>
            </a:r>
            <a:r>
              <a:rPr lang="en-US" sz="2000" dirty="0">
                <a:latin typeface="Times New Roman" charset="0"/>
                <a:ea typeface="Times New Roman" charset="0"/>
                <a:cs typeface="Times New Roman" charset="0"/>
              </a:rPr>
              <a:t>, two types of questions are offered: (1) OQ. (2) </a:t>
            </a:r>
            <a:r>
              <a:rPr lang="en-US" sz="2000" dirty="0" smtClean="0">
                <a:latin typeface="Times New Roman" charset="0"/>
                <a:ea typeface="Times New Roman" charset="0"/>
                <a:cs typeface="Times New Roman" charset="0"/>
              </a:rPr>
              <a:t>DQ</a:t>
            </a:r>
          </a:p>
          <a:p>
            <a:pPr marL="342900" lvl="2" indent="-342900">
              <a:buFont typeface="Wingdings" charset="2"/>
              <a:buChar char="Ø"/>
            </a:pPr>
            <a:r>
              <a:rPr lang="en-US" sz="2000" dirty="0" smtClean="0">
                <a:latin typeface="Times New Roman" charset="0"/>
                <a:ea typeface="Times New Roman" charset="0"/>
                <a:cs typeface="Times New Roman" charset="0"/>
              </a:rPr>
              <a:t>We calculate the percentage matching between the answers of  assessed individuals to the two types of questions to validate the correctness and the accuracy of the methods</a:t>
            </a:r>
          </a:p>
        </p:txBody>
      </p:sp>
      <p:sp>
        <p:nvSpPr>
          <p:cNvPr id="2" name="Slide Number Placeholder 1"/>
          <p:cNvSpPr>
            <a:spLocks noGrp="1"/>
          </p:cNvSpPr>
          <p:nvPr>
            <p:ph type="sldNum" sz="quarter" idx="12"/>
          </p:nvPr>
        </p:nvSpPr>
        <p:spPr/>
        <p:txBody>
          <a:bodyPr/>
          <a:lstStyle/>
          <a:p>
            <a:fld id="{B38F3DF5-46B4-354D-BEB6-FC8B3F9E8E19}" type="slidenum">
              <a:rPr lang="en-US" smtClean="0"/>
              <a:t>80</a:t>
            </a:fld>
            <a:endParaRPr lang="en-US"/>
          </a:p>
        </p:txBody>
      </p:sp>
    </p:spTree>
    <p:extLst>
      <p:ext uri="{BB962C8B-B14F-4D97-AF65-F5344CB8AC3E}">
        <p14:creationId xmlns:p14="http://schemas.microsoft.com/office/powerpoint/2010/main" val="1313323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latin typeface="Times New Roman" charset="0"/>
                <a:ea typeface="Times New Roman" charset="0"/>
                <a:cs typeface="Times New Roman" charset="0"/>
              </a:rPr>
              <a:t>The Experiments to Validate the Concept States of the Theory TCS</a:t>
            </a:r>
            <a:r>
              <a:rPr lang="en-US" sz="3200" b="1" baseline="30000">
                <a:latin typeface="Times New Roman" charset="0"/>
                <a:ea typeface="Times New Roman" charset="0"/>
                <a:cs typeface="Times New Roman" charset="0"/>
              </a:rPr>
              <a:t>2</a:t>
            </a:r>
            <a:r>
              <a:rPr lang="en-US" sz="3200" b="1">
                <a:latin typeface="Times New Roman" charset="0"/>
                <a:ea typeface="Times New Roman" charset="0"/>
                <a:cs typeface="Times New Roman"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1799750856"/>
              </p:ext>
            </p:extLst>
          </p:nvPr>
        </p:nvGraphicFramePr>
        <p:xfrm>
          <a:off x="1700210" y="4186123"/>
          <a:ext cx="6186491" cy="1858119"/>
        </p:xfrm>
        <a:graphic>
          <a:graphicData uri="http://schemas.openxmlformats.org/drawingml/2006/table">
            <a:tbl>
              <a:tblPr firstRow="1" firstCol="1" bandRow="1">
                <a:tableStyleId>{5C22544A-7EE6-4342-B048-85BDC9FD1C3A}</a:tableStyleId>
              </a:tblPr>
              <a:tblGrid>
                <a:gridCol w="2000253">
                  <a:extLst>
                    <a:ext uri="{9D8B030D-6E8A-4147-A177-3AD203B41FA5}">
                      <a16:colId xmlns:a16="http://schemas.microsoft.com/office/drawing/2014/main" val="20000"/>
                    </a:ext>
                  </a:extLst>
                </a:gridCol>
                <a:gridCol w="1616520">
                  <a:extLst>
                    <a:ext uri="{9D8B030D-6E8A-4147-A177-3AD203B41FA5}">
                      <a16:colId xmlns:a16="http://schemas.microsoft.com/office/drawing/2014/main" val="20001"/>
                    </a:ext>
                  </a:extLst>
                </a:gridCol>
                <a:gridCol w="1515147">
                  <a:extLst>
                    <a:ext uri="{9D8B030D-6E8A-4147-A177-3AD203B41FA5}">
                      <a16:colId xmlns:a16="http://schemas.microsoft.com/office/drawing/2014/main" val="20002"/>
                    </a:ext>
                  </a:extLst>
                </a:gridCol>
                <a:gridCol w="1054571">
                  <a:extLst>
                    <a:ext uri="{9D8B030D-6E8A-4147-A177-3AD203B41FA5}">
                      <a16:colId xmlns:a16="http://schemas.microsoft.com/office/drawing/2014/main" val="20003"/>
                    </a:ext>
                  </a:extLst>
                </a:gridCol>
              </a:tblGrid>
              <a:tr h="882759">
                <a:tc>
                  <a:txBody>
                    <a:bodyPr/>
                    <a:lstStyle/>
                    <a:p>
                      <a:pPr marL="0" marR="0" algn="ctr">
                        <a:spcBef>
                          <a:spcPts val="0"/>
                        </a:spcBef>
                        <a:spcAft>
                          <a:spcPts val="0"/>
                        </a:spcAft>
                      </a:pPr>
                      <a:r>
                        <a:rPr lang="en-US" sz="1600">
                          <a:effectLst/>
                          <a:latin typeface="Times New Roman" charset="0"/>
                          <a:ea typeface="Times New Roman" charset="0"/>
                          <a:cs typeface="Times New Roman" charset="0"/>
                        </a:rPr>
                        <a:t>Value of Answer to Open Question </a:t>
                      </a:r>
                      <a:endParaRPr lang="en-US" sz="1600" b="1">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Value of Answer to Direct Question</a:t>
                      </a:r>
                      <a:endParaRPr lang="en-US" sz="1600" b="1">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Matching Result</a:t>
                      </a:r>
                      <a:endParaRPr lang="en-US" sz="1600" b="1">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Validating Theory</a:t>
                      </a:r>
                      <a:endParaRPr lang="en-US" sz="1600" b="1">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220690">
                <a:tc>
                  <a:txBody>
                    <a:bodyPr/>
                    <a:lstStyle/>
                    <a:p>
                      <a:pPr marL="0" marR="0" algn="ctr">
                        <a:spcBef>
                          <a:spcPts val="0"/>
                        </a:spcBef>
                        <a:spcAft>
                          <a:spcPts val="0"/>
                        </a:spcAft>
                      </a:pPr>
                      <a:r>
                        <a:rPr lang="en-US" sz="1600">
                          <a:effectLst/>
                          <a:latin typeface="Times New Roman" charset="0"/>
                          <a:ea typeface="Times New Roman" charset="0"/>
                          <a:cs typeface="Times New Roman" charset="0"/>
                        </a:rPr>
                        <a:t>1</a:t>
                      </a: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1</a:t>
                      </a: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1</a:t>
                      </a: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Correct (+) </a:t>
                      </a:r>
                    </a:p>
                  </a:txBody>
                  <a:tcPr marL="68580" marR="68580" marT="0" marB="0"/>
                </a:tc>
                <a:extLst>
                  <a:ext uri="{0D108BD9-81ED-4DB2-BD59-A6C34878D82A}">
                    <a16:rowId xmlns:a16="http://schemas.microsoft.com/office/drawing/2014/main" val="10001"/>
                  </a:ext>
                </a:extLst>
              </a:tr>
              <a:tr h="220690">
                <a:tc>
                  <a:txBody>
                    <a:bodyPr/>
                    <a:lstStyle/>
                    <a:p>
                      <a:pPr marL="0" marR="0" algn="ctr">
                        <a:spcBef>
                          <a:spcPts val="0"/>
                        </a:spcBef>
                        <a:spcAft>
                          <a:spcPts val="0"/>
                        </a:spcAft>
                      </a:pPr>
                      <a:r>
                        <a:rPr lang="en-US" sz="1600">
                          <a:effectLst/>
                          <a:latin typeface="Times New Roman" charset="0"/>
                          <a:ea typeface="Times New Roman" charset="0"/>
                          <a:cs typeface="Times New Roman" charset="0"/>
                        </a:rPr>
                        <a:t>0</a:t>
                      </a: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0</a:t>
                      </a: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1</a:t>
                      </a: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Correct (-) </a:t>
                      </a:r>
                    </a:p>
                  </a:txBody>
                  <a:tcPr marL="68580" marR="68580" marT="0" marB="0"/>
                </a:tc>
                <a:extLst>
                  <a:ext uri="{0D108BD9-81ED-4DB2-BD59-A6C34878D82A}">
                    <a16:rowId xmlns:a16="http://schemas.microsoft.com/office/drawing/2014/main" val="10002"/>
                  </a:ext>
                </a:extLst>
              </a:tr>
              <a:tr h="220690">
                <a:tc>
                  <a:txBody>
                    <a:bodyPr/>
                    <a:lstStyle/>
                    <a:p>
                      <a:pPr marL="0" marR="0" algn="ctr">
                        <a:spcBef>
                          <a:spcPts val="0"/>
                        </a:spcBef>
                        <a:spcAft>
                          <a:spcPts val="0"/>
                        </a:spcAft>
                      </a:pPr>
                      <a:r>
                        <a:rPr lang="en-US" sz="1600">
                          <a:effectLst/>
                          <a:latin typeface="Times New Roman" charset="0"/>
                          <a:ea typeface="Times New Roman" charset="0"/>
                          <a:cs typeface="Times New Roman" charset="0"/>
                        </a:rPr>
                        <a:t>1</a:t>
                      </a: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0</a:t>
                      </a: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0</a:t>
                      </a: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False (+) </a:t>
                      </a:r>
                    </a:p>
                  </a:txBody>
                  <a:tcPr marL="68580" marR="68580" marT="0" marB="0"/>
                </a:tc>
                <a:extLst>
                  <a:ext uri="{0D108BD9-81ED-4DB2-BD59-A6C34878D82A}">
                    <a16:rowId xmlns:a16="http://schemas.microsoft.com/office/drawing/2014/main" val="10003"/>
                  </a:ext>
                </a:extLst>
              </a:tr>
              <a:tr h="220690">
                <a:tc>
                  <a:txBody>
                    <a:bodyPr/>
                    <a:lstStyle/>
                    <a:p>
                      <a:pPr marL="0" marR="0" algn="ctr">
                        <a:spcBef>
                          <a:spcPts val="0"/>
                        </a:spcBef>
                        <a:spcAft>
                          <a:spcPts val="0"/>
                        </a:spcAft>
                      </a:pPr>
                      <a:r>
                        <a:rPr lang="en-US" sz="1600">
                          <a:effectLst/>
                          <a:latin typeface="Times New Roman" charset="0"/>
                          <a:ea typeface="Times New Roman" charset="0"/>
                          <a:cs typeface="Times New Roman" charset="0"/>
                        </a:rPr>
                        <a:t>0</a:t>
                      </a: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1</a:t>
                      </a: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0</a:t>
                      </a:r>
                    </a:p>
                  </a:txBody>
                  <a:tcPr marL="68580" marR="68580" marT="0" marB="0"/>
                </a:tc>
                <a:tc>
                  <a:txBody>
                    <a:bodyPr/>
                    <a:lstStyle/>
                    <a:p>
                      <a:pPr marL="0" marR="0" algn="ctr">
                        <a:spcBef>
                          <a:spcPts val="0"/>
                        </a:spcBef>
                        <a:spcAft>
                          <a:spcPts val="0"/>
                        </a:spcAft>
                      </a:pPr>
                      <a:r>
                        <a:rPr lang="en-US" sz="1600">
                          <a:effectLst/>
                          <a:latin typeface="Times New Roman" charset="0"/>
                          <a:ea typeface="Times New Roman" charset="0"/>
                          <a:cs typeface="Times New Roman" charset="0"/>
                        </a:rPr>
                        <a:t>False (-) </a:t>
                      </a:r>
                    </a:p>
                  </a:txBody>
                  <a:tcPr marL="68580" marR="68580" marT="0" marB="0"/>
                </a:tc>
                <a:extLst>
                  <a:ext uri="{0D108BD9-81ED-4DB2-BD59-A6C34878D82A}">
                    <a16:rowId xmlns:a16="http://schemas.microsoft.com/office/drawing/2014/main" val="10004"/>
                  </a:ext>
                </a:extLst>
              </a:tr>
            </a:tbl>
          </a:graphicData>
        </a:graphic>
      </p:graphicFrame>
      <p:sp>
        <p:nvSpPr>
          <p:cNvPr id="4" name="Rectangle 3"/>
          <p:cNvSpPr/>
          <p:nvPr/>
        </p:nvSpPr>
        <p:spPr>
          <a:xfrm>
            <a:off x="671512" y="1417638"/>
            <a:ext cx="7800975" cy="2554545"/>
          </a:xfrm>
          <a:prstGeom prst="rect">
            <a:avLst/>
          </a:prstGeom>
        </p:spPr>
        <p:txBody>
          <a:bodyPr wrap="square">
            <a:spAutoFit/>
          </a:bodyPr>
          <a:lstStyle/>
          <a:p>
            <a:pPr marL="342900" lvl="2" indent="-342900">
              <a:buFont typeface="Wingdings" charset="2"/>
              <a:buChar char="Ø"/>
            </a:pPr>
            <a:r>
              <a:rPr lang="en-US" sz="2000">
                <a:latin typeface="Times New Roman" charset="0"/>
                <a:ea typeface="Times New Roman" charset="0"/>
                <a:cs typeface="Times New Roman" charset="0"/>
              </a:rPr>
              <a:t>The experiment analysis</a:t>
            </a:r>
          </a:p>
          <a:p>
            <a:pPr marL="342900" lvl="2" indent="-342900">
              <a:buFont typeface="Wingdings" charset="2"/>
              <a:buChar char="Ø"/>
            </a:pPr>
            <a:r>
              <a:rPr lang="en-US" sz="2000">
                <a:latin typeface="Times New Roman" charset="0"/>
                <a:ea typeface="Times New Roman" charset="0"/>
                <a:cs typeface="Times New Roman" charset="0"/>
              </a:rPr>
              <a:t>The value of 1 is given to each correct answer for each tested skill by OQ and DQ. </a:t>
            </a:r>
          </a:p>
          <a:p>
            <a:pPr marL="342900" lvl="2" indent="-342900">
              <a:buFont typeface="Wingdings" charset="2"/>
              <a:buChar char="Ø"/>
            </a:pPr>
            <a:r>
              <a:rPr lang="en-US" sz="2000">
                <a:latin typeface="Times New Roman" charset="0"/>
                <a:ea typeface="Times New Roman" charset="0"/>
                <a:cs typeface="Times New Roman" charset="0"/>
              </a:rPr>
              <a:t>The value of 0  is given to each incorrect answer for each tested skill by OQ and DQ. </a:t>
            </a:r>
          </a:p>
          <a:p>
            <a:pPr marL="342900" lvl="2" indent="-342900">
              <a:buFont typeface="Wingdings" charset="2"/>
              <a:buChar char="Ø"/>
            </a:pPr>
            <a:r>
              <a:rPr lang="en-US" sz="2000">
                <a:latin typeface="Times New Roman" charset="0"/>
                <a:ea typeface="Times New Roman" charset="0"/>
                <a:cs typeface="Times New Roman" charset="0"/>
              </a:rPr>
              <a:t>Thus, if the student’s answer to the identical tested skill had the same value either 0 or 1 in DQ and OQ, then the matching value will be 1, otherwise it will be 0. </a:t>
            </a:r>
          </a:p>
        </p:txBody>
      </p:sp>
      <p:sp>
        <p:nvSpPr>
          <p:cNvPr id="3" name="Slide Number Placeholder 2"/>
          <p:cNvSpPr>
            <a:spLocks noGrp="1"/>
          </p:cNvSpPr>
          <p:nvPr>
            <p:ph type="sldNum" sz="quarter" idx="12"/>
          </p:nvPr>
        </p:nvSpPr>
        <p:spPr/>
        <p:txBody>
          <a:bodyPr/>
          <a:lstStyle/>
          <a:p>
            <a:fld id="{B38F3DF5-46B4-354D-BEB6-FC8B3F9E8E19}" type="slidenum">
              <a:rPr lang="en-US" smtClean="0"/>
              <a:t>81</a:t>
            </a:fld>
            <a:endParaRPr lang="en-US"/>
          </a:p>
        </p:txBody>
      </p:sp>
    </p:spTree>
    <p:extLst>
      <p:ext uri="{BB962C8B-B14F-4D97-AF65-F5344CB8AC3E}">
        <p14:creationId xmlns:p14="http://schemas.microsoft.com/office/powerpoint/2010/main" val="939108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7667" y="1588653"/>
            <a:ext cx="3875008" cy="2910995"/>
            <a:chOff x="2077636" y="951479"/>
            <a:chExt cx="4030250" cy="3729303"/>
          </a:xfrm>
        </p:grpSpPr>
        <p:sp>
          <p:nvSpPr>
            <p:cNvPr id="6" name="Rectangle 5"/>
            <p:cNvSpPr/>
            <p:nvPr/>
          </p:nvSpPr>
          <p:spPr>
            <a:xfrm>
              <a:off x="5717450" y="2071307"/>
              <a:ext cx="390436"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DQ5</a:t>
              </a:r>
              <a:endParaRPr lang="en-US" sz="1000" b="1" dirty="0">
                <a:solidFill>
                  <a:schemeClr val="tx1"/>
                </a:solidFill>
                <a:latin typeface="Times New Roman"/>
                <a:cs typeface="Times New Roman"/>
              </a:endParaRPr>
            </a:p>
          </p:txBody>
        </p:sp>
        <p:sp>
          <p:nvSpPr>
            <p:cNvPr id="7" name="Rectangle 6"/>
            <p:cNvSpPr/>
            <p:nvPr/>
          </p:nvSpPr>
          <p:spPr>
            <a:xfrm>
              <a:off x="5717450" y="1593302"/>
              <a:ext cx="390436"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DQ6</a:t>
              </a:r>
              <a:endParaRPr lang="en-US" sz="1000" b="1" dirty="0">
                <a:solidFill>
                  <a:schemeClr val="tx1"/>
                </a:solidFill>
                <a:latin typeface="Times New Roman"/>
                <a:cs typeface="Times New Roman"/>
              </a:endParaRPr>
            </a:p>
          </p:txBody>
        </p:sp>
        <p:sp>
          <p:nvSpPr>
            <p:cNvPr id="8" name="Oval 7"/>
            <p:cNvSpPr/>
            <p:nvPr/>
          </p:nvSpPr>
          <p:spPr>
            <a:xfrm>
              <a:off x="4395304" y="2028971"/>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C2</a:t>
              </a:r>
              <a:endParaRPr lang="en-US" sz="1000" b="1" dirty="0">
                <a:solidFill>
                  <a:srgbClr val="000000"/>
                </a:solidFill>
                <a:latin typeface="Times New Roman"/>
                <a:cs typeface="Times New Roman"/>
              </a:endParaRPr>
            </a:p>
          </p:txBody>
        </p:sp>
        <p:sp>
          <p:nvSpPr>
            <p:cNvPr id="9" name="Oval 8"/>
            <p:cNvSpPr/>
            <p:nvPr/>
          </p:nvSpPr>
          <p:spPr>
            <a:xfrm>
              <a:off x="4976193" y="2040838"/>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C1</a:t>
              </a:r>
              <a:endParaRPr lang="en-US" sz="1000" b="1" dirty="0">
                <a:solidFill>
                  <a:srgbClr val="000000"/>
                </a:solidFill>
                <a:latin typeface="Times New Roman"/>
                <a:cs typeface="Times New Roman"/>
              </a:endParaRPr>
            </a:p>
          </p:txBody>
        </p:sp>
        <p:sp>
          <p:nvSpPr>
            <p:cNvPr id="12" name="Oval 11"/>
            <p:cNvSpPr/>
            <p:nvPr/>
          </p:nvSpPr>
          <p:spPr>
            <a:xfrm>
              <a:off x="3767171" y="2009009"/>
              <a:ext cx="419652" cy="39839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C3</a:t>
              </a:r>
              <a:endParaRPr lang="en-US" sz="1000" b="1" dirty="0">
                <a:solidFill>
                  <a:srgbClr val="000000"/>
                </a:solidFill>
                <a:latin typeface="Times New Roman"/>
                <a:cs typeface="Times New Roman"/>
              </a:endParaRPr>
            </a:p>
          </p:txBody>
        </p:sp>
        <p:sp>
          <p:nvSpPr>
            <p:cNvPr id="15" name="Oval 14"/>
            <p:cNvSpPr/>
            <p:nvPr/>
          </p:nvSpPr>
          <p:spPr>
            <a:xfrm>
              <a:off x="2844929" y="3067589"/>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C7</a:t>
              </a:r>
              <a:endParaRPr lang="en-US" sz="1000" b="1" dirty="0">
                <a:solidFill>
                  <a:srgbClr val="000000"/>
                </a:solidFill>
                <a:latin typeface="Times New Roman"/>
                <a:cs typeface="Times New Roman"/>
              </a:endParaRPr>
            </a:p>
          </p:txBody>
        </p:sp>
        <p:sp>
          <p:nvSpPr>
            <p:cNvPr id="17" name="Oval 16"/>
            <p:cNvSpPr/>
            <p:nvPr/>
          </p:nvSpPr>
          <p:spPr>
            <a:xfrm>
              <a:off x="4413578" y="3713187"/>
              <a:ext cx="431392" cy="399774"/>
            </a:xfrm>
            <a:prstGeom prst="ellipse">
              <a:avLst/>
            </a:prstGeom>
            <a:pattFill prst="diagBrick">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 8</a:t>
              </a:r>
              <a:endParaRPr lang="en-US" sz="1000" b="1" dirty="0">
                <a:solidFill>
                  <a:srgbClr val="000000"/>
                </a:solidFill>
                <a:latin typeface="Times New Roman"/>
                <a:cs typeface="Times New Roman"/>
              </a:endParaRPr>
            </a:p>
          </p:txBody>
        </p:sp>
        <p:sp>
          <p:nvSpPr>
            <p:cNvPr id="19" name="Oval 18"/>
            <p:cNvSpPr/>
            <p:nvPr/>
          </p:nvSpPr>
          <p:spPr>
            <a:xfrm>
              <a:off x="4401022" y="2958746"/>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C5</a:t>
              </a:r>
              <a:endParaRPr lang="en-US" sz="1000" b="1" dirty="0">
                <a:solidFill>
                  <a:srgbClr val="000000"/>
                </a:solidFill>
                <a:latin typeface="Times New Roman"/>
                <a:cs typeface="Times New Roman"/>
              </a:endParaRPr>
            </a:p>
          </p:txBody>
        </p:sp>
        <p:cxnSp>
          <p:nvCxnSpPr>
            <p:cNvPr id="34" name="Straight Connector 33"/>
            <p:cNvCxnSpPr>
              <a:stCxn id="6" idx="1"/>
              <a:endCxn id="9" idx="6"/>
            </p:cNvCxnSpPr>
            <p:nvPr/>
          </p:nvCxnSpPr>
          <p:spPr>
            <a:xfrm flipH="1">
              <a:off x="5420141" y="2230887"/>
              <a:ext cx="297309" cy="9838"/>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9" idx="0"/>
              <a:endCxn id="8" idx="4"/>
            </p:cNvCxnSpPr>
            <p:nvPr/>
          </p:nvCxnSpPr>
          <p:spPr>
            <a:xfrm flipH="1" flipV="1">
              <a:off x="4605130" y="2415493"/>
              <a:ext cx="17866" cy="543253"/>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3637317" y="2900200"/>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C6</a:t>
              </a:r>
              <a:endParaRPr lang="en-US" sz="1000" b="1" dirty="0">
                <a:solidFill>
                  <a:srgbClr val="000000"/>
                </a:solidFill>
                <a:latin typeface="Times New Roman"/>
                <a:cs typeface="Times New Roman"/>
              </a:endParaRPr>
            </a:p>
          </p:txBody>
        </p:sp>
        <p:cxnSp>
          <p:nvCxnSpPr>
            <p:cNvPr id="72" name="Straight Arrow Connector 71"/>
            <p:cNvCxnSpPr>
              <a:stCxn id="70" idx="0"/>
              <a:endCxn id="12" idx="4"/>
            </p:cNvCxnSpPr>
            <p:nvPr/>
          </p:nvCxnSpPr>
          <p:spPr>
            <a:xfrm flipV="1">
              <a:off x="3859291" y="2407399"/>
              <a:ext cx="117706" cy="492801"/>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5" idx="0"/>
              <a:endCxn id="12" idx="3"/>
            </p:cNvCxnSpPr>
            <p:nvPr/>
          </p:nvCxnSpPr>
          <p:spPr>
            <a:xfrm flipV="1">
              <a:off x="3066903" y="2349056"/>
              <a:ext cx="761724" cy="718533"/>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19" idx="4"/>
              <a:endCxn id="17" idx="0"/>
            </p:cNvCxnSpPr>
            <p:nvPr/>
          </p:nvCxnSpPr>
          <p:spPr>
            <a:xfrm>
              <a:off x="4622996" y="3358520"/>
              <a:ext cx="6278" cy="354667"/>
            </a:xfrm>
            <a:prstGeom prst="line">
              <a:avLst/>
            </a:prstGeom>
            <a:ln w="3175">
              <a:solidFill>
                <a:schemeClr val="accent2">
                  <a:lumMod val="60000"/>
                  <a:lumOff val="4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15" idx="5"/>
              <a:endCxn id="17" idx="2"/>
            </p:cNvCxnSpPr>
            <p:nvPr/>
          </p:nvCxnSpPr>
          <p:spPr>
            <a:xfrm>
              <a:off x="3223862" y="3408817"/>
              <a:ext cx="1189716" cy="504257"/>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58" idx="3"/>
              <a:endCxn id="70" idx="1"/>
            </p:cNvCxnSpPr>
            <p:nvPr/>
          </p:nvCxnSpPr>
          <p:spPr>
            <a:xfrm>
              <a:off x="2525505" y="2724407"/>
              <a:ext cx="1176826" cy="234338"/>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a:endCxn id="15" idx="2"/>
            </p:cNvCxnSpPr>
            <p:nvPr/>
          </p:nvCxnSpPr>
          <p:spPr>
            <a:xfrm>
              <a:off x="2498161" y="3267476"/>
              <a:ext cx="346768" cy="0"/>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cxnSp>
          <p:nvCxnSpPr>
            <p:cNvPr id="125" name="Elbow Connector 124"/>
            <p:cNvCxnSpPr>
              <a:stCxn id="62" idx="1"/>
              <a:endCxn id="19" idx="6"/>
            </p:cNvCxnSpPr>
            <p:nvPr/>
          </p:nvCxnSpPr>
          <p:spPr>
            <a:xfrm rot="10800000" flipV="1">
              <a:off x="4844970" y="2939831"/>
              <a:ext cx="748960" cy="218802"/>
            </a:xfrm>
            <a:prstGeom prst="bentConnector3">
              <a:avLst>
                <a:gd name="adj1" fmla="val 50000"/>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64" idx="0"/>
              <a:endCxn id="17" idx="4"/>
            </p:cNvCxnSpPr>
            <p:nvPr/>
          </p:nvCxnSpPr>
          <p:spPr>
            <a:xfrm flipH="1" flipV="1">
              <a:off x="4629274" y="4112960"/>
              <a:ext cx="8033" cy="248664"/>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77" name="Oval 176"/>
            <p:cNvSpPr/>
            <p:nvPr/>
          </p:nvSpPr>
          <p:spPr>
            <a:xfrm>
              <a:off x="3114932" y="2040839"/>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latin typeface="Times New Roman"/>
                  <a:cs typeface="Times New Roman"/>
                </a:rPr>
                <a:t>C4</a:t>
              </a:r>
              <a:endParaRPr lang="en-US" sz="1000" b="1" dirty="0">
                <a:solidFill>
                  <a:srgbClr val="000000"/>
                </a:solidFill>
                <a:latin typeface="Times New Roman"/>
                <a:cs typeface="Times New Roman"/>
              </a:endParaRPr>
            </a:p>
          </p:txBody>
        </p:sp>
        <p:cxnSp>
          <p:nvCxnSpPr>
            <p:cNvPr id="181" name="Straight Connector 180"/>
            <p:cNvCxnSpPr>
              <a:stCxn id="177" idx="4"/>
              <a:endCxn id="15" idx="0"/>
            </p:cNvCxnSpPr>
            <p:nvPr/>
          </p:nvCxnSpPr>
          <p:spPr>
            <a:xfrm flipH="1">
              <a:off x="3066903" y="2427361"/>
              <a:ext cx="257855" cy="640228"/>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2077636" y="1997685"/>
              <a:ext cx="420526" cy="374932"/>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DQ8</a:t>
              </a:r>
              <a:endParaRPr lang="en-US" sz="1000" b="1" dirty="0">
                <a:solidFill>
                  <a:schemeClr val="tx1"/>
                </a:solidFill>
                <a:latin typeface="Times New Roman"/>
                <a:cs typeface="Times New Roman"/>
              </a:endParaRPr>
            </a:p>
          </p:txBody>
        </p:sp>
        <p:sp>
          <p:nvSpPr>
            <p:cNvPr id="54" name="Rectangle 53"/>
            <p:cNvSpPr/>
            <p:nvPr/>
          </p:nvSpPr>
          <p:spPr>
            <a:xfrm>
              <a:off x="2077637" y="1527209"/>
              <a:ext cx="420525" cy="395985"/>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DQ7</a:t>
              </a:r>
              <a:endParaRPr lang="en-US" sz="1000" b="1" dirty="0">
                <a:solidFill>
                  <a:schemeClr val="tx1"/>
                </a:solidFill>
                <a:latin typeface="Times New Roman"/>
                <a:cs typeface="Times New Roman"/>
              </a:endParaRPr>
            </a:p>
          </p:txBody>
        </p:sp>
        <p:sp>
          <p:nvSpPr>
            <p:cNvPr id="57" name="Rectangle 56"/>
            <p:cNvSpPr/>
            <p:nvPr/>
          </p:nvSpPr>
          <p:spPr>
            <a:xfrm>
              <a:off x="2106285" y="3143608"/>
              <a:ext cx="429640" cy="364768"/>
            </a:xfrm>
            <a:prstGeom prst="rect">
              <a:avLst/>
            </a:prstGeom>
            <a:pattFill prst="lgCheck">
              <a:fgClr>
                <a:srgbClr val="FF0000"/>
              </a:fgClr>
              <a:bgClr>
                <a:prstClr val="white"/>
              </a:bgClr>
            </a:patt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DQ11</a:t>
              </a:r>
              <a:endParaRPr lang="en-US" sz="1000" b="1" dirty="0">
                <a:solidFill>
                  <a:schemeClr val="tx1"/>
                </a:solidFill>
                <a:latin typeface="Times New Roman"/>
                <a:cs typeface="Times New Roman"/>
              </a:endParaRPr>
            </a:p>
          </p:txBody>
        </p:sp>
        <p:sp>
          <p:nvSpPr>
            <p:cNvPr id="58" name="Rectangle 57"/>
            <p:cNvSpPr/>
            <p:nvPr/>
          </p:nvSpPr>
          <p:spPr>
            <a:xfrm>
              <a:off x="2117324" y="2519051"/>
              <a:ext cx="408181" cy="410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DQ10</a:t>
              </a:r>
              <a:endParaRPr lang="en-US" sz="1000" b="1" dirty="0">
                <a:solidFill>
                  <a:schemeClr val="tx1"/>
                </a:solidFill>
                <a:latin typeface="Times New Roman"/>
                <a:cs typeface="Times New Roman"/>
              </a:endParaRPr>
            </a:p>
          </p:txBody>
        </p:sp>
        <p:sp>
          <p:nvSpPr>
            <p:cNvPr id="62" name="Rectangle 61"/>
            <p:cNvSpPr/>
            <p:nvPr/>
          </p:nvSpPr>
          <p:spPr>
            <a:xfrm>
              <a:off x="5593930" y="2779574"/>
              <a:ext cx="403719" cy="320514"/>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DQ9</a:t>
              </a:r>
              <a:endParaRPr lang="en-US" sz="1000" b="1" dirty="0">
                <a:solidFill>
                  <a:schemeClr val="tx1"/>
                </a:solidFill>
                <a:latin typeface="Times New Roman"/>
                <a:cs typeface="Times New Roman"/>
              </a:endParaRPr>
            </a:p>
          </p:txBody>
        </p:sp>
        <p:sp>
          <p:nvSpPr>
            <p:cNvPr id="64" name="Rectangle 63"/>
            <p:cNvSpPr/>
            <p:nvPr/>
          </p:nvSpPr>
          <p:spPr>
            <a:xfrm>
              <a:off x="4434098" y="4361624"/>
              <a:ext cx="406419"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DQ12</a:t>
              </a:r>
              <a:endParaRPr lang="en-US" sz="1000" b="1" dirty="0">
                <a:solidFill>
                  <a:schemeClr val="tx1"/>
                </a:solidFill>
                <a:latin typeface="Times New Roman"/>
                <a:cs typeface="Times New Roman"/>
              </a:endParaRPr>
            </a:p>
          </p:txBody>
        </p:sp>
        <p:sp>
          <p:nvSpPr>
            <p:cNvPr id="67" name="TextBox 66"/>
            <p:cNvSpPr txBox="1"/>
            <p:nvPr/>
          </p:nvSpPr>
          <p:spPr>
            <a:xfrm>
              <a:off x="2639709" y="1515885"/>
              <a:ext cx="383912" cy="341802"/>
            </a:xfrm>
            <a:prstGeom prst="rect">
              <a:avLst/>
            </a:prstGeom>
            <a:noFill/>
          </p:spPr>
          <p:txBody>
            <a:bodyPr wrap="square" rtlCol="0">
              <a:spAutoFit/>
            </a:bodyPr>
            <a:lstStyle/>
            <a:p>
              <a:r>
                <a:rPr lang="en-US" sz="1000" b="1" dirty="0" smtClean="0">
                  <a:latin typeface="Times New Roman"/>
                  <a:cs typeface="Times New Roman"/>
                </a:rPr>
                <a:t>L3</a:t>
              </a:r>
              <a:endParaRPr lang="en-US" sz="1000" b="1" dirty="0">
                <a:latin typeface="Times New Roman"/>
                <a:cs typeface="Times New Roman"/>
              </a:endParaRPr>
            </a:p>
          </p:txBody>
        </p:sp>
        <p:sp>
          <p:nvSpPr>
            <p:cNvPr id="68" name="TextBox 67"/>
            <p:cNvSpPr txBox="1"/>
            <p:nvPr/>
          </p:nvSpPr>
          <p:spPr>
            <a:xfrm>
              <a:off x="2639709" y="1998170"/>
              <a:ext cx="396531" cy="341802"/>
            </a:xfrm>
            <a:prstGeom prst="rect">
              <a:avLst/>
            </a:prstGeom>
            <a:noFill/>
          </p:spPr>
          <p:txBody>
            <a:bodyPr wrap="square" rtlCol="0">
              <a:spAutoFit/>
            </a:bodyPr>
            <a:lstStyle/>
            <a:p>
              <a:r>
                <a:rPr lang="en-US" sz="1000" b="1" dirty="0" smtClean="0">
                  <a:latin typeface="Times New Roman"/>
                  <a:cs typeface="Times New Roman"/>
                </a:rPr>
                <a:t>L4</a:t>
              </a:r>
              <a:endParaRPr lang="en-US" sz="1000" b="1" dirty="0">
                <a:latin typeface="Times New Roman"/>
                <a:cs typeface="Times New Roman"/>
              </a:endParaRPr>
            </a:p>
          </p:txBody>
        </p:sp>
        <p:sp>
          <p:nvSpPr>
            <p:cNvPr id="71" name="TextBox 70"/>
            <p:cNvSpPr txBox="1"/>
            <p:nvPr/>
          </p:nvSpPr>
          <p:spPr>
            <a:xfrm>
              <a:off x="5463949" y="2009894"/>
              <a:ext cx="348900" cy="555430"/>
            </a:xfrm>
            <a:prstGeom prst="rect">
              <a:avLst/>
            </a:prstGeom>
            <a:noFill/>
          </p:spPr>
          <p:txBody>
            <a:bodyPr wrap="square" rtlCol="0">
              <a:spAutoFit/>
            </a:bodyPr>
            <a:lstStyle/>
            <a:p>
              <a:r>
                <a:rPr lang="en-US" sz="1000" b="1" dirty="0" smtClean="0">
                  <a:latin typeface="Times New Roman"/>
                  <a:cs typeface="Times New Roman"/>
                </a:rPr>
                <a:t>L6</a:t>
              </a:r>
              <a:endParaRPr lang="en-US" sz="1000" b="1" dirty="0">
                <a:latin typeface="Times New Roman"/>
                <a:cs typeface="Times New Roman"/>
              </a:endParaRPr>
            </a:p>
          </p:txBody>
        </p:sp>
        <p:sp>
          <p:nvSpPr>
            <p:cNvPr id="85" name="TextBox 84"/>
            <p:cNvSpPr txBox="1"/>
            <p:nvPr/>
          </p:nvSpPr>
          <p:spPr>
            <a:xfrm>
              <a:off x="3021499" y="2511817"/>
              <a:ext cx="361897" cy="341802"/>
            </a:xfrm>
            <a:prstGeom prst="rect">
              <a:avLst/>
            </a:prstGeom>
            <a:noFill/>
          </p:spPr>
          <p:txBody>
            <a:bodyPr wrap="square" rtlCol="0">
              <a:spAutoFit/>
            </a:bodyPr>
            <a:lstStyle/>
            <a:p>
              <a:r>
                <a:rPr lang="en-US" sz="1000" b="1" dirty="0" smtClean="0">
                  <a:latin typeface="Times New Roman"/>
                  <a:cs typeface="Times New Roman"/>
                </a:rPr>
                <a:t>L4</a:t>
              </a:r>
              <a:endParaRPr lang="en-US" sz="1000" b="1" dirty="0">
                <a:latin typeface="Times New Roman"/>
                <a:cs typeface="Times New Roman"/>
              </a:endParaRPr>
            </a:p>
          </p:txBody>
        </p:sp>
        <p:sp>
          <p:nvSpPr>
            <p:cNvPr id="87" name="TextBox 86"/>
            <p:cNvSpPr txBox="1"/>
            <p:nvPr/>
          </p:nvSpPr>
          <p:spPr>
            <a:xfrm>
              <a:off x="2481078" y="3037630"/>
              <a:ext cx="392507" cy="341802"/>
            </a:xfrm>
            <a:prstGeom prst="rect">
              <a:avLst/>
            </a:prstGeom>
            <a:noFill/>
          </p:spPr>
          <p:txBody>
            <a:bodyPr wrap="square" rtlCol="0">
              <a:spAutoFit/>
            </a:bodyPr>
            <a:lstStyle/>
            <a:p>
              <a:r>
                <a:rPr lang="en-US" sz="1000" b="1" dirty="0" smtClean="0">
                  <a:latin typeface="Times New Roman"/>
                  <a:cs typeface="Times New Roman"/>
                </a:rPr>
                <a:t>L4</a:t>
              </a:r>
              <a:endParaRPr lang="en-US" sz="1000" b="1" dirty="0">
                <a:latin typeface="Times New Roman"/>
                <a:cs typeface="Times New Roman"/>
              </a:endParaRPr>
            </a:p>
          </p:txBody>
        </p:sp>
        <p:sp>
          <p:nvSpPr>
            <p:cNvPr id="89" name="TextBox 88"/>
            <p:cNvSpPr txBox="1"/>
            <p:nvPr/>
          </p:nvSpPr>
          <p:spPr>
            <a:xfrm>
              <a:off x="4931489" y="2895943"/>
              <a:ext cx="362257" cy="341802"/>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sp>
          <p:nvSpPr>
            <p:cNvPr id="91" name="TextBox 90"/>
            <p:cNvSpPr txBox="1"/>
            <p:nvPr/>
          </p:nvSpPr>
          <p:spPr>
            <a:xfrm>
              <a:off x="4355998" y="2533026"/>
              <a:ext cx="420817" cy="341802"/>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cxnSp>
          <p:nvCxnSpPr>
            <p:cNvPr id="93" name="Straight Connector 92"/>
            <p:cNvCxnSpPr>
              <a:stCxn id="70" idx="6"/>
              <a:endCxn id="19" idx="2"/>
            </p:cNvCxnSpPr>
            <p:nvPr/>
          </p:nvCxnSpPr>
          <p:spPr>
            <a:xfrm>
              <a:off x="4081265" y="3100087"/>
              <a:ext cx="319757" cy="58546"/>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3629171" y="2546855"/>
              <a:ext cx="372418" cy="341802"/>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sp>
          <p:nvSpPr>
            <p:cNvPr id="97" name="TextBox 96"/>
            <p:cNvSpPr txBox="1"/>
            <p:nvPr/>
          </p:nvSpPr>
          <p:spPr>
            <a:xfrm>
              <a:off x="4076297" y="2853479"/>
              <a:ext cx="413365" cy="341802"/>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sp>
          <p:nvSpPr>
            <p:cNvPr id="103" name="TextBox 102"/>
            <p:cNvSpPr txBox="1"/>
            <p:nvPr/>
          </p:nvSpPr>
          <p:spPr>
            <a:xfrm>
              <a:off x="2528112" y="2524435"/>
              <a:ext cx="440568" cy="341802"/>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sp>
          <p:nvSpPr>
            <p:cNvPr id="127" name="TextBox 126"/>
            <p:cNvSpPr txBox="1"/>
            <p:nvPr/>
          </p:nvSpPr>
          <p:spPr>
            <a:xfrm>
              <a:off x="4566407" y="3352178"/>
              <a:ext cx="401044" cy="341802"/>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sp>
          <p:nvSpPr>
            <p:cNvPr id="130" name="TextBox 129"/>
            <p:cNvSpPr txBox="1"/>
            <p:nvPr/>
          </p:nvSpPr>
          <p:spPr>
            <a:xfrm>
              <a:off x="3952875" y="3472881"/>
              <a:ext cx="370537" cy="341802"/>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sp>
          <p:nvSpPr>
            <p:cNvPr id="132" name="TextBox 131"/>
            <p:cNvSpPr txBox="1"/>
            <p:nvPr/>
          </p:nvSpPr>
          <p:spPr>
            <a:xfrm>
              <a:off x="3241770" y="2467188"/>
              <a:ext cx="388890" cy="341802"/>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sp>
          <p:nvSpPr>
            <p:cNvPr id="135" name="TextBox 134"/>
            <p:cNvSpPr txBox="1"/>
            <p:nvPr/>
          </p:nvSpPr>
          <p:spPr>
            <a:xfrm>
              <a:off x="4611844" y="4081714"/>
              <a:ext cx="401376" cy="341802"/>
            </a:xfrm>
            <a:prstGeom prst="rect">
              <a:avLst/>
            </a:prstGeom>
            <a:noFill/>
          </p:spPr>
          <p:txBody>
            <a:bodyPr wrap="square" rtlCol="0">
              <a:spAutoFit/>
            </a:bodyPr>
            <a:lstStyle/>
            <a:p>
              <a:r>
                <a:rPr lang="en-US" sz="1000" b="1" dirty="0" smtClean="0">
                  <a:latin typeface="Times New Roman"/>
                  <a:cs typeface="Times New Roman"/>
                </a:rPr>
                <a:t>L5</a:t>
              </a:r>
              <a:endParaRPr lang="en-US" sz="1000" b="1" dirty="0">
                <a:latin typeface="Times New Roman"/>
                <a:cs typeface="Times New Roman"/>
              </a:endParaRPr>
            </a:p>
          </p:txBody>
        </p:sp>
        <p:cxnSp>
          <p:nvCxnSpPr>
            <p:cNvPr id="101" name="Straight Arrow Connector 100"/>
            <p:cNvCxnSpPr>
              <a:stCxn id="52" idx="3"/>
              <a:endCxn id="177" idx="2"/>
            </p:cNvCxnSpPr>
            <p:nvPr/>
          </p:nvCxnSpPr>
          <p:spPr>
            <a:xfrm>
              <a:off x="2498162" y="2185151"/>
              <a:ext cx="616771" cy="48949"/>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H="1">
              <a:off x="4629274" y="1759576"/>
              <a:ext cx="1112320" cy="276089"/>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5288523" y="1575870"/>
              <a:ext cx="352732" cy="555430"/>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cxnSp>
          <p:nvCxnSpPr>
            <p:cNvPr id="143" name="Straight Arrow Connector 142"/>
            <p:cNvCxnSpPr>
              <a:stCxn id="54" idx="3"/>
              <a:endCxn id="12" idx="1"/>
            </p:cNvCxnSpPr>
            <p:nvPr/>
          </p:nvCxnSpPr>
          <p:spPr>
            <a:xfrm>
              <a:off x="2498162" y="1725203"/>
              <a:ext cx="1330466" cy="342148"/>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70" idx="2"/>
              <a:endCxn id="15" idx="6"/>
            </p:cNvCxnSpPr>
            <p:nvPr/>
          </p:nvCxnSpPr>
          <p:spPr>
            <a:xfrm flipH="1">
              <a:off x="3288877" y="3100087"/>
              <a:ext cx="348440" cy="167389"/>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sp>
          <p:nvSpPr>
            <p:cNvPr id="182" name="TextBox 181"/>
            <p:cNvSpPr txBox="1"/>
            <p:nvPr/>
          </p:nvSpPr>
          <p:spPr>
            <a:xfrm>
              <a:off x="3272535" y="3020314"/>
              <a:ext cx="395922" cy="341802"/>
            </a:xfrm>
            <a:prstGeom prst="rect">
              <a:avLst/>
            </a:prstGeom>
            <a:noFill/>
          </p:spPr>
          <p:txBody>
            <a:bodyPr wrap="square" rtlCol="0">
              <a:spAutoFit/>
            </a:bodyPr>
            <a:lstStyle/>
            <a:p>
              <a:r>
                <a:rPr lang="en-US" sz="1000" b="1" dirty="0" smtClean="0">
                  <a:latin typeface="Times New Roman"/>
                  <a:cs typeface="Times New Roman"/>
                </a:rPr>
                <a:t>L4</a:t>
              </a:r>
              <a:endParaRPr lang="en-US" sz="1000" b="1" dirty="0">
                <a:latin typeface="Times New Roman"/>
                <a:cs typeface="Times New Roman"/>
              </a:endParaRPr>
            </a:p>
          </p:txBody>
        </p:sp>
        <p:sp>
          <p:nvSpPr>
            <p:cNvPr id="247" name="Rectangle 246"/>
            <p:cNvSpPr/>
            <p:nvPr/>
          </p:nvSpPr>
          <p:spPr>
            <a:xfrm>
              <a:off x="4844971" y="951479"/>
              <a:ext cx="404952"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OQ1</a:t>
              </a:r>
              <a:endParaRPr lang="en-US" sz="1000" b="1" dirty="0">
                <a:solidFill>
                  <a:schemeClr val="tx1"/>
                </a:solidFill>
                <a:latin typeface="Times New Roman"/>
                <a:cs typeface="Times New Roman"/>
              </a:endParaRPr>
            </a:p>
          </p:txBody>
        </p:sp>
        <p:sp>
          <p:nvSpPr>
            <p:cNvPr id="248" name="Rectangle 247"/>
            <p:cNvSpPr/>
            <p:nvPr/>
          </p:nvSpPr>
          <p:spPr>
            <a:xfrm>
              <a:off x="4273361" y="951479"/>
              <a:ext cx="407794"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OQ2</a:t>
              </a:r>
              <a:endParaRPr lang="en-US" sz="1000" b="1" dirty="0">
                <a:solidFill>
                  <a:schemeClr val="tx1"/>
                </a:solidFill>
                <a:latin typeface="Times New Roman"/>
                <a:cs typeface="Times New Roman"/>
              </a:endParaRPr>
            </a:p>
          </p:txBody>
        </p:sp>
        <p:sp>
          <p:nvSpPr>
            <p:cNvPr id="249" name="Rectangle 248"/>
            <p:cNvSpPr/>
            <p:nvPr/>
          </p:nvSpPr>
          <p:spPr>
            <a:xfrm>
              <a:off x="2850665" y="951479"/>
              <a:ext cx="420298"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OQ4</a:t>
              </a:r>
              <a:endParaRPr lang="en-US" sz="1000" b="1" dirty="0">
                <a:solidFill>
                  <a:schemeClr val="tx1"/>
                </a:solidFill>
                <a:latin typeface="Times New Roman"/>
                <a:cs typeface="Times New Roman"/>
              </a:endParaRPr>
            </a:p>
          </p:txBody>
        </p:sp>
        <p:sp>
          <p:nvSpPr>
            <p:cNvPr id="250" name="Rectangle 249"/>
            <p:cNvSpPr/>
            <p:nvPr/>
          </p:nvSpPr>
          <p:spPr>
            <a:xfrm>
              <a:off x="3631095" y="951479"/>
              <a:ext cx="434640"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OQ3</a:t>
              </a:r>
              <a:endParaRPr lang="en-US" sz="1000" b="1" dirty="0">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47447" y="1410942"/>
              <a:ext cx="150721" cy="62989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endCxn id="8" idx="0"/>
            </p:cNvCxnSpPr>
            <p:nvPr/>
          </p:nvCxnSpPr>
          <p:spPr>
            <a:xfrm>
              <a:off x="4527685" y="1400028"/>
              <a:ext cx="77445" cy="628943"/>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a:endCxn id="12" idx="0"/>
            </p:cNvCxnSpPr>
            <p:nvPr/>
          </p:nvCxnSpPr>
          <p:spPr>
            <a:xfrm>
              <a:off x="3912058" y="1400028"/>
              <a:ext cx="64939" cy="60898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a:endCxn id="177" idx="0"/>
            </p:cNvCxnSpPr>
            <p:nvPr/>
          </p:nvCxnSpPr>
          <p:spPr>
            <a:xfrm>
              <a:off x="3066903" y="1400028"/>
              <a:ext cx="257855" cy="64081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286" name="Rectangle 285"/>
            <p:cNvSpPr/>
            <p:nvPr/>
          </p:nvSpPr>
          <p:spPr>
            <a:xfrm>
              <a:off x="2896173" y="4354444"/>
              <a:ext cx="447966" cy="31915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DQ14</a:t>
              </a:r>
              <a:endParaRPr lang="en-US" sz="1000" b="1" dirty="0">
                <a:solidFill>
                  <a:schemeClr val="tx1"/>
                </a:solidFill>
                <a:latin typeface="Times New Roman"/>
                <a:cs typeface="Times New Roman"/>
              </a:endParaRPr>
            </a:p>
          </p:txBody>
        </p:sp>
        <p:sp>
          <p:nvSpPr>
            <p:cNvPr id="287" name="Rectangle 286"/>
            <p:cNvSpPr/>
            <p:nvPr/>
          </p:nvSpPr>
          <p:spPr>
            <a:xfrm>
              <a:off x="3682755" y="4361624"/>
              <a:ext cx="398511"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Times New Roman"/>
                  <a:cs typeface="Times New Roman"/>
                </a:rPr>
                <a:t>DQ13</a:t>
              </a:r>
              <a:endParaRPr lang="en-US" sz="1000" b="1" dirty="0">
                <a:solidFill>
                  <a:schemeClr val="tx1"/>
                </a:solidFill>
                <a:latin typeface="Times New Roman"/>
                <a:cs typeface="Times New Roman"/>
              </a:endParaRPr>
            </a:p>
          </p:txBody>
        </p:sp>
        <p:cxnSp>
          <p:nvCxnSpPr>
            <p:cNvPr id="288" name="Straight Connector 287"/>
            <p:cNvCxnSpPr>
              <a:stCxn id="286" idx="0"/>
              <a:endCxn id="15" idx="4"/>
            </p:cNvCxnSpPr>
            <p:nvPr/>
          </p:nvCxnSpPr>
          <p:spPr>
            <a:xfrm flipH="1" flipV="1">
              <a:off x="3066903" y="3467363"/>
              <a:ext cx="53253" cy="88708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a:stCxn id="287" idx="0"/>
              <a:endCxn id="70" idx="4"/>
            </p:cNvCxnSpPr>
            <p:nvPr/>
          </p:nvCxnSpPr>
          <p:spPr>
            <a:xfrm flipH="1" flipV="1">
              <a:off x="3859291" y="3299974"/>
              <a:ext cx="22720" cy="106165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297" name="TextBox 296"/>
            <p:cNvSpPr txBox="1"/>
            <p:nvPr/>
          </p:nvSpPr>
          <p:spPr>
            <a:xfrm>
              <a:off x="2830530" y="3896385"/>
              <a:ext cx="377635" cy="341802"/>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sp>
          <p:nvSpPr>
            <p:cNvPr id="298" name="TextBox 297"/>
            <p:cNvSpPr txBox="1"/>
            <p:nvPr/>
          </p:nvSpPr>
          <p:spPr>
            <a:xfrm>
              <a:off x="3617806" y="3943660"/>
              <a:ext cx="371726" cy="341802"/>
            </a:xfrm>
            <a:prstGeom prst="rect">
              <a:avLst/>
            </a:prstGeom>
            <a:noFill/>
          </p:spPr>
          <p:txBody>
            <a:bodyPr wrap="square" rtlCol="0">
              <a:spAutoFit/>
            </a:bodyPr>
            <a:lstStyle/>
            <a:p>
              <a:r>
                <a:rPr lang="en-US" sz="1000" b="1" dirty="0" smtClean="0">
                  <a:latin typeface="Times New Roman"/>
                  <a:cs typeface="Times New Roman"/>
                </a:rPr>
                <a:t>L2</a:t>
              </a:r>
              <a:endParaRPr lang="en-US" sz="1000" b="1" dirty="0">
                <a:latin typeface="Times New Roman"/>
                <a:cs typeface="Times New Roman"/>
              </a:endParaRPr>
            </a:p>
          </p:txBody>
        </p:sp>
      </p:grpSp>
      <p:graphicFrame>
        <p:nvGraphicFramePr>
          <p:cNvPr id="98" name="Table 97"/>
          <p:cNvGraphicFramePr>
            <a:graphicFrameLocks noGrp="1"/>
          </p:cNvGraphicFramePr>
          <p:nvPr>
            <p:extLst/>
          </p:nvPr>
        </p:nvGraphicFramePr>
        <p:xfrm>
          <a:off x="4396675" y="1041651"/>
          <a:ext cx="4343400" cy="2021840"/>
        </p:xfrm>
        <a:graphic>
          <a:graphicData uri="http://schemas.openxmlformats.org/drawingml/2006/table">
            <a:tbl>
              <a:tblPr firstRow="1" firstCol="1" bandRow="1">
                <a:tableStyleId>{5C22544A-7EE6-4342-B048-85BDC9FD1C3A}</a:tableStyleId>
              </a:tblPr>
              <a:tblGrid>
                <a:gridCol w="1494592">
                  <a:extLst>
                    <a:ext uri="{9D8B030D-6E8A-4147-A177-3AD203B41FA5}">
                      <a16:colId xmlns:a16="http://schemas.microsoft.com/office/drawing/2014/main" val="20000"/>
                    </a:ext>
                  </a:extLst>
                </a:gridCol>
                <a:gridCol w="940075">
                  <a:extLst>
                    <a:ext uri="{9D8B030D-6E8A-4147-A177-3AD203B41FA5}">
                      <a16:colId xmlns:a16="http://schemas.microsoft.com/office/drawing/2014/main" val="20001"/>
                    </a:ext>
                  </a:extLst>
                </a:gridCol>
                <a:gridCol w="720301">
                  <a:extLst>
                    <a:ext uri="{9D8B030D-6E8A-4147-A177-3AD203B41FA5}">
                      <a16:colId xmlns:a16="http://schemas.microsoft.com/office/drawing/2014/main" val="20002"/>
                    </a:ext>
                  </a:extLst>
                </a:gridCol>
                <a:gridCol w="1188432">
                  <a:extLst>
                    <a:ext uri="{9D8B030D-6E8A-4147-A177-3AD203B41FA5}">
                      <a16:colId xmlns:a16="http://schemas.microsoft.com/office/drawing/2014/main" val="20003"/>
                    </a:ext>
                  </a:extLst>
                </a:gridCol>
              </a:tblGrid>
              <a:tr h="136254">
                <a:tc>
                  <a:txBody>
                    <a:bodyPr/>
                    <a:lstStyle/>
                    <a:p>
                      <a:pPr marL="0" marR="0" algn="ctr">
                        <a:spcBef>
                          <a:spcPts val="0"/>
                        </a:spcBef>
                        <a:spcAft>
                          <a:spcPts val="0"/>
                        </a:spcAft>
                      </a:pPr>
                      <a:r>
                        <a:rPr lang="en-US" sz="1200">
                          <a:effectLst/>
                        </a:rPr>
                        <a:t>Type of Questions</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dirty="0">
                          <a:effectLst/>
                        </a:rPr>
                        <a:t>Type of Estimated Skill</a:t>
                      </a:r>
                      <a:endParaRPr lang="en-US" sz="11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Bloom Link</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Concepts Counting</a:t>
                      </a:r>
                      <a:endParaRPr lang="en-US" sz="11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9144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dirty="0">
                          <a:effectLst/>
                        </a:rPr>
                        <a:t>1</a:t>
                      </a:r>
                      <a:endParaRPr lang="en-US" sz="1100" dirty="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ar-SA" sz="1200" dirty="0" smtClean="0">
                          <a:effectLst/>
                        </a:rPr>
                        <a:t>1</a:t>
                      </a:r>
                      <a:endParaRPr lang="en-US" sz="1100" dirty="0">
                        <a:effectLst/>
                        <a:latin typeface="Times New Roman" charset="0"/>
                        <a:ea typeface="Times New Roman" charset="0"/>
                      </a:endParaRPr>
                    </a:p>
                  </a:txBody>
                  <a:tcPr marL="0" marR="0" marT="0" marB="0"/>
                </a:tc>
                <a:extLst>
                  <a:ext uri="{0D108BD9-81ED-4DB2-BD59-A6C34878D82A}">
                    <a16:rowId xmlns:a16="http://schemas.microsoft.com/office/drawing/2014/main" val="10006"/>
                  </a:ext>
                </a:extLst>
              </a:tr>
              <a:tr h="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7"/>
                  </a:ext>
                </a:extLst>
              </a:tr>
              <a:tr h="19304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dirty="0">
                          <a:effectLst/>
                        </a:rPr>
                        <a:t>D</a:t>
                      </a:r>
                      <a:endParaRPr lang="en-US" sz="1100"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8"/>
                  </a:ext>
                </a:extLst>
              </a:tr>
              <a:tr h="16637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P</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dirty="0">
                          <a:effectLst/>
                        </a:rPr>
                        <a:t>1</a:t>
                      </a:r>
                      <a:endParaRPr lang="en-US" sz="1100" dirty="0">
                        <a:effectLst/>
                        <a:latin typeface="Times New Roman" charset="0"/>
                        <a:ea typeface="Times New Roman" charset="0"/>
                      </a:endParaRPr>
                    </a:p>
                  </a:txBody>
                  <a:tcPr marL="0" marR="0" marT="0" marB="0"/>
                </a:tc>
                <a:extLst>
                  <a:ext uri="{0D108BD9-81ED-4DB2-BD59-A6C34878D82A}">
                    <a16:rowId xmlns:a16="http://schemas.microsoft.com/office/drawing/2014/main" val="10009"/>
                  </a:ext>
                </a:extLst>
              </a:tr>
            </a:tbl>
          </a:graphicData>
        </a:graphic>
      </p:graphicFrame>
      <p:sp>
        <p:nvSpPr>
          <p:cNvPr id="99" name="Rectangle 98"/>
          <p:cNvSpPr/>
          <p:nvPr/>
        </p:nvSpPr>
        <p:spPr>
          <a:xfrm>
            <a:off x="4396675" y="395321"/>
            <a:ext cx="4709540" cy="646330"/>
          </a:xfrm>
          <a:prstGeom prst="rect">
            <a:avLst/>
          </a:prstGeom>
        </p:spPr>
        <p:txBody>
          <a:bodyPr wrap="square">
            <a:spAutoFit/>
          </a:bodyPr>
          <a:lstStyle/>
          <a:p>
            <a:pPr algn="ctr" rtl="1"/>
            <a:r>
              <a:rPr lang="en-US" b="1" dirty="0">
                <a:latin typeface="Times New Roman" charset="0"/>
                <a:ea typeface="Times New Roman" charset="0"/>
              </a:rPr>
              <a:t>Counting skills result according </a:t>
            </a:r>
            <a:r>
              <a:rPr lang="en-US" b="1" dirty="0" smtClean="0">
                <a:latin typeface="Times New Roman" charset="0"/>
                <a:ea typeface="Times New Roman" charset="0"/>
              </a:rPr>
              <a:t>to the related questions in the figure</a:t>
            </a:r>
            <a:r>
              <a:rPr lang="ar-SA" b="1" dirty="0" smtClean="0">
                <a:latin typeface="Times New Roman" charset="0"/>
                <a:ea typeface="Times New Roman" charset="0"/>
              </a:rPr>
              <a:t> </a:t>
            </a:r>
            <a:r>
              <a:rPr lang="en-US" b="1" dirty="0" smtClean="0">
                <a:latin typeface="Times New Roman" charset="0"/>
                <a:ea typeface="Times New Roman" charset="0"/>
              </a:rPr>
              <a:t> </a:t>
            </a:r>
            <a:endParaRPr lang="en-US" dirty="0"/>
          </a:p>
        </p:txBody>
      </p:sp>
      <p:graphicFrame>
        <p:nvGraphicFramePr>
          <p:cNvPr id="100" name="Table 99"/>
          <p:cNvGraphicFramePr>
            <a:graphicFrameLocks noGrp="1"/>
          </p:cNvGraphicFramePr>
          <p:nvPr>
            <p:extLst/>
          </p:nvPr>
        </p:nvGraphicFramePr>
        <p:xfrm>
          <a:off x="4447475" y="3880274"/>
          <a:ext cx="4292600" cy="2712720"/>
        </p:xfrm>
        <a:graphic>
          <a:graphicData uri="http://schemas.openxmlformats.org/drawingml/2006/table">
            <a:tbl>
              <a:tblPr firstRow="1" firstCol="1" bandRow="1">
                <a:tableStyleId>{5C22544A-7EE6-4342-B048-85BDC9FD1C3A}</a:tableStyleId>
              </a:tblPr>
              <a:tblGrid>
                <a:gridCol w="1357462">
                  <a:extLst>
                    <a:ext uri="{9D8B030D-6E8A-4147-A177-3AD203B41FA5}">
                      <a16:colId xmlns:a16="http://schemas.microsoft.com/office/drawing/2014/main" val="20000"/>
                    </a:ext>
                  </a:extLst>
                </a:gridCol>
                <a:gridCol w="343966">
                  <a:extLst>
                    <a:ext uri="{9D8B030D-6E8A-4147-A177-3AD203B41FA5}">
                      <a16:colId xmlns:a16="http://schemas.microsoft.com/office/drawing/2014/main" val="20001"/>
                    </a:ext>
                  </a:extLst>
                </a:gridCol>
                <a:gridCol w="759646">
                  <a:extLst>
                    <a:ext uri="{9D8B030D-6E8A-4147-A177-3AD203B41FA5}">
                      <a16:colId xmlns:a16="http://schemas.microsoft.com/office/drawing/2014/main" val="20002"/>
                    </a:ext>
                  </a:extLst>
                </a:gridCol>
                <a:gridCol w="1079496">
                  <a:extLst>
                    <a:ext uri="{9D8B030D-6E8A-4147-A177-3AD203B41FA5}">
                      <a16:colId xmlns:a16="http://schemas.microsoft.com/office/drawing/2014/main" val="20003"/>
                    </a:ext>
                  </a:extLst>
                </a:gridCol>
                <a:gridCol w="752030">
                  <a:extLst>
                    <a:ext uri="{9D8B030D-6E8A-4147-A177-3AD203B41FA5}">
                      <a16:colId xmlns:a16="http://schemas.microsoft.com/office/drawing/2014/main" val="20004"/>
                    </a:ext>
                  </a:extLst>
                </a:gridCol>
              </a:tblGrid>
              <a:tr h="288290">
                <a:tc>
                  <a:txBody>
                    <a:bodyPr/>
                    <a:lstStyle/>
                    <a:p>
                      <a:pPr marL="0" marR="0" algn="ctr">
                        <a:spcBef>
                          <a:spcPts val="0"/>
                        </a:spcBef>
                        <a:spcAft>
                          <a:spcPts val="0"/>
                        </a:spcAft>
                      </a:pPr>
                      <a:r>
                        <a:rPr lang="en-US" sz="1100">
                          <a:effectLst/>
                        </a:rPr>
                        <a:t>Relation Type</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C#</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Level#</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dirty="0">
                          <a:effectLst/>
                        </a:rPr>
                        <a:t>Related OQ</a:t>
                      </a:r>
                      <a:endParaRPr lang="en-US" sz="1100" b="1" dirty="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dirty="0">
                          <a:effectLst/>
                        </a:rPr>
                        <a:t>Related DQ</a:t>
                      </a:r>
                      <a:endParaRPr lang="en-US" sz="1100" b="1" dirty="0">
                        <a:effectLst/>
                        <a:latin typeface="Times New Roman" charset="0"/>
                        <a:ea typeface="Times New Roman" charset="0"/>
                      </a:endParaRPr>
                    </a:p>
                  </a:txBody>
                  <a:tcPr marL="68580" marR="68580" marT="0" marB="0"/>
                </a:tc>
                <a:extLst>
                  <a:ext uri="{0D108BD9-81ED-4DB2-BD59-A6C34878D82A}">
                    <a16:rowId xmlns:a16="http://schemas.microsoft.com/office/drawing/2014/main" val="10000"/>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dirty="0">
                          <a:effectLst/>
                        </a:rPr>
                        <a:t>6</a:t>
                      </a:r>
                      <a:endParaRPr lang="en-US" sz="1100" dirty="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dirty="0">
                          <a:effectLst/>
                        </a:rPr>
                        <a:t>1</a:t>
                      </a:r>
                      <a:endParaRPr lang="en-US" sz="1100" dirty="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1"/>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2"/>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3"/>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dirty="0">
                          <a:effectLst/>
                        </a:rPr>
                        <a:t>4</a:t>
                      </a:r>
                      <a:endParaRPr lang="en-US" sz="1100" dirty="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4"/>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9</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5"/>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6"/>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14</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7"/>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10</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8"/>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11</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9"/>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9 &amp; 10</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0"/>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11 &amp; 13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1"/>
                  </a:ext>
                </a:extLst>
              </a:tr>
              <a:tr h="180340">
                <a:tc>
                  <a:txBody>
                    <a:bodyPr/>
                    <a:lstStyle/>
                    <a:p>
                      <a:pPr marL="0" marR="0">
                        <a:spcBef>
                          <a:spcPts val="0"/>
                        </a:spcBef>
                        <a:spcAft>
                          <a:spcPts val="0"/>
                        </a:spcAft>
                      </a:pPr>
                      <a:r>
                        <a:rPr lang="en-US" sz="1200">
                          <a:effectLst/>
                        </a:rPr>
                        <a:t>P</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9 &amp;12</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2"/>
                  </a:ext>
                </a:extLst>
              </a:tr>
              <a:tr h="180340">
                <a:tc>
                  <a:txBody>
                    <a:bodyPr/>
                    <a:lstStyle/>
                    <a:p>
                      <a:pPr marL="0" marR="0">
                        <a:spcBef>
                          <a:spcPts val="0"/>
                        </a:spcBef>
                        <a:spcAft>
                          <a:spcPts val="0"/>
                        </a:spcAft>
                      </a:pPr>
                      <a:r>
                        <a:rPr lang="en-US" sz="1200" dirty="0">
                          <a:effectLst/>
                        </a:rPr>
                        <a:t>P</a:t>
                      </a:r>
                      <a:endParaRPr lang="en-US" sz="1100" b="1" dirty="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dirty="0">
                          <a:effectLst/>
                        </a:rPr>
                        <a:t>11&amp;12</a:t>
                      </a:r>
                      <a:endParaRPr lang="en-US" sz="1100" dirty="0">
                        <a:effectLst/>
                        <a:latin typeface="Times New Roman" charset="0"/>
                        <a:ea typeface="Times New Roman" charset="0"/>
                      </a:endParaRPr>
                    </a:p>
                  </a:txBody>
                  <a:tcPr marL="68580" marR="68580" marT="0" marB="0"/>
                </a:tc>
                <a:extLst>
                  <a:ext uri="{0D108BD9-81ED-4DB2-BD59-A6C34878D82A}">
                    <a16:rowId xmlns:a16="http://schemas.microsoft.com/office/drawing/2014/main" val="10013"/>
                  </a:ext>
                </a:extLst>
              </a:tr>
            </a:tbl>
          </a:graphicData>
        </a:graphic>
      </p:graphicFrame>
      <p:sp>
        <p:nvSpPr>
          <p:cNvPr id="102" name="Rectangle 101"/>
          <p:cNvSpPr/>
          <p:nvPr/>
        </p:nvSpPr>
        <p:spPr>
          <a:xfrm>
            <a:off x="4278329" y="3295953"/>
            <a:ext cx="4580092" cy="646331"/>
          </a:xfrm>
          <a:prstGeom prst="rect">
            <a:avLst/>
          </a:prstGeom>
        </p:spPr>
        <p:txBody>
          <a:bodyPr wrap="square">
            <a:spAutoFit/>
          </a:bodyPr>
          <a:lstStyle/>
          <a:p>
            <a:pPr algn="ctr"/>
            <a:r>
              <a:rPr lang="en-US" b="1" dirty="0">
                <a:latin typeface="Times New Roman" charset="0"/>
                <a:ea typeface="Times New Roman" charset="0"/>
                <a:cs typeface="Times New Roman" charset="0"/>
              </a:rPr>
              <a:t>The related questions that have to </a:t>
            </a:r>
            <a:r>
              <a:rPr lang="en-US" b="1" dirty="0" smtClean="0">
                <a:latin typeface="Times New Roman" charset="0"/>
                <a:ea typeface="Times New Roman" charset="0"/>
                <a:cs typeface="Times New Roman" charset="0"/>
              </a:rPr>
              <a:t>be</a:t>
            </a:r>
            <a:r>
              <a:rPr lang="ar-SA" b="1" dirty="0" smtClean="0">
                <a:latin typeface="Times New Roman" charset="0"/>
                <a:ea typeface="Times New Roman" charset="0"/>
                <a:cs typeface="Times New Roman" charset="0"/>
              </a:rPr>
              <a:t> </a:t>
            </a:r>
            <a:r>
              <a:rPr lang="en-US" b="1" dirty="0" smtClean="0">
                <a:latin typeface="Times New Roman" charset="0"/>
                <a:ea typeface="Times New Roman" charset="0"/>
                <a:cs typeface="Times New Roman" charset="0"/>
              </a:rPr>
              <a:t>matched</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p:txBody>
      </p:sp>
      <p:sp>
        <p:nvSpPr>
          <p:cNvPr id="3" name="Slide Number Placeholder 2"/>
          <p:cNvSpPr>
            <a:spLocks noGrp="1"/>
          </p:cNvSpPr>
          <p:nvPr>
            <p:ph type="sldNum" sz="quarter" idx="12"/>
          </p:nvPr>
        </p:nvSpPr>
        <p:spPr/>
        <p:txBody>
          <a:bodyPr/>
          <a:lstStyle/>
          <a:p>
            <a:fld id="{B38F3DF5-46B4-354D-BEB6-FC8B3F9E8E19}" type="slidenum">
              <a:rPr lang="en-US" smtClean="0"/>
              <a:t>82</a:t>
            </a:fld>
            <a:endParaRPr lang="en-US" dirty="0"/>
          </a:p>
        </p:txBody>
      </p:sp>
    </p:spTree>
    <p:extLst>
      <p:ext uri="{BB962C8B-B14F-4D97-AF65-F5344CB8AC3E}">
        <p14:creationId xmlns:p14="http://schemas.microsoft.com/office/powerpoint/2010/main" val="1775614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Rectangle 98"/>
          <p:cNvSpPr/>
          <p:nvPr/>
        </p:nvSpPr>
        <p:spPr>
          <a:xfrm>
            <a:off x="4726564" y="532283"/>
            <a:ext cx="4379651" cy="738664"/>
          </a:xfrm>
          <a:prstGeom prst="rect">
            <a:avLst/>
          </a:prstGeom>
        </p:spPr>
        <p:txBody>
          <a:bodyPr wrap="square">
            <a:spAutoFit/>
          </a:bodyPr>
          <a:lstStyle/>
          <a:p>
            <a:pPr rtl="1"/>
            <a:r>
              <a:rPr lang="en-US" sz="1400" b="1" smtClean="0">
                <a:latin typeface="Times New Roman" charset="0"/>
                <a:ea typeface="Times New Roman" charset="0"/>
              </a:rPr>
              <a:t>The Estimation of the concepts &amp; the  Probability of knowing the estimated concepts</a:t>
            </a:r>
            <a:endParaRPr lang="en-US" sz="1400"/>
          </a:p>
          <a:p>
            <a:pPr algn="ctr" rtl="1"/>
            <a:r>
              <a:rPr lang="en-US" sz="1400" b="1" smtClean="0">
                <a:latin typeface="Times New Roman" charset="0"/>
                <a:ea typeface="Times New Roman" charset="0"/>
              </a:rPr>
              <a:t>The </a:t>
            </a:r>
            <a:r>
              <a:rPr lang="en-US" sz="1400" b="1">
                <a:solidFill>
                  <a:srgbClr val="FF0000"/>
                </a:solidFill>
                <a:latin typeface="Times New Roman" charset="0"/>
                <a:ea typeface="Times New Roman" charset="0"/>
              </a:rPr>
              <a:t>c</a:t>
            </a:r>
            <a:r>
              <a:rPr lang="en-US" sz="1400" b="1" smtClean="0">
                <a:solidFill>
                  <a:srgbClr val="FF0000"/>
                </a:solidFill>
                <a:latin typeface="Times New Roman" charset="0"/>
                <a:ea typeface="Times New Roman" charset="0"/>
              </a:rPr>
              <a:t>orrect response </a:t>
            </a:r>
            <a:r>
              <a:rPr lang="en-US" sz="1400" b="1" smtClean="0">
                <a:latin typeface="Times New Roman" charset="0"/>
                <a:ea typeface="Times New Roman" charset="0"/>
              </a:rPr>
              <a:t>to direct questions</a:t>
            </a:r>
          </a:p>
        </p:txBody>
      </p:sp>
      <p:graphicFrame>
        <p:nvGraphicFramePr>
          <p:cNvPr id="82" name="Table 81"/>
          <p:cNvGraphicFramePr>
            <a:graphicFrameLocks noGrp="1"/>
          </p:cNvGraphicFramePr>
          <p:nvPr>
            <p:extLst>
              <p:ext uri="{D42A27DB-BD31-4B8C-83A1-F6EECF244321}">
                <p14:modId xmlns:p14="http://schemas.microsoft.com/office/powerpoint/2010/main" val="1740817006"/>
              </p:ext>
            </p:extLst>
          </p:nvPr>
        </p:nvGraphicFramePr>
        <p:xfrm>
          <a:off x="4740472" y="1253386"/>
          <a:ext cx="4365743" cy="1299674"/>
        </p:xfrm>
        <a:graphic>
          <a:graphicData uri="http://schemas.openxmlformats.org/drawingml/2006/table">
            <a:tbl>
              <a:tblPr firstRow="1" firstCol="1" bandRow="1">
                <a:tableStyleId>{5C22544A-7EE6-4342-B048-85BDC9FD1C3A}</a:tableStyleId>
              </a:tblPr>
              <a:tblGrid>
                <a:gridCol w="471635">
                  <a:extLst>
                    <a:ext uri="{9D8B030D-6E8A-4147-A177-3AD203B41FA5}">
                      <a16:colId xmlns:a16="http://schemas.microsoft.com/office/drawing/2014/main" val="20000"/>
                    </a:ext>
                  </a:extLst>
                </a:gridCol>
                <a:gridCol w="549301">
                  <a:extLst>
                    <a:ext uri="{9D8B030D-6E8A-4147-A177-3AD203B41FA5}">
                      <a16:colId xmlns:a16="http://schemas.microsoft.com/office/drawing/2014/main" val="20001"/>
                    </a:ext>
                  </a:extLst>
                </a:gridCol>
                <a:gridCol w="499503">
                  <a:extLst>
                    <a:ext uri="{9D8B030D-6E8A-4147-A177-3AD203B41FA5}">
                      <a16:colId xmlns:a16="http://schemas.microsoft.com/office/drawing/2014/main" val="20002"/>
                    </a:ext>
                  </a:extLst>
                </a:gridCol>
                <a:gridCol w="607402">
                  <a:extLst>
                    <a:ext uri="{9D8B030D-6E8A-4147-A177-3AD203B41FA5}">
                      <a16:colId xmlns:a16="http://schemas.microsoft.com/office/drawing/2014/main" val="20003"/>
                    </a:ext>
                  </a:extLst>
                </a:gridCol>
                <a:gridCol w="663582">
                  <a:extLst>
                    <a:ext uri="{9D8B030D-6E8A-4147-A177-3AD203B41FA5}">
                      <a16:colId xmlns:a16="http://schemas.microsoft.com/office/drawing/2014/main" val="20004"/>
                    </a:ext>
                  </a:extLst>
                </a:gridCol>
                <a:gridCol w="564899">
                  <a:extLst>
                    <a:ext uri="{9D8B030D-6E8A-4147-A177-3AD203B41FA5}">
                      <a16:colId xmlns:a16="http://schemas.microsoft.com/office/drawing/2014/main" val="20005"/>
                    </a:ext>
                  </a:extLst>
                </a:gridCol>
                <a:gridCol w="1009421">
                  <a:extLst>
                    <a:ext uri="{9D8B030D-6E8A-4147-A177-3AD203B41FA5}">
                      <a16:colId xmlns:a16="http://schemas.microsoft.com/office/drawing/2014/main" val="20006"/>
                    </a:ext>
                  </a:extLst>
                </a:gridCol>
              </a:tblGrid>
              <a:tr h="690074">
                <a:tc>
                  <a:txBody>
                    <a:bodyPr/>
                    <a:lstStyle/>
                    <a:p>
                      <a:pPr marL="0" marR="0" algn="ctr">
                        <a:spcBef>
                          <a:spcPts val="0"/>
                        </a:spcBef>
                        <a:spcAft>
                          <a:spcPts val="0"/>
                        </a:spcAft>
                      </a:pPr>
                      <a:r>
                        <a:rPr lang="en-US" sz="1000" b="1" smtClean="0">
                          <a:effectLst/>
                          <a:latin typeface="Times New Roman" charset="0"/>
                          <a:ea typeface="Times New Roman" charset="0"/>
                        </a:rPr>
                        <a:t>Concept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Question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a:t>
                      </a:r>
                      <a:r>
                        <a:rPr lang="en-US" sz="1000" smtClean="0">
                          <a:effectLst/>
                        </a:rPr>
                        <a:t>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Estimated </a:t>
                      </a:r>
                      <a:r>
                        <a:rPr lang="en-US" sz="1000" smtClean="0">
                          <a:effectLst/>
                        </a:rPr>
                        <a:t>Concept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Probability</a:t>
                      </a:r>
                      <a:r>
                        <a:rPr lang="en-US" sz="1000" baseline="0" smtClean="0">
                          <a:effectLst/>
                        </a:rPr>
                        <a:t> </a:t>
                      </a:r>
                      <a:r>
                        <a:rPr lang="en-US" sz="1000" smtClean="0">
                          <a:effectLst/>
                        </a:rPr>
                        <a:t>by Method-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by Direct</a:t>
                      </a:r>
                      <a:r>
                        <a:rPr lang="en-US" sz="1000" baseline="0" smtClean="0">
                          <a:effectLst/>
                        </a:rPr>
                        <a:t> Question</a:t>
                      </a:r>
                      <a:r>
                        <a:rPr lang="en-US" sz="1000" smtClean="0">
                          <a:effectLst/>
                        </a:rPr>
                        <a:t> </a:t>
                      </a:r>
                      <a:r>
                        <a:rPr lang="en-US" sz="1000" err="1" smtClean="0">
                          <a:effectLst/>
                        </a:rPr>
                        <a:t>Pr</a:t>
                      </a:r>
                      <a:r>
                        <a:rPr lang="en-US" sz="1000" smtClean="0">
                          <a:effectLst/>
                        </a:rPr>
                        <a:t>(K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The actual probability by the Computation (using Bayes)</a:t>
                      </a:r>
                      <a:endParaRPr lang="en-US" sz="10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bl>
          </a:graphicData>
        </a:graphic>
      </p:graphicFrame>
      <p:grpSp>
        <p:nvGrpSpPr>
          <p:cNvPr id="183" name="Group 182"/>
          <p:cNvGrpSpPr/>
          <p:nvPr/>
        </p:nvGrpSpPr>
        <p:grpSpPr>
          <a:xfrm>
            <a:off x="670633" y="894257"/>
            <a:ext cx="3531754" cy="1208799"/>
            <a:chOff x="-141668" y="1114263"/>
            <a:chExt cx="3531754" cy="1208799"/>
          </a:xfrm>
        </p:grpSpPr>
        <p:cxnSp>
          <p:nvCxnSpPr>
            <p:cNvPr id="179" name="Elbow Connector 178"/>
            <p:cNvCxnSpPr>
              <a:stCxn id="247" idx="3"/>
              <a:endCxn id="9" idx="6"/>
            </p:cNvCxnSpPr>
            <p:nvPr/>
          </p:nvCxnSpPr>
          <p:spPr>
            <a:xfrm>
              <a:off x="2158549" y="1293586"/>
              <a:ext cx="59767" cy="814177"/>
            </a:xfrm>
            <a:prstGeom prst="bentConnector3">
              <a:avLst>
                <a:gd name="adj1" fmla="val 482485"/>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41668" y="1114263"/>
              <a:ext cx="3531754" cy="1208799"/>
              <a:chOff x="-141668" y="1114263"/>
              <a:chExt cx="3531754" cy="1208799"/>
            </a:xfrm>
          </p:grpSpPr>
          <p:grpSp>
            <p:nvGrpSpPr>
              <p:cNvPr id="2" name="Group 1"/>
              <p:cNvGrpSpPr/>
              <p:nvPr/>
            </p:nvGrpSpPr>
            <p:grpSpPr>
              <a:xfrm>
                <a:off x="847121" y="1114263"/>
                <a:ext cx="1371196" cy="1149526"/>
                <a:chOff x="4269040" y="951479"/>
                <a:chExt cx="1041034" cy="1472669"/>
              </a:xfrm>
            </p:grpSpPr>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C2</a:t>
                  </a:r>
                  <a:endParaRPr lang="en-US" sz="1000" b="1">
                    <a:solidFill>
                      <a:srgbClr val="000000"/>
                    </a:solidFill>
                    <a:latin typeface="Times New Roman"/>
                    <a:cs typeface="Times New Roman"/>
                  </a:endParaRPr>
                </a:p>
              </p:txBody>
            </p:sp>
            <p:sp>
              <p:nvSpPr>
                <p:cNvPr id="9" name="Oval 8"/>
                <p:cNvSpPr/>
                <p:nvPr/>
              </p:nvSpPr>
              <p:spPr>
                <a:xfrm>
                  <a:off x="4866126" y="2024374"/>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C1</a:t>
                  </a:r>
                  <a:endParaRPr lang="en-US" sz="1000" b="1">
                    <a:solidFill>
                      <a:srgbClr val="000000"/>
                    </a:solidFill>
                    <a:latin typeface="Times New Roman"/>
                    <a:cs typeface="Times New Roman"/>
                  </a:endParaRPr>
                </a:p>
              </p:txBody>
            </p: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0" cy="61343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cxnSp>
            <p:nvCxnSpPr>
              <p:cNvPr id="155" name="Elbow Connector 154"/>
              <p:cNvCxnSpPr>
                <a:endCxn id="8" idx="2"/>
              </p:cNvCxnSpPr>
              <p:nvPr/>
            </p:nvCxnSpPr>
            <p:spPr>
              <a:xfrm rot="5400000">
                <a:off x="472822" y="1661006"/>
                <a:ext cx="794817" cy="46220"/>
              </a:xfrm>
              <a:prstGeom prst="bentConnector4">
                <a:avLst>
                  <a:gd name="adj1" fmla="val 40510"/>
                  <a:gd name="adj2" fmla="val 594591"/>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141668" y="1364423"/>
                <a:ext cx="739623" cy="958639"/>
              </a:xfrm>
              <a:prstGeom prst="rect">
                <a:avLst/>
              </a:prstGeom>
              <a:solidFill>
                <a:schemeClr val="bg1">
                  <a:lumMod val="85000"/>
                </a:schemeClr>
              </a:solidFill>
            </p:spPr>
            <p:txBody>
              <a:bodyPr wrap="square" rtlCol="0">
                <a:noAutofit/>
              </a:bodyPr>
              <a:lstStyle/>
              <a:p>
                <a:r>
                  <a:rPr lang="en-US" sz="1000" smtClean="0"/>
                  <a:t>Direct Question-Estimated concept </a:t>
                </a:r>
                <a:r>
                  <a:rPr lang="en-US" sz="1000"/>
                  <a:t>by </a:t>
                </a:r>
                <a:r>
                  <a:rPr lang="en-US" sz="1000" smtClean="0"/>
                  <a:t>VS </a:t>
                </a:r>
                <a:r>
                  <a:rPr lang="en-US" sz="1000"/>
                  <a:t>method</a:t>
                </a:r>
              </a:p>
              <a:p>
                <a:endParaRPr lang="en-US" sz="1000"/>
              </a:p>
            </p:txBody>
          </p:sp>
          <p:sp>
            <p:nvSpPr>
              <p:cNvPr id="193" name="TextBox 192"/>
              <p:cNvSpPr txBox="1"/>
              <p:nvPr/>
            </p:nvSpPr>
            <p:spPr>
              <a:xfrm>
                <a:off x="2597160" y="1267238"/>
                <a:ext cx="792926" cy="965141"/>
              </a:xfrm>
              <a:prstGeom prst="rect">
                <a:avLst/>
              </a:prstGeom>
              <a:solidFill>
                <a:schemeClr val="bg1">
                  <a:lumMod val="85000"/>
                </a:schemeClr>
              </a:solidFill>
            </p:spPr>
            <p:txBody>
              <a:bodyPr wrap="square" rtlCol="0">
                <a:noAutofit/>
              </a:bodyPr>
              <a:lstStyle/>
              <a:p>
                <a:r>
                  <a:rPr lang="en-US" sz="1000" smtClean="0"/>
                  <a:t>Direct Question-Estimated concept by VS method</a:t>
                </a:r>
                <a:endParaRPr lang="en-US" sz="1000"/>
              </a:p>
            </p:txBody>
          </p:sp>
        </p:grpSp>
      </p:grpSp>
      <p:sp>
        <p:nvSpPr>
          <p:cNvPr id="192" name="TextBox 191"/>
          <p:cNvSpPr txBox="1"/>
          <p:nvPr/>
        </p:nvSpPr>
        <p:spPr>
          <a:xfrm>
            <a:off x="1631316" y="442382"/>
            <a:ext cx="1618230" cy="369332"/>
          </a:xfrm>
          <a:prstGeom prst="rect">
            <a:avLst/>
          </a:prstGeom>
          <a:noFill/>
        </p:spPr>
        <p:txBody>
          <a:bodyPr wrap="square" rtlCol="0">
            <a:spAutoFit/>
          </a:bodyPr>
          <a:lstStyle/>
          <a:p>
            <a:r>
              <a:rPr lang="en-US" smtClean="0"/>
              <a:t>Verified Skills</a:t>
            </a:r>
            <a:endParaRPr lang="en-US"/>
          </a:p>
        </p:txBody>
      </p:sp>
      <p:sp>
        <p:nvSpPr>
          <p:cNvPr id="199" name="Slide Number Placeholder 198"/>
          <p:cNvSpPr>
            <a:spLocks noGrp="1"/>
          </p:cNvSpPr>
          <p:nvPr>
            <p:ph type="sldNum" sz="quarter" idx="12"/>
          </p:nvPr>
        </p:nvSpPr>
        <p:spPr/>
        <p:txBody>
          <a:bodyPr/>
          <a:lstStyle/>
          <a:p>
            <a:fld id="{B38F3DF5-46B4-354D-BEB6-FC8B3F9E8E19}" type="slidenum">
              <a:rPr lang="en-US" smtClean="0"/>
              <a:t>83</a:t>
            </a:fld>
            <a:endParaRPr lang="en-US"/>
          </a:p>
        </p:txBody>
      </p:sp>
    </p:spTree>
    <p:extLst>
      <p:ext uri="{BB962C8B-B14F-4D97-AF65-F5344CB8AC3E}">
        <p14:creationId xmlns:p14="http://schemas.microsoft.com/office/powerpoint/2010/main" val="8066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Rectangle 98"/>
          <p:cNvSpPr/>
          <p:nvPr/>
        </p:nvSpPr>
        <p:spPr>
          <a:xfrm>
            <a:off x="4726564" y="532283"/>
            <a:ext cx="4379651" cy="738664"/>
          </a:xfrm>
          <a:prstGeom prst="rect">
            <a:avLst/>
          </a:prstGeom>
        </p:spPr>
        <p:txBody>
          <a:bodyPr wrap="square">
            <a:spAutoFit/>
          </a:bodyPr>
          <a:lstStyle/>
          <a:p>
            <a:pPr rtl="1"/>
            <a:r>
              <a:rPr lang="en-US" sz="1400" b="1" smtClean="0">
                <a:latin typeface="Times New Roman" charset="0"/>
                <a:ea typeface="Times New Roman" charset="0"/>
              </a:rPr>
              <a:t>The Estimation of the concepts &amp; the  Probability of knowing the estimated concepts</a:t>
            </a:r>
            <a:endParaRPr lang="en-US" sz="1400"/>
          </a:p>
          <a:p>
            <a:pPr algn="ctr" rtl="1"/>
            <a:r>
              <a:rPr lang="en-US" sz="1400" b="1" smtClean="0">
                <a:latin typeface="Times New Roman" charset="0"/>
                <a:ea typeface="Times New Roman" charset="0"/>
              </a:rPr>
              <a:t>The </a:t>
            </a:r>
            <a:r>
              <a:rPr lang="en-US" sz="1400" b="1">
                <a:solidFill>
                  <a:srgbClr val="FF0000"/>
                </a:solidFill>
                <a:latin typeface="Times New Roman" charset="0"/>
                <a:ea typeface="Times New Roman" charset="0"/>
              </a:rPr>
              <a:t>c</a:t>
            </a:r>
            <a:r>
              <a:rPr lang="en-US" sz="1400" b="1" smtClean="0">
                <a:solidFill>
                  <a:srgbClr val="FF0000"/>
                </a:solidFill>
                <a:latin typeface="Times New Roman" charset="0"/>
                <a:ea typeface="Times New Roman" charset="0"/>
              </a:rPr>
              <a:t>orrect response </a:t>
            </a:r>
            <a:r>
              <a:rPr lang="en-US" sz="1400" b="1" smtClean="0">
                <a:latin typeface="Times New Roman" charset="0"/>
                <a:ea typeface="Times New Roman" charset="0"/>
              </a:rPr>
              <a:t>to direct questions</a:t>
            </a:r>
          </a:p>
        </p:txBody>
      </p:sp>
      <p:graphicFrame>
        <p:nvGraphicFramePr>
          <p:cNvPr id="82" name="Table 81"/>
          <p:cNvGraphicFramePr>
            <a:graphicFrameLocks noGrp="1"/>
          </p:cNvGraphicFramePr>
          <p:nvPr>
            <p:extLst>
              <p:ext uri="{D42A27DB-BD31-4B8C-83A1-F6EECF244321}">
                <p14:modId xmlns:p14="http://schemas.microsoft.com/office/powerpoint/2010/main" val="1059564065"/>
              </p:ext>
            </p:extLst>
          </p:nvPr>
        </p:nvGraphicFramePr>
        <p:xfrm>
          <a:off x="4740472" y="1253386"/>
          <a:ext cx="4365743" cy="1909274"/>
        </p:xfrm>
        <a:graphic>
          <a:graphicData uri="http://schemas.openxmlformats.org/drawingml/2006/table">
            <a:tbl>
              <a:tblPr firstRow="1" firstCol="1" bandRow="1">
                <a:tableStyleId>{5C22544A-7EE6-4342-B048-85BDC9FD1C3A}</a:tableStyleId>
              </a:tblPr>
              <a:tblGrid>
                <a:gridCol w="471635">
                  <a:extLst>
                    <a:ext uri="{9D8B030D-6E8A-4147-A177-3AD203B41FA5}">
                      <a16:colId xmlns:a16="http://schemas.microsoft.com/office/drawing/2014/main" val="20000"/>
                    </a:ext>
                  </a:extLst>
                </a:gridCol>
                <a:gridCol w="549301">
                  <a:extLst>
                    <a:ext uri="{9D8B030D-6E8A-4147-A177-3AD203B41FA5}">
                      <a16:colId xmlns:a16="http://schemas.microsoft.com/office/drawing/2014/main" val="20001"/>
                    </a:ext>
                  </a:extLst>
                </a:gridCol>
                <a:gridCol w="499503">
                  <a:extLst>
                    <a:ext uri="{9D8B030D-6E8A-4147-A177-3AD203B41FA5}">
                      <a16:colId xmlns:a16="http://schemas.microsoft.com/office/drawing/2014/main" val="20002"/>
                    </a:ext>
                  </a:extLst>
                </a:gridCol>
                <a:gridCol w="607402">
                  <a:extLst>
                    <a:ext uri="{9D8B030D-6E8A-4147-A177-3AD203B41FA5}">
                      <a16:colId xmlns:a16="http://schemas.microsoft.com/office/drawing/2014/main" val="20003"/>
                    </a:ext>
                  </a:extLst>
                </a:gridCol>
                <a:gridCol w="663582">
                  <a:extLst>
                    <a:ext uri="{9D8B030D-6E8A-4147-A177-3AD203B41FA5}">
                      <a16:colId xmlns:a16="http://schemas.microsoft.com/office/drawing/2014/main" val="20004"/>
                    </a:ext>
                  </a:extLst>
                </a:gridCol>
                <a:gridCol w="564899">
                  <a:extLst>
                    <a:ext uri="{9D8B030D-6E8A-4147-A177-3AD203B41FA5}">
                      <a16:colId xmlns:a16="http://schemas.microsoft.com/office/drawing/2014/main" val="20005"/>
                    </a:ext>
                  </a:extLst>
                </a:gridCol>
                <a:gridCol w="1009421">
                  <a:extLst>
                    <a:ext uri="{9D8B030D-6E8A-4147-A177-3AD203B41FA5}">
                      <a16:colId xmlns:a16="http://schemas.microsoft.com/office/drawing/2014/main" val="20006"/>
                    </a:ext>
                  </a:extLst>
                </a:gridCol>
              </a:tblGrid>
              <a:tr h="690074">
                <a:tc>
                  <a:txBody>
                    <a:bodyPr/>
                    <a:lstStyle/>
                    <a:p>
                      <a:pPr marL="0" marR="0" algn="ctr">
                        <a:spcBef>
                          <a:spcPts val="0"/>
                        </a:spcBef>
                        <a:spcAft>
                          <a:spcPts val="0"/>
                        </a:spcAft>
                      </a:pPr>
                      <a:r>
                        <a:rPr lang="en-US" sz="1000" b="1" smtClean="0">
                          <a:effectLst/>
                          <a:latin typeface="Times New Roman" charset="0"/>
                          <a:ea typeface="Times New Roman" charset="0"/>
                        </a:rPr>
                        <a:t>Concept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Question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a:t>
                      </a:r>
                      <a:r>
                        <a:rPr lang="en-US" sz="1000" smtClean="0">
                          <a:effectLst/>
                        </a:rPr>
                        <a:t>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Estimated </a:t>
                      </a:r>
                      <a:r>
                        <a:rPr lang="en-US" sz="1000" smtClean="0">
                          <a:effectLst/>
                        </a:rPr>
                        <a:t>Concept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Probability</a:t>
                      </a:r>
                      <a:r>
                        <a:rPr lang="en-US" sz="1000" baseline="0" smtClean="0">
                          <a:effectLst/>
                        </a:rPr>
                        <a:t> </a:t>
                      </a:r>
                      <a:r>
                        <a:rPr lang="en-US" sz="1000" smtClean="0">
                          <a:effectLst/>
                        </a:rPr>
                        <a:t>by Method-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by Direct</a:t>
                      </a:r>
                      <a:r>
                        <a:rPr lang="en-US" sz="1000" baseline="0" smtClean="0">
                          <a:effectLst/>
                        </a:rPr>
                        <a:t> Question</a:t>
                      </a:r>
                      <a:r>
                        <a:rPr lang="en-US" sz="1000" smtClean="0">
                          <a:effectLst/>
                        </a:rPr>
                        <a:t> P(K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The actual probability by the Computation (using Bayes)</a:t>
                      </a:r>
                      <a:endParaRPr lang="en-US" sz="10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Indirect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In</a:t>
                      </a: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bl>
          </a:graphicData>
        </a:graphic>
      </p:graphicFrame>
      <p:grpSp>
        <p:nvGrpSpPr>
          <p:cNvPr id="185" name="Group 184"/>
          <p:cNvGrpSpPr/>
          <p:nvPr/>
        </p:nvGrpSpPr>
        <p:grpSpPr>
          <a:xfrm>
            <a:off x="883146" y="894257"/>
            <a:ext cx="3001505" cy="1868981"/>
            <a:chOff x="70845" y="1114263"/>
            <a:chExt cx="3001505" cy="1868981"/>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70845" y="1114263"/>
              <a:ext cx="3001505" cy="1868981"/>
              <a:chOff x="70845" y="1114263"/>
              <a:chExt cx="3001505" cy="1868981"/>
            </a:xfrm>
          </p:grpSpPr>
          <p:sp>
            <p:nvSpPr>
              <p:cNvPr id="73" name="Oval 72"/>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C4</a:t>
                </a:r>
                <a:endParaRPr lang="en-US" sz="1000" b="1">
                  <a:solidFill>
                    <a:srgbClr val="000000"/>
                  </a:solidFill>
                  <a:latin typeface="Times New Roman"/>
                  <a:cs typeface="Times New Roman"/>
                </a:endParaRPr>
              </a:p>
            </p:txBody>
          </p:sp>
          <p:grpSp>
            <p:nvGrpSpPr>
              <p:cNvPr id="183" name="Group 182"/>
              <p:cNvGrpSpPr/>
              <p:nvPr/>
            </p:nvGrpSpPr>
            <p:grpSpPr>
              <a:xfrm>
                <a:off x="70845" y="1114263"/>
                <a:ext cx="3001505" cy="1862248"/>
                <a:chOff x="70845" y="1114263"/>
                <a:chExt cx="3001505" cy="1862248"/>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70845" y="1114263"/>
                  <a:ext cx="3001505" cy="1862248"/>
                  <a:chOff x="70845" y="1114263"/>
                  <a:chExt cx="3001505" cy="1862248"/>
                </a:xfrm>
              </p:grpSpPr>
              <p:grpSp>
                <p:nvGrpSpPr>
                  <p:cNvPr id="2" name="Group 1"/>
                  <p:cNvGrpSpPr/>
                  <p:nvPr/>
                </p:nvGrpSpPr>
                <p:grpSpPr>
                  <a:xfrm>
                    <a:off x="847121" y="1114263"/>
                    <a:ext cx="1371196" cy="1862248"/>
                    <a:chOff x="4269040" y="951479"/>
                    <a:chExt cx="1041034" cy="2385743"/>
                  </a:xfrm>
                </p:grpSpPr>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C2</a:t>
                      </a:r>
                      <a:endParaRPr lang="en-US" sz="1000" b="1">
                        <a:solidFill>
                          <a:srgbClr val="000000"/>
                        </a:solidFill>
                        <a:latin typeface="Times New Roman"/>
                        <a:cs typeface="Times New Roman"/>
                      </a:endParaRPr>
                    </a:p>
                  </p:txBody>
                </p:sp>
                <p:sp>
                  <p:nvSpPr>
                    <p:cNvPr id="9" name="Oval 8"/>
                    <p:cNvSpPr/>
                    <p:nvPr/>
                  </p:nvSpPr>
                  <p:spPr>
                    <a:xfrm>
                      <a:off x="4866126" y="2024374"/>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C1</a:t>
                      </a:r>
                      <a:endParaRPr lang="en-US" sz="1000" b="1">
                        <a:solidFill>
                          <a:srgbClr val="000000"/>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C3</a:t>
                      </a:r>
                      <a:endParaRPr lang="en-US" sz="1000" b="1">
                        <a:solidFill>
                          <a:srgbClr val="000000"/>
                        </a:solidFill>
                        <a:latin typeface="Times New Roman"/>
                        <a:cs typeface="Times New Roman"/>
                      </a:endParaRPr>
                    </a:p>
                  </p:txBody>
                </p:sp>
                <p:cxnSp>
                  <p:nvCxnSpPr>
                    <p:cNvPr id="93" name="Straight Connector 92"/>
                    <p:cNvCxnSpPr>
                      <a:stCxn id="9" idx="4"/>
                      <a:endCxn id="73" idx="0"/>
                    </p:cNvCxnSpPr>
                    <p:nvPr/>
                  </p:nvCxnSpPr>
                  <p:spPr>
                    <a:xfrm flipH="1">
                      <a:off x="5086694" y="2424149"/>
                      <a:ext cx="1407" cy="539540"/>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0" cy="61343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70845" y="1399418"/>
                    <a:ext cx="739623" cy="958639"/>
                  </a:xfrm>
                  <a:prstGeom prst="rect">
                    <a:avLst/>
                  </a:prstGeom>
                  <a:solidFill>
                    <a:schemeClr val="bg1">
                      <a:lumMod val="85000"/>
                    </a:schemeClr>
                  </a:solidFill>
                </p:spPr>
                <p:txBody>
                  <a:bodyPr wrap="square" rtlCol="0">
                    <a:noAutofit/>
                  </a:bodyPr>
                  <a:lstStyle/>
                  <a:p>
                    <a:r>
                      <a:rPr lang="en-US" sz="1000" smtClean="0">
                        <a:latin typeface="Times New Roman" charset="0"/>
                        <a:ea typeface="Times New Roman" charset="0"/>
                        <a:cs typeface="Times New Roman" charset="0"/>
                      </a:rPr>
                      <a:t>Indirect Question-Estimated concept </a:t>
                    </a:r>
                    <a:r>
                      <a:rPr lang="en-US" sz="1000">
                        <a:latin typeface="Times New Roman" charset="0"/>
                        <a:ea typeface="Times New Roman" charset="0"/>
                        <a:cs typeface="Times New Roman" charset="0"/>
                      </a:rPr>
                      <a:t>by DS method</a:t>
                    </a:r>
                  </a:p>
                  <a:p>
                    <a:endParaRPr lang="en-US" sz="1000"/>
                  </a:p>
                </p:txBody>
              </p:sp>
              <p:sp>
                <p:nvSpPr>
                  <p:cNvPr id="193" name="TextBox 192"/>
                  <p:cNvSpPr txBox="1"/>
                  <p:nvPr/>
                </p:nvSpPr>
                <p:spPr>
                  <a:xfrm>
                    <a:off x="2279424" y="1402228"/>
                    <a:ext cx="792926" cy="965141"/>
                  </a:xfrm>
                  <a:prstGeom prst="rect">
                    <a:avLst/>
                  </a:prstGeom>
                  <a:solidFill>
                    <a:schemeClr val="bg1">
                      <a:lumMod val="85000"/>
                    </a:schemeClr>
                  </a:solidFill>
                </p:spPr>
                <p:txBody>
                  <a:bodyPr wrap="square" rtlCol="0">
                    <a:noAutofit/>
                  </a:bodyPr>
                  <a:lstStyle/>
                  <a:p>
                    <a:r>
                      <a:rPr lang="en-US" sz="1000" smtClean="0">
                        <a:latin typeface="Times New Roman" charset="0"/>
                        <a:ea typeface="Times New Roman" charset="0"/>
                        <a:cs typeface="Times New Roman" charset="0"/>
                      </a:rPr>
                      <a:t>Indirect Question-Estimated concept by DS method</a:t>
                    </a:r>
                    <a:endParaRPr lang="en-US" sz="1000">
                      <a:latin typeface="Times New Roman" charset="0"/>
                      <a:ea typeface="Times New Roman" charset="0"/>
                      <a:cs typeface="Times New Roman" charset="0"/>
                    </a:endParaRPr>
                  </a:p>
                </p:txBody>
              </p:sp>
            </p:grpSp>
          </p:grpSp>
        </p:grpSp>
      </p:grpSp>
      <p:grpSp>
        <p:nvGrpSpPr>
          <p:cNvPr id="13" name="Group 12"/>
          <p:cNvGrpSpPr/>
          <p:nvPr/>
        </p:nvGrpSpPr>
        <p:grpSpPr>
          <a:xfrm>
            <a:off x="47387" y="2284803"/>
            <a:ext cx="1109937" cy="523220"/>
            <a:chOff x="47387" y="2284803"/>
            <a:chExt cx="1109937" cy="523220"/>
          </a:xfrm>
        </p:grpSpPr>
        <p:sp>
          <p:nvSpPr>
            <p:cNvPr id="42" name="TextBox 41"/>
            <p:cNvSpPr txBox="1"/>
            <p:nvPr/>
          </p:nvSpPr>
          <p:spPr>
            <a:xfrm>
              <a:off x="47387" y="2284803"/>
              <a:ext cx="919384" cy="523220"/>
            </a:xfrm>
            <a:prstGeom prst="rect">
              <a:avLst/>
            </a:prstGeom>
            <a:noFill/>
          </p:spPr>
          <p:txBody>
            <a:bodyPr wrap="square" rtlCol="0">
              <a:spAutoFit/>
            </a:bodyPr>
            <a:lstStyle/>
            <a:p>
              <a:r>
                <a:rPr lang="en-US" sz="1400" smtClean="0">
                  <a:latin typeface="Times New Roman" charset="0"/>
                  <a:ea typeface="Times New Roman" charset="0"/>
                  <a:cs typeface="Times New Roman" charset="0"/>
                </a:rPr>
                <a:t>Derived Skills</a:t>
              </a:r>
              <a:endParaRPr lang="en-US" sz="1400">
                <a:latin typeface="Times New Roman" charset="0"/>
                <a:ea typeface="Times New Roman" charset="0"/>
                <a:cs typeface="Times New Roman" charset="0"/>
              </a:endParaRPr>
            </a:p>
          </p:txBody>
        </p:sp>
        <p:cxnSp>
          <p:nvCxnSpPr>
            <p:cNvPr id="11" name="Straight Arrow Connector 10"/>
            <p:cNvCxnSpPr/>
            <p:nvPr/>
          </p:nvCxnSpPr>
          <p:spPr>
            <a:xfrm>
              <a:off x="776218" y="2607211"/>
              <a:ext cx="3811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4" name="Slide Number Placeholder 13"/>
          <p:cNvSpPr>
            <a:spLocks noGrp="1"/>
          </p:cNvSpPr>
          <p:nvPr>
            <p:ph type="sldNum" sz="quarter" idx="12"/>
          </p:nvPr>
        </p:nvSpPr>
        <p:spPr/>
        <p:txBody>
          <a:bodyPr/>
          <a:lstStyle/>
          <a:p>
            <a:fld id="{B38F3DF5-46B4-354D-BEB6-FC8B3F9E8E19}" type="slidenum">
              <a:rPr lang="en-US" smtClean="0"/>
              <a:t>84</a:t>
            </a:fld>
            <a:endParaRPr lang="en-US"/>
          </a:p>
        </p:txBody>
      </p:sp>
    </p:spTree>
    <p:extLst>
      <p:ext uri="{BB962C8B-B14F-4D97-AF65-F5344CB8AC3E}">
        <p14:creationId xmlns:p14="http://schemas.microsoft.com/office/powerpoint/2010/main" val="149322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Rectangle 98"/>
          <p:cNvSpPr/>
          <p:nvPr/>
        </p:nvSpPr>
        <p:spPr>
          <a:xfrm>
            <a:off x="4726564" y="532283"/>
            <a:ext cx="4379651" cy="738664"/>
          </a:xfrm>
          <a:prstGeom prst="rect">
            <a:avLst/>
          </a:prstGeom>
        </p:spPr>
        <p:txBody>
          <a:bodyPr wrap="square">
            <a:spAutoFit/>
          </a:bodyPr>
          <a:lstStyle/>
          <a:p>
            <a:pPr rtl="1"/>
            <a:r>
              <a:rPr lang="en-US" sz="1400" b="1" smtClean="0">
                <a:latin typeface="Times New Roman" charset="0"/>
                <a:ea typeface="Times New Roman" charset="0"/>
              </a:rPr>
              <a:t>The Estimation of the concepts &amp; the  Probability of knowing the estimated concepts</a:t>
            </a:r>
            <a:endParaRPr lang="en-US" sz="1400"/>
          </a:p>
          <a:p>
            <a:pPr algn="ctr" rtl="1"/>
            <a:r>
              <a:rPr lang="en-US" sz="1400" b="1" smtClean="0">
                <a:latin typeface="Times New Roman" charset="0"/>
                <a:ea typeface="Times New Roman" charset="0"/>
              </a:rPr>
              <a:t>The </a:t>
            </a:r>
            <a:r>
              <a:rPr lang="en-US" sz="1400" b="1">
                <a:solidFill>
                  <a:srgbClr val="FF0000"/>
                </a:solidFill>
                <a:latin typeface="Times New Roman" charset="0"/>
                <a:ea typeface="Times New Roman" charset="0"/>
              </a:rPr>
              <a:t>c</a:t>
            </a:r>
            <a:r>
              <a:rPr lang="en-US" sz="1400" b="1" smtClean="0">
                <a:solidFill>
                  <a:srgbClr val="FF0000"/>
                </a:solidFill>
                <a:latin typeface="Times New Roman" charset="0"/>
                <a:ea typeface="Times New Roman" charset="0"/>
              </a:rPr>
              <a:t>orrect response </a:t>
            </a:r>
            <a:r>
              <a:rPr lang="en-US" sz="1400" b="1" smtClean="0">
                <a:latin typeface="Times New Roman" charset="0"/>
                <a:ea typeface="Times New Roman" charset="0"/>
              </a:rPr>
              <a:t>to direct questions</a:t>
            </a:r>
          </a:p>
        </p:txBody>
      </p:sp>
      <p:graphicFrame>
        <p:nvGraphicFramePr>
          <p:cNvPr id="82" name="Table 81"/>
          <p:cNvGraphicFramePr>
            <a:graphicFrameLocks noGrp="1"/>
          </p:cNvGraphicFramePr>
          <p:nvPr>
            <p:extLst>
              <p:ext uri="{D42A27DB-BD31-4B8C-83A1-F6EECF244321}">
                <p14:modId xmlns:p14="http://schemas.microsoft.com/office/powerpoint/2010/main" val="439215591"/>
              </p:ext>
            </p:extLst>
          </p:nvPr>
        </p:nvGraphicFramePr>
        <p:xfrm>
          <a:off x="4740472" y="1253386"/>
          <a:ext cx="4365743" cy="2518874"/>
        </p:xfrm>
        <a:graphic>
          <a:graphicData uri="http://schemas.openxmlformats.org/drawingml/2006/table">
            <a:tbl>
              <a:tblPr firstRow="1" firstCol="1" bandRow="1">
                <a:tableStyleId>{5C22544A-7EE6-4342-B048-85BDC9FD1C3A}</a:tableStyleId>
              </a:tblPr>
              <a:tblGrid>
                <a:gridCol w="471635">
                  <a:extLst>
                    <a:ext uri="{9D8B030D-6E8A-4147-A177-3AD203B41FA5}">
                      <a16:colId xmlns:a16="http://schemas.microsoft.com/office/drawing/2014/main" val="20000"/>
                    </a:ext>
                  </a:extLst>
                </a:gridCol>
                <a:gridCol w="549301">
                  <a:extLst>
                    <a:ext uri="{9D8B030D-6E8A-4147-A177-3AD203B41FA5}">
                      <a16:colId xmlns:a16="http://schemas.microsoft.com/office/drawing/2014/main" val="20001"/>
                    </a:ext>
                  </a:extLst>
                </a:gridCol>
                <a:gridCol w="499503">
                  <a:extLst>
                    <a:ext uri="{9D8B030D-6E8A-4147-A177-3AD203B41FA5}">
                      <a16:colId xmlns:a16="http://schemas.microsoft.com/office/drawing/2014/main" val="20002"/>
                    </a:ext>
                  </a:extLst>
                </a:gridCol>
                <a:gridCol w="607402">
                  <a:extLst>
                    <a:ext uri="{9D8B030D-6E8A-4147-A177-3AD203B41FA5}">
                      <a16:colId xmlns:a16="http://schemas.microsoft.com/office/drawing/2014/main" val="20003"/>
                    </a:ext>
                  </a:extLst>
                </a:gridCol>
                <a:gridCol w="663582">
                  <a:extLst>
                    <a:ext uri="{9D8B030D-6E8A-4147-A177-3AD203B41FA5}">
                      <a16:colId xmlns:a16="http://schemas.microsoft.com/office/drawing/2014/main" val="20004"/>
                    </a:ext>
                  </a:extLst>
                </a:gridCol>
                <a:gridCol w="564899">
                  <a:extLst>
                    <a:ext uri="{9D8B030D-6E8A-4147-A177-3AD203B41FA5}">
                      <a16:colId xmlns:a16="http://schemas.microsoft.com/office/drawing/2014/main" val="20005"/>
                    </a:ext>
                  </a:extLst>
                </a:gridCol>
                <a:gridCol w="1009421">
                  <a:extLst>
                    <a:ext uri="{9D8B030D-6E8A-4147-A177-3AD203B41FA5}">
                      <a16:colId xmlns:a16="http://schemas.microsoft.com/office/drawing/2014/main" val="20006"/>
                    </a:ext>
                  </a:extLst>
                </a:gridCol>
              </a:tblGrid>
              <a:tr h="690074">
                <a:tc>
                  <a:txBody>
                    <a:bodyPr/>
                    <a:lstStyle/>
                    <a:p>
                      <a:pPr marL="0" marR="0" algn="ctr">
                        <a:spcBef>
                          <a:spcPts val="0"/>
                        </a:spcBef>
                        <a:spcAft>
                          <a:spcPts val="0"/>
                        </a:spcAft>
                      </a:pPr>
                      <a:r>
                        <a:rPr lang="en-US" sz="1000" b="1" smtClean="0">
                          <a:effectLst/>
                          <a:latin typeface="Times New Roman" charset="0"/>
                          <a:ea typeface="Times New Roman" charset="0"/>
                        </a:rPr>
                        <a:t>Concept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Question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a:t>
                      </a:r>
                      <a:r>
                        <a:rPr lang="en-US" sz="1000" smtClean="0">
                          <a:effectLst/>
                        </a:rPr>
                        <a:t>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Estimated </a:t>
                      </a:r>
                      <a:r>
                        <a:rPr lang="en-US" sz="1000" smtClean="0">
                          <a:effectLst/>
                        </a:rPr>
                        <a:t>Concept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Probability</a:t>
                      </a:r>
                      <a:r>
                        <a:rPr lang="en-US" sz="1000" baseline="0" smtClean="0">
                          <a:effectLst/>
                        </a:rPr>
                        <a:t> </a:t>
                      </a:r>
                      <a:r>
                        <a:rPr lang="en-US" sz="1000" smtClean="0">
                          <a:effectLst/>
                        </a:rPr>
                        <a:t>by Method-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by Direct</a:t>
                      </a:r>
                      <a:r>
                        <a:rPr lang="en-US" sz="1000" baseline="0" smtClean="0">
                          <a:effectLst/>
                        </a:rPr>
                        <a:t> Question</a:t>
                      </a:r>
                      <a:r>
                        <a:rPr lang="en-US" sz="1000" smtClean="0">
                          <a:effectLst/>
                        </a:rPr>
                        <a:t> </a:t>
                      </a:r>
                      <a:r>
                        <a:rPr lang="en-US" sz="1000" err="1" smtClean="0">
                          <a:effectLst/>
                        </a:rPr>
                        <a:t>Pr</a:t>
                      </a:r>
                      <a:r>
                        <a:rPr lang="en-US" sz="1000" smtClean="0">
                          <a:effectLst/>
                        </a:rPr>
                        <a:t>(K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The actual probability by the Computation (using Bayes)</a:t>
                      </a:r>
                      <a:endParaRPr lang="en-US" sz="10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Indirect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In</a:t>
                      </a: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solidFill>
                            <a:srgbClr val="FF0000"/>
                          </a:solidFill>
                          <a:effectLst/>
                          <a:latin typeface="+mn-lt"/>
                          <a:ea typeface="+mn-ea"/>
                        </a:rPr>
                        <a:t>Direct Question</a:t>
                      </a:r>
                      <a:endParaRPr lang="en-US" sz="1000" b="1">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rPr>
                        <a:t>0.9</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solidFill>
                            <a:srgbClr val="FF0000"/>
                          </a:solidFill>
                          <a:effectLst/>
                        </a:rPr>
                        <a:t>D</a:t>
                      </a:r>
                      <a:r>
                        <a:rPr lang="en-US" sz="1000" b="1" baseline="0" smtClean="0">
                          <a:solidFill>
                            <a:srgbClr val="FF0000"/>
                          </a:solidFill>
                          <a:effectLst/>
                          <a:latin typeface="+mn-lt"/>
                          <a:ea typeface="+mn-ea"/>
                        </a:rPr>
                        <a:t>irect Question</a:t>
                      </a:r>
                      <a:endParaRPr lang="en-US" sz="1000" b="1">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rPr>
                        <a:t>0.9</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6"/>
                  </a:ext>
                </a:extLst>
              </a:tr>
            </a:tbl>
          </a:graphicData>
        </a:graphic>
      </p:graphicFrame>
      <p:grpSp>
        <p:nvGrpSpPr>
          <p:cNvPr id="186" name="Group 185"/>
          <p:cNvGrpSpPr/>
          <p:nvPr/>
        </p:nvGrpSpPr>
        <p:grpSpPr>
          <a:xfrm>
            <a:off x="883146" y="894257"/>
            <a:ext cx="3001505" cy="1868981"/>
            <a:chOff x="70845" y="1114263"/>
            <a:chExt cx="3001505" cy="1868981"/>
          </a:xfrm>
        </p:grpSpPr>
        <p:cxnSp>
          <p:nvCxnSpPr>
            <p:cNvPr id="104" name="Straight Connector 103"/>
            <p:cNvCxnSpPr>
              <a:stCxn id="88" idx="3"/>
              <a:endCxn id="19" idx="2"/>
            </p:cNvCxnSpPr>
            <p:nvPr/>
          </p:nvCxnSpPr>
          <p:spPr>
            <a:xfrm>
              <a:off x="754671" y="2820484"/>
              <a:ext cx="184694" cy="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70845" y="1114263"/>
              <a:ext cx="3001505" cy="1868981"/>
              <a:chOff x="70845" y="1114263"/>
              <a:chExt cx="3001505" cy="1868981"/>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70845" y="1114263"/>
                <a:ext cx="3001505" cy="1868981"/>
                <a:chOff x="70845" y="1114263"/>
                <a:chExt cx="3001505" cy="1868981"/>
              </a:xfrm>
            </p:grpSpPr>
            <p:sp>
              <p:nvSpPr>
                <p:cNvPr id="73" name="Oval 72"/>
                <p:cNvSpPr/>
                <p:nvPr/>
              </p:nvSpPr>
              <p:spPr>
                <a:xfrm>
                  <a:off x="1783267" y="2671191"/>
                  <a:ext cx="331527" cy="312053"/>
                </a:xfrm>
                <a:prstGeom prst="ellipse">
                  <a:avLst/>
                </a:prstGeom>
                <a:pattFill prst="wdDnDiag">
                  <a:fgClr>
                    <a:schemeClr val="accent3"/>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C4</a:t>
                  </a:r>
                  <a:endParaRPr lang="en-US" sz="1000" b="1">
                    <a:solidFill>
                      <a:srgbClr val="000000"/>
                    </a:solidFill>
                    <a:latin typeface="Times New Roman"/>
                    <a:cs typeface="Times New Roman"/>
                  </a:endParaRPr>
                </a:p>
              </p:txBody>
            </p:sp>
            <p:grpSp>
              <p:nvGrpSpPr>
                <p:cNvPr id="183" name="Group 182"/>
                <p:cNvGrpSpPr/>
                <p:nvPr/>
              </p:nvGrpSpPr>
              <p:grpSpPr>
                <a:xfrm>
                  <a:off x="70845" y="1114263"/>
                  <a:ext cx="3001505" cy="1862248"/>
                  <a:chOff x="70845" y="1114263"/>
                  <a:chExt cx="3001505" cy="1862248"/>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70845" y="1114263"/>
                    <a:ext cx="3001505" cy="1862248"/>
                    <a:chOff x="70845" y="1114263"/>
                    <a:chExt cx="3001505" cy="1862248"/>
                  </a:xfrm>
                </p:grpSpPr>
                <p:grpSp>
                  <p:nvGrpSpPr>
                    <p:cNvPr id="149" name="Group 148"/>
                    <p:cNvGrpSpPr/>
                    <p:nvPr/>
                  </p:nvGrpSpPr>
                  <p:grpSpPr>
                    <a:xfrm>
                      <a:off x="376537" y="1114263"/>
                      <a:ext cx="2305055" cy="1862248"/>
                      <a:chOff x="376537" y="1114263"/>
                      <a:chExt cx="2305055" cy="1862248"/>
                    </a:xfrm>
                  </p:grpSpPr>
                  <p:sp>
                    <p:nvSpPr>
                      <p:cNvPr id="88" name="Rectangle 87"/>
                      <p:cNvSpPr/>
                      <p:nvPr/>
                    </p:nvSpPr>
                    <p:spPr>
                      <a:xfrm>
                        <a:off x="376537" y="2695921"/>
                        <a:ext cx="378134" cy="249126"/>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grpSp>
                    <p:nvGrpSpPr>
                      <p:cNvPr id="2" name="Group 1"/>
                      <p:cNvGrpSpPr/>
                      <p:nvPr/>
                    </p:nvGrpSpPr>
                    <p:grpSpPr>
                      <a:xfrm>
                        <a:off x="847121" y="1114263"/>
                        <a:ext cx="1834471" cy="1862248"/>
                        <a:chOff x="4269040" y="951479"/>
                        <a:chExt cx="1392760" cy="2385743"/>
                      </a:xfrm>
                    </p:grpSpPr>
                    <p:sp>
                      <p:nvSpPr>
                        <p:cNvPr id="7" name="Rectangle 6"/>
                        <p:cNvSpPr/>
                        <p:nvPr/>
                      </p:nvSpPr>
                      <p:spPr>
                        <a:xfrm>
                          <a:off x="5378034"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C2</a:t>
                          </a:r>
                          <a:endParaRPr lang="en-US" sz="1000" b="1">
                            <a:solidFill>
                              <a:srgbClr val="000000"/>
                            </a:solidFill>
                            <a:latin typeface="Times New Roman"/>
                            <a:cs typeface="Times New Roman"/>
                          </a:endParaRPr>
                        </a:p>
                      </p:txBody>
                    </p:sp>
                    <p:sp>
                      <p:nvSpPr>
                        <p:cNvPr id="9" name="Oval 8"/>
                        <p:cNvSpPr/>
                        <p:nvPr/>
                      </p:nvSpPr>
                      <p:spPr>
                        <a:xfrm>
                          <a:off x="4866126" y="2024374"/>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C1</a:t>
                          </a:r>
                          <a:endParaRPr lang="en-US" sz="1000" b="1">
                            <a:solidFill>
                              <a:srgbClr val="000000"/>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chemeClr val="accent3"/>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C3</a:t>
                          </a:r>
                          <a:endParaRPr lang="en-US" sz="1000" b="1">
                            <a:solidFill>
                              <a:srgbClr val="000000"/>
                            </a:solidFill>
                            <a:latin typeface="Times New Roman"/>
                            <a:cs typeface="Times New Roman"/>
                          </a:endParaRPr>
                        </a:p>
                      </p:txBody>
                    </p:sp>
                    <p:cxnSp>
                      <p:nvCxnSpPr>
                        <p:cNvPr id="34" name="Straight Connector 33"/>
                        <p:cNvCxnSpPr>
                          <a:stCxn id="7" idx="1"/>
                          <a:endCxn id="73" idx="6"/>
                        </p:cNvCxnSpPr>
                        <p:nvPr/>
                      </p:nvCxnSpPr>
                      <p:spPr>
                        <a:xfrm flipH="1" flipV="1">
                          <a:off x="5231479" y="3145962"/>
                          <a:ext cx="146555" cy="2068"/>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4"/>
                          <a:endCxn id="73" idx="0"/>
                        </p:cNvCxnSpPr>
                        <p:nvPr/>
                      </p:nvCxnSpPr>
                      <p:spPr>
                        <a:xfrm flipH="1">
                          <a:off x="5086694" y="2424149"/>
                          <a:ext cx="1407" cy="539540"/>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0" cy="61343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70845" y="1399418"/>
                      <a:ext cx="739623" cy="958639"/>
                    </a:xfrm>
                    <a:prstGeom prst="rect">
                      <a:avLst/>
                    </a:prstGeom>
                    <a:solidFill>
                      <a:schemeClr val="bg1">
                        <a:lumMod val="85000"/>
                      </a:schemeClr>
                    </a:solidFill>
                  </p:spPr>
                  <p:txBody>
                    <a:bodyPr wrap="square" rtlCol="0">
                      <a:noAutofit/>
                    </a:bodyPr>
                    <a:lstStyle/>
                    <a:p>
                      <a:r>
                        <a:rPr lang="en-US" sz="1000" smtClean="0"/>
                        <a:t>Indirect Question-Estimated concept </a:t>
                      </a:r>
                      <a:r>
                        <a:rPr lang="en-US" sz="1000"/>
                        <a:t>by DS method</a:t>
                      </a:r>
                    </a:p>
                    <a:p>
                      <a:endParaRPr lang="en-US" sz="1000"/>
                    </a:p>
                  </p:txBody>
                </p:sp>
                <p:sp>
                  <p:nvSpPr>
                    <p:cNvPr id="193" name="TextBox 192"/>
                    <p:cNvSpPr txBox="1"/>
                    <p:nvPr/>
                  </p:nvSpPr>
                  <p:spPr>
                    <a:xfrm>
                      <a:off x="2279424" y="1402228"/>
                      <a:ext cx="792926" cy="965141"/>
                    </a:xfrm>
                    <a:prstGeom prst="rect">
                      <a:avLst/>
                    </a:prstGeom>
                    <a:solidFill>
                      <a:schemeClr val="bg1">
                        <a:lumMod val="85000"/>
                      </a:schemeClr>
                    </a:solidFill>
                  </p:spPr>
                  <p:txBody>
                    <a:bodyPr wrap="square" rtlCol="0">
                      <a:noAutofit/>
                    </a:bodyPr>
                    <a:lstStyle/>
                    <a:p>
                      <a:r>
                        <a:rPr lang="en-US" sz="1000" smtClean="0"/>
                        <a:t>Indirect Question-Estimated concept by DS method</a:t>
                      </a:r>
                      <a:endParaRPr lang="en-US" sz="1000"/>
                    </a:p>
                  </p:txBody>
                </p:sp>
              </p:grpSp>
            </p:grpSp>
          </p:grpSp>
        </p:grpSp>
      </p:grpSp>
      <p:grpSp>
        <p:nvGrpSpPr>
          <p:cNvPr id="29" name="Group 28"/>
          <p:cNvGrpSpPr/>
          <p:nvPr/>
        </p:nvGrpSpPr>
        <p:grpSpPr>
          <a:xfrm>
            <a:off x="2303270" y="5417648"/>
            <a:ext cx="6964285" cy="933781"/>
            <a:chOff x="2303270" y="5417648"/>
            <a:chExt cx="6964285" cy="933781"/>
          </a:xfrm>
        </p:grpSpPr>
        <mc:AlternateContent xmlns:mc="http://schemas.openxmlformats.org/markup-compatibility/2006" xmlns:a14="http://schemas.microsoft.com/office/drawing/2010/main">
          <mc:Choice Requires="a14">
            <p:sp>
              <p:nvSpPr>
                <p:cNvPr id="30" name="Rectangle 29"/>
                <p:cNvSpPr/>
                <p:nvPr/>
              </p:nvSpPr>
              <p:spPr>
                <a:xfrm>
                  <a:off x="2303270" y="5759216"/>
                  <a:ext cx="3950826" cy="592213"/>
                </a:xfrm>
                <a:prstGeom prst="rect">
                  <a:avLst/>
                </a:prstGeom>
              </p:spPr>
              <p:txBody>
                <a:bodyPr wrap="none">
                  <a:spAutoFit/>
                </a:bodyPr>
                <a:lstStyle/>
                <a:p>
                  <a:pPr algn="r" rtl="1"/>
                  <a:r>
                    <a:rPr lang="en-US" smtClean="0">
                      <a:latin typeface="Times New Roman" charset="0"/>
                      <a:ea typeface="Times New Roman" charset="0"/>
                    </a:rPr>
                    <a:t>P(</a:t>
                  </a:r>
                  <a:r>
                    <a:rPr lang="en-US" err="1" smtClean="0">
                      <a:latin typeface="Times New Roman" charset="0"/>
                      <a:ea typeface="Times New Roman" charset="0"/>
                    </a:rPr>
                    <a:t>K</a:t>
                  </a:r>
                  <a:r>
                    <a:rPr lang="en-US" baseline="-25000" err="1" smtClean="0">
                      <a:effectLst/>
                      <a:latin typeface="Times New Roman" charset="0"/>
                      <a:ea typeface="Times New Roman" charset="0"/>
                    </a:rPr>
                    <a:t>c</a:t>
                  </a:r>
                  <a:r>
                    <a:rPr lang="en-US" err="1" smtClean="0">
                      <a:effectLst/>
                      <a:latin typeface="Times New Roman" charset="0"/>
                      <a:ea typeface="Times New Roman" charset="0"/>
                    </a:rPr>
                    <a:t>|R</a:t>
                  </a:r>
                  <a:r>
                    <a:rPr lang="en-US">
                      <a:effectLst/>
                      <a:latin typeface="Times New Roman" charset="0"/>
                      <a:ea typeface="Times New Roman" charset="0"/>
                    </a:rPr>
                    <a:t>) =</a:t>
                  </a:r>
                  <a14:m>
                    <m:oMath xmlns:m="http://schemas.openxmlformats.org/officeDocument/2006/math">
                      <m:r>
                        <a:rPr lang="en-US" b="1" i="1">
                          <a:effectLst/>
                          <a:latin typeface="Cambria Math" charset="0"/>
                          <a:ea typeface="Times New Roman" charset="0"/>
                          <a:cs typeface="Times New Roman" charset="0"/>
                        </a:rPr>
                        <m:t> </m:t>
                      </m:r>
                      <m:f>
                        <m:fPr>
                          <m:ctrlPr>
                            <a:rPr lang="en-US" i="1">
                              <a:effectLst/>
                              <a:latin typeface="Cambria Math" panose="02040503050406030204" pitchFamily="18" charset="0"/>
                            </a:rPr>
                          </m:ctrlPr>
                        </m:fPr>
                        <m:num>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num>
                        <m:den>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a:solidFill>
                                <a:srgbClr val="000000"/>
                              </a:solidFill>
                              <a:latin typeface="Cambria Math" charset="0"/>
                              <a:ea typeface="Times New Roman" charset="0"/>
                              <a:cs typeface="Times New Roman" charset="0"/>
                            </a:rPr>
                            <m:t>+</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den>
                      </m:f>
                    </m:oMath>
                  </a14:m>
                  <a:r>
                    <a:rPr lang="en-US">
                      <a:effectLst/>
                      <a:latin typeface="Times New Roman" charset="0"/>
                      <a:ea typeface="Times New Roman" charset="0"/>
                    </a:rPr>
                    <a:t> </a:t>
                  </a:r>
                  <a:endParaRPr lang="en-US"/>
                </a:p>
              </p:txBody>
            </p:sp>
          </mc:Choice>
          <mc:Fallback xmlns="">
            <p:sp>
              <p:nvSpPr>
                <p:cNvPr id="30" name="Rectangle 29"/>
                <p:cNvSpPr>
                  <a:spLocks noRot="1" noChangeAspect="1" noMove="1" noResize="1" noEditPoints="1" noAdjustHandles="1" noChangeArrowheads="1" noChangeShapeType="1" noTextEdit="1"/>
                </p:cNvSpPr>
                <p:nvPr/>
              </p:nvSpPr>
              <p:spPr>
                <a:xfrm>
                  <a:off x="2303270" y="5759216"/>
                  <a:ext cx="3950826" cy="592213"/>
                </a:xfrm>
                <a:prstGeom prst="rect">
                  <a:avLst/>
                </a:prstGeom>
                <a:blipFill rotWithShape="0">
                  <a:blip r:embed="rId2"/>
                  <a:stretch>
                    <a:fillRect/>
                  </a:stretch>
                </a:blipFill>
              </p:spPr>
              <p:txBody>
                <a:bodyPr/>
                <a:lstStyle/>
                <a:p>
                  <a:r>
                    <a:rPr lang="en-US">
                      <a:noFill/>
                    </a:rPr>
                    <a:t> </a:t>
                  </a:r>
                </a:p>
              </p:txBody>
            </p:sp>
          </mc:Fallback>
        </mc:AlternateContent>
        <p:sp>
          <p:nvSpPr>
            <p:cNvPr id="31" name="TextBox 30"/>
            <p:cNvSpPr txBox="1"/>
            <p:nvPr/>
          </p:nvSpPr>
          <p:spPr>
            <a:xfrm>
              <a:off x="2505639" y="5417648"/>
              <a:ext cx="6761916" cy="369332"/>
            </a:xfrm>
            <a:prstGeom prst="rect">
              <a:avLst/>
            </a:prstGeom>
            <a:noFill/>
          </p:spPr>
          <p:txBody>
            <a:bodyPr wrap="none" rtlCol="0">
              <a:spAutoFit/>
            </a:bodyPr>
            <a:lstStyle/>
            <a:p>
              <a:r>
                <a:rPr lang="en-US" smtClean="0"/>
                <a:t>The used equation to calculate the probability of knowing the concept</a:t>
              </a:r>
              <a:endParaRPr lang="en-US"/>
            </a:p>
          </p:txBody>
        </p:sp>
      </p:grpSp>
      <p:grpSp>
        <p:nvGrpSpPr>
          <p:cNvPr id="32" name="Group 31"/>
          <p:cNvGrpSpPr/>
          <p:nvPr/>
        </p:nvGrpSpPr>
        <p:grpSpPr>
          <a:xfrm>
            <a:off x="47387" y="2284803"/>
            <a:ext cx="1109937" cy="523220"/>
            <a:chOff x="47387" y="2284803"/>
            <a:chExt cx="1109937" cy="523220"/>
          </a:xfrm>
        </p:grpSpPr>
        <p:sp>
          <p:nvSpPr>
            <p:cNvPr id="33" name="TextBox 32"/>
            <p:cNvSpPr txBox="1"/>
            <p:nvPr/>
          </p:nvSpPr>
          <p:spPr>
            <a:xfrm>
              <a:off x="47387" y="2284803"/>
              <a:ext cx="919384" cy="523220"/>
            </a:xfrm>
            <a:prstGeom prst="rect">
              <a:avLst/>
            </a:prstGeom>
            <a:noFill/>
          </p:spPr>
          <p:txBody>
            <a:bodyPr wrap="square" rtlCol="0">
              <a:spAutoFit/>
            </a:bodyPr>
            <a:lstStyle/>
            <a:p>
              <a:r>
                <a:rPr lang="en-US" sz="1400" smtClean="0">
                  <a:latin typeface="Times New Roman" charset="0"/>
                  <a:ea typeface="Times New Roman" charset="0"/>
                  <a:cs typeface="Times New Roman" charset="0"/>
                </a:rPr>
                <a:t>Derived Skills</a:t>
              </a:r>
              <a:endParaRPr lang="en-US" sz="1400">
                <a:latin typeface="Times New Roman" charset="0"/>
                <a:ea typeface="Times New Roman" charset="0"/>
                <a:cs typeface="Times New Roman" charset="0"/>
              </a:endParaRPr>
            </a:p>
          </p:txBody>
        </p:sp>
        <p:cxnSp>
          <p:nvCxnSpPr>
            <p:cNvPr id="35" name="Straight Arrow Connector 34"/>
            <p:cNvCxnSpPr/>
            <p:nvPr/>
          </p:nvCxnSpPr>
          <p:spPr>
            <a:xfrm>
              <a:off x="776218" y="2607211"/>
              <a:ext cx="3811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B38F3DF5-46B4-354D-BEB6-FC8B3F9E8E19}" type="slidenum">
              <a:rPr lang="en-US" smtClean="0"/>
              <a:t>85</a:t>
            </a:fld>
            <a:endParaRPr lang="en-US"/>
          </a:p>
        </p:txBody>
      </p:sp>
    </p:spTree>
    <p:extLst>
      <p:ext uri="{BB962C8B-B14F-4D97-AF65-F5344CB8AC3E}">
        <p14:creationId xmlns:p14="http://schemas.microsoft.com/office/powerpoint/2010/main" val="105594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Rectangle 98"/>
          <p:cNvSpPr/>
          <p:nvPr/>
        </p:nvSpPr>
        <p:spPr>
          <a:xfrm>
            <a:off x="4726564" y="532283"/>
            <a:ext cx="4379651" cy="738664"/>
          </a:xfrm>
          <a:prstGeom prst="rect">
            <a:avLst/>
          </a:prstGeom>
        </p:spPr>
        <p:txBody>
          <a:bodyPr wrap="square">
            <a:spAutoFit/>
          </a:bodyPr>
          <a:lstStyle/>
          <a:p>
            <a:pPr rtl="1"/>
            <a:r>
              <a:rPr lang="en-US" sz="1400" b="1" smtClean="0">
                <a:latin typeface="Times New Roman" charset="0"/>
                <a:ea typeface="Times New Roman" charset="0"/>
              </a:rPr>
              <a:t>The Estimation of the concepts &amp; the  Probability of knowing the estimated concepts</a:t>
            </a:r>
            <a:endParaRPr lang="en-US" sz="1400"/>
          </a:p>
          <a:p>
            <a:pPr algn="ctr" rtl="1"/>
            <a:r>
              <a:rPr lang="en-US" sz="1400" b="1" smtClean="0">
                <a:latin typeface="Times New Roman" charset="0"/>
                <a:ea typeface="Times New Roman" charset="0"/>
              </a:rPr>
              <a:t>The </a:t>
            </a:r>
            <a:r>
              <a:rPr lang="en-US" sz="1400" b="1" smtClean="0">
                <a:solidFill>
                  <a:srgbClr val="FF0000"/>
                </a:solidFill>
                <a:latin typeface="Times New Roman" charset="0"/>
                <a:ea typeface="Times New Roman" charset="0"/>
              </a:rPr>
              <a:t>Incorrect response </a:t>
            </a:r>
            <a:r>
              <a:rPr lang="en-US" sz="1400" b="1" smtClean="0">
                <a:latin typeface="Times New Roman" charset="0"/>
                <a:ea typeface="Times New Roman" charset="0"/>
              </a:rPr>
              <a:t>to direct questions</a:t>
            </a:r>
          </a:p>
        </p:txBody>
      </p:sp>
      <p:graphicFrame>
        <p:nvGraphicFramePr>
          <p:cNvPr id="82" name="Table 81"/>
          <p:cNvGraphicFramePr>
            <a:graphicFrameLocks noGrp="1"/>
          </p:cNvGraphicFramePr>
          <p:nvPr>
            <p:extLst>
              <p:ext uri="{D42A27DB-BD31-4B8C-83A1-F6EECF244321}">
                <p14:modId xmlns:p14="http://schemas.microsoft.com/office/powerpoint/2010/main" val="886788442"/>
              </p:ext>
            </p:extLst>
          </p:nvPr>
        </p:nvGraphicFramePr>
        <p:xfrm>
          <a:off x="4740472" y="1253386"/>
          <a:ext cx="4365743" cy="2518874"/>
        </p:xfrm>
        <a:graphic>
          <a:graphicData uri="http://schemas.openxmlformats.org/drawingml/2006/table">
            <a:tbl>
              <a:tblPr firstRow="1" firstCol="1" bandRow="1">
                <a:tableStyleId>{5C22544A-7EE6-4342-B048-85BDC9FD1C3A}</a:tableStyleId>
              </a:tblPr>
              <a:tblGrid>
                <a:gridCol w="471635">
                  <a:extLst>
                    <a:ext uri="{9D8B030D-6E8A-4147-A177-3AD203B41FA5}">
                      <a16:colId xmlns:a16="http://schemas.microsoft.com/office/drawing/2014/main" val="20000"/>
                    </a:ext>
                  </a:extLst>
                </a:gridCol>
                <a:gridCol w="549301">
                  <a:extLst>
                    <a:ext uri="{9D8B030D-6E8A-4147-A177-3AD203B41FA5}">
                      <a16:colId xmlns:a16="http://schemas.microsoft.com/office/drawing/2014/main" val="20001"/>
                    </a:ext>
                  </a:extLst>
                </a:gridCol>
                <a:gridCol w="499503">
                  <a:extLst>
                    <a:ext uri="{9D8B030D-6E8A-4147-A177-3AD203B41FA5}">
                      <a16:colId xmlns:a16="http://schemas.microsoft.com/office/drawing/2014/main" val="20002"/>
                    </a:ext>
                  </a:extLst>
                </a:gridCol>
                <a:gridCol w="607402">
                  <a:extLst>
                    <a:ext uri="{9D8B030D-6E8A-4147-A177-3AD203B41FA5}">
                      <a16:colId xmlns:a16="http://schemas.microsoft.com/office/drawing/2014/main" val="20003"/>
                    </a:ext>
                  </a:extLst>
                </a:gridCol>
                <a:gridCol w="663582">
                  <a:extLst>
                    <a:ext uri="{9D8B030D-6E8A-4147-A177-3AD203B41FA5}">
                      <a16:colId xmlns:a16="http://schemas.microsoft.com/office/drawing/2014/main" val="20004"/>
                    </a:ext>
                  </a:extLst>
                </a:gridCol>
                <a:gridCol w="564899">
                  <a:extLst>
                    <a:ext uri="{9D8B030D-6E8A-4147-A177-3AD203B41FA5}">
                      <a16:colId xmlns:a16="http://schemas.microsoft.com/office/drawing/2014/main" val="20005"/>
                    </a:ext>
                  </a:extLst>
                </a:gridCol>
                <a:gridCol w="1009421">
                  <a:extLst>
                    <a:ext uri="{9D8B030D-6E8A-4147-A177-3AD203B41FA5}">
                      <a16:colId xmlns:a16="http://schemas.microsoft.com/office/drawing/2014/main" val="20006"/>
                    </a:ext>
                  </a:extLst>
                </a:gridCol>
              </a:tblGrid>
              <a:tr h="690074">
                <a:tc>
                  <a:txBody>
                    <a:bodyPr/>
                    <a:lstStyle/>
                    <a:p>
                      <a:pPr marL="0" marR="0" algn="ctr">
                        <a:spcBef>
                          <a:spcPts val="0"/>
                        </a:spcBef>
                        <a:spcAft>
                          <a:spcPts val="0"/>
                        </a:spcAft>
                      </a:pPr>
                      <a:r>
                        <a:rPr lang="en-US" sz="1000" b="1" smtClean="0">
                          <a:effectLst/>
                          <a:latin typeface="Times New Roman" charset="0"/>
                          <a:ea typeface="Times New Roman" charset="0"/>
                        </a:rPr>
                        <a:t>Concept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Question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a:t>
                      </a:r>
                      <a:r>
                        <a:rPr lang="en-US" sz="1000" smtClean="0">
                          <a:effectLst/>
                        </a:rPr>
                        <a:t>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Estimated </a:t>
                      </a:r>
                      <a:r>
                        <a:rPr lang="en-US" sz="1000" smtClean="0">
                          <a:effectLst/>
                        </a:rPr>
                        <a:t>Concept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Probability</a:t>
                      </a:r>
                      <a:r>
                        <a:rPr lang="en-US" sz="1000" baseline="0" smtClean="0">
                          <a:effectLst/>
                        </a:rPr>
                        <a:t> </a:t>
                      </a:r>
                      <a:r>
                        <a:rPr lang="en-US" sz="1000" smtClean="0">
                          <a:effectLst/>
                        </a:rPr>
                        <a:t>by Method-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by Direct</a:t>
                      </a:r>
                      <a:r>
                        <a:rPr lang="en-US" sz="1000" baseline="0" smtClean="0">
                          <a:effectLst/>
                        </a:rPr>
                        <a:t> Question</a:t>
                      </a:r>
                      <a:r>
                        <a:rPr lang="en-US" sz="1000" smtClean="0">
                          <a:effectLst/>
                        </a:rPr>
                        <a:t> P(K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The actual probability by the Computation (using Bayes)</a:t>
                      </a:r>
                      <a:endParaRPr lang="en-US" sz="10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a:t>
                      </a: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a:t>
                      </a: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Indirect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0.2</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In</a:t>
                      </a: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0.2</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rPr>
                        <a:t>0.1</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a:t>
                      </a:r>
                      <a:endParaRPr lang="en-US" sz="1000">
                        <a:solidFill>
                          <a:srgbClr val="FF0000"/>
                        </a:solidFill>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D</a:t>
                      </a:r>
                      <a:r>
                        <a:rPr lang="en-US" sz="1000" b="1" baseline="0" smtClean="0">
                          <a:effectLst/>
                          <a:latin typeface="+mn-lt"/>
                          <a:ea typeface="+mn-ea"/>
                        </a:rPr>
                        <a:t>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rPr>
                        <a:t>0.1</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a:t>
                      </a:r>
                      <a:endParaRPr lang="en-US" sz="1000">
                        <a:solidFill>
                          <a:srgbClr val="FF0000"/>
                        </a:solidFill>
                        <a:effectLst/>
                        <a:latin typeface="Times New Roman" charset="0"/>
                        <a:ea typeface="Times New Roman" charset="0"/>
                      </a:endParaRPr>
                    </a:p>
                  </a:txBody>
                  <a:tcPr marL="0" marR="0" marT="0" marB="0"/>
                </a:tc>
                <a:extLst>
                  <a:ext uri="{0D108BD9-81ED-4DB2-BD59-A6C34878D82A}">
                    <a16:rowId xmlns:a16="http://schemas.microsoft.com/office/drawing/2014/main" val="10006"/>
                  </a:ext>
                </a:extLst>
              </a:tr>
            </a:tbl>
          </a:graphicData>
        </a:graphic>
      </p:graphicFrame>
      <p:grpSp>
        <p:nvGrpSpPr>
          <p:cNvPr id="186" name="Group 185"/>
          <p:cNvGrpSpPr/>
          <p:nvPr/>
        </p:nvGrpSpPr>
        <p:grpSpPr>
          <a:xfrm>
            <a:off x="876271" y="1011135"/>
            <a:ext cx="3001505" cy="1868981"/>
            <a:chOff x="70845" y="1114263"/>
            <a:chExt cx="3001505" cy="1868981"/>
          </a:xfrm>
        </p:grpSpPr>
        <p:cxnSp>
          <p:nvCxnSpPr>
            <p:cNvPr id="104" name="Straight Connector 103"/>
            <p:cNvCxnSpPr>
              <a:stCxn id="88" idx="3"/>
              <a:endCxn id="19" idx="2"/>
            </p:cNvCxnSpPr>
            <p:nvPr/>
          </p:nvCxnSpPr>
          <p:spPr>
            <a:xfrm>
              <a:off x="754671" y="2820484"/>
              <a:ext cx="184694" cy="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70845" y="1114263"/>
              <a:ext cx="3001505" cy="1868981"/>
              <a:chOff x="70845" y="1114263"/>
              <a:chExt cx="3001505" cy="1868981"/>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70845" y="1114263"/>
                <a:ext cx="3001505" cy="1868981"/>
                <a:chOff x="70845" y="1114263"/>
                <a:chExt cx="3001505" cy="1868981"/>
              </a:xfrm>
            </p:grpSpPr>
            <p:sp>
              <p:nvSpPr>
                <p:cNvPr id="73" name="Oval 72"/>
                <p:cNvSpPr/>
                <p:nvPr/>
              </p:nvSpPr>
              <p:spPr>
                <a:xfrm>
                  <a:off x="1783267" y="2671191"/>
                  <a:ext cx="331527" cy="312053"/>
                </a:xfrm>
                <a:prstGeom prst="ellipse">
                  <a:avLst/>
                </a:prstGeom>
                <a:pattFill prst="wdDnDiag">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C4</a:t>
                  </a:r>
                  <a:endParaRPr lang="en-US" sz="1000" b="1">
                    <a:solidFill>
                      <a:srgbClr val="000000"/>
                    </a:solidFill>
                    <a:latin typeface="Times New Roman"/>
                    <a:cs typeface="Times New Roman"/>
                  </a:endParaRPr>
                </a:p>
              </p:txBody>
            </p:sp>
            <p:grpSp>
              <p:nvGrpSpPr>
                <p:cNvPr id="183" name="Group 182"/>
                <p:cNvGrpSpPr/>
                <p:nvPr/>
              </p:nvGrpSpPr>
              <p:grpSpPr>
                <a:xfrm>
                  <a:off x="70845" y="1114263"/>
                  <a:ext cx="3001505" cy="1862248"/>
                  <a:chOff x="70845" y="1114263"/>
                  <a:chExt cx="3001505" cy="1862248"/>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70845" y="1114263"/>
                    <a:ext cx="3001505" cy="1862248"/>
                    <a:chOff x="70845" y="1114263"/>
                    <a:chExt cx="3001505" cy="1862248"/>
                  </a:xfrm>
                </p:grpSpPr>
                <p:grpSp>
                  <p:nvGrpSpPr>
                    <p:cNvPr id="149" name="Group 148"/>
                    <p:cNvGrpSpPr/>
                    <p:nvPr/>
                  </p:nvGrpSpPr>
                  <p:grpSpPr>
                    <a:xfrm>
                      <a:off x="376537" y="1114263"/>
                      <a:ext cx="2305055" cy="1862248"/>
                      <a:chOff x="376537" y="1114263"/>
                      <a:chExt cx="2305055" cy="1862248"/>
                    </a:xfrm>
                  </p:grpSpPr>
                  <p:sp>
                    <p:nvSpPr>
                      <p:cNvPr id="88" name="Rectangle 87"/>
                      <p:cNvSpPr/>
                      <p:nvPr/>
                    </p:nvSpPr>
                    <p:spPr>
                      <a:xfrm>
                        <a:off x="376537" y="2695921"/>
                        <a:ext cx="378134" cy="249126"/>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grpSp>
                    <p:nvGrpSpPr>
                      <p:cNvPr id="2" name="Group 1"/>
                      <p:cNvGrpSpPr/>
                      <p:nvPr/>
                    </p:nvGrpSpPr>
                    <p:grpSpPr>
                      <a:xfrm>
                        <a:off x="847121" y="1114263"/>
                        <a:ext cx="1834471" cy="1862248"/>
                        <a:chOff x="4269040" y="951479"/>
                        <a:chExt cx="1392760" cy="2385743"/>
                      </a:xfrm>
                    </p:grpSpPr>
                    <p:sp>
                      <p:nvSpPr>
                        <p:cNvPr id="7" name="Rectangle 6"/>
                        <p:cNvSpPr/>
                        <p:nvPr/>
                      </p:nvSpPr>
                      <p:spPr>
                        <a:xfrm>
                          <a:off x="5378034"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sp>
                      <p:nvSpPr>
                        <p:cNvPr id="8" name="Oval 7"/>
                        <p:cNvSpPr/>
                        <p:nvPr/>
                      </p:nvSpPr>
                      <p:spPr>
                        <a:xfrm>
                          <a:off x="4269040" y="1997386"/>
                          <a:ext cx="419652" cy="386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C2</a:t>
                          </a:r>
                          <a:endParaRPr lang="en-US" sz="1000" b="1">
                            <a:solidFill>
                              <a:srgbClr val="000000"/>
                            </a:solidFill>
                            <a:latin typeface="Times New Roman"/>
                            <a:cs typeface="Times New Roman"/>
                          </a:endParaRPr>
                        </a:p>
                      </p:txBody>
                    </p:sp>
                    <p:sp>
                      <p:nvSpPr>
                        <p:cNvPr id="9" name="Oval 8"/>
                        <p:cNvSpPr/>
                        <p:nvPr/>
                      </p:nvSpPr>
                      <p:spPr>
                        <a:xfrm>
                          <a:off x="4866126" y="2024374"/>
                          <a:ext cx="443948" cy="3997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C1</a:t>
                          </a:r>
                          <a:endParaRPr lang="en-US" sz="1000" b="1">
                            <a:solidFill>
                              <a:srgbClr val="000000"/>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C3</a:t>
                          </a:r>
                          <a:endParaRPr lang="en-US" sz="1000" b="1">
                            <a:solidFill>
                              <a:srgbClr val="000000"/>
                            </a:solidFill>
                            <a:latin typeface="Times New Roman"/>
                            <a:cs typeface="Times New Roman"/>
                          </a:endParaRPr>
                        </a:p>
                      </p:txBody>
                    </p:sp>
                    <p:cxnSp>
                      <p:nvCxnSpPr>
                        <p:cNvPr id="34" name="Straight Connector 33"/>
                        <p:cNvCxnSpPr>
                          <a:stCxn id="7" idx="1"/>
                          <a:endCxn id="73" idx="6"/>
                        </p:cNvCxnSpPr>
                        <p:nvPr/>
                      </p:nvCxnSpPr>
                      <p:spPr>
                        <a:xfrm flipH="1" flipV="1">
                          <a:off x="5231479" y="3145962"/>
                          <a:ext cx="146555" cy="2068"/>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4"/>
                          <a:endCxn id="73" idx="0"/>
                        </p:cNvCxnSpPr>
                        <p:nvPr/>
                      </p:nvCxnSpPr>
                      <p:spPr>
                        <a:xfrm flipH="1">
                          <a:off x="5086694" y="2424149"/>
                          <a:ext cx="1407" cy="539540"/>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0" cy="61343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70845" y="1399418"/>
                      <a:ext cx="739623" cy="958639"/>
                    </a:xfrm>
                    <a:prstGeom prst="rect">
                      <a:avLst/>
                    </a:prstGeom>
                    <a:solidFill>
                      <a:schemeClr val="bg1">
                        <a:lumMod val="85000"/>
                      </a:schemeClr>
                    </a:solidFill>
                  </p:spPr>
                  <p:txBody>
                    <a:bodyPr wrap="square" rtlCol="0">
                      <a:noAutofit/>
                    </a:bodyPr>
                    <a:lstStyle/>
                    <a:p>
                      <a:r>
                        <a:rPr lang="en-US" sz="1000" smtClean="0"/>
                        <a:t>Indirect Question-Estimated concept </a:t>
                      </a:r>
                      <a:r>
                        <a:rPr lang="en-US" sz="1000"/>
                        <a:t>by DS method</a:t>
                      </a:r>
                    </a:p>
                    <a:p>
                      <a:endParaRPr lang="en-US" sz="1000"/>
                    </a:p>
                  </p:txBody>
                </p:sp>
                <p:sp>
                  <p:nvSpPr>
                    <p:cNvPr id="193" name="TextBox 192"/>
                    <p:cNvSpPr txBox="1"/>
                    <p:nvPr/>
                  </p:nvSpPr>
                  <p:spPr>
                    <a:xfrm>
                      <a:off x="2279424" y="1402228"/>
                      <a:ext cx="792926" cy="965141"/>
                    </a:xfrm>
                    <a:prstGeom prst="rect">
                      <a:avLst/>
                    </a:prstGeom>
                    <a:solidFill>
                      <a:schemeClr val="bg1">
                        <a:lumMod val="85000"/>
                      </a:schemeClr>
                    </a:solidFill>
                  </p:spPr>
                  <p:txBody>
                    <a:bodyPr wrap="square" rtlCol="0">
                      <a:noAutofit/>
                    </a:bodyPr>
                    <a:lstStyle/>
                    <a:p>
                      <a:r>
                        <a:rPr lang="en-US" sz="1000" smtClean="0"/>
                        <a:t>Indirect Question-Estimated concept by DS method</a:t>
                      </a:r>
                      <a:endParaRPr lang="en-US" sz="1000"/>
                    </a:p>
                  </p:txBody>
                </p:sp>
              </p:grpSp>
            </p:grpSp>
          </p:grpSp>
        </p:grpSp>
      </p:grpSp>
      <p:grpSp>
        <p:nvGrpSpPr>
          <p:cNvPr id="29" name="Group 28"/>
          <p:cNvGrpSpPr/>
          <p:nvPr/>
        </p:nvGrpSpPr>
        <p:grpSpPr>
          <a:xfrm>
            <a:off x="2303270" y="5417648"/>
            <a:ext cx="6964285" cy="933781"/>
            <a:chOff x="2303270" y="5417648"/>
            <a:chExt cx="6964285" cy="933781"/>
          </a:xfrm>
        </p:grpSpPr>
        <mc:AlternateContent xmlns:mc="http://schemas.openxmlformats.org/markup-compatibility/2006" xmlns:a14="http://schemas.microsoft.com/office/drawing/2010/main">
          <mc:Choice Requires="a14">
            <p:sp>
              <p:nvSpPr>
                <p:cNvPr id="30" name="Rectangle 29"/>
                <p:cNvSpPr/>
                <p:nvPr/>
              </p:nvSpPr>
              <p:spPr>
                <a:xfrm>
                  <a:off x="2303270" y="5759216"/>
                  <a:ext cx="3950826" cy="592213"/>
                </a:xfrm>
                <a:prstGeom prst="rect">
                  <a:avLst/>
                </a:prstGeom>
              </p:spPr>
              <p:txBody>
                <a:bodyPr wrap="none">
                  <a:spAutoFit/>
                </a:bodyPr>
                <a:lstStyle/>
                <a:p>
                  <a:pPr algn="r" rtl="1"/>
                  <a:r>
                    <a:rPr lang="en-US" smtClean="0">
                      <a:latin typeface="Times New Roman" charset="0"/>
                      <a:ea typeface="Times New Roman" charset="0"/>
                    </a:rPr>
                    <a:t>P(</a:t>
                  </a:r>
                  <a:r>
                    <a:rPr lang="en-US" err="1" smtClean="0">
                      <a:latin typeface="Times New Roman" charset="0"/>
                      <a:ea typeface="Times New Roman" charset="0"/>
                    </a:rPr>
                    <a:t>K</a:t>
                  </a:r>
                  <a:r>
                    <a:rPr lang="en-US" baseline="-25000" err="1" smtClean="0">
                      <a:effectLst/>
                      <a:latin typeface="Times New Roman" charset="0"/>
                      <a:ea typeface="Times New Roman" charset="0"/>
                    </a:rPr>
                    <a:t>c</a:t>
                  </a:r>
                  <a:r>
                    <a:rPr lang="en-US" err="1" smtClean="0">
                      <a:effectLst/>
                      <a:latin typeface="Times New Roman" charset="0"/>
                      <a:ea typeface="Times New Roman" charset="0"/>
                    </a:rPr>
                    <a:t>|R</a:t>
                  </a:r>
                  <a:r>
                    <a:rPr lang="en-US">
                      <a:effectLst/>
                      <a:latin typeface="Times New Roman" charset="0"/>
                      <a:ea typeface="Times New Roman" charset="0"/>
                    </a:rPr>
                    <a:t>) =</a:t>
                  </a:r>
                  <a14:m>
                    <m:oMath xmlns:m="http://schemas.openxmlformats.org/officeDocument/2006/math">
                      <m:r>
                        <a:rPr lang="en-US" b="1" i="1">
                          <a:effectLst/>
                          <a:latin typeface="Cambria Math" charset="0"/>
                          <a:ea typeface="Times New Roman" charset="0"/>
                          <a:cs typeface="Times New Roman" charset="0"/>
                        </a:rPr>
                        <m:t> </m:t>
                      </m:r>
                      <m:f>
                        <m:fPr>
                          <m:ctrlPr>
                            <a:rPr lang="en-US" i="1">
                              <a:effectLst/>
                              <a:latin typeface="Cambria Math" panose="02040503050406030204" pitchFamily="18" charset="0"/>
                            </a:rPr>
                          </m:ctrlPr>
                        </m:fPr>
                        <m:num>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num>
                        <m:den>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a:solidFill>
                                <a:srgbClr val="000000"/>
                              </a:solidFill>
                              <a:latin typeface="Cambria Math" charset="0"/>
                              <a:ea typeface="Times New Roman" charset="0"/>
                              <a:cs typeface="Times New Roman" charset="0"/>
                            </a:rPr>
                            <m:t>+</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den>
                      </m:f>
                    </m:oMath>
                  </a14:m>
                  <a:r>
                    <a:rPr lang="en-US">
                      <a:effectLst/>
                      <a:latin typeface="Times New Roman" charset="0"/>
                      <a:ea typeface="Times New Roman" charset="0"/>
                    </a:rPr>
                    <a:t> </a:t>
                  </a:r>
                  <a:endParaRPr lang="en-US"/>
                </a:p>
              </p:txBody>
            </p:sp>
          </mc:Choice>
          <mc:Fallback xmlns="">
            <p:sp>
              <p:nvSpPr>
                <p:cNvPr id="30" name="Rectangle 29"/>
                <p:cNvSpPr>
                  <a:spLocks noRot="1" noChangeAspect="1" noMove="1" noResize="1" noEditPoints="1" noAdjustHandles="1" noChangeArrowheads="1" noChangeShapeType="1" noTextEdit="1"/>
                </p:cNvSpPr>
                <p:nvPr/>
              </p:nvSpPr>
              <p:spPr>
                <a:xfrm>
                  <a:off x="2303270" y="5759216"/>
                  <a:ext cx="3950826" cy="592213"/>
                </a:xfrm>
                <a:prstGeom prst="rect">
                  <a:avLst/>
                </a:prstGeom>
                <a:blipFill rotWithShape="0">
                  <a:blip r:embed="rId3"/>
                  <a:stretch>
                    <a:fillRect/>
                  </a:stretch>
                </a:blipFill>
              </p:spPr>
              <p:txBody>
                <a:bodyPr/>
                <a:lstStyle/>
                <a:p>
                  <a:r>
                    <a:rPr lang="en-US">
                      <a:noFill/>
                    </a:rPr>
                    <a:t> </a:t>
                  </a:r>
                </a:p>
              </p:txBody>
            </p:sp>
          </mc:Fallback>
        </mc:AlternateContent>
        <p:sp>
          <p:nvSpPr>
            <p:cNvPr id="31" name="TextBox 30"/>
            <p:cNvSpPr txBox="1"/>
            <p:nvPr/>
          </p:nvSpPr>
          <p:spPr>
            <a:xfrm>
              <a:off x="2505639" y="5417648"/>
              <a:ext cx="6761916" cy="369332"/>
            </a:xfrm>
            <a:prstGeom prst="rect">
              <a:avLst/>
            </a:prstGeom>
            <a:noFill/>
          </p:spPr>
          <p:txBody>
            <a:bodyPr wrap="none" rtlCol="0">
              <a:spAutoFit/>
            </a:bodyPr>
            <a:lstStyle/>
            <a:p>
              <a:r>
                <a:rPr lang="en-US" smtClean="0"/>
                <a:t>The used equation to calculate the probability of knowing the concept</a:t>
              </a:r>
              <a:endParaRPr lang="en-US"/>
            </a:p>
          </p:txBody>
        </p:sp>
      </p:grpSp>
      <p:grpSp>
        <p:nvGrpSpPr>
          <p:cNvPr id="32" name="Group 31"/>
          <p:cNvGrpSpPr/>
          <p:nvPr/>
        </p:nvGrpSpPr>
        <p:grpSpPr>
          <a:xfrm>
            <a:off x="34111" y="2331183"/>
            <a:ext cx="1109937" cy="523220"/>
            <a:chOff x="47387" y="2284803"/>
            <a:chExt cx="1109937" cy="523220"/>
          </a:xfrm>
        </p:grpSpPr>
        <p:sp>
          <p:nvSpPr>
            <p:cNvPr id="33" name="TextBox 32"/>
            <p:cNvSpPr txBox="1"/>
            <p:nvPr/>
          </p:nvSpPr>
          <p:spPr>
            <a:xfrm>
              <a:off x="47387" y="2284803"/>
              <a:ext cx="919384" cy="523220"/>
            </a:xfrm>
            <a:prstGeom prst="rect">
              <a:avLst/>
            </a:prstGeom>
            <a:noFill/>
          </p:spPr>
          <p:txBody>
            <a:bodyPr wrap="square" rtlCol="0">
              <a:spAutoFit/>
            </a:bodyPr>
            <a:lstStyle/>
            <a:p>
              <a:r>
                <a:rPr lang="en-US" sz="1400" smtClean="0">
                  <a:latin typeface="Times New Roman" charset="0"/>
                  <a:ea typeface="Times New Roman" charset="0"/>
                  <a:cs typeface="Times New Roman" charset="0"/>
                </a:rPr>
                <a:t>Derived Skills</a:t>
              </a:r>
              <a:endParaRPr lang="en-US" sz="1400">
                <a:latin typeface="Times New Roman" charset="0"/>
                <a:ea typeface="Times New Roman" charset="0"/>
                <a:cs typeface="Times New Roman" charset="0"/>
              </a:endParaRPr>
            </a:p>
          </p:txBody>
        </p:sp>
        <p:cxnSp>
          <p:nvCxnSpPr>
            <p:cNvPr id="35" name="Straight Arrow Connector 34"/>
            <p:cNvCxnSpPr/>
            <p:nvPr/>
          </p:nvCxnSpPr>
          <p:spPr>
            <a:xfrm>
              <a:off x="776218" y="2607211"/>
              <a:ext cx="3811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B38F3DF5-46B4-354D-BEB6-FC8B3F9E8E19}" type="slidenum">
              <a:rPr lang="en-US" smtClean="0"/>
              <a:t>86</a:t>
            </a:fld>
            <a:endParaRPr lang="en-US"/>
          </a:p>
        </p:txBody>
      </p:sp>
    </p:spTree>
    <p:extLst>
      <p:ext uri="{BB962C8B-B14F-4D97-AF65-F5344CB8AC3E}">
        <p14:creationId xmlns:p14="http://schemas.microsoft.com/office/powerpoint/2010/main" val="1892370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Rectangle 98"/>
          <p:cNvSpPr/>
          <p:nvPr/>
        </p:nvSpPr>
        <p:spPr>
          <a:xfrm>
            <a:off x="4764349" y="306154"/>
            <a:ext cx="4379651" cy="1384995"/>
          </a:xfrm>
          <a:prstGeom prst="rect">
            <a:avLst/>
          </a:prstGeom>
        </p:spPr>
        <p:txBody>
          <a:bodyPr wrap="square">
            <a:spAutoFit/>
          </a:bodyPr>
          <a:lstStyle/>
          <a:p>
            <a:pPr rtl="1"/>
            <a:r>
              <a:rPr lang="en-US" sz="1400" b="1" smtClean="0">
                <a:latin typeface="Times New Roman" charset="0"/>
                <a:ea typeface="Times New Roman" charset="0"/>
              </a:rPr>
              <a:t>The Estimation of the concepts &amp; the  Probability of knowing the estimated concepts</a:t>
            </a:r>
            <a:endParaRPr lang="en-US" sz="1400"/>
          </a:p>
          <a:p>
            <a:pPr algn="ctr" rtl="1"/>
            <a:r>
              <a:rPr lang="en-US" sz="1400" b="1" smtClean="0">
                <a:latin typeface="Times New Roman" charset="0"/>
                <a:ea typeface="Times New Roman" charset="0"/>
              </a:rPr>
              <a:t>The </a:t>
            </a:r>
            <a:r>
              <a:rPr lang="en-US" sz="1400" b="1" smtClean="0">
                <a:solidFill>
                  <a:srgbClr val="FF0000"/>
                </a:solidFill>
                <a:latin typeface="Times New Roman" charset="0"/>
                <a:ea typeface="Times New Roman" charset="0"/>
              </a:rPr>
              <a:t>correct response </a:t>
            </a:r>
            <a:r>
              <a:rPr lang="en-US" sz="1400" b="1">
                <a:latin typeface="Times New Roman" charset="0"/>
                <a:ea typeface="Times New Roman" charset="0"/>
              </a:rPr>
              <a:t>to direct questions &amp; </a:t>
            </a:r>
            <a:r>
              <a:rPr lang="en-US" sz="1400" b="1">
                <a:solidFill>
                  <a:srgbClr val="FF0000"/>
                </a:solidFill>
                <a:latin typeface="Times New Roman" charset="0"/>
                <a:ea typeface="Times New Roman" charset="0"/>
              </a:rPr>
              <a:t>incorrect </a:t>
            </a:r>
            <a:r>
              <a:rPr lang="en-US" sz="1400" b="1">
                <a:latin typeface="Times New Roman" charset="0"/>
                <a:ea typeface="Times New Roman" charset="0"/>
              </a:rPr>
              <a:t>response to direct </a:t>
            </a:r>
            <a:r>
              <a:rPr lang="en-US" sz="1400" b="1" smtClean="0">
                <a:latin typeface="Times New Roman" charset="0"/>
                <a:ea typeface="Times New Roman" charset="0"/>
              </a:rPr>
              <a:t>question </a:t>
            </a:r>
            <a:r>
              <a:rPr lang="en-US" sz="1400" b="1">
                <a:latin typeface="Times New Roman" charset="0"/>
                <a:ea typeface="Times New Roman" charset="0"/>
              </a:rPr>
              <a:t>asked about the concept in DS</a:t>
            </a:r>
          </a:p>
          <a:p>
            <a:pPr algn="ctr" rtl="1"/>
            <a:endParaRPr lang="en-US" sz="1400" b="1">
              <a:latin typeface="Times New Roman" charset="0"/>
              <a:ea typeface="Times New Roman" charset="0"/>
            </a:endParaRPr>
          </a:p>
        </p:txBody>
      </p:sp>
      <p:graphicFrame>
        <p:nvGraphicFramePr>
          <p:cNvPr id="82" name="Table 81"/>
          <p:cNvGraphicFramePr>
            <a:graphicFrameLocks noGrp="1"/>
          </p:cNvGraphicFramePr>
          <p:nvPr>
            <p:extLst>
              <p:ext uri="{D42A27DB-BD31-4B8C-83A1-F6EECF244321}">
                <p14:modId xmlns:p14="http://schemas.microsoft.com/office/powerpoint/2010/main" val="919061416"/>
              </p:ext>
            </p:extLst>
          </p:nvPr>
        </p:nvGraphicFramePr>
        <p:xfrm>
          <a:off x="4764349" y="1465604"/>
          <a:ext cx="4365743" cy="1909274"/>
        </p:xfrm>
        <a:graphic>
          <a:graphicData uri="http://schemas.openxmlformats.org/drawingml/2006/table">
            <a:tbl>
              <a:tblPr firstRow="1" firstCol="1" bandRow="1">
                <a:tableStyleId>{5C22544A-7EE6-4342-B048-85BDC9FD1C3A}</a:tableStyleId>
              </a:tblPr>
              <a:tblGrid>
                <a:gridCol w="471635">
                  <a:extLst>
                    <a:ext uri="{9D8B030D-6E8A-4147-A177-3AD203B41FA5}">
                      <a16:colId xmlns:a16="http://schemas.microsoft.com/office/drawing/2014/main" val="20000"/>
                    </a:ext>
                  </a:extLst>
                </a:gridCol>
                <a:gridCol w="549301">
                  <a:extLst>
                    <a:ext uri="{9D8B030D-6E8A-4147-A177-3AD203B41FA5}">
                      <a16:colId xmlns:a16="http://schemas.microsoft.com/office/drawing/2014/main" val="20001"/>
                    </a:ext>
                  </a:extLst>
                </a:gridCol>
                <a:gridCol w="499503">
                  <a:extLst>
                    <a:ext uri="{9D8B030D-6E8A-4147-A177-3AD203B41FA5}">
                      <a16:colId xmlns:a16="http://schemas.microsoft.com/office/drawing/2014/main" val="20002"/>
                    </a:ext>
                  </a:extLst>
                </a:gridCol>
                <a:gridCol w="607402">
                  <a:extLst>
                    <a:ext uri="{9D8B030D-6E8A-4147-A177-3AD203B41FA5}">
                      <a16:colId xmlns:a16="http://schemas.microsoft.com/office/drawing/2014/main" val="20003"/>
                    </a:ext>
                  </a:extLst>
                </a:gridCol>
                <a:gridCol w="663582">
                  <a:extLst>
                    <a:ext uri="{9D8B030D-6E8A-4147-A177-3AD203B41FA5}">
                      <a16:colId xmlns:a16="http://schemas.microsoft.com/office/drawing/2014/main" val="20004"/>
                    </a:ext>
                  </a:extLst>
                </a:gridCol>
                <a:gridCol w="564899">
                  <a:extLst>
                    <a:ext uri="{9D8B030D-6E8A-4147-A177-3AD203B41FA5}">
                      <a16:colId xmlns:a16="http://schemas.microsoft.com/office/drawing/2014/main" val="20005"/>
                    </a:ext>
                  </a:extLst>
                </a:gridCol>
                <a:gridCol w="1009421">
                  <a:extLst>
                    <a:ext uri="{9D8B030D-6E8A-4147-A177-3AD203B41FA5}">
                      <a16:colId xmlns:a16="http://schemas.microsoft.com/office/drawing/2014/main" val="20006"/>
                    </a:ext>
                  </a:extLst>
                </a:gridCol>
              </a:tblGrid>
              <a:tr h="690074">
                <a:tc>
                  <a:txBody>
                    <a:bodyPr/>
                    <a:lstStyle/>
                    <a:p>
                      <a:pPr marL="0" marR="0" algn="ctr">
                        <a:spcBef>
                          <a:spcPts val="0"/>
                        </a:spcBef>
                        <a:spcAft>
                          <a:spcPts val="0"/>
                        </a:spcAft>
                      </a:pPr>
                      <a:r>
                        <a:rPr lang="en-US" sz="1000" b="1" smtClean="0">
                          <a:effectLst/>
                          <a:latin typeface="Times New Roman" charset="0"/>
                          <a:ea typeface="Times New Roman" charset="0"/>
                        </a:rPr>
                        <a:t>Concept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Question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a:t>
                      </a:r>
                      <a:r>
                        <a:rPr lang="en-US" sz="1000" smtClean="0">
                          <a:effectLst/>
                        </a:rPr>
                        <a:t>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Estimated </a:t>
                      </a:r>
                      <a:r>
                        <a:rPr lang="en-US" sz="1000" smtClean="0">
                          <a:effectLst/>
                        </a:rPr>
                        <a:t>Concept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Probability</a:t>
                      </a:r>
                      <a:r>
                        <a:rPr lang="en-US" sz="1000" baseline="0" smtClean="0">
                          <a:effectLst/>
                        </a:rPr>
                        <a:t> </a:t>
                      </a:r>
                      <a:r>
                        <a:rPr lang="en-US" sz="1000" smtClean="0">
                          <a:effectLst/>
                        </a:rPr>
                        <a:t>by Method-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by Direct</a:t>
                      </a:r>
                      <a:r>
                        <a:rPr lang="en-US" sz="1000" baseline="0" smtClean="0">
                          <a:effectLst/>
                        </a:rPr>
                        <a:t> Question</a:t>
                      </a:r>
                      <a:r>
                        <a:rPr lang="en-US" sz="1000" smtClean="0">
                          <a:effectLst/>
                        </a:rPr>
                        <a:t> </a:t>
                      </a:r>
                      <a:r>
                        <a:rPr lang="en-US" sz="1000" err="1" smtClean="0">
                          <a:effectLst/>
                        </a:rPr>
                        <a:t>Pr</a:t>
                      </a:r>
                      <a:r>
                        <a:rPr lang="en-US" sz="1000" smtClean="0">
                          <a:effectLst/>
                        </a:rPr>
                        <a:t>(K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The actual probability by the Computation (using Bayes)</a:t>
                      </a:r>
                      <a:endParaRPr lang="en-US" sz="10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a:t>
                      </a:r>
                      <a:r>
                        <a:rPr lang="en-US" sz="1000" smtClean="0">
                          <a:effectLst/>
                          <a:latin typeface="Times New Roman" charset="0"/>
                          <a:ea typeface="Times New Roman" charset="0"/>
                        </a:rPr>
                        <a:t>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a:t>
                      </a:r>
                      <a:r>
                        <a:rPr lang="en-US" sz="1000" smtClean="0">
                          <a:effectLst/>
                          <a:latin typeface="Times New Roman" charset="0"/>
                          <a:ea typeface="Times New Roman" charset="0"/>
                        </a:rPr>
                        <a:t>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Indirect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In</a:t>
                      </a: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bl>
          </a:graphicData>
        </a:graphic>
      </p:graphicFrame>
      <p:grpSp>
        <p:nvGrpSpPr>
          <p:cNvPr id="185" name="Group 184"/>
          <p:cNvGrpSpPr/>
          <p:nvPr/>
        </p:nvGrpSpPr>
        <p:grpSpPr>
          <a:xfrm>
            <a:off x="883146" y="894257"/>
            <a:ext cx="3001505" cy="1868981"/>
            <a:chOff x="70845" y="1114263"/>
            <a:chExt cx="3001505" cy="1868981"/>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70845" y="1114263"/>
              <a:ext cx="3001505" cy="1868981"/>
              <a:chOff x="70845" y="1114263"/>
              <a:chExt cx="3001505" cy="1868981"/>
            </a:xfrm>
          </p:grpSpPr>
          <p:sp>
            <p:nvSpPr>
              <p:cNvPr id="73" name="Oval 72"/>
              <p:cNvSpPr/>
              <p:nvPr/>
            </p:nvSpPr>
            <p:spPr>
              <a:xfrm>
                <a:off x="1783267" y="2671191"/>
                <a:ext cx="331527" cy="312053"/>
              </a:xfrm>
              <a:prstGeom prst="ellipse">
                <a:avLst/>
              </a:prstGeom>
              <a:pattFill prst="wdDnDiag">
                <a:fgClr>
                  <a:schemeClr val="accent3"/>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C4</a:t>
                </a:r>
                <a:endParaRPr lang="en-US" sz="1000" b="1">
                  <a:solidFill>
                    <a:srgbClr val="000000"/>
                  </a:solidFill>
                  <a:latin typeface="Times New Roman"/>
                  <a:cs typeface="Times New Roman"/>
                </a:endParaRPr>
              </a:p>
            </p:txBody>
          </p:sp>
          <p:grpSp>
            <p:nvGrpSpPr>
              <p:cNvPr id="183" name="Group 182"/>
              <p:cNvGrpSpPr/>
              <p:nvPr/>
            </p:nvGrpSpPr>
            <p:grpSpPr>
              <a:xfrm>
                <a:off x="70845" y="1114263"/>
                <a:ext cx="3001505" cy="1862248"/>
                <a:chOff x="70845" y="1114263"/>
                <a:chExt cx="3001505" cy="1862248"/>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70845" y="1114263"/>
                  <a:ext cx="3001505" cy="1862248"/>
                  <a:chOff x="70845" y="1114263"/>
                  <a:chExt cx="3001505" cy="1862248"/>
                </a:xfrm>
              </p:grpSpPr>
              <p:grpSp>
                <p:nvGrpSpPr>
                  <p:cNvPr id="2" name="Group 1"/>
                  <p:cNvGrpSpPr/>
                  <p:nvPr/>
                </p:nvGrpSpPr>
                <p:grpSpPr>
                  <a:xfrm>
                    <a:off x="847121" y="1114263"/>
                    <a:ext cx="1371196" cy="1862248"/>
                    <a:chOff x="4269040" y="951479"/>
                    <a:chExt cx="1041034" cy="2385743"/>
                  </a:xfrm>
                </p:grpSpPr>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C2</a:t>
                      </a:r>
                      <a:endParaRPr lang="en-US" sz="1000" b="1">
                        <a:solidFill>
                          <a:srgbClr val="000000"/>
                        </a:solidFill>
                        <a:latin typeface="Times New Roman"/>
                        <a:cs typeface="Times New Roman"/>
                      </a:endParaRPr>
                    </a:p>
                  </p:txBody>
                </p:sp>
                <p:sp>
                  <p:nvSpPr>
                    <p:cNvPr id="9" name="Oval 8"/>
                    <p:cNvSpPr/>
                    <p:nvPr/>
                  </p:nvSpPr>
                  <p:spPr>
                    <a:xfrm>
                      <a:off x="4866126" y="2024374"/>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C1</a:t>
                      </a:r>
                      <a:endParaRPr lang="en-US" sz="1000" b="1">
                        <a:solidFill>
                          <a:srgbClr val="000000"/>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chemeClr val="accent3"/>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C3</a:t>
                      </a:r>
                      <a:endParaRPr lang="en-US" sz="1000" b="1">
                        <a:solidFill>
                          <a:srgbClr val="000000"/>
                        </a:solidFill>
                        <a:latin typeface="Times New Roman"/>
                        <a:cs typeface="Times New Roman"/>
                      </a:endParaRPr>
                    </a:p>
                  </p:txBody>
                </p:sp>
                <p:cxnSp>
                  <p:nvCxnSpPr>
                    <p:cNvPr id="93" name="Straight Connector 92"/>
                    <p:cNvCxnSpPr>
                      <a:stCxn id="9" idx="4"/>
                      <a:endCxn id="73" idx="0"/>
                    </p:cNvCxnSpPr>
                    <p:nvPr/>
                  </p:nvCxnSpPr>
                  <p:spPr>
                    <a:xfrm flipH="1">
                      <a:off x="5086694" y="2424149"/>
                      <a:ext cx="1407" cy="539540"/>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0" cy="613431"/>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70845" y="1399418"/>
                    <a:ext cx="739623" cy="958639"/>
                  </a:xfrm>
                  <a:prstGeom prst="rect">
                    <a:avLst/>
                  </a:prstGeom>
                  <a:solidFill>
                    <a:schemeClr val="bg1">
                      <a:lumMod val="85000"/>
                    </a:schemeClr>
                  </a:solidFill>
                </p:spPr>
                <p:txBody>
                  <a:bodyPr wrap="square" rtlCol="0">
                    <a:noAutofit/>
                  </a:bodyPr>
                  <a:lstStyle/>
                  <a:p>
                    <a:r>
                      <a:rPr lang="en-US" sz="1000" smtClean="0"/>
                      <a:t>Indirect Question-Estimated concept </a:t>
                    </a:r>
                    <a:r>
                      <a:rPr lang="en-US" sz="1000"/>
                      <a:t>by DS method</a:t>
                    </a:r>
                  </a:p>
                  <a:p>
                    <a:endParaRPr lang="en-US" sz="1000"/>
                  </a:p>
                </p:txBody>
              </p:sp>
              <p:sp>
                <p:nvSpPr>
                  <p:cNvPr id="193" name="TextBox 192"/>
                  <p:cNvSpPr txBox="1"/>
                  <p:nvPr/>
                </p:nvSpPr>
                <p:spPr>
                  <a:xfrm>
                    <a:off x="2279424" y="1402228"/>
                    <a:ext cx="792926" cy="965141"/>
                  </a:xfrm>
                  <a:prstGeom prst="rect">
                    <a:avLst/>
                  </a:prstGeom>
                  <a:solidFill>
                    <a:schemeClr val="bg1">
                      <a:lumMod val="85000"/>
                    </a:schemeClr>
                  </a:solidFill>
                </p:spPr>
                <p:txBody>
                  <a:bodyPr wrap="square" rtlCol="0">
                    <a:noAutofit/>
                  </a:bodyPr>
                  <a:lstStyle/>
                  <a:p>
                    <a:r>
                      <a:rPr lang="en-US" sz="1000" smtClean="0"/>
                      <a:t>Indirect Question-Estimated concept by DS method</a:t>
                    </a:r>
                    <a:endParaRPr lang="en-US" sz="1000"/>
                  </a:p>
                </p:txBody>
              </p:sp>
            </p:grpSp>
          </p:grpSp>
        </p:grpSp>
      </p:grpSp>
      <p:grpSp>
        <p:nvGrpSpPr>
          <p:cNvPr id="30" name="Group 29"/>
          <p:cNvGrpSpPr/>
          <p:nvPr/>
        </p:nvGrpSpPr>
        <p:grpSpPr>
          <a:xfrm>
            <a:off x="47387" y="2284803"/>
            <a:ext cx="1109937" cy="523220"/>
            <a:chOff x="47387" y="2284803"/>
            <a:chExt cx="1109937" cy="523220"/>
          </a:xfrm>
        </p:grpSpPr>
        <p:sp>
          <p:nvSpPr>
            <p:cNvPr id="31" name="TextBox 30"/>
            <p:cNvSpPr txBox="1"/>
            <p:nvPr/>
          </p:nvSpPr>
          <p:spPr>
            <a:xfrm>
              <a:off x="47387" y="2284803"/>
              <a:ext cx="919384" cy="523220"/>
            </a:xfrm>
            <a:prstGeom prst="rect">
              <a:avLst/>
            </a:prstGeom>
            <a:noFill/>
          </p:spPr>
          <p:txBody>
            <a:bodyPr wrap="square" rtlCol="0">
              <a:spAutoFit/>
            </a:bodyPr>
            <a:lstStyle/>
            <a:p>
              <a:r>
                <a:rPr lang="en-US" sz="1400" smtClean="0">
                  <a:latin typeface="Times New Roman" charset="0"/>
                  <a:ea typeface="Times New Roman" charset="0"/>
                  <a:cs typeface="Times New Roman" charset="0"/>
                </a:rPr>
                <a:t>Derived Skills</a:t>
              </a:r>
              <a:endParaRPr lang="en-US" sz="1400">
                <a:latin typeface="Times New Roman" charset="0"/>
                <a:ea typeface="Times New Roman" charset="0"/>
                <a:cs typeface="Times New Roman" charset="0"/>
              </a:endParaRPr>
            </a:p>
          </p:txBody>
        </p:sp>
        <p:cxnSp>
          <p:nvCxnSpPr>
            <p:cNvPr id="32" name="Straight Arrow Connector 31"/>
            <p:cNvCxnSpPr/>
            <p:nvPr/>
          </p:nvCxnSpPr>
          <p:spPr>
            <a:xfrm>
              <a:off x="776218" y="2607211"/>
              <a:ext cx="3811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B38F3DF5-46B4-354D-BEB6-FC8B3F9E8E19}" type="slidenum">
              <a:rPr lang="en-US" smtClean="0"/>
              <a:t>87</a:t>
            </a:fld>
            <a:endParaRPr lang="en-US"/>
          </a:p>
        </p:txBody>
      </p:sp>
    </p:spTree>
    <p:extLst>
      <p:ext uri="{BB962C8B-B14F-4D97-AF65-F5344CB8AC3E}">
        <p14:creationId xmlns:p14="http://schemas.microsoft.com/office/powerpoint/2010/main" val="165835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Rectangle 98"/>
          <p:cNvSpPr/>
          <p:nvPr/>
        </p:nvSpPr>
        <p:spPr>
          <a:xfrm>
            <a:off x="4764349" y="306154"/>
            <a:ext cx="4379651" cy="1169551"/>
          </a:xfrm>
          <a:prstGeom prst="rect">
            <a:avLst/>
          </a:prstGeom>
        </p:spPr>
        <p:txBody>
          <a:bodyPr wrap="square">
            <a:spAutoFit/>
          </a:bodyPr>
          <a:lstStyle/>
          <a:p>
            <a:pPr rtl="1"/>
            <a:r>
              <a:rPr lang="en-US" sz="1400" b="1" smtClean="0">
                <a:latin typeface="Times New Roman" charset="0"/>
                <a:ea typeface="Times New Roman" charset="0"/>
              </a:rPr>
              <a:t>The Estimation of the concepts &amp; the  Probability of knowing the estimated concepts</a:t>
            </a:r>
            <a:endParaRPr lang="en-US" sz="1400"/>
          </a:p>
          <a:p>
            <a:pPr algn="ctr" rtl="1"/>
            <a:r>
              <a:rPr lang="en-US" sz="1400" b="1" smtClean="0">
                <a:latin typeface="Times New Roman" charset="0"/>
                <a:ea typeface="Times New Roman" charset="0"/>
              </a:rPr>
              <a:t>The </a:t>
            </a:r>
            <a:r>
              <a:rPr lang="en-US" sz="1400" b="1" smtClean="0">
                <a:solidFill>
                  <a:srgbClr val="FF0000"/>
                </a:solidFill>
                <a:latin typeface="Times New Roman" charset="0"/>
                <a:ea typeface="Times New Roman" charset="0"/>
              </a:rPr>
              <a:t>correct response </a:t>
            </a:r>
            <a:r>
              <a:rPr lang="en-US" sz="1400" b="1">
                <a:latin typeface="Times New Roman" charset="0"/>
                <a:ea typeface="Times New Roman" charset="0"/>
              </a:rPr>
              <a:t>to direct questions &amp; </a:t>
            </a:r>
            <a:r>
              <a:rPr lang="en-US" sz="1400" b="1">
                <a:solidFill>
                  <a:srgbClr val="FF0000"/>
                </a:solidFill>
                <a:latin typeface="Times New Roman" charset="0"/>
                <a:ea typeface="Times New Roman" charset="0"/>
              </a:rPr>
              <a:t>incorrect </a:t>
            </a:r>
            <a:r>
              <a:rPr lang="en-US" sz="1400" b="1">
                <a:latin typeface="Times New Roman" charset="0"/>
                <a:ea typeface="Times New Roman" charset="0"/>
              </a:rPr>
              <a:t>response to direct </a:t>
            </a:r>
            <a:r>
              <a:rPr lang="en-US" sz="1400" b="1" smtClean="0">
                <a:latin typeface="Times New Roman" charset="0"/>
                <a:ea typeface="Times New Roman" charset="0"/>
              </a:rPr>
              <a:t>question asked about the concept in DS</a:t>
            </a:r>
            <a:endParaRPr lang="en-US" sz="1400" b="1">
              <a:latin typeface="Times New Roman" charset="0"/>
              <a:ea typeface="Times New Roman" charset="0"/>
            </a:endParaRPr>
          </a:p>
        </p:txBody>
      </p:sp>
      <p:graphicFrame>
        <p:nvGraphicFramePr>
          <p:cNvPr id="82" name="Table 81"/>
          <p:cNvGraphicFramePr>
            <a:graphicFrameLocks noGrp="1"/>
          </p:cNvGraphicFramePr>
          <p:nvPr>
            <p:extLst>
              <p:ext uri="{D42A27DB-BD31-4B8C-83A1-F6EECF244321}">
                <p14:modId xmlns:p14="http://schemas.microsoft.com/office/powerpoint/2010/main" val="1612126035"/>
              </p:ext>
            </p:extLst>
          </p:nvPr>
        </p:nvGraphicFramePr>
        <p:xfrm>
          <a:off x="4764349" y="1465604"/>
          <a:ext cx="4365743" cy="2518874"/>
        </p:xfrm>
        <a:graphic>
          <a:graphicData uri="http://schemas.openxmlformats.org/drawingml/2006/table">
            <a:tbl>
              <a:tblPr firstRow="1" firstCol="1" bandRow="1">
                <a:tableStyleId>{5C22544A-7EE6-4342-B048-85BDC9FD1C3A}</a:tableStyleId>
              </a:tblPr>
              <a:tblGrid>
                <a:gridCol w="471635">
                  <a:extLst>
                    <a:ext uri="{9D8B030D-6E8A-4147-A177-3AD203B41FA5}">
                      <a16:colId xmlns:a16="http://schemas.microsoft.com/office/drawing/2014/main" val="20000"/>
                    </a:ext>
                  </a:extLst>
                </a:gridCol>
                <a:gridCol w="549301">
                  <a:extLst>
                    <a:ext uri="{9D8B030D-6E8A-4147-A177-3AD203B41FA5}">
                      <a16:colId xmlns:a16="http://schemas.microsoft.com/office/drawing/2014/main" val="20001"/>
                    </a:ext>
                  </a:extLst>
                </a:gridCol>
                <a:gridCol w="499503">
                  <a:extLst>
                    <a:ext uri="{9D8B030D-6E8A-4147-A177-3AD203B41FA5}">
                      <a16:colId xmlns:a16="http://schemas.microsoft.com/office/drawing/2014/main" val="20002"/>
                    </a:ext>
                  </a:extLst>
                </a:gridCol>
                <a:gridCol w="607402">
                  <a:extLst>
                    <a:ext uri="{9D8B030D-6E8A-4147-A177-3AD203B41FA5}">
                      <a16:colId xmlns:a16="http://schemas.microsoft.com/office/drawing/2014/main" val="20003"/>
                    </a:ext>
                  </a:extLst>
                </a:gridCol>
                <a:gridCol w="663582">
                  <a:extLst>
                    <a:ext uri="{9D8B030D-6E8A-4147-A177-3AD203B41FA5}">
                      <a16:colId xmlns:a16="http://schemas.microsoft.com/office/drawing/2014/main" val="20004"/>
                    </a:ext>
                  </a:extLst>
                </a:gridCol>
                <a:gridCol w="564899">
                  <a:extLst>
                    <a:ext uri="{9D8B030D-6E8A-4147-A177-3AD203B41FA5}">
                      <a16:colId xmlns:a16="http://schemas.microsoft.com/office/drawing/2014/main" val="20005"/>
                    </a:ext>
                  </a:extLst>
                </a:gridCol>
                <a:gridCol w="1009421">
                  <a:extLst>
                    <a:ext uri="{9D8B030D-6E8A-4147-A177-3AD203B41FA5}">
                      <a16:colId xmlns:a16="http://schemas.microsoft.com/office/drawing/2014/main" val="20006"/>
                    </a:ext>
                  </a:extLst>
                </a:gridCol>
              </a:tblGrid>
              <a:tr h="690074">
                <a:tc>
                  <a:txBody>
                    <a:bodyPr/>
                    <a:lstStyle/>
                    <a:p>
                      <a:pPr marL="0" marR="0" algn="ctr">
                        <a:spcBef>
                          <a:spcPts val="0"/>
                        </a:spcBef>
                        <a:spcAft>
                          <a:spcPts val="0"/>
                        </a:spcAft>
                      </a:pPr>
                      <a:r>
                        <a:rPr lang="en-US" sz="1000" b="1" smtClean="0">
                          <a:effectLst/>
                          <a:latin typeface="Times New Roman" charset="0"/>
                          <a:ea typeface="Times New Roman" charset="0"/>
                        </a:rPr>
                        <a:t>Concept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Question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a:t>
                      </a:r>
                      <a:r>
                        <a:rPr lang="en-US" sz="1000" smtClean="0">
                          <a:effectLst/>
                        </a:rPr>
                        <a:t>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Estimated </a:t>
                      </a:r>
                      <a:r>
                        <a:rPr lang="en-US" sz="1000" smtClean="0">
                          <a:effectLst/>
                        </a:rPr>
                        <a:t>Concept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Probability</a:t>
                      </a:r>
                      <a:r>
                        <a:rPr lang="en-US" sz="1000" baseline="0" smtClean="0">
                          <a:effectLst/>
                        </a:rPr>
                        <a:t> </a:t>
                      </a:r>
                      <a:r>
                        <a:rPr lang="en-US" sz="1000" smtClean="0">
                          <a:effectLst/>
                        </a:rPr>
                        <a:t>by Method-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by Direct</a:t>
                      </a:r>
                      <a:r>
                        <a:rPr lang="en-US" sz="1000" baseline="0" smtClean="0">
                          <a:effectLst/>
                        </a:rPr>
                        <a:t> Question</a:t>
                      </a:r>
                      <a:r>
                        <a:rPr lang="en-US" sz="1000" smtClean="0">
                          <a:effectLst/>
                        </a:rPr>
                        <a:t> </a:t>
                      </a:r>
                      <a:r>
                        <a:rPr lang="en-US" sz="1000" err="1" smtClean="0">
                          <a:effectLst/>
                        </a:rPr>
                        <a:t>Pr</a:t>
                      </a:r>
                      <a:r>
                        <a:rPr lang="en-US" sz="1000" smtClean="0">
                          <a:effectLst/>
                        </a:rPr>
                        <a:t>(K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The actual probability by the Computation (using Bayes)</a:t>
                      </a:r>
                      <a:endParaRPr lang="en-US" sz="10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a:t>
                      </a:r>
                      <a:r>
                        <a:rPr lang="en-US" sz="1000" smtClean="0">
                          <a:effectLst/>
                          <a:latin typeface="Times New Roman" charset="0"/>
                          <a:ea typeface="Times New Roman" charset="0"/>
                        </a:rPr>
                        <a:t>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a:t>
                      </a:r>
                      <a:r>
                        <a:rPr lang="en-US" sz="1000" smtClean="0">
                          <a:effectLst/>
                          <a:latin typeface="Times New Roman" charset="0"/>
                          <a:ea typeface="Times New Roman" charset="0"/>
                        </a:rPr>
                        <a:t>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Indirect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In</a:t>
                      </a: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rPr>
                        <a:t>0.1</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0.31</a:t>
                      </a:r>
                      <a:endParaRPr lang="en-US" sz="1000">
                        <a:solidFill>
                          <a:srgbClr val="FF0000"/>
                        </a:solidFill>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D</a:t>
                      </a:r>
                      <a:r>
                        <a:rPr lang="en-US" sz="1000" b="1" baseline="0" smtClean="0">
                          <a:effectLst/>
                          <a:latin typeface="+mn-lt"/>
                          <a:ea typeface="+mn-ea"/>
                        </a:rPr>
                        <a:t>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rPr>
                        <a:t>0.1</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0.31</a:t>
                      </a:r>
                      <a:endParaRPr lang="en-US" sz="1000">
                        <a:solidFill>
                          <a:srgbClr val="FF0000"/>
                        </a:solidFill>
                        <a:effectLst/>
                        <a:latin typeface="Times New Roman" charset="0"/>
                        <a:ea typeface="Times New Roman" charset="0"/>
                      </a:endParaRPr>
                    </a:p>
                  </a:txBody>
                  <a:tcPr marL="0" marR="0" marT="0" marB="0"/>
                </a:tc>
                <a:extLst>
                  <a:ext uri="{0D108BD9-81ED-4DB2-BD59-A6C34878D82A}">
                    <a16:rowId xmlns:a16="http://schemas.microsoft.com/office/drawing/2014/main" val="10006"/>
                  </a:ext>
                </a:extLst>
              </a:tr>
            </a:tbl>
          </a:graphicData>
        </a:graphic>
      </p:graphicFrame>
      <p:grpSp>
        <p:nvGrpSpPr>
          <p:cNvPr id="186" name="Group 185"/>
          <p:cNvGrpSpPr/>
          <p:nvPr/>
        </p:nvGrpSpPr>
        <p:grpSpPr>
          <a:xfrm>
            <a:off x="883146" y="894257"/>
            <a:ext cx="3001505" cy="1868981"/>
            <a:chOff x="70845" y="1114263"/>
            <a:chExt cx="3001505" cy="1868981"/>
          </a:xfrm>
        </p:grpSpPr>
        <p:cxnSp>
          <p:nvCxnSpPr>
            <p:cNvPr id="104" name="Straight Connector 103"/>
            <p:cNvCxnSpPr>
              <a:stCxn id="88" idx="3"/>
              <a:endCxn id="19" idx="2"/>
            </p:cNvCxnSpPr>
            <p:nvPr/>
          </p:nvCxnSpPr>
          <p:spPr>
            <a:xfrm>
              <a:off x="754671" y="2820484"/>
              <a:ext cx="184694" cy="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70845" y="1114263"/>
              <a:ext cx="3001505" cy="1868981"/>
              <a:chOff x="70845" y="1114263"/>
              <a:chExt cx="3001505" cy="1868981"/>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70845" y="1114263"/>
                <a:ext cx="3001505" cy="1868981"/>
                <a:chOff x="70845" y="1114263"/>
                <a:chExt cx="3001505" cy="1868981"/>
              </a:xfrm>
            </p:grpSpPr>
            <p:sp>
              <p:nvSpPr>
                <p:cNvPr id="73" name="Oval 72"/>
                <p:cNvSpPr/>
                <p:nvPr/>
              </p:nvSpPr>
              <p:spPr>
                <a:xfrm>
                  <a:off x="1783267" y="2671191"/>
                  <a:ext cx="331527" cy="312053"/>
                </a:xfrm>
                <a:prstGeom prst="ellipse">
                  <a:avLst/>
                </a:prstGeom>
                <a:pattFill prst="wdDnDiag">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C4</a:t>
                  </a:r>
                  <a:endParaRPr lang="en-US" sz="1000" b="1">
                    <a:solidFill>
                      <a:srgbClr val="000000"/>
                    </a:solidFill>
                    <a:latin typeface="Times New Roman"/>
                    <a:cs typeface="Times New Roman"/>
                  </a:endParaRPr>
                </a:p>
              </p:txBody>
            </p:sp>
            <p:grpSp>
              <p:nvGrpSpPr>
                <p:cNvPr id="183" name="Group 182"/>
                <p:cNvGrpSpPr/>
                <p:nvPr/>
              </p:nvGrpSpPr>
              <p:grpSpPr>
                <a:xfrm>
                  <a:off x="70845" y="1114263"/>
                  <a:ext cx="3001505" cy="1862248"/>
                  <a:chOff x="70845" y="1114263"/>
                  <a:chExt cx="3001505" cy="1862248"/>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70845" y="1114263"/>
                    <a:ext cx="3001505" cy="1862248"/>
                    <a:chOff x="70845" y="1114263"/>
                    <a:chExt cx="3001505" cy="1862248"/>
                  </a:xfrm>
                </p:grpSpPr>
                <p:grpSp>
                  <p:nvGrpSpPr>
                    <p:cNvPr id="149" name="Group 148"/>
                    <p:cNvGrpSpPr/>
                    <p:nvPr/>
                  </p:nvGrpSpPr>
                  <p:grpSpPr>
                    <a:xfrm>
                      <a:off x="376537" y="1114263"/>
                      <a:ext cx="2305055" cy="1862248"/>
                      <a:chOff x="376537" y="1114263"/>
                      <a:chExt cx="2305055" cy="1862248"/>
                    </a:xfrm>
                  </p:grpSpPr>
                  <p:sp>
                    <p:nvSpPr>
                      <p:cNvPr id="88" name="Rectangle 87"/>
                      <p:cNvSpPr/>
                      <p:nvPr/>
                    </p:nvSpPr>
                    <p:spPr>
                      <a:xfrm>
                        <a:off x="376537" y="2695921"/>
                        <a:ext cx="378134" cy="249126"/>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grpSp>
                    <p:nvGrpSpPr>
                      <p:cNvPr id="2" name="Group 1"/>
                      <p:cNvGrpSpPr/>
                      <p:nvPr/>
                    </p:nvGrpSpPr>
                    <p:grpSpPr>
                      <a:xfrm>
                        <a:off x="847122" y="1114263"/>
                        <a:ext cx="1834470" cy="1862248"/>
                        <a:chOff x="4269040" y="951479"/>
                        <a:chExt cx="1392759" cy="2385743"/>
                      </a:xfrm>
                    </p:grpSpPr>
                    <p:sp>
                      <p:nvSpPr>
                        <p:cNvPr id="7" name="Rectangle 6"/>
                        <p:cNvSpPr/>
                        <p:nvPr/>
                      </p:nvSpPr>
                      <p:spPr>
                        <a:xfrm>
                          <a:off x="5378033"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C2</a:t>
                          </a:r>
                          <a:endParaRPr lang="en-US" sz="1000" b="1">
                            <a:solidFill>
                              <a:srgbClr val="000000"/>
                            </a:solidFill>
                            <a:latin typeface="Times New Roman"/>
                            <a:cs typeface="Times New Roman"/>
                          </a:endParaRPr>
                        </a:p>
                      </p:txBody>
                    </p:sp>
                    <p:sp>
                      <p:nvSpPr>
                        <p:cNvPr id="9" name="Oval 8"/>
                        <p:cNvSpPr/>
                        <p:nvPr/>
                      </p:nvSpPr>
                      <p:spPr>
                        <a:xfrm>
                          <a:off x="4866126" y="2024374"/>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C1</a:t>
                          </a:r>
                          <a:endParaRPr lang="en-US" sz="1000" b="1">
                            <a:solidFill>
                              <a:srgbClr val="000000"/>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C3</a:t>
                          </a:r>
                          <a:endParaRPr lang="en-US" sz="1000" b="1">
                            <a:solidFill>
                              <a:srgbClr val="000000"/>
                            </a:solidFill>
                            <a:latin typeface="Times New Roman"/>
                            <a:cs typeface="Times New Roman"/>
                          </a:endParaRPr>
                        </a:p>
                      </p:txBody>
                    </p:sp>
                    <p:cxnSp>
                      <p:nvCxnSpPr>
                        <p:cNvPr id="34" name="Straight Connector 33"/>
                        <p:cNvCxnSpPr>
                          <a:stCxn id="7" idx="1"/>
                          <a:endCxn id="73" idx="6"/>
                        </p:cNvCxnSpPr>
                        <p:nvPr/>
                      </p:nvCxnSpPr>
                      <p:spPr>
                        <a:xfrm flipH="1" flipV="1">
                          <a:off x="5231479" y="3145962"/>
                          <a:ext cx="146555" cy="2068"/>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4"/>
                          <a:endCxn id="73" idx="0"/>
                        </p:cNvCxnSpPr>
                        <p:nvPr/>
                      </p:nvCxnSpPr>
                      <p:spPr>
                        <a:xfrm flipH="1">
                          <a:off x="5086694" y="2424149"/>
                          <a:ext cx="1407" cy="539540"/>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0" cy="613431"/>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grp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70845" y="1399418"/>
                      <a:ext cx="739623" cy="958639"/>
                    </a:xfrm>
                    <a:prstGeom prst="rect">
                      <a:avLst/>
                    </a:prstGeom>
                    <a:solidFill>
                      <a:schemeClr val="bg1">
                        <a:lumMod val="85000"/>
                      </a:schemeClr>
                    </a:solidFill>
                  </p:spPr>
                  <p:txBody>
                    <a:bodyPr wrap="square" rtlCol="0">
                      <a:noAutofit/>
                    </a:bodyPr>
                    <a:lstStyle/>
                    <a:p>
                      <a:r>
                        <a:rPr lang="en-US" sz="1000" smtClean="0"/>
                        <a:t>Indirect Question-Estimated concept </a:t>
                      </a:r>
                      <a:r>
                        <a:rPr lang="en-US" sz="1000"/>
                        <a:t>by DS method</a:t>
                      </a:r>
                    </a:p>
                    <a:p>
                      <a:endParaRPr lang="en-US" sz="1000"/>
                    </a:p>
                  </p:txBody>
                </p:sp>
                <p:sp>
                  <p:nvSpPr>
                    <p:cNvPr id="193" name="TextBox 192"/>
                    <p:cNvSpPr txBox="1"/>
                    <p:nvPr/>
                  </p:nvSpPr>
                  <p:spPr>
                    <a:xfrm>
                      <a:off x="2279424" y="1402228"/>
                      <a:ext cx="792926" cy="965141"/>
                    </a:xfrm>
                    <a:prstGeom prst="rect">
                      <a:avLst/>
                    </a:prstGeom>
                    <a:solidFill>
                      <a:schemeClr val="bg1">
                        <a:lumMod val="85000"/>
                      </a:schemeClr>
                    </a:solidFill>
                  </p:spPr>
                  <p:txBody>
                    <a:bodyPr wrap="square" rtlCol="0">
                      <a:noAutofit/>
                    </a:bodyPr>
                    <a:lstStyle/>
                    <a:p>
                      <a:r>
                        <a:rPr lang="en-US" sz="1000" smtClean="0"/>
                        <a:t>Indirect Question-Estimated concept by DS method</a:t>
                      </a:r>
                      <a:endParaRPr lang="en-US" sz="1000"/>
                    </a:p>
                  </p:txBody>
                </p:sp>
              </p:grpSp>
            </p:grpSp>
          </p:grpSp>
        </p:grpSp>
      </p:grpSp>
      <p:grpSp>
        <p:nvGrpSpPr>
          <p:cNvPr id="29" name="Group 28"/>
          <p:cNvGrpSpPr/>
          <p:nvPr/>
        </p:nvGrpSpPr>
        <p:grpSpPr>
          <a:xfrm>
            <a:off x="2303270" y="5417648"/>
            <a:ext cx="6964285" cy="933781"/>
            <a:chOff x="2303270" y="5417648"/>
            <a:chExt cx="6964285" cy="933781"/>
          </a:xfrm>
        </p:grpSpPr>
        <mc:AlternateContent xmlns:mc="http://schemas.openxmlformats.org/markup-compatibility/2006" xmlns:a14="http://schemas.microsoft.com/office/drawing/2010/main">
          <mc:Choice Requires="a14">
            <p:sp>
              <p:nvSpPr>
                <p:cNvPr id="30" name="Rectangle 29"/>
                <p:cNvSpPr/>
                <p:nvPr/>
              </p:nvSpPr>
              <p:spPr>
                <a:xfrm>
                  <a:off x="2303270" y="5759216"/>
                  <a:ext cx="3950826" cy="592213"/>
                </a:xfrm>
                <a:prstGeom prst="rect">
                  <a:avLst/>
                </a:prstGeom>
              </p:spPr>
              <p:txBody>
                <a:bodyPr wrap="none">
                  <a:spAutoFit/>
                </a:bodyPr>
                <a:lstStyle/>
                <a:p>
                  <a:pPr algn="r" rtl="1"/>
                  <a:r>
                    <a:rPr lang="en-US" smtClean="0">
                      <a:latin typeface="Times New Roman" charset="0"/>
                      <a:ea typeface="Times New Roman" charset="0"/>
                    </a:rPr>
                    <a:t>P(</a:t>
                  </a:r>
                  <a:r>
                    <a:rPr lang="en-US" err="1" smtClean="0">
                      <a:latin typeface="Times New Roman" charset="0"/>
                      <a:ea typeface="Times New Roman" charset="0"/>
                    </a:rPr>
                    <a:t>K</a:t>
                  </a:r>
                  <a:r>
                    <a:rPr lang="en-US" baseline="-25000" err="1" smtClean="0">
                      <a:effectLst/>
                      <a:latin typeface="Times New Roman" charset="0"/>
                      <a:ea typeface="Times New Roman" charset="0"/>
                    </a:rPr>
                    <a:t>c</a:t>
                  </a:r>
                  <a:r>
                    <a:rPr lang="en-US" err="1" smtClean="0">
                      <a:effectLst/>
                      <a:latin typeface="Times New Roman" charset="0"/>
                      <a:ea typeface="Times New Roman" charset="0"/>
                    </a:rPr>
                    <a:t>|R</a:t>
                  </a:r>
                  <a:r>
                    <a:rPr lang="en-US">
                      <a:effectLst/>
                      <a:latin typeface="Times New Roman" charset="0"/>
                      <a:ea typeface="Times New Roman" charset="0"/>
                    </a:rPr>
                    <a:t>) =</a:t>
                  </a:r>
                  <a14:m>
                    <m:oMath xmlns:m="http://schemas.openxmlformats.org/officeDocument/2006/math">
                      <m:r>
                        <a:rPr lang="en-US" b="1" i="1">
                          <a:effectLst/>
                          <a:latin typeface="Cambria Math" charset="0"/>
                          <a:ea typeface="Times New Roman" charset="0"/>
                          <a:cs typeface="Times New Roman" charset="0"/>
                        </a:rPr>
                        <m:t> </m:t>
                      </m:r>
                      <m:f>
                        <m:fPr>
                          <m:ctrlPr>
                            <a:rPr lang="en-US" i="1">
                              <a:effectLst/>
                              <a:latin typeface="Cambria Math" panose="02040503050406030204" pitchFamily="18" charset="0"/>
                            </a:rPr>
                          </m:ctrlPr>
                        </m:fPr>
                        <m:num>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num>
                        <m:den>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a:solidFill>
                                <a:srgbClr val="000000"/>
                              </a:solidFill>
                              <a:latin typeface="Cambria Math" charset="0"/>
                              <a:ea typeface="Times New Roman" charset="0"/>
                              <a:cs typeface="Times New Roman" charset="0"/>
                            </a:rPr>
                            <m:t>+</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den>
                      </m:f>
                    </m:oMath>
                  </a14:m>
                  <a:r>
                    <a:rPr lang="en-US">
                      <a:effectLst/>
                      <a:latin typeface="Times New Roman" charset="0"/>
                      <a:ea typeface="Times New Roman" charset="0"/>
                    </a:rPr>
                    <a:t> </a:t>
                  </a:r>
                  <a:endParaRPr lang="en-US"/>
                </a:p>
              </p:txBody>
            </p:sp>
          </mc:Choice>
          <mc:Fallback xmlns="">
            <p:sp>
              <p:nvSpPr>
                <p:cNvPr id="30" name="Rectangle 29"/>
                <p:cNvSpPr>
                  <a:spLocks noRot="1" noChangeAspect="1" noMove="1" noResize="1" noEditPoints="1" noAdjustHandles="1" noChangeArrowheads="1" noChangeShapeType="1" noTextEdit="1"/>
                </p:cNvSpPr>
                <p:nvPr/>
              </p:nvSpPr>
              <p:spPr>
                <a:xfrm>
                  <a:off x="2303270" y="5759216"/>
                  <a:ext cx="3950826" cy="592213"/>
                </a:xfrm>
                <a:prstGeom prst="rect">
                  <a:avLst/>
                </a:prstGeom>
                <a:blipFill rotWithShape="0">
                  <a:blip r:embed="rId3"/>
                  <a:stretch>
                    <a:fillRect/>
                  </a:stretch>
                </a:blipFill>
              </p:spPr>
              <p:txBody>
                <a:bodyPr/>
                <a:lstStyle/>
                <a:p>
                  <a:r>
                    <a:rPr lang="en-US">
                      <a:noFill/>
                    </a:rPr>
                    <a:t> </a:t>
                  </a:r>
                </a:p>
              </p:txBody>
            </p:sp>
          </mc:Fallback>
        </mc:AlternateContent>
        <p:sp>
          <p:nvSpPr>
            <p:cNvPr id="31" name="TextBox 30"/>
            <p:cNvSpPr txBox="1"/>
            <p:nvPr/>
          </p:nvSpPr>
          <p:spPr>
            <a:xfrm>
              <a:off x="2505639" y="5417648"/>
              <a:ext cx="6761916" cy="369332"/>
            </a:xfrm>
            <a:prstGeom prst="rect">
              <a:avLst/>
            </a:prstGeom>
            <a:noFill/>
          </p:spPr>
          <p:txBody>
            <a:bodyPr wrap="none" rtlCol="0">
              <a:spAutoFit/>
            </a:bodyPr>
            <a:lstStyle/>
            <a:p>
              <a:r>
                <a:rPr lang="en-US" smtClean="0"/>
                <a:t>The used equation to calculate the probability of knowing the concept</a:t>
              </a:r>
              <a:endParaRPr lang="en-US"/>
            </a:p>
          </p:txBody>
        </p:sp>
      </p:grpSp>
      <p:grpSp>
        <p:nvGrpSpPr>
          <p:cNvPr id="33" name="Group 32"/>
          <p:cNvGrpSpPr/>
          <p:nvPr/>
        </p:nvGrpSpPr>
        <p:grpSpPr>
          <a:xfrm>
            <a:off x="47387" y="2284803"/>
            <a:ext cx="1109937" cy="523220"/>
            <a:chOff x="47387" y="2284803"/>
            <a:chExt cx="1109937" cy="523220"/>
          </a:xfrm>
        </p:grpSpPr>
        <p:sp>
          <p:nvSpPr>
            <p:cNvPr id="35" name="TextBox 34"/>
            <p:cNvSpPr txBox="1"/>
            <p:nvPr/>
          </p:nvSpPr>
          <p:spPr>
            <a:xfrm>
              <a:off x="47387" y="2284803"/>
              <a:ext cx="919384" cy="523220"/>
            </a:xfrm>
            <a:prstGeom prst="rect">
              <a:avLst/>
            </a:prstGeom>
            <a:noFill/>
          </p:spPr>
          <p:txBody>
            <a:bodyPr wrap="square" rtlCol="0">
              <a:spAutoFit/>
            </a:bodyPr>
            <a:lstStyle/>
            <a:p>
              <a:r>
                <a:rPr lang="en-US" sz="1400" smtClean="0">
                  <a:latin typeface="Times New Roman" charset="0"/>
                  <a:ea typeface="Times New Roman" charset="0"/>
                  <a:cs typeface="Times New Roman" charset="0"/>
                </a:rPr>
                <a:t>Derived Skills</a:t>
              </a:r>
              <a:endParaRPr lang="en-US" sz="1400">
                <a:latin typeface="Times New Roman" charset="0"/>
                <a:ea typeface="Times New Roman" charset="0"/>
                <a:cs typeface="Times New Roman" charset="0"/>
              </a:endParaRPr>
            </a:p>
          </p:txBody>
        </p:sp>
        <p:cxnSp>
          <p:nvCxnSpPr>
            <p:cNvPr id="36" name="Straight Arrow Connector 35"/>
            <p:cNvCxnSpPr/>
            <p:nvPr/>
          </p:nvCxnSpPr>
          <p:spPr>
            <a:xfrm>
              <a:off x="776218" y="2607211"/>
              <a:ext cx="3811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B38F3DF5-46B4-354D-BEB6-FC8B3F9E8E19}" type="slidenum">
              <a:rPr lang="en-US" smtClean="0"/>
              <a:t>88</a:t>
            </a:fld>
            <a:endParaRPr lang="en-US"/>
          </a:p>
        </p:txBody>
      </p:sp>
    </p:spTree>
    <p:extLst>
      <p:ext uri="{BB962C8B-B14F-4D97-AF65-F5344CB8AC3E}">
        <p14:creationId xmlns:p14="http://schemas.microsoft.com/office/powerpoint/2010/main" val="61825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Rectangle 98"/>
          <p:cNvSpPr/>
          <p:nvPr/>
        </p:nvSpPr>
        <p:spPr>
          <a:xfrm>
            <a:off x="4726564" y="532283"/>
            <a:ext cx="4379651" cy="738664"/>
          </a:xfrm>
          <a:prstGeom prst="rect">
            <a:avLst/>
          </a:prstGeom>
        </p:spPr>
        <p:txBody>
          <a:bodyPr wrap="square">
            <a:spAutoFit/>
          </a:bodyPr>
          <a:lstStyle/>
          <a:p>
            <a:pPr rtl="1"/>
            <a:r>
              <a:rPr lang="en-US" sz="1400" b="1" smtClean="0">
                <a:latin typeface="Times New Roman" charset="0"/>
                <a:ea typeface="Times New Roman" charset="0"/>
              </a:rPr>
              <a:t>The Estimation of the concepts &amp; the  Probability of knowing the estimated concepts</a:t>
            </a:r>
            <a:endParaRPr lang="en-US" sz="1400"/>
          </a:p>
          <a:p>
            <a:pPr algn="ctr" rtl="1"/>
            <a:r>
              <a:rPr lang="en-US" sz="1400" b="1" smtClean="0">
                <a:latin typeface="Times New Roman" charset="0"/>
                <a:ea typeface="Times New Roman" charset="0"/>
              </a:rPr>
              <a:t>The </a:t>
            </a:r>
            <a:r>
              <a:rPr lang="en-US" sz="1400" b="1">
                <a:solidFill>
                  <a:srgbClr val="FF0000"/>
                </a:solidFill>
                <a:latin typeface="Times New Roman" charset="0"/>
                <a:ea typeface="Times New Roman" charset="0"/>
              </a:rPr>
              <a:t>c</a:t>
            </a:r>
            <a:r>
              <a:rPr lang="en-US" sz="1400" b="1" smtClean="0">
                <a:solidFill>
                  <a:srgbClr val="FF0000"/>
                </a:solidFill>
                <a:latin typeface="Times New Roman" charset="0"/>
                <a:ea typeface="Times New Roman" charset="0"/>
              </a:rPr>
              <a:t>orrect response </a:t>
            </a:r>
            <a:r>
              <a:rPr lang="en-US" sz="1400" b="1" smtClean="0">
                <a:latin typeface="Times New Roman" charset="0"/>
                <a:ea typeface="Times New Roman" charset="0"/>
              </a:rPr>
              <a:t>to direct questions</a:t>
            </a:r>
          </a:p>
        </p:txBody>
      </p:sp>
      <p:graphicFrame>
        <p:nvGraphicFramePr>
          <p:cNvPr id="82" name="Table 81"/>
          <p:cNvGraphicFramePr>
            <a:graphicFrameLocks noGrp="1"/>
          </p:cNvGraphicFramePr>
          <p:nvPr>
            <p:extLst>
              <p:ext uri="{D42A27DB-BD31-4B8C-83A1-F6EECF244321}">
                <p14:modId xmlns:p14="http://schemas.microsoft.com/office/powerpoint/2010/main" val="1490680295"/>
              </p:ext>
            </p:extLst>
          </p:nvPr>
        </p:nvGraphicFramePr>
        <p:xfrm>
          <a:off x="4740472" y="1253386"/>
          <a:ext cx="4365743" cy="3280874"/>
        </p:xfrm>
        <a:graphic>
          <a:graphicData uri="http://schemas.openxmlformats.org/drawingml/2006/table">
            <a:tbl>
              <a:tblPr firstRow="1" firstCol="1" bandRow="1">
                <a:tableStyleId>{5C22544A-7EE6-4342-B048-85BDC9FD1C3A}</a:tableStyleId>
              </a:tblPr>
              <a:tblGrid>
                <a:gridCol w="471635">
                  <a:extLst>
                    <a:ext uri="{9D8B030D-6E8A-4147-A177-3AD203B41FA5}">
                      <a16:colId xmlns:a16="http://schemas.microsoft.com/office/drawing/2014/main" val="20000"/>
                    </a:ext>
                  </a:extLst>
                </a:gridCol>
                <a:gridCol w="549301">
                  <a:extLst>
                    <a:ext uri="{9D8B030D-6E8A-4147-A177-3AD203B41FA5}">
                      <a16:colId xmlns:a16="http://schemas.microsoft.com/office/drawing/2014/main" val="20001"/>
                    </a:ext>
                  </a:extLst>
                </a:gridCol>
                <a:gridCol w="499503">
                  <a:extLst>
                    <a:ext uri="{9D8B030D-6E8A-4147-A177-3AD203B41FA5}">
                      <a16:colId xmlns:a16="http://schemas.microsoft.com/office/drawing/2014/main" val="20002"/>
                    </a:ext>
                  </a:extLst>
                </a:gridCol>
                <a:gridCol w="607402">
                  <a:extLst>
                    <a:ext uri="{9D8B030D-6E8A-4147-A177-3AD203B41FA5}">
                      <a16:colId xmlns:a16="http://schemas.microsoft.com/office/drawing/2014/main" val="20003"/>
                    </a:ext>
                  </a:extLst>
                </a:gridCol>
                <a:gridCol w="663582">
                  <a:extLst>
                    <a:ext uri="{9D8B030D-6E8A-4147-A177-3AD203B41FA5}">
                      <a16:colId xmlns:a16="http://schemas.microsoft.com/office/drawing/2014/main" val="20004"/>
                    </a:ext>
                  </a:extLst>
                </a:gridCol>
                <a:gridCol w="564899">
                  <a:extLst>
                    <a:ext uri="{9D8B030D-6E8A-4147-A177-3AD203B41FA5}">
                      <a16:colId xmlns:a16="http://schemas.microsoft.com/office/drawing/2014/main" val="20005"/>
                    </a:ext>
                  </a:extLst>
                </a:gridCol>
                <a:gridCol w="1009421">
                  <a:extLst>
                    <a:ext uri="{9D8B030D-6E8A-4147-A177-3AD203B41FA5}">
                      <a16:colId xmlns:a16="http://schemas.microsoft.com/office/drawing/2014/main" val="20006"/>
                    </a:ext>
                  </a:extLst>
                </a:gridCol>
              </a:tblGrid>
              <a:tr h="690074">
                <a:tc>
                  <a:txBody>
                    <a:bodyPr/>
                    <a:lstStyle/>
                    <a:p>
                      <a:pPr marL="0" marR="0" algn="ctr">
                        <a:spcBef>
                          <a:spcPts val="0"/>
                        </a:spcBef>
                        <a:spcAft>
                          <a:spcPts val="0"/>
                        </a:spcAft>
                      </a:pPr>
                      <a:r>
                        <a:rPr lang="en-US" sz="1000" b="1" smtClean="0">
                          <a:effectLst/>
                          <a:latin typeface="Times New Roman" charset="0"/>
                          <a:ea typeface="Times New Roman" charset="0"/>
                        </a:rPr>
                        <a:t>Concept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Question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a:t>
                      </a:r>
                      <a:r>
                        <a:rPr lang="en-US" sz="1000" smtClean="0">
                          <a:effectLst/>
                        </a:rPr>
                        <a:t>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Estimated </a:t>
                      </a:r>
                      <a:r>
                        <a:rPr lang="en-US" sz="1000" smtClean="0">
                          <a:effectLst/>
                        </a:rPr>
                        <a:t>Concept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Probability</a:t>
                      </a:r>
                      <a:r>
                        <a:rPr lang="en-US" sz="1000" baseline="0" smtClean="0">
                          <a:effectLst/>
                        </a:rPr>
                        <a:t> </a:t>
                      </a:r>
                      <a:r>
                        <a:rPr lang="en-US" sz="1000" smtClean="0">
                          <a:effectLst/>
                        </a:rPr>
                        <a:t>by Method-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by Direct</a:t>
                      </a:r>
                      <a:r>
                        <a:rPr lang="en-US" sz="1000" baseline="0" smtClean="0">
                          <a:effectLst/>
                        </a:rPr>
                        <a:t> Question</a:t>
                      </a:r>
                      <a:r>
                        <a:rPr lang="en-US" sz="1000" smtClean="0">
                          <a:effectLst/>
                        </a:rPr>
                        <a:t> </a:t>
                      </a:r>
                      <a:r>
                        <a:rPr lang="en-US" sz="1000" err="1" smtClean="0">
                          <a:effectLst/>
                        </a:rPr>
                        <a:t>Pr</a:t>
                      </a:r>
                      <a:r>
                        <a:rPr lang="en-US" sz="1000" smtClean="0">
                          <a:effectLst/>
                        </a:rPr>
                        <a:t>(K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The actual probability by the Computation (using Bayes)</a:t>
                      </a:r>
                      <a:endParaRPr lang="en-US" sz="10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V</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Indirect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0.9</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In</a:t>
                      </a: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0.9</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rPr>
                        <a:t>0.9</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D</a:t>
                      </a:r>
                      <a:r>
                        <a:rPr lang="en-US" sz="1000" b="1" baseline="0" smtClean="0">
                          <a:effectLst/>
                          <a:latin typeface="+mn-lt"/>
                          <a:ea typeface="+mn-ea"/>
                        </a:rPr>
                        <a:t>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D</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rPr>
                        <a:t>0.9</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6"/>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5</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Indirect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P</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mn-lt"/>
                          <a:ea typeface="+mn-ea"/>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7"/>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5</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5</a:t>
                      </a:r>
                      <a:endParaRPr lang="en-US" sz="1000" b="1">
                        <a:effectLst/>
                        <a:latin typeface="Times New Roman" charset="0"/>
                        <a:ea typeface="Times New Roman" charset="0"/>
                      </a:endParaRPr>
                    </a:p>
                  </a:txBody>
                  <a:tcPr marL="0" marR="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smtClean="0">
                          <a:effectLst/>
                          <a:latin typeface="+mn-lt"/>
                          <a:ea typeface="+mn-ea"/>
                        </a:rPr>
                        <a:t>Direct Question</a:t>
                      </a:r>
                      <a:endParaRPr lang="en-US" sz="1000" b="1" smtClean="0">
                        <a:effectLst/>
                        <a:latin typeface="Times New Roman" charset="0"/>
                        <a:ea typeface="Times New Roman" charset="0"/>
                      </a:endParaRPr>
                    </a:p>
                    <a:p>
                      <a:pPr marL="0" marR="0" algn="l">
                        <a:spcBef>
                          <a:spcPts val="0"/>
                        </a:spcBef>
                        <a:spcAft>
                          <a:spcPts val="0"/>
                        </a:spcAft>
                      </a:pP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P</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8"/>
                  </a:ext>
                </a:extLst>
              </a:tr>
            </a:tbl>
          </a:graphicData>
        </a:graphic>
      </p:graphicFrame>
      <p:cxnSp>
        <p:nvCxnSpPr>
          <p:cNvPr id="203" name="Elbow Connector 202"/>
          <p:cNvCxnSpPr>
            <a:endCxn id="17" idx="2"/>
          </p:cNvCxnSpPr>
          <p:nvPr/>
        </p:nvCxnSpPr>
        <p:spPr>
          <a:xfrm rot="16200000" flipH="1">
            <a:off x="664648" y="2461791"/>
            <a:ext cx="1071567" cy="442714"/>
          </a:xfrm>
          <a:prstGeom prst="bentConnector2">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91" name="Group 190"/>
          <p:cNvGrpSpPr/>
          <p:nvPr/>
        </p:nvGrpSpPr>
        <p:grpSpPr>
          <a:xfrm>
            <a:off x="883146" y="894257"/>
            <a:ext cx="3015413" cy="2911664"/>
            <a:chOff x="421480" y="894257"/>
            <a:chExt cx="3015413" cy="2911664"/>
          </a:xfrm>
        </p:grpSpPr>
        <p:grpSp>
          <p:nvGrpSpPr>
            <p:cNvPr id="186" name="Group 185"/>
            <p:cNvGrpSpPr/>
            <p:nvPr/>
          </p:nvGrpSpPr>
          <p:grpSpPr>
            <a:xfrm>
              <a:off x="421480" y="894257"/>
              <a:ext cx="3015413" cy="2911664"/>
              <a:chOff x="70845" y="1114263"/>
              <a:chExt cx="3015413" cy="2911664"/>
            </a:xfrm>
          </p:grpSpPr>
          <p:cxnSp>
            <p:nvCxnSpPr>
              <p:cNvPr id="104" name="Straight Connector 103"/>
              <p:cNvCxnSpPr>
                <a:stCxn id="88" idx="3"/>
                <a:endCxn id="19" idx="2"/>
              </p:cNvCxnSpPr>
              <p:nvPr/>
            </p:nvCxnSpPr>
            <p:spPr>
              <a:xfrm>
                <a:off x="754671" y="2820484"/>
                <a:ext cx="184694" cy="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70845" y="1114263"/>
                <a:ext cx="3015413" cy="2911664"/>
                <a:chOff x="70845" y="1114263"/>
                <a:chExt cx="3015413" cy="2911664"/>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70845" y="1114263"/>
                  <a:ext cx="3015413" cy="2911664"/>
                  <a:chOff x="70845" y="1114263"/>
                  <a:chExt cx="3015413" cy="2911664"/>
                </a:xfrm>
              </p:grpSpPr>
              <p:sp>
                <p:nvSpPr>
                  <p:cNvPr id="73" name="Oval 72"/>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C4</a:t>
                    </a:r>
                    <a:endParaRPr lang="en-US" sz="1000" b="1">
                      <a:solidFill>
                        <a:srgbClr val="000000"/>
                      </a:solidFill>
                      <a:latin typeface="Times New Roman"/>
                      <a:cs typeface="Times New Roman"/>
                    </a:endParaRPr>
                  </a:p>
                </p:txBody>
              </p:sp>
              <p:grpSp>
                <p:nvGrpSpPr>
                  <p:cNvPr id="183" name="Group 182"/>
                  <p:cNvGrpSpPr/>
                  <p:nvPr/>
                </p:nvGrpSpPr>
                <p:grpSpPr>
                  <a:xfrm>
                    <a:off x="70845" y="1114263"/>
                    <a:ext cx="3015413" cy="2911664"/>
                    <a:chOff x="70845" y="1114263"/>
                    <a:chExt cx="3015413" cy="2911664"/>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70845" y="1114263"/>
                      <a:ext cx="3015413" cy="2911664"/>
                      <a:chOff x="70845" y="1114263"/>
                      <a:chExt cx="3015413" cy="2911664"/>
                    </a:xfrm>
                  </p:grpSpPr>
                  <p:grpSp>
                    <p:nvGrpSpPr>
                      <p:cNvPr id="149" name="Group 148"/>
                      <p:cNvGrpSpPr/>
                      <p:nvPr/>
                    </p:nvGrpSpPr>
                    <p:grpSpPr>
                      <a:xfrm>
                        <a:off x="354848" y="1114263"/>
                        <a:ext cx="2326743" cy="2911664"/>
                        <a:chOff x="354848" y="1114263"/>
                        <a:chExt cx="2326743" cy="2911664"/>
                      </a:xfrm>
                    </p:grpSpPr>
                    <p:sp>
                      <p:nvSpPr>
                        <p:cNvPr id="88" name="Rectangle 87"/>
                        <p:cNvSpPr/>
                        <p:nvPr/>
                      </p:nvSpPr>
                      <p:spPr>
                        <a:xfrm>
                          <a:off x="376537" y="2695920"/>
                          <a:ext cx="378134" cy="249127"/>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grpSp>
                      <p:nvGrpSpPr>
                        <p:cNvPr id="148" name="Group 147"/>
                        <p:cNvGrpSpPr/>
                        <p:nvPr/>
                      </p:nvGrpSpPr>
                      <p:grpSpPr>
                        <a:xfrm>
                          <a:off x="354848" y="1114263"/>
                          <a:ext cx="2326743" cy="2911664"/>
                          <a:chOff x="354848" y="1114263"/>
                          <a:chExt cx="2326743" cy="2911664"/>
                        </a:xfrm>
                      </p:grpSpPr>
                      <p:grpSp>
                        <p:nvGrpSpPr>
                          <p:cNvPr id="2" name="Group 1"/>
                          <p:cNvGrpSpPr/>
                          <p:nvPr/>
                        </p:nvGrpSpPr>
                        <p:grpSpPr>
                          <a:xfrm>
                            <a:off x="354848" y="1114263"/>
                            <a:ext cx="2326743" cy="2911664"/>
                            <a:chOff x="3895299" y="951479"/>
                            <a:chExt cx="1766501" cy="3730160"/>
                          </a:xfrm>
                        </p:grpSpPr>
                        <p:sp>
                          <p:nvSpPr>
                            <p:cNvPr id="7" name="Rectangle 6"/>
                            <p:cNvSpPr/>
                            <p:nvPr/>
                          </p:nvSpPr>
                          <p:spPr>
                            <a:xfrm>
                              <a:off x="5378034"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C2</a:t>
                              </a:r>
                              <a:endParaRPr lang="en-US" sz="1000" b="1">
                                <a:solidFill>
                                  <a:srgbClr val="000000"/>
                                </a:solidFill>
                                <a:latin typeface="Times New Roman"/>
                                <a:cs typeface="Times New Roman"/>
                              </a:endParaRPr>
                            </a:p>
                          </p:txBody>
                        </p:sp>
                        <p:sp>
                          <p:nvSpPr>
                            <p:cNvPr id="9" name="Oval 8"/>
                            <p:cNvSpPr/>
                            <p:nvPr/>
                          </p:nvSpPr>
                          <p:spPr>
                            <a:xfrm>
                              <a:off x="4866126" y="2024374"/>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C1</a:t>
                              </a:r>
                              <a:endParaRPr lang="en-US" sz="1000" b="1">
                                <a:solidFill>
                                  <a:srgbClr val="000000"/>
                                </a:solidFill>
                                <a:latin typeface="Times New Roman"/>
                                <a:cs typeface="Times New Roman"/>
                              </a:endParaRPr>
                            </a:p>
                          </p:txBody>
                        </p:sp>
                        <p:sp>
                          <p:nvSpPr>
                            <p:cNvPr id="17" name="Oval 16"/>
                            <p:cNvSpPr/>
                            <p:nvPr/>
                          </p:nvSpPr>
                          <p:spPr>
                            <a:xfrm>
                              <a:off x="4088625" y="3729754"/>
                              <a:ext cx="431392" cy="399774"/>
                            </a:xfrm>
                            <a:prstGeom prst="ellipse">
                              <a:avLst/>
                            </a:prstGeom>
                            <a:pattFill prst="diagBrick">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 5</a:t>
                              </a:r>
                              <a:endParaRPr lang="en-US" sz="1000" b="1">
                                <a:solidFill>
                                  <a:srgbClr val="000000"/>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C3</a:t>
                              </a:r>
                              <a:endParaRPr lang="en-US" sz="1000" b="1">
                                <a:solidFill>
                                  <a:srgbClr val="000000"/>
                                </a:solidFill>
                                <a:latin typeface="Times New Roman"/>
                                <a:cs typeface="Times New Roman"/>
                              </a:endParaRPr>
                            </a:p>
                          </p:txBody>
                        </p:sp>
                        <p:cxnSp>
                          <p:nvCxnSpPr>
                            <p:cNvPr id="34" name="Straight Connector 33"/>
                            <p:cNvCxnSpPr>
                              <a:stCxn id="7" idx="1"/>
                              <a:endCxn id="73" idx="6"/>
                            </p:cNvCxnSpPr>
                            <p:nvPr/>
                          </p:nvCxnSpPr>
                          <p:spPr>
                            <a:xfrm flipH="1" flipV="1">
                              <a:off x="5231479" y="3145962"/>
                              <a:ext cx="146555" cy="2068"/>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endCxn id="17" idx="7"/>
                            </p:cNvCxnSpPr>
                            <p:nvPr/>
                          </p:nvCxnSpPr>
                          <p:spPr>
                            <a:xfrm flipH="1">
                              <a:off x="4456841" y="3240911"/>
                              <a:ext cx="562438" cy="547388"/>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64" idx="0"/>
                            </p:cNvCxnSpPr>
                            <p:nvPr/>
                          </p:nvCxnSpPr>
                          <p:spPr>
                            <a:xfrm flipV="1">
                              <a:off x="4043435" y="4095293"/>
                              <a:ext cx="108350" cy="267188"/>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3895299" y="4362481"/>
                              <a:ext cx="296271"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DQ5</a:t>
                              </a:r>
                              <a:endParaRPr lang="en-US" sz="1000" b="1">
                                <a:solidFill>
                                  <a:schemeClr val="tx1"/>
                                </a:solidFill>
                                <a:latin typeface="Times New Roman"/>
                                <a:cs typeface="Times New Roman"/>
                              </a:endParaRPr>
                            </a:p>
                          </p:txBody>
                        </p:sp>
                        <p:cxnSp>
                          <p:nvCxnSpPr>
                            <p:cNvPr id="93" name="Straight Connector 92"/>
                            <p:cNvCxnSpPr>
                              <a:stCxn id="9" idx="4"/>
                              <a:endCxn id="73" idx="0"/>
                            </p:cNvCxnSpPr>
                            <p:nvPr/>
                          </p:nvCxnSpPr>
                          <p:spPr>
                            <a:xfrm flipH="1">
                              <a:off x="5086694" y="2424149"/>
                              <a:ext cx="1407" cy="539540"/>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0" cy="61343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cxnSp>
                        <p:nvCxnSpPr>
                          <p:cNvPr id="116" name="Straight Arrow Connector 115"/>
                          <p:cNvCxnSpPr>
                            <a:stCxn id="19" idx="4"/>
                            <a:endCxn id="17" idx="0"/>
                          </p:cNvCxnSpPr>
                          <p:nvPr/>
                        </p:nvCxnSpPr>
                        <p:spPr>
                          <a:xfrm flipH="1">
                            <a:off x="893590" y="2976511"/>
                            <a:ext cx="230263" cy="306400"/>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70845" y="1399418"/>
                        <a:ext cx="739623" cy="958639"/>
                      </a:xfrm>
                      <a:prstGeom prst="rect">
                        <a:avLst/>
                      </a:prstGeom>
                      <a:solidFill>
                        <a:schemeClr val="bg1">
                          <a:lumMod val="85000"/>
                        </a:schemeClr>
                      </a:solidFill>
                    </p:spPr>
                    <p:txBody>
                      <a:bodyPr wrap="square" rtlCol="0">
                        <a:noAutofit/>
                      </a:bodyPr>
                      <a:lstStyle/>
                      <a:p>
                        <a:r>
                          <a:rPr lang="en-US" sz="1000" smtClean="0"/>
                          <a:t>Indirect Question-Estimated concept </a:t>
                        </a:r>
                        <a:r>
                          <a:rPr lang="en-US" sz="1000"/>
                          <a:t>by DS method</a:t>
                        </a:r>
                      </a:p>
                      <a:p>
                        <a:endParaRPr lang="en-US" sz="1000"/>
                      </a:p>
                    </p:txBody>
                  </p:sp>
                  <p:sp>
                    <p:nvSpPr>
                      <p:cNvPr id="193" name="TextBox 192"/>
                      <p:cNvSpPr txBox="1"/>
                      <p:nvPr/>
                    </p:nvSpPr>
                    <p:spPr>
                      <a:xfrm>
                        <a:off x="2279424" y="1402228"/>
                        <a:ext cx="792926" cy="965141"/>
                      </a:xfrm>
                      <a:prstGeom prst="rect">
                        <a:avLst/>
                      </a:prstGeom>
                      <a:solidFill>
                        <a:schemeClr val="bg1">
                          <a:lumMod val="85000"/>
                        </a:schemeClr>
                      </a:solidFill>
                    </p:spPr>
                    <p:txBody>
                      <a:bodyPr wrap="square" rtlCol="0">
                        <a:noAutofit/>
                      </a:bodyPr>
                      <a:lstStyle/>
                      <a:p>
                        <a:r>
                          <a:rPr lang="en-US" sz="1000" smtClean="0"/>
                          <a:t>Indirect Question-Estimated concept by DS method</a:t>
                        </a:r>
                        <a:endParaRPr lang="en-US" sz="1000"/>
                      </a:p>
                    </p:txBody>
                  </p:sp>
                  <p:cxnSp>
                    <p:nvCxnSpPr>
                      <p:cNvPr id="194" name="Elbow Connector 193"/>
                      <p:cNvCxnSpPr>
                        <a:endCxn id="17" idx="6"/>
                      </p:cNvCxnSpPr>
                      <p:nvPr/>
                    </p:nvCxnSpPr>
                    <p:spPr>
                      <a:xfrm rot="10800000" flipV="1">
                        <a:off x="1177695" y="2115564"/>
                        <a:ext cx="1908563" cy="1323373"/>
                      </a:xfrm>
                      <a:prstGeom prst="bentConnector3">
                        <a:avLst>
                          <a:gd name="adj1" fmla="val -37536"/>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grpSp>
            </p:grpSp>
          </p:grpSp>
        </p:grpSp>
        <p:sp>
          <p:nvSpPr>
            <p:cNvPr id="208" name="TextBox 207"/>
            <p:cNvSpPr txBox="1"/>
            <p:nvPr/>
          </p:nvSpPr>
          <p:spPr>
            <a:xfrm>
              <a:off x="2507104" y="2961496"/>
              <a:ext cx="792926" cy="769075"/>
            </a:xfrm>
            <a:prstGeom prst="rect">
              <a:avLst/>
            </a:prstGeom>
            <a:solidFill>
              <a:schemeClr val="bg1">
                <a:lumMod val="85000"/>
              </a:schemeClr>
            </a:solidFill>
          </p:spPr>
          <p:txBody>
            <a:bodyPr wrap="square" rtlCol="0">
              <a:noAutofit/>
            </a:bodyPr>
            <a:lstStyle/>
            <a:p>
              <a:r>
                <a:rPr lang="en-US" sz="1000" smtClean="0"/>
                <a:t>Indirect Question-Estimated concept by PS method</a:t>
              </a:r>
              <a:endParaRPr lang="en-US" sz="1000"/>
            </a:p>
          </p:txBody>
        </p:sp>
      </p:grpSp>
      <p:sp>
        <p:nvSpPr>
          <p:cNvPr id="209" name="TextBox 208"/>
          <p:cNvSpPr txBox="1"/>
          <p:nvPr/>
        </p:nvSpPr>
        <p:spPr>
          <a:xfrm>
            <a:off x="325236" y="2949255"/>
            <a:ext cx="792926" cy="793558"/>
          </a:xfrm>
          <a:prstGeom prst="rect">
            <a:avLst/>
          </a:prstGeom>
          <a:solidFill>
            <a:schemeClr val="bg1">
              <a:lumMod val="85000"/>
            </a:schemeClr>
          </a:solidFill>
        </p:spPr>
        <p:txBody>
          <a:bodyPr wrap="square" rtlCol="0">
            <a:noAutofit/>
          </a:bodyPr>
          <a:lstStyle/>
          <a:p>
            <a:r>
              <a:rPr lang="en-US" sz="1000" smtClean="0"/>
              <a:t>Indirect Question-Estimated concept by PS method</a:t>
            </a:r>
            <a:endParaRPr lang="en-US" sz="1000"/>
          </a:p>
        </p:txBody>
      </p:sp>
      <p:grpSp>
        <p:nvGrpSpPr>
          <p:cNvPr id="40" name="Group 39"/>
          <p:cNvGrpSpPr/>
          <p:nvPr/>
        </p:nvGrpSpPr>
        <p:grpSpPr>
          <a:xfrm>
            <a:off x="324665" y="5199058"/>
            <a:ext cx="6964285" cy="933781"/>
            <a:chOff x="2303270" y="5417648"/>
            <a:chExt cx="6964285" cy="933781"/>
          </a:xfrm>
        </p:grpSpPr>
        <mc:AlternateContent xmlns:mc="http://schemas.openxmlformats.org/markup-compatibility/2006" xmlns:a14="http://schemas.microsoft.com/office/drawing/2010/main">
          <mc:Choice Requires="a14">
            <p:sp>
              <p:nvSpPr>
                <p:cNvPr id="41" name="Rectangle 40"/>
                <p:cNvSpPr/>
                <p:nvPr/>
              </p:nvSpPr>
              <p:spPr>
                <a:xfrm>
                  <a:off x="2303270" y="5759216"/>
                  <a:ext cx="3950826" cy="592213"/>
                </a:xfrm>
                <a:prstGeom prst="rect">
                  <a:avLst/>
                </a:prstGeom>
              </p:spPr>
              <p:txBody>
                <a:bodyPr wrap="none">
                  <a:spAutoFit/>
                </a:bodyPr>
                <a:lstStyle/>
                <a:p>
                  <a:pPr algn="r" rtl="1"/>
                  <a:r>
                    <a:rPr lang="en-US" smtClean="0">
                      <a:latin typeface="Times New Roman" charset="0"/>
                      <a:ea typeface="Times New Roman" charset="0"/>
                    </a:rPr>
                    <a:t>P(</a:t>
                  </a:r>
                  <a:r>
                    <a:rPr lang="en-US" err="1" smtClean="0">
                      <a:latin typeface="Times New Roman" charset="0"/>
                      <a:ea typeface="Times New Roman" charset="0"/>
                    </a:rPr>
                    <a:t>K</a:t>
                  </a:r>
                  <a:r>
                    <a:rPr lang="en-US" baseline="-25000" err="1" smtClean="0">
                      <a:effectLst/>
                      <a:latin typeface="Times New Roman" charset="0"/>
                      <a:ea typeface="Times New Roman" charset="0"/>
                    </a:rPr>
                    <a:t>c</a:t>
                  </a:r>
                  <a:r>
                    <a:rPr lang="en-US" err="1" smtClean="0">
                      <a:effectLst/>
                      <a:latin typeface="Times New Roman" charset="0"/>
                      <a:ea typeface="Times New Roman" charset="0"/>
                    </a:rPr>
                    <a:t>|R</a:t>
                  </a:r>
                  <a:r>
                    <a:rPr lang="en-US">
                      <a:effectLst/>
                      <a:latin typeface="Times New Roman" charset="0"/>
                      <a:ea typeface="Times New Roman" charset="0"/>
                    </a:rPr>
                    <a:t>) =</a:t>
                  </a:r>
                  <a14:m>
                    <m:oMath xmlns:m="http://schemas.openxmlformats.org/officeDocument/2006/math">
                      <m:r>
                        <a:rPr lang="en-US" b="1" i="1">
                          <a:effectLst/>
                          <a:latin typeface="Cambria Math" charset="0"/>
                          <a:ea typeface="Times New Roman" charset="0"/>
                          <a:cs typeface="Times New Roman" charset="0"/>
                        </a:rPr>
                        <m:t> </m:t>
                      </m:r>
                      <m:f>
                        <m:fPr>
                          <m:ctrlPr>
                            <a:rPr lang="en-US" i="1">
                              <a:effectLst/>
                              <a:latin typeface="Cambria Math" panose="02040503050406030204" pitchFamily="18" charset="0"/>
                            </a:rPr>
                          </m:ctrlPr>
                        </m:fPr>
                        <m:num>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num>
                        <m:den>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a:solidFill>
                                <a:srgbClr val="000000"/>
                              </a:solidFill>
                              <a:latin typeface="Cambria Math" charset="0"/>
                              <a:ea typeface="Times New Roman" charset="0"/>
                              <a:cs typeface="Times New Roman" charset="0"/>
                            </a:rPr>
                            <m:t>+</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den>
                      </m:f>
                    </m:oMath>
                  </a14:m>
                  <a:r>
                    <a:rPr lang="en-US">
                      <a:effectLst/>
                      <a:latin typeface="Times New Roman" charset="0"/>
                      <a:ea typeface="Times New Roman" charset="0"/>
                    </a:rPr>
                    <a:t> </a:t>
                  </a:r>
                  <a:endParaRPr lang="en-US"/>
                </a:p>
              </p:txBody>
            </p:sp>
          </mc:Choice>
          <mc:Fallback xmlns="">
            <p:sp>
              <p:nvSpPr>
                <p:cNvPr id="41" name="Rectangle 40"/>
                <p:cNvSpPr>
                  <a:spLocks noRot="1" noChangeAspect="1" noMove="1" noResize="1" noEditPoints="1" noAdjustHandles="1" noChangeArrowheads="1" noChangeShapeType="1" noTextEdit="1"/>
                </p:cNvSpPr>
                <p:nvPr/>
              </p:nvSpPr>
              <p:spPr>
                <a:xfrm>
                  <a:off x="2303270" y="5759216"/>
                  <a:ext cx="3950826" cy="592213"/>
                </a:xfrm>
                <a:prstGeom prst="rect">
                  <a:avLst/>
                </a:prstGeom>
                <a:blipFill rotWithShape="0">
                  <a:blip r:embed="rId3"/>
                  <a:stretch>
                    <a:fillRect/>
                  </a:stretch>
                </a:blipFill>
              </p:spPr>
              <p:txBody>
                <a:bodyPr/>
                <a:lstStyle/>
                <a:p>
                  <a:r>
                    <a:rPr lang="en-US">
                      <a:noFill/>
                    </a:rPr>
                    <a:t> </a:t>
                  </a:r>
                </a:p>
              </p:txBody>
            </p:sp>
          </mc:Fallback>
        </mc:AlternateContent>
        <p:sp>
          <p:nvSpPr>
            <p:cNvPr id="42" name="TextBox 41"/>
            <p:cNvSpPr txBox="1"/>
            <p:nvPr/>
          </p:nvSpPr>
          <p:spPr>
            <a:xfrm>
              <a:off x="2505639" y="5417648"/>
              <a:ext cx="6761916" cy="369332"/>
            </a:xfrm>
            <a:prstGeom prst="rect">
              <a:avLst/>
            </a:prstGeom>
            <a:noFill/>
          </p:spPr>
          <p:txBody>
            <a:bodyPr wrap="none" rtlCol="0">
              <a:spAutoFit/>
            </a:bodyPr>
            <a:lstStyle/>
            <a:p>
              <a:r>
                <a:rPr lang="en-US" smtClean="0"/>
                <a:t>The used equation to calculate the probability of knowing the concept</a:t>
              </a:r>
              <a:endParaRPr lang="en-US"/>
            </a:p>
          </p:txBody>
        </p:sp>
      </p:grpSp>
      <p:sp>
        <p:nvSpPr>
          <p:cNvPr id="5" name="Slide Number Placeholder 4"/>
          <p:cNvSpPr>
            <a:spLocks noGrp="1"/>
          </p:cNvSpPr>
          <p:nvPr>
            <p:ph type="sldNum" sz="quarter" idx="12"/>
          </p:nvPr>
        </p:nvSpPr>
        <p:spPr/>
        <p:txBody>
          <a:bodyPr/>
          <a:lstStyle/>
          <a:p>
            <a:fld id="{B38F3DF5-46B4-354D-BEB6-FC8B3F9E8E19}" type="slidenum">
              <a:rPr lang="en-US" smtClean="0"/>
              <a:t>89</a:t>
            </a:fld>
            <a:endParaRPr lang="en-US"/>
          </a:p>
        </p:txBody>
      </p:sp>
    </p:spTree>
    <p:extLst>
      <p:ext uri="{BB962C8B-B14F-4D97-AF65-F5344CB8AC3E}">
        <p14:creationId xmlns:p14="http://schemas.microsoft.com/office/powerpoint/2010/main" val="114084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12868"/>
          </a:xfrm>
        </p:spPr>
        <p:txBody>
          <a:bodyPr>
            <a:noAutofit/>
          </a:bodyPr>
          <a:lstStyle/>
          <a:p>
            <a:pPr lvl="0"/>
            <a:r>
              <a:rPr lang="en-US" sz="2000" b="1" smtClean="0">
                <a:latin typeface="Times New Roman" charset="0"/>
                <a:ea typeface="Times New Roman" charset="0"/>
                <a:cs typeface="Times New Roman" charset="0"/>
              </a:rPr>
              <a:t>The Cognitive Concept Mapped Knowledge Domain</a:t>
            </a:r>
            <a:endParaRPr lang="en-US" sz="2000" b="1">
              <a:latin typeface="Times New Roman" charset="0"/>
              <a:ea typeface="Times New Roman" charset="0"/>
              <a:cs typeface="Times New Roman" charset="0"/>
            </a:endParaRPr>
          </a:p>
        </p:txBody>
      </p:sp>
      <p:sp>
        <p:nvSpPr>
          <p:cNvPr id="14" name="Slide Number Placeholder 13"/>
          <p:cNvSpPr>
            <a:spLocks noGrp="1"/>
          </p:cNvSpPr>
          <p:nvPr>
            <p:ph type="sldNum" sz="quarter" idx="12"/>
          </p:nvPr>
        </p:nvSpPr>
        <p:spPr/>
        <p:txBody>
          <a:bodyPr/>
          <a:lstStyle/>
          <a:p>
            <a:fld id="{B38F3DF5-46B4-354D-BEB6-FC8B3F9E8E19}" type="slidenum">
              <a:rPr lang="en-US" smtClean="0"/>
              <a:t>9</a:t>
            </a:fld>
            <a:endParaRPr lang="en-US"/>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425"/>
          <a:stretch/>
        </p:blipFill>
        <p:spPr>
          <a:xfrm>
            <a:off x="0" y="719200"/>
            <a:ext cx="9144000" cy="5500848"/>
          </a:xfrm>
          <a:prstGeom prst="rect">
            <a:avLst/>
          </a:prstGeom>
        </p:spPr>
      </p:pic>
    </p:spTree>
    <p:extLst>
      <p:ext uri="{BB962C8B-B14F-4D97-AF65-F5344CB8AC3E}">
        <p14:creationId xmlns:p14="http://schemas.microsoft.com/office/powerpoint/2010/main" val="24597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Rectangle 98"/>
          <p:cNvSpPr/>
          <p:nvPr/>
        </p:nvSpPr>
        <p:spPr>
          <a:xfrm>
            <a:off x="4726564" y="532283"/>
            <a:ext cx="4379651" cy="738664"/>
          </a:xfrm>
          <a:prstGeom prst="rect">
            <a:avLst/>
          </a:prstGeom>
        </p:spPr>
        <p:txBody>
          <a:bodyPr wrap="square">
            <a:spAutoFit/>
          </a:bodyPr>
          <a:lstStyle/>
          <a:p>
            <a:pPr rtl="1"/>
            <a:r>
              <a:rPr lang="en-US" sz="1400" b="1" smtClean="0">
                <a:latin typeface="Times New Roman" charset="0"/>
                <a:ea typeface="Times New Roman" charset="0"/>
              </a:rPr>
              <a:t>The Estimation of the concepts &amp; the  Probability of knowing the estimated concepts</a:t>
            </a:r>
            <a:endParaRPr lang="en-US" sz="1400"/>
          </a:p>
          <a:p>
            <a:pPr algn="ctr" rtl="1"/>
            <a:r>
              <a:rPr lang="en-US" sz="1400" b="1" smtClean="0">
                <a:latin typeface="Times New Roman" charset="0"/>
                <a:ea typeface="Times New Roman" charset="0"/>
              </a:rPr>
              <a:t>The </a:t>
            </a:r>
            <a:r>
              <a:rPr lang="en-US" sz="1400" b="1">
                <a:solidFill>
                  <a:srgbClr val="FF0000"/>
                </a:solidFill>
                <a:latin typeface="Times New Roman" charset="0"/>
                <a:ea typeface="Times New Roman" charset="0"/>
              </a:rPr>
              <a:t>i</a:t>
            </a:r>
            <a:r>
              <a:rPr lang="en-US" sz="1400" b="1" smtClean="0">
                <a:solidFill>
                  <a:srgbClr val="FF0000"/>
                </a:solidFill>
                <a:latin typeface="Times New Roman" charset="0"/>
                <a:ea typeface="Times New Roman" charset="0"/>
              </a:rPr>
              <a:t>ncorrect response </a:t>
            </a:r>
            <a:r>
              <a:rPr lang="en-US" sz="1400" b="1" smtClean="0">
                <a:latin typeface="Times New Roman" charset="0"/>
                <a:ea typeface="Times New Roman" charset="0"/>
              </a:rPr>
              <a:t>to direct questions</a:t>
            </a:r>
          </a:p>
        </p:txBody>
      </p:sp>
      <p:graphicFrame>
        <p:nvGraphicFramePr>
          <p:cNvPr id="82" name="Table 81"/>
          <p:cNvGraphicFramePr>
            <a:graphicFrameLocks noGrp="1"/>
          </p:cNvGraphicFramePr>
          <p:nvPr>
            <p:extLst>
              <p:ext uri="{D42A27DB-BD31-4B8C-83A1-F6EECF244321}">
                <p14:modId xmlns:p14="http://schemas.microsoft.com/office/powerpoint/2010/main" val="1774185942"/>
              </p:ext>
            </p:extLst>
          </p:nvPr>
        </p:nvGraphicFramePr>
        <p:xfrm>
          <a:off x="4740472" y="1253386"/>
          <a:ext cx="4365743" cy="3280874"/>
        </p:xfrm>
        <a:graphic>
          <a:graphicData uri="http://schemas.openxmlformats.org/drawingml/2006/table">
            <a:tbl>
              <a:tblPr firstRow="1" firstCol="1" bandRow="1">
                <a:tableStyleId>{5C22544A-7EE6-4342-B048-85BDC9FD1C3A}</a:tableStyleId>
              </a:tblPr>
              <a:tblGrid>
                <a:gridCol w="471635">
                  <a:extLst>
                    <a:ext uri="{9D8B030D-6E8A-4147-A177-3AD203B41FA5}">
                      <a16:colId xmlns:a16="http://schemas.microsoft.com/office/drawing/2014/main" val="20000"/>
                    </a:ext>
                  </a:extLst>
                </a:gridCol>
                <a:gridCol w="549301">
                  <a:extLst>
                    <a:ext uri="{9D8B030D-6E8A-4147-A177-3AD203B41FA5}">
                      <a16:colId xmlns:a16="http://schemas.microsoft.com/office/drawing/2014/main" val="20001"/>
                    </a:ext>
                  </a:extLst>
                </a:gridCol>
                <a:gridCol w="499503">
                  <a:extLst>
                    <a:ext uri="{9D8B030D-6E8A-4147-A177-3AD203B41FA5}">
                      <a16:colId xmlns:a16="http://schemas.microsoft.com/office/drawing/2014/main" val="20002"/>
                    </a:ext>
                  </a:extLst>
                </a:gridCol>
                <a:gridCol w="607402">
                  <a:extLst>
                    <a:ext uri="{9D8B030D-6E8A-4147-A177-3AD203B41FA5}">
                      <a16:colId xmlns:a16="http://schemas.microsoft.com/office/drawing/2014/main" val="20003"/>
                    </a:ext>
                  </a:extLst>
                </a:gridCol>
                <a:gridCol w="663582">
                  <a:extLst>
                    <a:ext uri="{9D8B030D-6E8A-4147-A177-3AD203B41FA5}">
                      <a16:colId xmlns:a16="http://schemas.microsoft.com/office/drawing/2014/main" val="20004"/>
                    </a:ext>
                  </a:extLst>
                </a:gridCol>
                <a:gridCol w="564899">
                  <a:extLst>
                    <a:ext uri="{9D8B030D-6E8A-4147-A177-3AD203B41FA5}">
                      <a16:colId xmlns:a16="http://schemas.microsoft.com/office/drawing/2014/main" val="20005"/>
                    </a:ext>
                  </a:extLst>
                </a:gridCol>
                <a:gridCol w="1009421">
                  <a:extLst>
                    <a:ext uri="{9D8B030D-6E8A-4147-A177-3AD203B41FA5}">
                      <a16:colId xmlns:a16="http://schemas.microsoft.com/office/drawing/2014/main" val="20006"/>
                    </a:ext>
                  </a:extLst>
                </a:gridCol>
              </a:tblGrid>
              <a:tr h="690074">
                <a:tc>
                  <a:txBody>
                    <a:bodyPr/>
                    <a:lstStyle/>
                    <a:p>
                      <a:pPr marL="0" marR="0" algn="ctr">
                        <a:spcBef>
                          <a:spcPts val="0"/>
                        </a:spcBef>
                        <a:spcAft>
                          <a:spcPts val="0"/>
                        </a:spcAft>
                      </a:pPr>
                      <a:r>
                        <a:rPr lang="en-US" sz="1000" b="1" smtClean="0">
                          <a:effectLst/>
                          <a:latin typeface="Times New Roman" charset="0"/>
                          <a:ea typeface="Times New Roman" charset="0"/>
                        </a:rPr>
                        <a:t>Concept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Question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a:t>
                      </a:r>
                      <a:r>
                        <a:rPr lang="en-US" sz="1000" smtClean="0">
                          <a:effectLst/>
                        </a:rPr>
                        <a:t>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Estimated </a:t>
                      </a:r>
                      <a:r>
                        <a:rPr lang="en-US" sz="1000" smtClean="0">
                          <a:effectLst/>
                        </a:rPr>
                        <a:t>Concept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Probability</a:t>
                      </a:r>
                      <a:r>
                        <a:rPr lang="en-US" sz="1000" baseline="0" smtClean="0">
                          <a:effectLst/>
                        </a:rPr>
                        <a:t> </a:t>
                      </a:r>
                      <a:r>
                        <a:rPr lang="en-US" sz="1000" smtClean="0">
                          <a:effectLst/>
                        </a:rPr>
                        <a:t>By Method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by Direct</a:t>
                      </a:r>
                      <a:r>
                        <a:rPr lang="en-US" sz="1000" baseline="0" smtClean="0">
                          <a:effectLst/>
                        </a:rPr>
                        <a:t> Question</a:t>
                      </a:r>
                      <a:r>
                        <a:rPr lang="en-US" sz="1000" smtClean="0">
                          <a:effectLst/>
                        </a:rPr>
                        <a:t>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The actual probability by the Computation (using Bayes)</a:t>
                      </a:r>
                      <a:endParaRPr lang="en-US" sz="10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latin typeface="Times New Roman" charset="0"/>
                          <a:ea typeface="Times New Roman" charset="0"/>
                          <a:cs typeface="Times New Roman" charset="0"/>
                        </a:rPr>
                        <a:t>V</a:t>
                      </a:r>
                    </a:p>
                  </a:txBody>
                  <a:tcPr marL="0" marR="0" marT="0" marB="0"/>
                </a:tc>
                <a:tc>
                  <a:txBody>
                    <a:bodyPr/>
                    <a:lstStyle/>
                    <a:p>
                      <a:pPr marL="0" marR="0" algn="ctr">
                        <a:spcBef>
                          <a:spcPts val="0"/>
                        </a:spcBef>
                        <a:spcAft>
                          <a:spcPts val="0"/>
                        </a:spcAft>
                      </a:pPr>
                      <a:r>
                        <a:rPr lang="en-US" sz="1000" smtClean="0">
                          <a:effectLst/>
                        </a:rPr>
                        <a:t>0.1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latin typeface="Times New Roman" charset="0"/>
                          <a:ea typeface="Times New Roman" charset="0"/>
                          <a:cs typeface="Times New Roman" charset="0"/>
                        </a:rPr>
                        <a:t>V</a:t>
                      </a:r>
                    </a:p>
                  </a:txBody>
                  <a:tcPr marL="0" marR="0" marT="0" marB="0"/>
                </a:tc>
                <a:tc>
                  <a:txBody>
                    <a:bodyPr/>
                    <a:lstStyle/>
                    <a:p>
                      <a:pPr marL="0" marR="0" algn="ctr">
                        <a:spcBef>
                          <a:spcPts val="0"/>
                        </a:spcBef>
                        <a:spcAft>
                          <a:spcPts val="0"/>
                        </a:spcAft>
                      </a:pPr>
                      <a:r>
                        <a:rPr lang="en-US" sz="1000" smtClean="0">
                          <a:effectLst/>
                        </a:rPr>
                        <a:t>0.1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Indirect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0.2</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0.1</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In</a:t>
                      </a: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0.2</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0.1</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D</a:t>
                      </a:r>
                      <a:r>
                        <a:rPr lang="en-US" sz="1000" b="1" baseline="0" smtClean="0">
                          <a:effectLst/>
                          <a:latin typeface="+mn-lt"/>
                          <a:ea typeface="+mn-ea"/>
                        </a:rPr>
                        <a:t>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P</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6"/>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5</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Indirect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P</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r>
                        <a:rPr lang="en-US" sz="1000" smtClean="0">
                          <a:effectLst/>
                        </a:rPr>
                        <a:t>0.2</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7"/>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5</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5</a:t>
                      </a:r>
                      <a:endParaRPr lang="en-US" sz="1000" b="1">
                        <a:effectLst/>
                        <a:latin typeface="Times New Roman" charset="0"/>
                        <a:ea typeface="Times New Roman" charset="0"/>
                      </a:endParaRPr>
                    </a:p>
                  </a:txBody>
                  <a:tcPr marL="0" marR="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smtClean="0">
                          <a:effectLst/>
                          <a:latin typeface="+mn-lt"/>
                          <a:ea typeface="+mn-ea"/>
                        </a:rPr>
                        <a:t>Direct Question</a:t>
                      </a:r>
                      <a:endParaRPr lang="en-US" sz="1000" b="1" smtClean="0">
                        <a:effectLst/>
                        <a:latin typeface="Times New Roman" charset="0"/>
                        <a:ea typeface="Times New Roman" charset="0"/>
                      </a:endParaRPr>
                    </a:p>
                    <a:p>
                      <a:pPr marL="0" marR="0" algn="l">
                        <a:spcBef>
                          <a:spcPts val="0"/>
                        </a:spcBef>
                        <a:spcAft>
                          <a:spcPts val="0"/>
                        </a:spcAft>
                      </a:pP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P</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8"/>
                  </a:ext>
                </a:extLst>
              </a:tr>
            </a:tbl>
          </a:graphicData>
        </a:graphic>
      </p:graphicFrame>
      <p:cxnSp>
        <p:nvCxnSpPr>
          <p:cNvPr id="203" name="Elbow Connector 202"/>
          <p:cNvCxnSpPr>
            <a:endCxn id="17" idx="2"/>
          </p:cNvCxnSpPr>
          <p:nvPr/>
        </p:nvCxnSpPr>
        <p:spPr>
          <a:xfrm rot="16200000" flipH="1">
            <a:off x="664648" y="2461791"/>
            <a:ext cx="1071567" cy="442714"/>
          </a:xfrm>
          <a:prstGeom prst="bentConnector2">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91" name="Group 190"/>
          <p:cNvGrpSpPr/>
          <p:nvPr/>
        </p:nvGrpSpPr>
        <p:grpSpPr>
          <a:xfrm>
            <a:off x="883146" y="894257"/>
            <a:ext cx="3015413" cy="2911664"/>
            <a:chOff x="421480" y="894257"/>
            <a:chExt cx="3015413" cy="2911664"/>
          </a:xfrm>
        </p:grpSpPr>
        <p:grpSp>
          <p:nvGrpSpPr>
            <p:cNvPr id="186" name="Group 185"/>
            <p:cNvGrpSpPr/>
            <p:nvPr/>
          </p:nvGrpSpPr>
          <p:grpSpPr>
            <a:xfrm>
              <a:off x="421480" y="894257"/>
              <a:ext cx="3015413" cy="2911664"/>
              <a:chOff x="70845" y="1114263"/>
              <a:chExt cx="3015413" cy="2911664"/>
            </a:xfrm>
          </p:grpSpPr>
          <p:cxnSp>
            <p:nvCxnSpPr>
              <p:cNvPr id="104" name="Straight Connector 103"/>
              <p:cNvCxnSpPr>
                <a:stCxn id="88" idx="3"/>
                <a:endCxn id="19" idx="2"/>
              </p:cNvCxnSpPr>
              <p:nvPr/>
            </p:nvCxnSpPr>
            <p:spPr>
              <a:xfrm>
                <a:off x="754671" y="2820484"/>
                <a:ext cx="184694" cy="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70845" y="1114263"/>
                <a:ext cx="3015413" cy="2911664"/>
                <a:chOff x="70845" y="1114263"/>
                <a:chExt cx="3015413" cy="2911664"/>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70845" y="1114263"/>
                  <a:ext cx="3015413" cy="2911664"/>
                  <a:chOff x="70845" y="1114263"/>
                  <a:chExt cx="3015413" cy="2911664"/>
                </a:xfrm>
              </p:grpSpPr>
              <p:sp>
                <p:nvSpPr>
                  <p:cNvPr id="73" name="Oval 72"/>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C4</a:t>
                    </a:r>
                    <a:endParaRPr lang="en-US" sz="1000" b="1">
                      <a:solidFill>
                        <a:srgbClr val="000000"/>
                      </a:solidFill>
                      <a:latin typeface="Times New Roman"/>
                      <a:cs typeface="Times New Roman"/>
                    </a:endParaRPr>
                  </a:p>
                </p:txBody>
              </p:sp>
              <p:grpSp>
                <p:nvGrpSpPr>
                  <p:cNvPr id="183" name="Group 182"/>
                  <p:cNvGrpSpPr/>
                  <p:nvPr/>
                </p:nvGrpSpPr>
                <p:grpSpPr>
                  <a:xfrm>
                    <a:off x="70845" y="1114263"/>
                    <a:ext cx="3015413" cy="2911664"/>
                    <a:chOff x="70845" y="1114263"/>
                    <a:chExt cx="3015413" cy="2911664"/>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70845" y="1114263"/>
                      <a:ext cx="3015413" cy="2911664"/>
                      <a:chOff x="70845" y="1114263"/>
                      <a:chExt cx="3015413" cy="2911664"/>
                    </a:xfrm>
                  </p:grpSpPr>
                  <p:grpSp>
                    <p:nvGrpSpPr>
                      <p:cNvPr id="149" name="Group 148"/>
                      <p:cNvGrpSpPr/>
                      <p:nvPr/>
                    </p:nvGrpSpPr>
                    <p:grpSpPr>
                      <a:xfrm>
                        <a:off x="354848" y="1114263"/>
                        <a:ext cx="2326743" cy="2911664"/>
                        <a:chOff x="354848" y="1114263"/>
                        <a:chExt cx="2326743" cy="2911664"/>
                      </a:xfrm>
                    </p:grpSpPr>
                    <p:sp>
                      <p:nvSpPr>
                        <p:cNvPr id="88" name="Rectangle 87"/>
                        <p:cNvSpPr/>
                        <p:nvPr/>
                      </p:nvSpPr>
                      <p:spPr>
                        <a:xfrm>
                          <a:off x="376537" y="2695921"/>
                          <a:ext cx="378134" cy="249126"/>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grpSp>
                      <p:nvGrpSpPr>
                        <p:cNvPr id="148" name="Group 147"/>
                        <p:cNvGrpSpPr/>
                        <p:nvPr/>
                      </p:nvGrpSpPr>
                      <p:grpSpPr>
                        <a:xfrm>
                          <a:off x="354848" y="1114263"/>
                          <a:ext cx="2326743" cy="2911664"/>
                          <a:chOff x="354848" y="1114263"/>
                          <a:chExt cx="2326743" cy="2911664"/>
                        </a:xfrm>
                      </p:grpSpPr>
                      <p:grpSp>
                        <p:nvGrpSpPr>
                          <p:cNvPr id="2" name="Group 1"/>
                          <p:cNvGrpSpPr/>
                          <p:nvPr/>
                        </p:nvGrpSpPr>
                        <p:grpSpPr>
                          <a:xfrm>
                            <a:off x="354848" y="1114263"/>
                            <a:ext cx="2326743" cy="2911664"/>
                            <a:chOff x="3895299" y="951479"/>
                            <a:chExt cx="1766501" cy="3730160"/>
                          </a:xfrm>
                        </p:grpSpPr>
                        <p:sp>
                          <p:nvSpPr>
                            <p:cNvPr id="7" name="Rectangle 6"/>
                            <p:cNvSpPr/>
                            <p:nvPr/>
                          </p:nvSpPr>
                          <p:spPr>
                            <a:xfrm>
                              <a:off x="5378034"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C2</a:t>
                              </a:r>
                              <a:endParaRPr lang="en-US" sz="1000" b="1">
                                <a:solidFill>
                                  <a:srgbClr val="000000"/>
                                </a:solidFill>
                                <a:latin typeface="Times New Roman"/>
                                <a:cs typeface="Times New Roman"/>
                              </a:endParaRPr>
                            </a:p>
                          </p:txBody>
                        </p:sp>
                        <p:sp>
                          <p:nvSpPr>
                            <p:cNvPr id="9" name="Oval 8"/>
                            <p:cNvSpPr/>
                            <p:nvPr/>
                          </p:nvSpPr>
                          <p:spPr>
                            <a:xfrm>
                              <a:off x="4866126" y="2024374"/>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C1</a:t>
                              </a:r>
                              <a:endParaRPr lang="en-US" sz="1000" b="1">
                                <a:solidFill>
                                  <a:srgbClr val="000000"/>
                                </a:solidFill>
                                <a:latin typeface="Times New Roman"/>
                                <a:cs typeface="Times New Roman"/>
                              </a:endParaRPr>
                            </a:p>
                          </p:txBody>
                        </p:sp>
                        <p:sp>
                          <p:nvSpPr>
                            <p:cNvPr id="17" name="Oval 16"/>
                            <p:cNvSpPr/>
                            <p:nvPr/>
                          </p:nvSpPr>
                          <p:spPr>
                            <a:xfrm>
                              <a:off x="4088625" y="3729754"/>
                              <a:ext cx="431392" cy="399774"/>
                            </a:xfrm>
                            <a:prstGeom prst="ellipse">
                              <a:avLst/>
                            </a:prstGeom>
                            <a:pattFill prst="diagBrick">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 5</a:t>
                              </a:r>
                              <a:endParaRPr lang="en-US" sz="1000" b="1">
                                <a:solidFill>
                                  <a:srgbClr val="000000"/>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C3</a:t>
                              </a:r>
                              <a:endParaRPr lang="en-US" sz="1000" b="1">
                                <a:solidFill>
                                  <a:srgbClr val="000000"/>
                                </a:solidFill>
                                <a:latin typeface="Times New Roman"/>
                                <a:cs typeface="Times New Roman"/>
                              </a:endParaRPr>
                            </a:p>
                          </p:txBody>
                        </p:sp>
                        <p:cxnSp>
                          <p:nvCxnSpPr>
                            <p:cNvPr id="34" name="Straight Connector 33"/>
                            <p:cNvCxnSpPr>
                              <a:stCxn id="7" idx="1"/>
                              <a:endCxn id="73" idx="6"/>
                            </p:cNvCxnSpPr>
                            <p:nvPr/>
                          </p:nvCxnSpPr>
                          <p:spPr>
                            <a:xfrm flipH="1" flipV="1">
                              <a:off x="5231479" y="3145962"/>
                              <a:ext cx="146555" cy="2068"/>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endCxn id="17" idx="7"/>
                            </p:cNvCxnSpPr>
                            <p:nvPr/>
                          </p:nvCxnSpPr>
                          <p:spPr>
                            <a:xfrm flipH="1">
                              <a:off x="4456841" y="3240911"/>
                              <a:ext cx="562438" cy="547388"/>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64" idx="0"/>
                            </p:cNvCxnSpPr>
                            <p:nvPr/>
                          </p:nvCxnSpPr>
                          <p:spPr>
                            <a:xfrm flipV="1">
                              <a:off x="4043435" y="4095293"/>
                              <a:ext cx="108350" cy="267188"/>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3895299" y="4362481"/>
                              <a:ext cx="296271"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DQ5</a:t>
                              </a:r>
                              <a:endParaRPr lang="en-US" sz="1000" b="1">
                                <a:solidFill>
                                  <a:schemeClr val="tx1"/>
                                </a:solidFill>
                                <a:latin typeface="Times New Roman"/>
                                <a:cs typeface="Times New Roman"/>
                              </a:endParaRPr>
                            </a:p>
                          </p:txBody>
                        </p:sp>
                        <p:cxnSp>
                          <p:nvCxnSpPr>
                            <p:cNvPr id="93" name="Straight Connector 92"/>
                            <p:cNvCxnSpPr>
                              <a:stCxn id="9" idx="4"/>
                              <a:endCxn id="73" idx="0"/>
                            </p:cNvCxnSpPr>
                            <p:nvPr/>
                          </p:nvCxnSpPr>
                          <p:spPr>
                            <a:xfrm flipH="1">
                              <a:off x="5086694" y="2424149"/>
                              <a:ext cx="1407" cy="539540"/>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0" cy="61343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cxnSp>
                        <p:nvCxnSpPr>
                          <p:cNvPr id="116" name="Straight Arrow Connector 115"/>
                          <p:cNvCxnSpPr>
                            <a:stCxn id="19" idx="4"/>
                            <a:endCxn id="17" idx="0"/>
                          </p:cNvCxnSpPr>
                          <p:nvPr/>
                        </p:nvCxnSpPr>
                        <p:spPr>
                          <a:xfrm flipH="1">
                            <a:off x="893590" y="2976511"/>
                            <a:ext cx="230263" cy="306400"/>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70845" y="1399418"/>
                        <a:ext cx="739623" cy="958639"/>
                      </a:xfrm>
                      <a:prstGeom prst="rect">
                        <a:avLst/>
                      </a:prstGeom>
                      <a:solidFill>
                        <a:schemeClr val="bg1">
                          <a:lumMod val="85000"/>
                        </a:schemeClr>
                      </a:solidFill>
                    </p:spPr>
                    <p:txBody>
                      <a:bodyPr wrap="square" rtlCol="0">
                        <a:noAutofit/>
                      </a:bodyPr>
                      <a:lstStyle/>
                      <a:p>
                        <a:r>
                          <a:rPr lang="en-US" sz="1000" smtClean="0"/>
                          <a:t>Indirect Question-Estimated concept </a:t>
                        </a:r>
                        <a:r>
                          <a:rPr lang="en-US" sz="1000"/>
                          <a:t>by DS method</a:t>
                        </a:r>
                      </a:p>
                      <a:p>
                        <a:endParaRPr lang="en-US" sz="1000"/>
                      </a:p>
                    </p:txBody>
                  </p:sp>
                  <p:sp>
                    <p:nvSpPr>
                      <p:cNvPr id="193" name="TextBox 192"/>
                      <p:cNvSpPr txBox="1"/>
                      <p:nvPr/>
                    </p:nvSpPr>
                    <p:spPr>
                      <a:xfrm>
                        <a:off x="2279424" y="1402228"/>
                        <a:ext cx="792926" cy="965141"/>
                      </a:xfrm>
                      <a:prstGeom prst="rect">
                        <a:avLst/>
                      </a:prstGeom>
                      <a:solidFill>
                        <a:schemeClr val="bg1">
                          <a:lumMod val="85000"/>
                        </a:schemeClr>
                      </a:solidFill>
                    </p:spPr>
                    <p:txBody>
                      <a:bodyPr wrap="square" rtlCol="0">
                        <a:noAutofit/>
                      </a:bodyPr>
                      <a:lstStyle/>
                      <a:p>
                        <a:r>
                          <a:rPr lang="en-US" sz="1000" smtClean="0"/>
                          <a:t>Indirect Question-Estimated concept by DS method</a:t>
                        </a:r>
                        <a:endParaRPr lang="en-US" sz="1000"/>
                      </a:p>
                    </p:txBody>
                  </p:sp>
                  <p:cxnSp>
                    <p:nvCxnSpPr>
                      <p:cNvPr id="194" name="Elbow Connector 193"/>
                      <p:cNvCxnSpPr>
                        <a:endCxn id="17" idx="6"/>
                      </p:cNvCxnSpPr>
                      <p:nvPr/>
                    </p:nvCxnSpPr>
                    <p:spPr>
                      <a:xfrm rot="10800000" flipV="1">
                        <a:off x="1177695" y="2115564"/>
                        <a:ext cx="1908563" cy="1323373"/>
                      </a:xfrm>
                      <a:prstGeom prst="bentConnector3">
                        <a:avLst>
                          <a:gd name="adj1" fmla="val -37536"/>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grpSp>
            </p:grpSp>
          </p:grpSp>
        </p:grpSp>
        <p:sp>
          <p:nvSpPr>
            <p:cNvPr id="208" name="TextBox 207"/>
            <p:cNvSpPr txBox="1"/>
            <p:nvPr/>
          </p:nvSpPr>
          <p:spPr>
            <a:xfrm>
              <a:off x="2507104" y="2961496"/>
              <a:ext cx="792926" cy="769075"/>
            </a:xfrm>
            <a:prstGeom prst="rect">
              <a:avLst/>
            </a:prstGeom>
            <a:solidFill>
              <a:schemeClr val="bg1">
                <a:lumMod val="85000"/>
              </a:schemeClr>
            </a:solidFill>
          </p:spPr>
          <p:txBody>
            <a:bodyPr wrap="square" rtlCol="0">
              <a:noAutofit/>
            </a:bodyPr>
            <a:lstStyle/>
            <a:p>
              <a:r>
                <a:rPr lang="en-US" sz="1000" smtClean="0"/>
                <a:t>Indirect Question-Estimated concept by PS method</a:t>
              </a:r>
              <a:endParaRPr lang="en-US" sz="1000"/>
            </a:p>
          </p:txBody>
        </p:sp>
      </p:grpSp>
      <p:sp>
        <p:nvSpPr>
          <p:cNvPr id="209" name="TextBox 208"/>
          <p:cNvSpPr txBox="1"/>
          <p:nvPr/>
        </p:nvSpPr>
        <p:spPr>
          <a:xfrm>
            <a:off x="325236" y="2949255"/>
            <a:ext cx="792926" cy="793558"/>
          </a:xfrm>
          <a:prstGeom prst="rect">
            <a:avLst/>
          </a:prstGeom>
          <a:solidFill>
            <a:schemeClr val="bg1">
              <a:lumMod val="85000"/>
            </a:schemeClr>
          </a:solidFill>
        </p:spPr>
        <p:txBody>
          <a:bodyPr wrap="square" rtlCol="0">
            <a:noAutofit/>
          </a:bodyPr>
          <a:lstStyle/>
          <a:p>
            <a:r>
              <a:rPr lang="en-US" sz="1000" smtClean="0"/>
              <a:t>Indirect Question-Estimated concept by PS method</a:t>
            </a:r>
            <a:endParaRPr lang="en-US" sz="1000"/>
          </a:p>
        </p:txBody>
      </p:sp>
      <p:grpSp>
        <p:nvGrpSpPr>
          <p:cNvPr id="40" name="Group 39"/>
          <p:cNvGrpSpPr/>
          <p:nvPr/>
        </p:nvGrpSpPr>
        <p:grpSpPr>
          <a:xfrm>
            <a:off x="663270" y="5422569"/>
            <a:ext cx="6964285" cy="933781"/>
            <a:chOff x="2303270" y="5417648"/>
            <a:chExt cx="6964285" cy="933781"/>
          </a:xfrm>
        </p:grpSpPr>
        <mc:AlternateContent xmlns:mc="http://schemas.openxmlformats.org/markup-compatibility/2006" xmlns:a14="http://schemas.microsoft.com/office/drawing/2010/main">
          <mc:Choice Requires="a14">
            <p:sp>
              <p:nvSpPr>
                <p:cNvPr id="41" name="Rectangle 40"/>
                <p:cNvSpPr/>
                <p:nvPr/>
              </p:nvSpPr>
              <p:spPr>
                <a:xfrm>
                  <a:off x="2303270" y="5759216"/>
                  <a:ext cx="3950826" cy="592213"/>
                </a:xfrm>
                <a:prstGeom prst="rect">
                  <a:avLst/>
                </a:prstGeom>
              </p:spPr>
              <p:txBody>
                <a:bodyPr wrap="none">
                  <a:spAutoFit/>
                </a:bodyPr>
                <a:lstStyle/>
                <a:p>
                  <a:pPr algn="r" rtl="1"/>
                  <a:r>
                    <a:rPr lang="en-US" smtClean="0">
                      <a:latin typeface="Times New Roman" charset="0"/>
                      <a:ea typeface="Times New Roman" charset="0"/>
                    </a:rPr>
                    <a:t>P(</a:t>
                  </a:r>
                  <a:r>
                    <a:rPr lang="en-US" err="1" smtClean="0">
                      <a:latin typeface="Times New Roman" charset="0"/>
                      <a:ea typeface="Times New Roman" charset="0"/>
                    </a:rPr>
                    <a:t>K</a:t>
                  </a:r>
                  <a:r>
                    <a:rPr lang="en-US" baseline="-25000" err="1" smtClean="0">
                      <a:effectLst/>
                      <a:latin typeface="Times New Roman" charset="0"/>
                      <a:ea typeface="Times New Roman" charset="0"/>
                    </a:rPr>
                    <a:t>c</a:t>
                  </a:r>
                  <a:r>
                    <a:rPr lang="en-US" err="1" smtClean="0">
                      <a:effectLst/>
                      <a:latin typeface="Times New Roman" charset="0"/>
                      <a:ea typeface="Times New Roman" charset="0"/>
                    </a:rPr>
                    <a:t>|R</a:t>
                  </a:r>
                  <a:r>
                    <a:rPr lang="en-US">
                      <a:effectLst/>
                      <a:latin typeface="Times New Roman" charset="0"/>
                      <a:ea typeface="Times New Roman" charset="0"/>
                    </a:rPr>
                    <a:t>) =</a:t>
                  </a:r>
                  <a14:m>
                    <m:oMath xmlns:m="http://schemas.openxmlformats.org/officeDocument/2006/math">
                      <m:r>
                        <a:rPr lang="en-US" b="1" i="1">
                          <a:effectLst/>
                          <a:latin typeface="Cambria Math" charset="0"/>
                          <a:ea typeface="Times New Roman" charset="0"/>
                          <a:cs typeface="Times New Roman" charset="0"/>
                        </a:rPr>
                        <m:t> </m:t>
                      </m:r>
                      <m:f>
                        <m:fPr>
                          <m:ctrlPr>
                            <a:rPr lang="en-US" i="1">
                              <a:effectLst/>
                              <a:latin typeface="Cambria Math" panose="02040503050406030204" pitchFamily="18" charset="0"/>
                            </a:rPr>
                          </m:ctrlPr>
                        </m:fPr>
                        <m:num>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num>
                        <m:den>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a:solidFill>
                                <a:srgbClr val="000000"/>
                              </a:solidFill>
                              <a:latin typeface="Cambria Math" charset="0"/>
                              <a:ea typeface="Times New Roman" charset="0"/>
                              <a:cs typeface="Times New Roman" charset="0"/>
                            </a:rPr>
                            <m:t>+</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den>
                      </m:f>
                    </m:oMath>
                  </a14:m>
                  <a:r>
                    <a:rPr lang="en-US">
                      <a:effectLst/>
                      <a:latin typeface="Times New Roman" charset="0"/>
                      <a:ea typeface="Times New Roman" charset="0"/>
                    </a:rPr>
                    <a:t> </a:t>
                  </a:r>
                  <a:endParaRPr lang="en-US"/>
                </a:p>
              </p:txBody>
            </p:sp>
          </mc:Choice>
          <mc:Fallback xmlns="">
            <p:sp>
              <p:nvSpPr>
                <p:cNvPr id="41" name="Rectangle 40"/>
                <p:cNvSpPr>
                  <a:spLocks noRot="1" noChangeAspect="1" noMove="1" noResize="1" noEditPoints="1" noAdjustHandles="1" noChangeArrowheads="1" noChangeShapeType="1" noTextEdit="1"/>
                </p:cNvSpPr>
                <p:nvPr/>
              </p:nvSpPr>
              <p:spPr>
                <a:xfrm>
                  <a:off x="2303270" y="5759216"/>
                  <a:ext cx="3950826" cy="592213"/>
                </a:xfrm>
                <a:prstGeom prst="rect">
                  <a:avLst/>
                </a:prstGeom>
                <a:blipFill rotWithShape="0">
                  <a:blip r:embed="rId3"/>
                  <a:stretch>
                    <a:fillRect/>
                  </a:stretch>
                </a:blipFill>
              </p:spPr>
              <p:txBody>
                <a:bodyPr/>
                <a:lstStyle/>
                <a:p>
                  <a:r>
                    <a:rPr lang="en-US">
                      <a:noFill/>
                    </a:rPr>
                    <a:t> </a:t>
                  </a:r>
                </a:p>
              </p:txBody>
            </p:sp>
          </mc:Fallback>
        </mc:AlternateContent>
        <p:sp>
          <p:nvSpPr>
            <p:cNvPr id="42" name="TextBox 41"/>
            <p:cNvSpPr txBox="1"/>
            <p:nvPr/>
          </p:nvSpPr>
          <p:spPr>
            <a:xfrm>
              <a:off x="2505639" y="5417648"/>
              <a:ext cx="6761916" cy="369332"/>
            </a:xfrm>
            <a:prstGeom prst="rect">
              <a:avLst/>
            </a:prstGeom>
            <a:noFill/>
          </p:spPr>
          <p:txBody>
            <a:bodyPr wrap="none" rtlCol="0">
              <a:spAutoFit/>
            </a:bodyPr>
            <a:lstStyle/>
            <a:p>
              <a:r>
                <a:rPr lang="en-US" smtClean="0"/>
                <a:t>The used equation to calculate the probability of knowing the concept</a:t>
              </a:r>
              <a:endParaRPr lang="en-US"/>
            </a:p>
          </p:txBody>
        </p:sp>
      </p:grpSp>
      <p:sp>
        <p:nvSpPr>
          <p:cNvPr id="3" name="Slide Number Placeholder 2"/>
          <p:cNvSpPr>
            <a:spLocks noGrp="1"/>
          </p:cNvSpPr>
          <p:nvPr>
            <p:ph type="sldNum" sz="quarter" idx="12"/>
          </p:nvPr>
        </p:nvSpPr>
        <p:spPr/>
        <p:txBody>
          <a:bodyPr/>
          <a:lstStyle/>
          <a:p>
            <a:fld id="{B38F3DF5-46B4-354D-BEB6-FC8B3F9E8E19}" type="slidenum">
              <a:rPr lang="en-US" smtClean="0"/>
              <a:t>90</a:t>
            </a:fld>
            <a:endParaRPr lang="en-US"/>
          </a:p>
        </p:txBody>
      </p:sp>
    </p:spTree>
    <p:extLst>
      <p:ext uri="{BB962C8B-B14F-4D97-AF65-F5344CB8AC3E}">
        <p14:creationId xmlns:p14="http://schemas.microsoft.com/office/powerpoint/2010/main" val="22931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Rectangle 98"/>
          <p:cNvSpPr/>
          <p:nvPr/>
        </p:nvSpPr>
        <p:spPr>
          <a:xfrm>
            <a:off x="4482623" y="225305"/>
            <a:ext cx="4623592" cy="954107"/>
          </a:xfrm>
          <a:prstGeom prst="rect">
            <a:avLst/>
          </a:prstGeom>
        </p:spPr>
        <p:txBody>
          <a:bodyPr wrap="square">
            <a:spAutoFit/>
          </a:bodyPr>
          <a:lstStyle/>
          <a:p>
            <a:pPr rtl="1"/>
            <a:r>
              <a:rPr lang="en-US" sz="1400" b="1" smtClean="0">
                <a:latin typeface="Times New Roman" charset="0"/>
                <a:ea typeface="Times New Roman" charset="0"/>
              </a:rPr>
              <a:t>The Estimation of the concepts &amp; the  Probability of knowing the estimated concepts</a:t>
            </a:r>
            <a:endParaRPr lang="en-US" sz="1400"/>
          </a:p>
          <a:p>
            <a:pPr algn="ctr" rtl="1"/>
            <a:r>
              <a:rPr lang="en-US" sz="1400" b="1" smtClean="0">
                <a:latin typeface="Times New Roman" charset="0"/>
                <a:ea typeface="Times New Roman" charset="0"/>
              </a:rPr>
              <a:t>The </a:t>
            </a:r>
            <a:r>
              <a:rPr lang="en-US" sz="1400" b="1" smtClean="0">
                <a:solidFill>
                  <a:srgbClr val="FF0000"/>
                </a:solidFill>
                <a:latin typeface="Times New Roman" charset="0"/>
                <a:ea typeface="Times New Roman" charset="0"/>
              </a:rPr>
              <a:t>correct response </a:t>
            </a:r>
            <a:r>
              <a:rPr lang="en-US" sz="1400" b="1" smtClean="0">
                <a:latin typeface="Times New Roman" charset="0"/>
                <a:ea typeface="Times New Roman" charset="0"/>
              </a:rPr>
              <a:t>to direct question &amp; incorrect response to direct question DS and PS</a:t>
            </a:r>
          </a:p>
        </p:txBody>
      </p:sp>
      <p:graphicFrame>
        <p:nvGraphicFramePr>
          <p:cNvPr id="82" name="Table 81"/>
          <p:cNvGraphicFramePr>
            <a:graphicFrameLocks noGrp="1"/>
          </p:cNvGraphicFramePr>
          <p:nvPr>
            <p:extLst>
              <p:ext uri="{D42A27DB-BD31-4B8C-83A1-F6EECF244321}">
                <p14:modId xmlns:p14="http://schemas.microsoft.com/office/powerpoint/2010/main" val="203687718"/>
              </p:ext>
            </p:extLst>
          </p:nvPr>
        </p:nvGraphicFramePr>
        <p:xfrm>
          <a:off x="4740472" y="1253386"/>
          <a:ext cx="4365743" cy="3280874"/>
        </p:xfrm>
        <a:graphic>
          <a:graphicData uri="http://schemas.openxmlformats.org/drawingml/2006/table">
            <a:tbl>
              <a:tblPr firstRow="1" firstCol="1" bandRow="1">
                <a:tableStyleId>{5C22544A-7EE6-4342-B048-85BDC9FD1C3A}</a:tableStyleId>
              </a:tblPr>
              <a:tblGrid>
                <a:gridCol w="471635">
                  <a:extLst>
                    <a:ext uri="{9D8B030D-6E8A-4147-A177-3AD203B41FA5}">
                      <a16:colId xmlns:a16="http://schemas.microsoft.com/office/drawing/2014/main" val="20000"/>
                    </a:ext>
                  </a:extLst>
                </a:gridCol>
                <a:gridCol w="549301">
                  <a:extLst>
                    <a:ext uri="{9D8B030D-6E8A-4147-A177-3AD203B41FA5}">
                      <a16:colId xmlns:a16="http://schemas.microsoft.com/office/drawing/2014/main" val="20001"/>
                    </a:ext>
                  </a:extLst>
                </a:gridCol>
                <a:gridCol w="499503">
                  <a:extLst>
                    <a:ext uri="{9D8B030D-6E8A-4147-A177-3AD203B41FA5}">
                      <a16:colId xmlns:a16="http://schemas.microsoft.com/office/drawing/2014/main" val="20002"/>
                    </a:ext>
                  </a:extLst>
                </a:gridCol>
                <a:gridCol w="607402">
                  <a:extLst>
                    <a:ext uri="{9D8B030D-6E8A-4147-A177-3AD203B41FA5}">
                      <a16:colId xmlns:a16="http://schemas.microsoft.com/office/drawing/2014/main" val="20003"/>
                    </a:ext>
                  </a:extLst>
                </a:gridCol>
                <a:gridCol w="663582">
                  <a:extLst>
                    <a:ext uri="{9D8B030D-6E8A-4147-A177-3AD203B41FA5}">
                      <a16:colId xmlns:a16="http://schemas.microsoft.com/office/drawing/2014/main" val="20004"/>
                    </a:ext>
                  </a:extLst>
                </a:gridCol>
                <a:gridCol w="564899">
                  <a:extLst>
                    <a:ext uri="{9D8B030D-6E8A-4147-A177-3AD203B41FA5}">
                      <a16:colId xmlns:a16="http://schemas.microsoft.com/office/drawing/2014/main" val="20005"/>
                    </a:ext>
                  </a:extLst>
                </a:gridCol>
                <a:gridCol w="1009421">
                  <a:extLst>
                    <a:ext uri="{9D8B030D-6E8A-4147-A177-3AD203B41FA5}">
                      <a16:colId xmlns:a16="http://schemas.microsoft.com/office/drawing/2014/main" val="20006"/>
                    </a:ext>
                  </a:extLst>
                </a:gridCol>
              </a:tblGrid>
              <a:tr h="690074">
                <a:tc>
                  <a:txBody>
                    <a:bodyPr/>
                    <a:lstStyle/>
                    <a:p>
                      <a:pPr marL="0" marR="0" algn="ctr">
                        <a:spcBef>
                          <a:spcPts val="0"/>
                        </a:spcBef>
                        <a:spcAft>
                          <a:spcPts val="0"/>
                        </a:spcAft>
                      </a:pPr>
                      <a:r>
                        <a:rPr lang="en-US" sz="1000" b="1" smtClean="0">
                          <a:effectLst/>
                          <a:latin typeface="Times New Roman" charset="0"/>
                          <a:ea typeface="Times New Roman" charset="0"/>
                        </a:rPr>
                        <a:t>Concept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Question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a:t>
                      </a:r>
                      <a:r>
                        <a:rPr lang="en-US" sz="1000" smtClean="0">
                          <a:effectLst/>
                        </a:rPr>
                        <a:t>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Estimated </a:t>
                      </a:r>
                      <a:r>
                        <a:rPr lang="en-US" sz="1000" smtClean="0">
                          <a:effectLst/>
                        </a:rPr>
                        <a:t>Concept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Probability</a:t>
                      </a:r>
                      <a:endParaRPr lang="en-US" sz="1000" baseline="0" smtClean="0">
                        <a:effectLst/>
                      </a:endParaRPr>
                    </a:p>
                    <a:p>
                      <a:pPr marL="0" marR="0" algn="ctr">
                        <a:spcBef>
                          <a:spcPts val="0"/>
                        </a:spcBef>
                        <a:spcAft>
                          <a:spcPts val="0"/>
                        </a:spcAft>
                      </a:pPr>
                      <a:r>
                        <a:rPr lang="en-US" sz="1000" smtClean="0">
                          <a:effectLst/>
                        </a:rPr>
                        <a:t>by Method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by Direct</a:t>
                      </a:r>
                      <a:r>
                        <a:rPr lang="en-US" sz="1000" baseline="0" smtClean="0">
                          <a:effectLst/>
                        </a:rPr>
                        <a:t> Question</a:t>
                      </a:r>
                      <a:r>
                        <a:rPr lang="en-US" sz="1000" smtClean="0">
                          <a:effectLst/>
                        </a:rPr>
                        <a:t>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The actual probability by the Computation (using Bayes)</a:t>
                      </a:r>
                      <a:endParaRPr lang="en-US" sz="10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latin typeface="Times New Roman" charset="0"/>
                          <a:ea typeface="Times New Roman" charset="0"/>
                          <a:cs typeface="Times New Roman" charset="0"/>
                        </a:rPr>
                        <a:t>V</a:t>
                      </a: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latin typeface="Times New Roman" charset="0"/>
                          <a:ea typeface="Times New Roman" charset="0"/>
                          <a:cs typeface="Times New Roman" charset="0"/>
                        </a:rPr>
                        <a:t>V</a:t>
                      </a: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Indirect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0.8</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In</a:t>
                      </a: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0.8</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rPr>
                        <a:t>0.1</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0.30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D</a:t>
                      </a:r>
                      <a:r>
                        <a:rPr lang="en-US" sz="1000" b="1" baseline="0" smtClean="0">
                          <a:effectLst/>
                          <a:latin typeface="+mn-lt"/>
                          <a:ea typeface="+mn-ea"/>
                        </a:rPr>
                        <a:t>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P</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rPr>
                        <a:t>0.1</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0.30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6"/>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5</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1,2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Indirect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P</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r>
                        <a:rPr lang="en-US" sz="1000" smtClean="0">
                          <a:effectLst/>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0.30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7"/>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5</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5</a:t>
                      </a:r>
                      <a:endParaRPr lang="en-US" sz="1000" b="1">
                        <a:effectLst/>
                        <a:latin typeface="Times New Roman" charset="0"/>
                        <a:ea typeface="Times New Roman" charset="0"/>
                      </a:endParaRPr>
                    </a:p>
                  </a:txBody>
                  <a:tcPr marL="0" marR="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smtClean="0">
                          <a:effectLst/>
                          <a:latin typeface="+mn-lt"/>
                          <a:ea typeface="+mn-ea"/>
                        </a:rPr>
                        <a:t>Direct Question</a:t>
                      </a:r>
                      <a:endParaRPr lang="en-US" sz="1000" b="1" smtClean="0">
                        <a:effectLst/>
                        <a:latin typeface="Times New Roman" charset="0"/>
                        <a:ea typeface="Times New Roman" charset="0"/>
                      </a:endParaRPr>
                    </a:p>
                    <a:p>
                      <a:pPr marL="0" marR="0" algn="l">
                        <a:spcBef>
                          <a:spcPts val="0"/>
                        </a:spcBef>
                        <a:spcAft>
                          <a:spcPts val="0"/>
                        </a:spcAft>
                      </a:pP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P</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0.1</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0.30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8"/>
                  </a:ext>
                </a:extLst>
              </a:tr>
            </a:tbl>
          </a:graphicData>
        </a:graphic>
      </p:graphicFrame>
      <p:cxnSp>
        <p:nvCxnSpPr>
          <p:cNvPr id="203" name="Elbow Connector 202"/>
          <p:cNvCxnSpPr>
            <a:endCxn id="17" idx="2"/>
          </p:cNvCxnSpPr>
          <p:nvPr/>
        </p:nvCxnSpPr>
        <p:spPr>
          <a:xfrm rot="16200000" flipH="1">
            <a:off x="664648" y="2461791"/>
            <a:ext cx="1071567" cy="442714"/>
          </a:xfrm>
          <a:prstGeom prst="bentConnector2">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91" name="Group 190"/>
          <p:cNvGrpSpPr/>
          <p:nvPr/>
        </p:nvGrpSpPr>
        <p:grpSpPr>
          <a:xfrm>
            <a:off x="883146" y="894257"/>
            <a:ext cx="3015413" cy="2911664"/>
            <a:chOff x="421480" y="894257"/>
            <a:chExt cx="3015413" cy="2911664"/>
          </a:xfrm>
        </p:grpSpPr>
        <p:grpSp>
          <p:nvGrpSpPr>
            <p:cNvPr id="186" name="Group 185"/>
            <p:cNvGrpSpPr/>
            <p:nvPr/>
          </p:nvGrpSpPr>
          <p:grpSpPr>
            <a:xfrm>
              <a:off x="421480" y="894257"/>
              <a:ext cx="3015413" cy="2911664"/>
              <a:chOff x="70845" y="1114263"/>
              <a:chExt cx="3015413" cy="2911664"/>
            </a:xfrm>
          </p:grpSpPr>
          <p:cxnSp>
            <p:nvCxnSpPr>
              <p:cNvPr id="104" name="Straight Connector 103"/>
              <p:cNvCxnSpPr>
                <a:stCxn id="88" idx="3"/>
                <a:endCxn id="19" idx="2"/>
              </p:cNvCxnSpPr>
              <p:nvPr/>
            </p:nvCxnSpPr>
            <p:spPr>
              <a:xfrm>
                <a:off x="754671" y="2820484"/>
                <a:ext cx="184694" cy="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70845" y="1114263"/>
                <a:ext cx="3015413" cy="2911664"/>
                <a:chOff x="70845" y="1114263"/>
                <a:chExt cx="3015413" cy="2911664"/>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70845" y="1114263"/>
                  <a:ext cx="3015413" cy="2911664"/>
                  <a:chOff x="70845" y="1114263"/>
                  <a:chExt cx="3015413" cy="2911664"/>
                </a:xfrm>
              </p:grpSpPr>
              <p:sp>
                <p:nvSpPr>
                  <p:cNvPr id="73" name="Oval 72"/>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C4</a:t>
                    </a:r>
                    <a:endParaRPr lang="en-US" sz="1000" b="1">
                      <a:solidFill>
                        <a:srgbClr val="000000"/>
                      </a:solidFill>
                      <a:latin typeface="Times New Roman"/>
                      <a:cs typeface="Times New Roman"/>
                    </a:endParaRPr>
                  </a:p>
                </p:txBody>
              </p:sp>
              <p:grpSp>
                <p:nvGrpSpPr>
                  <p:cNvPr id="183" name="Group 182"/>
                  <p:cNvGrpSpPr/>
                  <p:nvPr/>
                </p:nvGrpSpPr>
                <p:grpSpPr>
                  <a:xfrm>
                    <a:off x="70845" y="1114263"/>
                    <a:ext cx="3015413" cy="2911664"/>
                    <a:chOff x="70845" y="1114263"/>
                    <a:chExt cx="3015413" cy="2911664"/>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70845" y="1114263"/>
                      <a:ext cx="3015413" cy="2911664"/>
                      <a:chOff x="70845" y="1114263"/>
                      <a:chExt cx="3015413" cy="2911664"/>
                    </a:xfrm>
                  </p:grpSpPr>
                  <p:grpSp>
                    <p:nvGrpSpPr>
                      <p:cNvPr id="149" name="Group 148"/>
                      <p:cNvGrpSpPr/>
                      <p:nvPr/>
                    </p:nvGrpSpPr>
                    <p:grpSpPr>
                      <a:xfrm>
                        <a:off x="354848" y="1114263"/>
                        <a:ext cx="2326743" cy="2911664"/>
                        <a:chOff x="354848" y="1114263"/>
                        <a:chExt cx="2326743" cy="2911664"/>
                      </a:xfrm>
                    </p:grpSpPr>
                    <p:sp>
                      <p:nvSpPr>
                        <p:cNvPr id="88" name="Rectangle 87"/>
                        <p:cNvSpPr/>
                        <p:nvPr/>
                      </p:nvSpPr>
                      <p:spPr>
                        <a:xfrm>
                          <a:off x="376537" y="2695921"/>
                          <a:ext cx="378134" cy="249126"/>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grpSp>
                      <p:nvGrpSpPr>
                        <p:cNvPr id="148" name="Group 147"/>
                        <p:cNvGrpSpPr/>
                        <p:nvPr/>
                      </p:nvGrpSpPr>
                      <p:grpSpPr>
                        <a:xfrm>
                          <a:off x="354848" y="1114263"/>
                          <a:ext cx="2326743" cy="2911664"/>
                          <a:chOff x="354848" y="1114263"/>
                          <a:chExt cx="2326743" cy="2911664"/>
                        </a:xfrm>
                      </p:grpSpPr>
                      <p:grpSp>
                        <p:nvGrpSpPr>
                          <p:cNvPr id="2" name="Group 1"/>
                          <p:cNvGrpSpPr/>
                          <p:nvPr/>
                        </p:nvGrpSpPr>
                        <p:grpSpPr>
                          <a:xfrm>
                            <a:off x="354848" y="1114263"/>
                            <a:ext cx="2326743" cy="2911664"/>
                            <a:chOff x="3895299" y="951479"/>
                            <a:chExt cx="1766501" cy="3730160"/>
                          </a:xfrm>
                        </p:grpSpPr>
                        <p:sp>
                          <p:nvSpPr>
                            <p:cNvPr id="7" name="Rectangle 6"/>
                            <p:cNvSpPr/>
                            <p:nvPr/>
                          </p:nvSpPr>
                          <p:spPr>
                            <a:xfrm>
                              <a:off x="5378034"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C2</a:t>
                              </a:r>
                              <a:endParaRPr lang="en-US" sz="1000" b="1">
                                <a:solidFill>
                                  <a:srgbClr val="000000"/>
                                </a:solidFill>
                                <a:latin typeface="Times New Roman"/>
                                <a:cs typeface="Times New Roman"/>
                              </a:endParaRPr>
                            </a:p>
                          </p:txBody>
                        </p:sp>
                        <p:sp>
                          <p:nvSpPr>
                            <p:cNvPr id="9" name="Oval 8"/>
                            <p:cNvSpPr/>
                            <p:nvPr/>
                          </p:nvSpPr>
                          <p:spPr>
                            <a:xfrm>
                              <a:off x="4866126" y="2024374"/>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C1</a:t>
                              </a:r>
                              <a:endParaRPr lang="en-US" sz="1000" b="1">
                                <a:solidFill>
                                  <a:srgbClr val="000000"/>
                                </a:solidFill>
                                <a:latin typeface="Times New Roman"/>
                                <a:cs typeface="Times New Roman"/>
                              </a:endParaRPr>
                            </a:p>
                          </p:txBody>
                        </p:sp>
                        <p:sp>
                          <p:nvSpPr>
                            <p:cNvPr id="17" name="Oval 16"/>
                            <p:cNvSpPr/>
                            <p:nvPr/>
                          </p:nvSpPr>
                          <p:spPr>
                            <a:xfrm>
                              <a:off x="4088625" y="3729754"/>
                              <a:ext cx="431392" cy="399774"/>
                            </a:xfrm>
                            <a:prstGeom prst="ellipse">
                              <a:avLst/>
                            </a:prstGeom>
                            <a:pattFill prst="diagBrick">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 5</a:t>
                              </a:r>
                              <a:endParaRPr lang="en-US" sz="1000" b="1">
                                <a:solidFill>
                                  <a:srgbClr val="000000"/>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C3</a:t>
                              </a:r>
                              <a:endParaRPr lang="en-US" sz="1000" b="1">
                                <a:solidFill>
                                  <a:srgbClr val="000000"/>
                                </a:solidFill>
                                <a:latin typeface="Times New Roman"/>
                                <a:cs typeface="Times New Roman"/>
                              </a:endParaRPr>
                            </a:p>
                          </p:txBody>
                        </p:sp>
                        <p:cxnSp>
                          <p:nvCxnSpPr>
                            <p:cNvPr id="34" name="Straight Connector 33"/>
                            <p:cNvCxnSpPr>
                              <a:stCxn id="7" idx="1"/>
                              <a:endCxn id="73" idx="6"/>
                            </p:cNvCxnSpPr>
                            <p:nvPr/>
                          </p:nvCxnSpPr>
                          <p:spPr>
                            <a:xfrm flipH="1" flipV="1">
                              <a:off x="5231479" y="3145962"/>
                              <a:ext cx="146555" cy="2068"/>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endCxn id="17" idx="7"/>
                            </p:cNvCxnSpPr>
                            <p:nvPr/>
                          </p:nvCxnSpPr>
                          <p:spPr>
                            <a:xfrm flipH="1">
                              <a:off x="4456841" y="3240911"/>
                              <a:ext cx="562438" cy="547388"/>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64" idx="0"/>
                            </p:cNvCxnSpPr>
                            <p:nvPr/>
                          </p:nvCxnSpPr>
                          <p:spPr>
                            <a:xfrm flipV="1">
                              <a:off x="4043435" y="4095293"/>
                              <a:ext cx="108350" cy="267188"/>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3895299" y="4362481"/>
                              <a:ext cx="296271"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DQ5</a:t>
                              </a:r>
                              <a:endParaRPr lang="en-US" sz="1000" b="1">
                                <a:solidFill>
                                  <a:schemeClr val="tx1"/>
                                </a:solidFill>
                                <a:latin typeface="Times New Roman"/>
                                <a:cs typeface="Times New Roman"/>
                              </a:endParaRPr>
                            </a:p>
                          </p:txBody>
                        </p:sp>
                        <p:cxnSp>
                          <p:nvCxnSpPr>
                            <p:cNvPr id="93" name="Straight Connector 92"/>
                            <p:cNvCxnSpPr>
                              <a:stCxn id="9" idx="4"/>
                              <a:endCxn id="73" idx="0"/>
                            </p:cNvCxnSpPr>
                            <p:nvPr/>
                          </p:nvCxnSpPr>
                          <p:spPr>
                            <a:xfrm flipH="1">
                              <a:off x="5086694" y="2424149"/>
                              <a:ext cx="1407" cy="539540"/>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0" cy="61343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cxnSp>
                        <p:nvCxnSpPr>
                          <p:cNvPr id="116" name="Straight Arrow Connector 115"/>
                          <p:cNvCxnSpPr>
                            <a:stCxn id="19" idx="4"/>
                            <a:endCxn id="17" idx="0"/>
                          </p:cNvCxnSpPr>
                          <p:nvPr/>
                        </p:nvCxnSpPr>
                        <p:spPr>
                          <a:xfrm flipH="1">
                            <a:off x="893590" y="2976511"/>
                            <a:ext cx="230263" cy="306400"/>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70845" y="1399418"/>
                        <a:ext cx="739623" cy="958639"/>
                      </a:xfrm>
                      <a:prstGeom prst="rect">
                        <a:avLst/>
                      </a:prstGeom>
                      <a:solidFill>
                        <a:schemeClr val="bg1">
                          <a:lumMod val="85000"/>
                        </a:schemeClr>
                      </a:solidFill>
                    </p:spPr>
                    <p:txBody>
                      <a:bodyPr wrap="square" rtlCol="0">
                        <a:noAutofit/>
                      </a:bodyPr>
                      <a:lstStyle/>
                      <a:p>
                        <a:r>
                          <a:rPr lang="en-US" sz="1000" smtClean="0"/>
                          <a:t>Indirect Question-Estimated concept </a:t>
                        </a:r>
                        <a:r>
                          <a:rPr lang="en-US" sz="1000"/>
                          <a:t>by DS method</a:t>
                        </a:r>
                      </a:p>
                      <a:p>
                        <a:endParaRPr lang="en-US" sz="1000"/>
                      </a:p>
                    </p:txBody>
                  </p:sp>
                  <p:sp>
                    <p:nvSpPr>
                      <p:cNvPr id="193" name="TextBox 192"/>
                      <p:cNvSpPr txBox="1"/>
                      <p:nvPr/>
                    </p:nvSpPr>
                    <p:spPr>
                      <a:xfrm>
                        <a:off x="2279424" y="1402228"/>
                        <a:ext cx="792926" cy="965141"/>
                      </a:xfrm>
                      <a:prstGeom prst="rect">
                        <a:avLst/>
                      </a:prstGeom>
                      <a:solidFill>
                        <a:schemeClr val="bg1">
                          <a:lumMod val="85000"/>
                        </a:schemeClr>
                      </a:solidFill>
                    </p:spPr>
                    <p:txBody>
                      <a:bodyPr wrap="square" rtlCol="0">
                        <a:noAutofit/>
                      </a:bodyPr>
                      <a:lstStyle/>
                      <a:p>
                        <a:r>
                          <a:rPr lang="en-US" sz="1000" smtClean="0"/>
                          <a:t>Indirect Question-Estimated concept by DS method</a:t>
                        </a:r>
                        <a:endParaRPr lang="en-US" sz="1000"/>
                      </a:p>
                    </p:txBody>
                  </p:sp>
                  <p:cxnSp>
                    <p:nvCxnSpPr>
                      <p:cNvPr id="194" name="Elbow Connector 193"/>
                      <p:cNvCxnSpPr>
                        <a:endCxn id="17" idx="6"/>
                      </p:cNvCxnSpPr>
                      <p:nvPr/>
                    </p:nvCxnSpPr>
                    <p:spPr>
                      <a:xfrm rot="10800000" flipV="1">
                        <a:off x="1177695" y="2115564"/>
                        <a:ext cx="1908563" cy="1323373"/>
                      </a:xfrm>
                      <a:prstGeom prst="bentConnector3">
                        <a:avLst>
                          <a:gd name="adj1" fmla="val -37536"/>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grpSp>
            </p:grpSp>
          </p:grpSp>
        </p:grpSp>
        <p:sp>
          <p:nvSpPr>
            <p:cNvPr id="208" name="TextBox 207"/>
            <p:cNvSpPr txBox="1"/>
            <p:nvPr/>
          </p:nvSpPr>
          <p:spPr>
            <a:xfrm>
              <a:off x="2507104" y="2961496"/>
              <a:ext cx="792926" cy="769075"/>
            </a:xfrm>
            <a:prstGeom prst="rect">
              <a:avLst/>
            </a:prstGeom>
            <a:solidFill>
              <a:schemeClr val="bg1">
                <a:lumMod val="85000"/>
              </a:schemeClr>
            </a:solidFill>
          </p:spPr>
          <p:txBody>
            <a:bodyPr wrap="square" rtlCol="0">
              <a:noAutofit/>
            </a:bodyPr>
            <a:lstStyle/>
            <a:p>
              <a:r>
                <a:rPr lang="en-US" sz="1000" smtClean="0"/>
                <a:t>Indirect Question-Estimated concept by PS method</a:t>
              </a:r>
              <a:endParaRPr lang="en-US" sz="1000"/>
            </a:p>
          </p:txBody>
        </p:sp>
      </p:grpSp>
      <p:sp>
        <p:nvSpPr>
          <p:cNvPr id="209" name="TextBox 208"/>
          <p:cNvSpPr txBox="1"/>
          <p:nvPr/>
        </p:nvSpPr>
        <p:spPr>
          <a:xfrm>
            <a:off x="325236" y="2949255"/>
            <a:ext cx="792926" cy="793558"/>
          </a:xfrm>
          <a:prstGeom prst="rect">
            <a:avLst/>
          </a:prstGeom>
          <a:solidFill>
            <a:schemeClr val="bg1">
              <a:lumMod val="85000"/>
            </a:schemeClr>
          </a:solidFill>
        </p:spPr>
        <p:txBody>
          <a:bodyPr wrap="square" rtlCol="0">
            <a:noAutofit/>
          </a:bodyPr>
          <a:lstStyle/>
          <a:p>
            <a:r>
              <a:rPr lang="en-US" sz="1000" smtClean="0"/>
              <a:t>Indirect Question-Estimated concept by PS method</a:t>
            </a:r>
            <a:endParaRPr lang="en-US" sz="1000"/>
          </a:p>
        </p:txBody>
      </p:sp>
      <p:grpSp>
        <p:nvGrpSpPr>
          <p:cNvPr id="5" name="Group 4"/>
          <p:cNvGrpSpPr/>
          <p:nvPr/>
        </p:nvGrpSpPr>
        <p:grpSpPr>
          <a:xfrm>
            <a:off x="883146" y="5422569"/>
            <a:ext cx="6964285" cy="933781"/>
            <a:chOff x="2303270" y="5417648"/>
            <a:chExt cx="6964285" cy="933781"/>
          </a:xfrm>
        </p:grpSpPr>
        <mc:AlternateContent xmlns:mc="http://schemas.openxmlformats.org/markup-compatibility/2006" xmlns:a14="http://schemas.microsoft.com/office/drawing/2010/main">
          <mc:Choice Requires="a14">
            <p:sp>
              <p:nvSpPr>
                <p:cNvPr id="3" name="Rectangle 2"/>
                <p:cNvSpPr/>
                <p:nvPr/>
              </p:nvSpPr>
              <p:spPr>
                <a:xfrm>
                  <a:off x="2303270" y="5759216"/>
                  <a:ext cx="3950826" cy="592213"/>
                </a:xfrm>
                <a:prstGeom prst="rect">
                  <a:avLst/>
                </a:prstGeom>
              </p:spPr>
              <p:txBody>
                <a:bodyPr wrap="none">
                  <a:spAutoFit/>
                </a:bodyPr>
                <a:lstStyle/>
                <a:p>
                  <a:pPr algn="r" rtl="1"/>
                  <a:r>
                    <a:rPr lang="en-US" smtClean="0">
                      <a:latin typeface="Times New Roman" charset="0"/>
                      <a:ea typeface="Times New Roman" charset="0"/>
                    </a:rPr>
                    <a:t>P(</a:t>
                  </a:r>
                  <a:r>
                    <a:rPr lang="en-US" err="1" smtClean="0">
                      <a:latin typeface="Times New Roman" charset="0"/>
                      <a:ea typeface="Times New Roman" charset="0"/>
                    </a:rPr>
                    <a:t>K</a:t>
                  </a:r>
                  <a:r>
                    <a:rPr lang="en-US" baseline="-25000" err="1" smtClean="0">
                      <a:effectLst/>
                      <a:latin typeface="Times New Roman" charset="0"/>
                      <a:ea typeface="Times New Roman" charset="0"/>
                    </a:rPr>
                    <a:t>c</a:t>
                  </a:r>
                  <a:r>
                    <a:rPr lang="en-US" err="1" smtClean="0">
                      <a:effectLst/>
                      <a:latin typeface="Times New Roman" charset="0"/>
                      <a:ea typeface="Times New Roman" charset="0"/>
                    </a:rPr>
                    <a:t>|R</a:t>
                  </a:r>
                  <a:r>
                    <a:rPr lang="en-US">
                      <a:effectLst/>
                      <a:latin typeface="Times New Roman" charset="0"/>
                      <a:ea typeface="Times New Roman" charset="0"/>
                    </a:rPr>
                    <a:t>) =</a:t>
                  </a:r>
                  <a14:m>
                    <m:oMath xmlns:m="http://schemas.openxmlformats.org/officeDocument/2006/math">
                      <m:r>
                        <a:rPr lang="en-US" b="1" i="1">
                          <a:effectLst/>
                          <a:latin typeface="Cambria Math" charset="0"/>
                          <a:ea typeface="Times New Roman" charset="0"/>
                          <a:cs typeface="Times New Roman" charset="0"/>
                        </a:rPr>
                        <m:t> </m:t>
                      </m:r>
                      <m:f>
                        <m:fPr>
                          <m:ctrlPr>
                            <a:rPr lang="en-US" i="1">
                              <a:effectLst/>
                              <a:latin typeface="Cambria Math" panose="02040503050406030204" pitchFamily="18" charset="0"/>
                            </a:rPr>
                          </m:ctrlPr>
                        </m:fPr>
                        <m:num>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num>
                        <m:den>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a:solidFill>
                                <a:srgbClr val="000000"/>
                              </a:solidFill>
                              <a:latin typeface="Cambria Math" charset="0"/>
                              <a:ea typeface="Times New Roman" charset="0"/>
                              <a:cs typeface="Times New Roman" charset="0"/>
                            </a:rPr>
                            <m:t>+</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den>
                      </m:f>
                    </m:oMath>
                  </a14:m>
                  <a:r>
                    <a:rPr lang="en-US">
                      <a:effectLst/>
                      <a:latin typeface="Times New Roman" charset="0"/>
                      <a:ea typeface="Times New Roman" charset="0"/>
                    </a:rPr>
                    <a:t> </a:t>
                  </a:r>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2303270" y="5759216"/>
                  <a:ext cx="3950826" cy="592213"/>
                </a:xfrm>
                <a:prstGeom prst="rect">
                  <a:avLst/>
                </a:prstGeom>
                <a:blipFill rotWithShape="0">
                  <a:blip r:embed="rId2"/>
                  <a:stretch>
                    <a:fillRect/>
                  </a:stretch>
                </a:blipFill>
              </p:spPr>
              <p:txBody>
                <a:bodyPr/>
                <a:lstStyle/>
                <a:p>
                  <a:r>
                    <a:rPr lang="en-US">
                      <a:noFill/>
                    </a:rPr>
                    <a:t> </a:t>
                  </a:r>
                </a:p>
              </p:txBody>
            </p:sp>
          </mc:Fallback>
        </mc:AlternateContent>
        <p:sp>
          <p:nvSpPr>
            <p:cNvPr id="4" name="TextBox 3"/>
            <p:cNvSpPr txBox="1"/>
            <p:nvPr/>
          </p:nvSpPr>
          <p:spPr>
            <a:xfrm>
              <a:off x="2505639" y="5417648"/>
              <a:ext cx="6761916" cy="369332"/>
            </a:xfrm>
            <a:prstGeom prst="rect">
              <a:avLst/>
            </a:prstGeom>
            <a:noFill/>
          </p:spPr>
          <p:txBody>
            <a:bodyPr wrap="none" rtlCol="0">
              <a:spAutoFit/>
            </a:bodyPr>
            <a:lstStyle/>
            <a:p>
              <a:r>
                <a:rPr lang="en-US" smtClean="0"/>
                <a:t>The used equation to calculate the probability of knowing the concept</a:t>
              </a:r>
              <a:endParaRPr lang="en-US"/>
            </a:p>
          </p:txBody>
        </p:sp>
      </p:grpSp>
      <p:sp>
        <p:nvSpPr>
          <p:cNvPr id="6" name="Slide Number Placeholder 5"/>
          <p:cNvSpPr>
            <a:spLocks noGrp="1"/>
          </p:cNvSpPr>
          <p:nvPr>
            <p:ph type="sldNum" sz="quarter" idx="12"/>
          </p:nvPr>
        </p:nvSpPr>
        <p:spPr/>
        <p:txBody>
          <a:bodyPr/>
          <a:lstStyle/>
          <a:p>
            <a:fld id="{B38F3DF5-46B4-354D-BEB6-FC8B3F9E8E19}" type="slidenum">
              <a:rPr lang="en-US" smtClean="0"/>
              <a:t>91</a:t>
            </a:fld>
            <a:endParaRPr lang="en-US"/>
          </a:p>
        </p:txBody>
      </p:sp>
    </p:spTree>
    <p:extLst>
      <p:ext uri="{BB962C8B-B14F-4D97-AF65-F5344CB8AC3E}">
        <p14:creationId xmlns:p14="http://schemas.microsoft.com/office/powerpoint/2010/main" val="91635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Rectangle 98"/>
          <p:cNvSpPr/>
          <p:nvPr/>
        </p:nvSpPr>
        <p:spPr>
          <a:xfrm>
            <a:off x="4482623" y="225305"/>
            <a:ext cx="4623592" cy="954107"/>
          </a:xfrm>
          <a:prstGeom prst="rect">
            <a:avLst/>
          </a:prstGeom>
        </p:spPr>
        <p:txBody>
          <a:bodyPr wrap="square">
            <a:spAutoFit/>
          </a:bodyPr>
          <a:lstStyle/>
          <a:p>
            <a:pPr rtl="1"/>
            <a:r>
              <a:rPr lang="en-US" sz="1400" b="1" smtClean="0">
                <a:latin typeface="Times New Roman" charset="0"/>
                <a:ea typeface="Times New Roman" charset="0"/>
              </a:rPr>
              <a:t>The Estimation of the concepts &amp; the  Probability of knowing the estimated concepts</a:t>
            </a:r>
            <a:endParaRPr lang="en-US" sz="1400"/>
          </a:p>
          <a:p>
            <a:pPr algn="ctr" rtl="1"/>
            <a:r>
              <a:rPr lang="en-US" sz="1400" b="1" smtClean="0">
                <a:latin typeface="Times New Roman" charset="0"/>
                <a:ea typeface="Times New Roman" charset="0"/>
              </a:rPr>
              <a:t>The </a:t>
            </a:r>
            <a:r>
              <a:rPr lang="en-US" sz="1400" b="1" smtClean="0">
                <a:solidFill>
                  <a:srgbClr val="FF0000"/>
                </a:solidFill>
                <a:latin typeface="Times New Roman" charset="0"/>
                <a:ea typeface="Times New Roman" charset="0"/>
              </a:rPr>
              <a:t>correct response </a:t>
            </a:r>
            <a:r>
              <a:rPr lang="en-US" sz="1400" b="1" smtClean="0">
                <a:latin typeface="Times New Roman" charset="0"/>
                <a:ea typeface="Times New Roman" charset="0"/>
              </a:rPr>
              <a:t>to direct question &amp; incorrect response to direct question DS and PS</a:t>
            </a:r>
          </a:p>
        </p:txBody>
      </p:sp>
      <p:graphicFrame>
        <p:nvGraphicFramePr>
          <p:cNvPr id="82" name="Table 81"/>
          <p:cNvGraphicFramePr>
            <a:graphicFrameLocks noGrp="1"/>
          </p:cNvGraphicFramePr>
          <p:nvPr>
            <p:extLst>
              <p:ext uri="{D42A27DB-BD31-4B8C-83A1-F6EECF244321}">
                <p14:modId xmlns:p14="http://schemas.microsoft.com/office/powerpoint/2010/main" val="344986934"/>
              </p:ext>
            </p:extLst>
          </p:nvPr>
        </p:nvGraphicFramePr>
        <p:xfrm>
          <a:off x="4360985" y="1253386"/>
          <a:ext cx="4745229" cy="2590800"/>
        </p:xfrm>
        <a:graphic>
          <a:graphicData uri="http://schemas.openxmlformats.org/drawingml/2006/table">
            <a:tbl>
              <a:tblPr firstRow="1" firstCol="1" bandRow="1">
                <a:tableStyleId>{5C22544A-7EE6-4342-B048-85BDC9FD1C3A}</a:tableStyleId>
              </a:tblPr>
              <a:tblGrid>
                <a:gridCol w="474784">
                  <a:extLst>
                    <a:ext uri="{9D8B030D-6E8A-4147-A177-3AD203B41FA5}">
                      <a16:colId xmlns:a16="http://schemas.microsoft.com/office/drawing/2014/main" val="20000"/>
                    </a:ext>
                  </a:extLst>
                </a:gridCol>
                <a:gridCol w="580293">
                  <a:extLst>
                    <a:ext uri="{9D8B030D-6E8A-4147-A177-3AD203B41FA5}">
                      <a16:colId xmlns:a16="http://schemas.microsoft.com/office/drawing/2014/main" val="20001"/>
                    </a:ext>
                  </a:extLst>
                </a:gridCol>
                <a:gridCol w="597876">
                  <a:extLst>
                    <a:ext uri="{9D8B030D-6E8A-4147-A177-3AD203B41FA5}">
                      <a16:colId xmlns:a16="http://schemas.microsoft.com/office/drawing/2014/main" val="20002"/>
                    </a:ext>
                  </a:extLst>
                </a:gridCol>
                <a:gridCol w="553916">
                  <a:extLst>
                    <a:ext uri="{9D8B030D-6E8A-4147-A177-3AD203B41FA5}">
                      <a16:colId xmlns:a16="http://schemas.microsoft.com/office/drawing/2014/main" val="20003"/>
                    </a:ext>
                  </a:extLst>
                </a:gridCol>
                <a:gridCol w="545123">
                  <a:extLst>
                    <a:ext uri="{9D8B030D-6E8A-4147-A177-3AD203B41FA5}">
                      <a16:colId xmlns:a16="http://schemas.microsoft.com/office/drawing/2014/main" val="20004"/>
                    </a:ext>
                  </a:extLst>
                </a:gridCol>
                <a:gridCol w="626637">
                  <a:extLst>
                    <a:ext uri="{9D8B030D-6E8A-4147-A177-3AD203B41FA5}">
                      <a16:colId xmlns:a16="http://schemas.microsoft.com/office/drawing/2014/main" val="20005"/>
                    </a:ext>
                  </a:extLst>
                </a:gridCol>
                <a:gridCol w="490365">
                  <a:extLst>
                    <a:ext uri="{9D8B030D-6E8A-4147-A177-3AD203B41FA5}">
                      <a16:colId xmlns:a16="http://schemas.microsoft.com/office/drawing/2014/main" val="20006"/>
                    </a:ext>
                  </a:extLst>
                </a:gridCol>
                <a:gridCol w="876235">
                  <a:extLst>
                    <a:ext uri="{9D8B030D-6E8A-4147-A177-3AD203B41FA5}">
                      <a16:colId xmlns:a16="http://schemas.microsoft.com/office/drawing/2014/main" val="20007"/>
                    </a:ext>
                  </a:extLst>
                </a:gridCol>
              </a:tblGrid>
              <a:tr h="690074">
                <a:tc>
                  <a:txBody>
                    <a:bodyPr/>
                    <a:lstStyle/>
                    <a:p>
                      <a:pPr marL="0" marR="0" algn="ctr">
                        <a:spcBef>
                          <a:spcPts val="0"/>
                        </a:spcBef>
                        <a:spcAft>
                          <a:spcPts val="0"/>
                        </a:spcAft>
                      </a:pPr>
                      <a:r>
                        <a:rPr lang="en-US" sz="1000" b="1" smtClean="0">
                          <a:effectLst/>
                          <a:latin typeface="Times New Roman" charset="0"/>
                          <a:ea typeface="Times New Roman" charset="0"/>
                        </a:rPr>
                        <a:t>Concept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Question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a:t>
                      </a:r>
                      <a:r>
                        <a:rPr lang="en-US" sz="1000" smtClean="0">
                          <a:effectLst/>
                        </a:rPr>
                        <a:t>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rPr>
                        <a:t>Type of Estimated </a:t>
                      </a:r>
                      <a:r>
                        <a:rPr lang="en-US" sz="1000" smtClean="0">
                          <a:effectLst/>
                        </a:rPr>
                        <a:t>Concept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Response</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Probability</a:t>
                      </a:r>
                      <a:endParaRPr lang="en-US" sz="1000" baseline="0" smtClean="0">
                        <a:effectLst/>
                      </a:endParaRPr>
                    </a:p>
                    <a:p>
                      <a:pPr marL="0" marR="0" algn="ctr">
                        <a:spcBef>
                          <a:spcPts val="0"/>
                        </a:spcBef>
                        <a:spcAft>
                          <a:spcPts val="0"/>
                        </a:spcAft>
                      </a:pPr>
                      <a:r>
                        <a:rPr lang="en-US" sz="1000" smtClean="0">
                          <a:effectLst/>
                        </a:rPr>
                        <a:t>by Method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by Direct</a:t>
                      </a:r>
                      <a:r>
                        <a:rPr lang="en-US" sz="1000" baseline="0" smtClean="0">
                          <a:effectLst/>
                        </a:rPr>
                        <a:t> Question</a:t>
                      </a:r>
                      <a:r>
                        <a:rPr lang="en-US" sz="1000" smtClean="0">
                          <a:effectLst/>
                        </a:rPr>
                        <a:t> P (K</a:t>
                      </a:r>
                      <a:r>
                        <a:rPr lang="en-US" sz="1000" baseline="-25000" smtClean="0">
                          <a:effectLst/>
                        </a:rPr>
                        <a:t>c</a:t>
                      </a:r>
                      <a:r>
                        <a:rPr lang="en-US" sz="1000" smtClean="0">
                          <a:effectLst/>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The actual probability by the Computation (using Bayes)</a:t>
                      </a:r>
                      <a:endParaRPr lang="en-US" sz="10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Q1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Open</a:t>
                      </a:r>
                    </a:p>
                    <a:p>
                      <a:pPr marL="0" marR="0" algn="l">
                        <a:spcBef>
                          <a:spcPts val="0"/>
                        </a:spcBef>
                        <a:spcAft>
                          <a:spcPts val="0"/>
                        </a:spcAft>
                      </a:pPr>
                      <a:r>
                        <a:rPr lang="en-US" sz="1000" b="1" baseline="0" smtClean="0">
                          <a:effectLst/>
                          <a:latin typeface="+mn-lt"/>
                          <a:ea typeface="+mn-ea"/>
                        </a:rPr>
                        <a:t>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latin typeface="Times New Roman" charset="0"/>
                          <a:ea typeface="Times New Roman" charset="0"/>
                          <a:cs typeface="Times New Roman" charset="0"/>
                        </a:rPr>
                        <a:t>V</a:t>
                      </a: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0.9</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Q2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Open</a:t>
                      </a:r>
                    </a:p>
                    <a:p>
                      <a:pPr marL="0" marR="0" algn="l">
                        <a:spcBef>
                          <a:spcPts val="0"/>
                        </a:spcBef>
                        <a:spcAft>
                          <a:spcPts val="0"/>
                        </a:spcAft>
                      </a:pPr>
                      <a:r>
                        <a:rPr lang="en-US" sz="1000" b="1" baseline="0" smtClean="0">
                          <a:effectLst/>
                          <a:latin typeface="+mn-lt"/>
                          <a:ea typeface="+mn-ea"/>
                        </a:rPr>
                        <a:t>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a:effectLst/>
                          <a:latin typeface="Times New Roman" charset="0"/>
                          <a:ea typeface="Times New Roman" charset="0"/>
                          <a:cs typeface="Times New Roman" charset="0"/>
                        </a:rPr>
                        <a:t>V</a:t>
                      </a: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0.1</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D1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V</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tc>
                  <a:txBody>
                    <a:bodyPr/>
                    <a:lstStyle/>
                    <a:p>
                      <a:endParaRPr lang="en-US"/>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0.9</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D2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V</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tc>
                <a:tc>
                  <a:txBody>
                    <a:bodyPr/>
                    <a:lstStyle/>
                    <a:p>
                      <a:endParaRPr lang="en-US"/>
                    </a:p>
                  </a:txBody>
                  <a:tcPr marL="0" marR="0" marT="0" marB="0"/>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0.9</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D3</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baseline="0" smtClean="0">
                          <a:effectLst/>
                          <a:latin typeface="+mn-lt"/>
                          <a:ea typeface="+mn-ea"/>
                        </a:rPr>
                        <a:t>Direct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0.8</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rPr>
                        <a:t>0.1</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0.30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D4</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rPr>
                        <a:t>D</a:t>
                      </a:r>
                      <a:r>
                        <a:rPr lang="en-US" sz="1000" b="1" baseline="0" smtClean="0">
                          <a:effectLst/>
                          <a:latin typeface="+mn-lt"/>
                          <a:ea typeface="+mn-ea"/>
                        </a:rPr>
                        <a:t>irect Question</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0.2</a:t>
                      </a:r>
                      <a:endParaRPr lang="en-US" sz="10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rgbClr val="FF0000"/>
                          </a:solidFill>
                          <a:effectLst/>
                        </a:rPr>
                        <a:t>0.1</a:t>
                      </a:r>
                      <a:endParaRPr lang="en-US" sz="1000">
                        <a:solidFill>
                          <a:srgbClr val="FF0000"/>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latin typeface="Times New Roman" charset="0"/>
                          <a:ea typeface="Times New Roman" charset="0"/>
                        </a:rPr>
                        <a:t>0.30</a:t>
                      </a:r>
                      <a:endParaRPr lang="en-US" sz="1000">
                        <a:effectLst/>
                        <a:latin typeface="Times New Roman" charset="0"/>
                        <a:ea typeface="Times New Roman" charset="0"/>
                      </a:endParaRPr>
                    </a:p>
                  </a:txBody>
                  <a:tcPr marL="0" marR="0" marT="0" marB="0"/>
                </a:tc>
                <a:extLst>
                  <a:ext uri="{0D108BD9-81ED-4DB2-BD59-A6C34878D82A}">
                    <a16:rowId xmlns:a16="http://schemas.microsoft.com/office/drawing/2014/main" val="10006"/>
                  </a:ext>
                </a:extLst>
              </a:tr>
            </a:tbl>
          </a:graphicData>
        </a:graphic>
      </p:graphicFrame>
      <p:grpSp>
        <p:nvGrpSpPr>
          <p:cNvPr id="186" name="Group 185"/>
          <p:cNvGrpSpPr/>
          <p:nvPr/>
        </p:nvGrpSpPr>
        <p:grpSpPr>
          <a:xfrm>
            <a:off x="1188838" y="894257"/>
            <a:ext cx="2305055" cy="1868981"/>
            <a:chOff x="376537" y="1114263"/>
            <a:chExt cx="2305055" cy="1868981"/>
          </a:xfrm>
        </p:grpSpPr>
        <p:cxnSp>
          <p:nvCxnSpPr>
            <p:cNvPr id="104" name="Straight Connector 103"/>
            <p:cNvCxnSpPr>
              <a:stCxn id="88" idx="3"/>
              <a:endCxn id="19" idx="2"/>
            </p:cNvCxnSpPr>
            <p:nvPr/>
          </p:nvCxnSpPr>
          <p:spPr>
            <a:xfrm>
              <a:off x="754671" y="2820484"/>
              <a:ext cx="184694" cy="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376537" y="1114263"/>
              <a:ext cx="2305055" cy="1868981"/>
              <a:chOff x="376537" y="1114263"/>
              <a:chExt cx="2305055" cy="1868981"/>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376537" y="1114263"/>
                <a:ext cx="2305055" cy="1868981"/>
                <a:chOff x="376537" y="1114263"/>
                <a:chExt cx="2305055" cy="1868981"/>
              </a:xfrm>
            </p:grpSpPr>
            <p:sp>
              <p:nvSpPr>
                <p:cNvPr id="73" name="Oval 72"/>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C4</a:t>
                  </a:r>
                  <a:endParaRPr lang="en-US" sz="1000" b="1">
                    <a:solidFill>
                      <a:srgbClr val="000000"/>
                    </a:solidFill>
                    <a:latin typeface="Times New Roman"/>
                    <a:cs typeface="Times New Roman"/>
                  </a:endParaRPr>
                </a:p>
              </p:txBody>
            </p:sp>
            <p:grpSp>
              <p:nvGrpSpPr>
                <p:cNvPr id="183" name="Group 182"/>
                <p:cNvGrpSpPr/>
                <p:nvPr/>
              </p:nvGrpSpPr>
              <p:grpSpPr>
                <a:xfrm>
                  <a:off x="376537" y="1114263"/>
                  <a:ext cx="2305055" cy="1862248"/>
                  <a:chOff x="376537" y="1114263"/>
                  <a:chExt cx="2305055" cy="1862248"/>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376537" y="1114263"/>
                    <a:ext cx="2305055" cy="1862248"/>
                    <a:chOff x="376537" y="1114263"/>
                    <a:chExt cx="2305055" cy="1862248"/>
                  </a:xfrm>
                </p:grpSpPr>
                <p:grpSp>
                  <p:nvGrpSpPr>
                    <p:cNvPr id="149" name="Group 148"/>
                    <p:cNvGrpSpPr/>
                    <p:nvPr/>
                  </p:nvGrpSpPr>
                  <p:grpSpPr>
                    <a:xfrm>
                      <a:off x="376537" y="1114263"/>
                      <a:ext cx="2305055" cy="1862248"/>
                      <a:chOff x="376537" y="1114263"/>
                      <a:chExt cx="2305055" cy="1862248"/>
                    </a:xfrm>
                  </p:grpSpPr>
                  <p:sp>
                    <p:nvSpPr>
                      <p:cNvPr id="88" name="Rectangle 87"/>
                      <p:cNvSpPr/>
                      <p:nvPr/>
                    </p:nvSpPr>
                    <p:spPr>
                      <a:xfrm>
                        <a:off x="376537" y="2695921"/>
                        <a:ext cx="378134" cy="249126"/>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grpSp>
                    <p:nvGrpSpPr>
                      <p:cNvPr id="2" name="Group 1"/>
                      <p:cNvGrpSpPr/>
                      <p:nvPr/>
                    </p:nvGrpSpPr>
                    <p:grpSpPr>
                      <a:xfrm>
                        <a:off x="847121" y="1114263"/>
                        <a:ext cx="1834471" cy="1862248"/>
                        <a:chOff x="4269040" y="951479"/>
                        <a:chExt cx="1392760" cy="2385743"/>
                      </a:xfrm>
                    </p:grpSpPr>
                    <p:sp>
                      <p:nvSpPr>
                        <p:cNvPr id="7" name="Rectangle 6"/>
                        <p:cNvSpPr/>
                        <p:nvPr/>
                      </p:nvSpPr>
                      <p:spPr>
                        <a:xfrm>
                          <a:off x="5378034"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C1</a:t>
                          </a:r>
                          <a:endParaRPr lang="en-US" sz="1000" b="1">
                            <a:solidFill>
                              <a:srgbClr val="000000"/>
                            </a:solidFill>
                            <a:latin typeface="Times New Roman"/>
                            <a:cs typeface="Times New Roman"/>
                          </a:endParaRPr>
                        </a:p>
                      </p:txBody>
                    </p:sp>
                    <p:sp>
                      <p:nvSpPr>
                        <p:cNvPr id="9" name="Oval 8"/>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C2</a:t>
                          </a:r>
                          <a:endParaRPr lang="en-US" sz="1000" b="1">
                            <a:solidFill>
                              <a:srgbClr val="000000"/>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C3</a:t>
                          </a:r>
                          <a:endParaRPr lang="en-US" sz="1000" b="1">
                            <a:solidFill>
                              <a:srgbClr val="000000"/>
                            </a:solidFill>
                            <a:latin typeface="Times New Roman"/>
                            <a:cs typeface="Times New Roman"/>
                          </a:endParaRPr>
                        </a:p>
                      </p:txBody>
                    </p:sp>
                    <p:cxnSp>
                      <p:nvCxnSpPr>
                        <p:cNvPr id="34" name="Straight Connector 33"/>
                        <p:cNvCxnSpPr>
                          <a:stCxn id="7" idx="1"/>
                          <a:endCxn id="73" idx="6"/>
                        </p:cNvCxnSpPr>
                        <p:nvPr/>
                      </p:nvCxnSpPr>
                      <p:spPr>
                        <a:xfrm flipH="1" flipV="1">
                          <a:off x="5231479" y="3145962"/>
                          <a:ext cx="146555" cy="2068"/>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4"/>
                          <a:endCxn id="73" idx="0"/>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10971" cy="632030"/>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grpSp>
          </p:grpSp>
        </p:grpSp>
      </p:grpSp>
      <p:grpSp>
        <p:nvGrpSpPr>
          <p:cNvPr id="5" name="Group 4"/>
          <p:cNvGrpSpPr/>
          <p:nvPr/>
        </p:nvGrpSpPr>
        <p:grpSpPr>
          <a:xfrm>
            <a:off x="883146" y="5422569"/>
            <a:ext cx="6964285" cy="933781"/>
            <a:chOff x="2303270" y="5417648"/>
            <a:chExt cx="6964285" cy="933781"/>
          </a:xfrm>
        </p:grpSpPr>
        <mc:AlternateContent xmlns:mc="http://schemas.openxmlformats.org/markup-compatibility/2006" xmlns:a14="http://schemas.microsoft.com/office/drawing/2010/main">
          <mc:Choice Requires="a14">
            <p:sp>
              <p:nvSpPr>
                <p:cNvPr id="3" name="Rectangle 2"/>
                <p:cNvSpPr/>
                <p:nvPr/>
              </p:nvSpPr>
              <p:spPr>
                <a:xfrm>
                  <a:off x="2303270" y="5759216"/>
                  <a:ext cx="3950826" cy="592213"/>
                </a:xfrm>
                <a:prstGeom prst="rect">
                  <a:avLst/>
                </a:prstGeom>
              </p:spPr>
              <p:txBody>
                <a:bodyPr wrap="none">
                  <a:spAutoFit/>
                </a:bodyPr>
                <a:lstStyle/>
                <a:p>
                  <a:pPr algn="r" rtl="1"/>
                  <a:r>
                    <a:rPr lang="en-US" smtClean="0">
                      <a:latin typeface="Times New Roman" charset="0"/>
                      <a:ea typeface="Times New Roman" charset="0"/>
                    </a:rPr>
                    <a:t>P(</a:t>
                  </a:r>
                  <a:r>
                    <a:rPr lang="en-US" err="1" smtClean="0">
                      <a:latin typeface="Times New Roman" charset="0"/>
                      <a:ea typeface="Times New Roman" charset="0"/>
                    </a:rPr>
                    <a:t>K</a:t>
                  </a:r>
                  <a:r>
                    <a:rPr lang="en-US" baseline="-25000" err="1" smtClean="0">
                      <a:effectLst/>
                      <a:latin typeface="Times New Roman" charset="0"/>
                      <a:ea typeface="Times New Roman" charset="0"/>
                    </a:rPr>
                    <a:t>c</a:t>
                  </a:r>
                  <a:r>
                    <a:rPr lang="en-US" err="1" smtClean="0">
                      <a:effectLst/>
                      <a:latin typeface="Times New Roman" charset="0"/>
                      <a:ea typeface="Times New Roman" charset="0"/>
                    </a:rPr>
                    <a:t>|R</a:t>
                  </a:r>
                  <a:r>
                    <a:rPr lang="en-US">
                      <a:effectLst/>
                      <a:latin typeface="Times New Roman" charset="0"/>
                      <a:ea typeface="Times New Roman" charset="0"/>
                    </a:rPr>
                    <a:t>) =</a:t>
                  </a:r>
                  <a14:m>
                    <m:oMath xmlns:m="http://schemas.openxmlformats.org/officeDocument/2006/math">
                      <m:r>
                        <a:rPr lang="en-US" b="1" i="1">
                          <a:effectLst/>
                          <a:latin typeface="Cambria Math" charset="0"/>
                          <a:ea typeface="Times New Roman" charset="0"/>
                          <a:cs typeface="Times New Roman" charset="0"/>
                        </a:rPr>
                        <m:t> </m:t>
                      </m:r>
                      <m:f>
                        <m:fPr>
                          <m:ctrlPr>
                            <a:rPr lang="en-US" i="1">
                              <a:effectLst/>
                              <a:latin typeface="Cambria Math" panose="02040503050406030204" pitchFamily="18" charset="0"/>
                            </a:rPr>
                          </m:ctrlPr>
                        </m:fPr>
                        <m:num>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num>
                        <m:den>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𝐊</m:t>
                                  </m:r>
                                </m:e>
                                <m:sub>
                                  <m:r>
                                    <a:rPr lang="en-US" b="1" i="1">
                                      <a:solidFill>
                                        <a:srgbClr val="000000"/>
                                      </a:solidFill>
                                      <a:latin typeface="Cambria Math" charset="0"/>
                                      <a:ea typeface="Times New Roman" charset="0"/>
                                      <a:cs typeface="Times New Roman" charset="0"/>
                                    </a:rPr>
                                    <m:t>𝐜</m:t>
                                  </m:r>
                                </m:sub>
                              </m:sSub>
                            </m:e>
                          </m:d>
                          <m:r>
                            <a:rPr lang="en-US" b="1">
                              <a:solidFill>
                                <a:srgbClr val="000000"/>
                              </a:solidFill>
                              <a:latin typeface="Cambria Math" charset="0"/>
                              <a:ea typeface="Times New Roman" charset="0"/>
                              <a:cs typeface="Times New Roman" charset="0"/>
                            </a:rPr>
                            <m:t>+</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r>
                                <a:rPr lang="en-US" b="1" i="1">
                                  <a:solidFill>
                                    <a:srgbClr val="000000"/>
                                  </a:solidFill>
                                  <a:latin typeface="Cambria Math" charset="0"/>
                                  <a:ea typeface="Times New Roman" charset="0"/>
                                  <a:cs typeface="Times New Roman" charset="0"/>
                                </a:rPr>
                                <m:t>𝐑</m:t>
                              </m:r>
                            </m:e>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r>
                            <a:rPr lang="en-US" b="1" i="1">
                              <a:solidFill>
                                <a:srgbClr val="000000"/>
                              </a:solidFill>
                              <a:latin typeface="Cambria Math" charset="0"/>
                              <a:ea typeface="Times New Roman" charset="0"/>
                              <a:cs typeface="Times New Roman" charset="0"/>
                            </a:rPr>
                            <m:t>∗</m:t>
                          </m:r>
                          <m:r>
                            <a:rPr lang="en-US" b="1">
                              <a:solidFill>
                                <a:srgbClr val="000000"/>
                              </a:solidFill>
                              <a:latin typeface="Cambria Math" charset="0"/>
                              <a:ea typeface="Times New Roman" charset="0"/>
                              <a:cs typeface="Times New Roman" charset="0"/>
                            </a:rPr>
                            <m:t> </m:t>
                          </m:r>
                          <m:r>
                            <a:rPr lang="en-US" b="1" i="1">
                              <a:solidFill>
                                <a:srgbClr val="000000"/>
                              </a:solidFill>
                              <a:latin typeface="Cambria Math" charset="0"/>
                              <a:ea typeface="Times New Roman" charset="0"/>
                              <a:cs typeface="Times New Roman" charset="0"/>
                            </a:rPr>
                            <m:t>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charset="0"/>
                                      <a:ea typeface="Times New Roman" charset="0"/>
                                      <a:cs typeface="Times New Roman" charset="0"/>
                                    </a:rPr>
                                    <m:t>𝐍</m:t>
                                  </m:r>
                                </m:e>
                                <m:sub>
                                  <m:r>
                                    <a:rPr lang="en-US" b="1" i="1">
                                      <a:solidFill>
                                        <a:srgbClr val="000000"/>
                                      </a:solidFill>
                                      <a:latin typeface="Cambria Math" charset="0"/>
                                      <a:ea typeface="Times New Roman" charset="0"/>
                                      <a:cs typeface="Times New Roman" charset="0"/>
                                    </a:rPr>
                                    <m:t>𝐜</m:t>
                                  </m:r>
                                </m:sub>
                              </m:sSub>
                            </m:e>
                          </m:d>
                        </m:den>
                      </m:f>
                    </m:oMath>
                  </a14:m>
                  <a:r>
                    <a:rPr lang="en-US">
                      <a:effectLst/>
                      <a:latin typeface="Times New Roman" charset="0"/>
                      <a:ea typeface="Times New Roman" charset="0"/>
                    </a:rPr>
                    <a:t> </a:t>
                  </a:r>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2303270" y="5759216"/>
                  <a:ext cx="3950826" cy="592213"/>
                </a:xfrm>
                <a:prstGeom prst="rect">
                  <a:avLst/>
                </a:prstGeom>
                <a:blipFill rotWithShape="0">
                  <a:blip r:embed="rId3"/>
                  <a:stretch>
                    <a:fillRect/>
                  </a:stretch>
                </a:blipFill>
              </p:spPr>
              <p:txBody>
                <a:bodyPr/>
                <a:lstStyle/>
                <a:p>
                  <a:r>
                    <a:rPr lang="en-US">
                      <a:noFill/>
                    </a:rPr>
                    <a:t> </a:t>
                  </a:r>
                </a:p>
              </p:txBody>
            </p:sp>
          </mc:Fallback>
        </mc:AlternateContent>
        <p:sp>
          <p:nvSpPr>
            <p:cNvPr id="4" name="TextBox 3"/>
            <p:cNvSpPr txBox="1"/>
            <p:nvPr/>
          </p:nvSpPr>
          <p:spPr>
            <a:xfrm>
              <a:off x="2505639" y="5417648"/>
              <a:ext cx="6761916" cy="369332"/>
            </a:xfrm>
            <a:prstGeom prst="rect">
              <a:avLst/>
            </a:prstGeom>
            <a:noFill/>
          </p:spPr>
          <p:txBody>
            <a:bodyPr wrap="none" rtlCol="0">
              <a:spAutoFit/>
            </a:bodyPr>
            <a:lstStyle/>
            <a:p>
              <a:r>
                <a:rPr lang="en-US" smtClean="0"/>
                <a:t>The used equation to calculate the probability of knowing the concept</a:t>
              </a:r>
              <a:endParaRPr lang="en-US"/>
            </a:p>
          </p:txBody>
        </p:sp>
      </p:grpSp>
      <p:sp>
        <p:nvSpPr>
          <p:cNvPr id="6" name="Slide Number Placeholder 5"/>
          <p:cNvSpPr>
            <a:spLocks noGrp="1"/>
          </p:cNvSpPr>
          <p:nvPr>
            <p:ph type="sldNum" sz="quarter" idx="12"/>
          </p:nvPr>
        </p:nvSpPr>
        <p:spPr/>
        <p:txBody>
          <a:bodyPr/>
          <a:lstStyle/>
          <a:p>
            <a:fld id="{B38F3DF5-46B4-354D-BEB6-FC8B3F9E8E19}" type="slidenum">
              <a:rPr lang="en-US" smtClean="0"/>
              <a:t>92</a:t>
            </a:fld>
            <a:endParaRPr lang="en-US"/>
          </a:p>
        </p:txBody>
      </p:sp>
      <p:sp>
        <p:nvSpPr>
          <p:cNvPr id="48" name="Rectangle 47"/>
          <p:cNvSpPr/>
          <p:nvPr/>
        </p:nvSpPr>
        <p:spPr>
          <a:xfrm>
            <a:off x="802498" y="1731471"/>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a:t>
            </a:r>
            <a:endParaRPr lang="en-US" sz="1000" b="1">
              <a:solidFill>
                <a:schemeClr val="tx1"/>
              </a:solidFill>
              <a:latin typeface="Times New Roman"/>
              <a:cs typeface="Times New Roman"/>
            </a:endParaRPr>
          </a:p>
        </p:txBody>
      </p:sp>
      <p:sp>
        <p:nvSpPr>
          <p:cNvPr id="49" name="Rectangle 48"/>
          <p:cNvSpPr/>
          <p:nvPr/>
        </p:nvSpPr>
        <p:spPr>
          <a:xfrm>
            <a:off x="3412724" y="1744099"/>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DQ2</a:t>
            </a:r>
            <a:endParaRPr lang="en-US" sz="1000" b="1">
              <a:solidFill>
                <a:schemeClr val="tx1"/>
              </a:solidFill>
              <a:latin typeface="Times New Roman"/>
              <a:cs typeface="Times New Roman"/>
            </a:endParaRPr>
          </a:p>
        </p:txBody>
      </p:sp>
      <p:cxnSp>
        <p:nvCxnSpPr>
          <p:cNvPr id="50" name="Straight Connector 49"/>
          <p:cNvCxnSpPr>
            <a:stCxn id="49" idx="1"/>
            <a:endCxn id="9" idx="6"/>
          </p:cNvCxnSpPr>
          <p:nvPr/>
        </p:nvCxnSpPr>
        <p:spPr>
          <a:xfrm flipH="1">
            <a:off x="3045069" y="1894954"/>
            <a:ext cx="367655" cy="732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8" idx="3"/>
          </p:cNvCxnSpPr>
          <p:nvPr/>
        </p:nvCxnSpPr>
        <p:spPr>
          <a:xfrm>
            <a:off x="1180632" y="1882326"/>
            <a:ext cx="489978" cy="0"/>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96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2" name="Table 81"/>
          <p:cNvGraphicFramePr>
            <a:graphicFrameLocks noGrp="1"/>
          </p:cNvGraphicFramePr>
          <p:nvPr>
            <p:extLst/>
          </p:nvPr>
        </p:nvGraphicFramePr>
        <p:xfrm>
          <a:off x="4023360" y="237406"/>
          <a:ext cx="5060802" cy="1995847"/>
        </p:xfrm>
        <a:graphic>
          <a:graphicData uri="http://schemas.openxmlformats.org/drawingml/2006/table">
            <a:tbl>
              <a:tblPr firstRow="1" firstCol="1" bandRow="1">
                <a:tableStyleId>{5C22544A-7EE6-4342-B048-85BDC9FD1C3A}</a:tableStyleId>
              </a:tblPr>
              <a:tblGrid>
                <a:gridCol w="384172">
                  <a:extLst>
                    <a:ext uri="{9D8B030D-6E8A-4147-A177-3AD203B41FA5}">
                      <a16:colId xmlns:a16="http://schemas.microsoft.com/office/drawing/2014/main" val="20000"/>
                    </a:ext>
                  </a:extLst>
                </a:gridCol>
                <a:gridCol w="505983">
                  <a:extLst>
                    <a:ext uri="{9D8B030D-6E8A-4147-A177-3AD203B41FA5}">
                      <a16:colId xmlns:a16="http://schemas.microsoft.com/office/drawing/2014/main" val="20001"/>
                    </a:ext>
                  </a:extLst>
                </a:gridCol>
                <a:gridCol w="177607">
                  <a:extLst>
                    <a:ext uri="{9D8B030D-6E8A-4147-A177-3AD203B41FA5}">
                      <a16:colId xmlns:a16="http://schemas.microsoft.com/office/drawing/2014/main" val="20002"/>
                    </a:ext>
                  </a:extLst>
                </a:gridCol>
                <a:gridCol w="326296">
                  <a:extLst>
                    <a:ext uri="{9D8B030D-6E8A-4147-A177-3AD203B41FA5}">
                      <a16:colId xmlns:a16="http://schemas.microsoft.com/office/drawing/2014/main" val="20003"/>
                    </a:ext>
                  </a:extLst>
                </a:gridCol>
                <a:gridCol w="612648">
                  <a:extLst>
                    <a:ext uri="{9D8B030D-6E8A-4147-A177-3AD203B41FA5}">
                      <a16:colId xmlns:a16="http://schemas.microsoft.com/office/drawing/2014/main" val="20004"/>
                    </a:ext>
                  </a:extLst>
                </a:gridCol>
                <a:gridCol w="1495446">
                  <a:extLst>
                    <a:ext uri="{9D8B030D-6E8A-4147-A177-3AD203B41FA5}">
                      <a16:colId xmlns:a16="http://schemas.microsoft.com/office/drawing/2014/main" val="20005"/>
                    </a:ext>
                  </a:extLst>
                </a:gridCol>
                <a:gridCol w="1558650">
                  <a:extLst>
                    <a:ext uri="{9D8B030D-6E8A-4147-A177-3AD203B41FA5}">
                      <a16:colId xmlns:a16="http://schemas.microsoft.com/office/drawing/2014/main" val="20006"/>
                    </a:ext>
                  </a:extLst>
                </a:gridCol>
              </a:tblGrid>
              <a:tr h="137469">
                <a:tc gridSpan="7">
                  <a:txBody>
                    <a:bodyPr/>
                    <a:lstStyle/>
                    <a:p>
                      <a:pPr marL="0" marR="0" algn="ctr">
                        <a:spcBef>
                          <a:spcPts val="0"/>
                        </a:spcBef>
                        <a:spcAft>
                          <a:spcPts val="0"/>
                        </a:spcAft>
                      </a:pPr>
                      <a:r>
                        <a:rPr lang="en-US" sz="1600" b="1" smtClean="0">
                          <a:effectLst/>
                          <a:latin typeface="Times New Roman" charset="0"/>
                          <a:ea typeface="Times New Roman" charset="0"/>
                        </a:rPr>
                        <a:t>Evidence Table</a:t>
                      </a:r>
                      <a:endParaRPr lang="en-US" sz="1600" b="1">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837607">
                <a:tc>
                  <a:txBody>
                    <a:bodyPr/>
                    <a:lstStyle/>
                    <a:p>
                      <a:pPr marL="0" marR="0" algn="ctr">
                        <a:spcBef>
                          <a:spcPts val="0"/>
                        </a:spcBef>
                        <a:spcAft>
                          <a:spcPts val="0"/>
                        </a:spcAft>
                      </a:pPr>
                      <a:r>
                        <a:rPr lang="en-US" sz="1000" b="1" smtClean="0">
                          <a:solidFill>
                            <a:schemeClr val="tx1"/>
                          </a:solidFill>
                          <a:effectLst/>
                          <a:latin typeface="Times New Roman" charset="0"/>
                          <a:ea typeface="Times New Roman" charset="0"/>
                        </a:rPr>
                        <a:t>Q #</a:t>
                      </a:r>
                      <a:endParaRPr lang="en-US" sz="1000" b="1">
                        <a:solidFill>
                          <a:schemeClr val="tx1"/>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solidFill>
                            <a:schemeClr val="tx1"/>
                          </a:solidFill>
                          <a:effectLst/>
                        </a:rPr>
                        <a:t>Q Type</a:t>
                      </a:r>
                      <a:endParaRPr lang="en-US" sz="1000" b="1">
                        <a:solidFill>
                          <a:schemeClr val="tx1"/>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solidFill>
                            <a:schemeClr val="tx1"/>
                          </a:solidFill>
                          <a:effectLst/>
                          <a:latin typeface="Times New Roman" charset="0"/>
                          <a:ea typeface="Times New Roman" charset="0"/>
                        </a:rPr>
                        <a:t>C#</a:t>
                      </a:r>
                      <a:endParaRPr lang="en-US" sz="1000" b="1">
                        <a:solidFill>
                          <a:schemeClr val="tx1"/>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solidFill>
                            <a:schemeClr val="tx1"/>
                          </a:solidFill>
                          <a:effectLst/>
                        </a:rPr>
                        <a:t>C Type</a:t>
                      </a:r>
                      <a:endParaRPr lang="en-US" sz="1000" b="1">
                        <a:solidFill>
                          <a:schemeClr val="tx1"/>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solidFill>
                            <a:schemeClr val="tx1"/>
                          </a:solidFill>
                          <a:effectLst/>
                          <a:latin typeface="Times New Roman" charset="0"/>
                          <a:ea typeface="Times New Roman" charset="0"/>
                        </a:rPr>
                        <a:t>Response</a:t>
                      </a:r>
                      <a:endParaRPr lang="en-US" sz="1000" b="1">
                        <a:solidFill>
                          <a:schemeClr val="tx1"/>
                        </a:solidFill>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solidFill>
                            <a:schemeClr val="tx1"/>
                          </a:solidFill>
                          <a:effectLst/>
                          <a:latin typeface="Times New Roman" charset="0"/>
                          <a:ea typeface="Times New Roman" charset="0"/>
                        </a:rPr>
                        <a:t>The strength of evidence</a:t>
                      </a:r>
                      <a:r>
                        <a:rPr lang="en-US" sz="1000" b="1" baseline="0" smtClean="0">
                          <a:solidFill>
                            <a:schemeClr val="tx1"/>
                          </a:solidFill>
                          <a:effectLst/>
                          <a:latin typeface="Times New Roman" charset="0"/>
                          <a:ea typeface="Times New Roman" charset="0"/>
                        </a:rPr>
                        <a:t> </a:t>
                      </a:r>
                      <a:r>
                        <a:rPr lang="en-US" sz="1000" b="1" smtClean="0">
                          <a:solidFill>
                            <a:schemeClr val="tx1"/>
                          </a:solidFill>
                          <a:effectLst/>
                          <a:latin typeface="Times New Roman" charset="0"/>
                          <a:ea typeface="Times New Roman" charset="0"/>
                        </a:rPr>
                        <a:t>for each open</a:t>
                      </a:r>
                      <a:r>
                        <a:rPr lang="en-US" sz="1000" b="1" baseline="0" smtClean="0">
                          <a:solidFill>
                            <a:schemeClr val="tx1"/>
                          </a:solidFill>
                          <a:effectLst/>
                          <a:latin typeface="Times New Roman" charset="0"/>
                          <a:ea typeface="Times New Roman" charset="0"/>
                        </a:rPr>
                        <a:t> </a:t>
                      </a:r>
                      <a:r>
                        <a:rPr lang="en-US" sz="1000" b="1" smtClean="0">
                          <a:solidFill>
                            <a:schemeClr val="tx1"/>
                          </a:solidFill>
                          <a:effectLst/>
                          <a:latin typeface="Times New Roman" charset="0"/>
                          <a:ea typeface="Times New Roman" charset="0"/>
                        </a:rPr>
                        <a:t>question</a:t>
                      </a:r>
                      <a:r>
                        <a:rPr lang="en-US" sz="1000" b="1" baseline="0" smtClean="0">
                          <a:solidFill>
                            <a:schemeClr val="tx1"/>
                          </a:solidFill>
                          <a:effectLst/>
                          <a:latin typeface="Times New Roman" charset="0"/>
                          <a:ea typeface="Times New Roman" charset="0"/>
                        </a:rPr>
                        <a:t> of the probability of knowing the concept </a:t>
                      </a:r>
                      <a:r>
                        <a:rPr lang="en-US" sz="1000" b="1" smtClean="0">
                          <a:solidFill>
                            <a:schemeClr val="tx1"/>
                          </a:solidFill>
                          <a:effectLst/>
                          <a:latin typeface="Times New Roman" charset="0"/>
                          <a:ea typeface="Times New Roman" charset="0"/>
                        </a:rPr>
                        <a:t>P(</a:t>
                      </a:r>
                      <a:r>
                        <a:rPr lang="en-US" sz="1000" b="1" err="1" smtClean="0">
                          <a:solidFill>
                            <a:schemeClr val="tx1"/>
                          </a:solidFill>
                          <a:effectLst/>
                          <a:latin typeface="Times New Roman" charset="0"/>
                          <a:ea typeface="Times New Roman" charset="0"/>
                        </a:rPr>
                        <a:t>r</a:t>
                      </a:r>
                      <a:r>
                        <a:rPr lang="en-US" sz="1000" b="1" baseline="-25000" err="1" smtClean="0">
                          <a:solidFill>
                            <a:schemeClr val="tx1"/>
                          </a:solidFill>
                          <a:effectLst/>
                          <a:latin typeface="Times New Roman" charset="0"/>
                          <a:ea typeface="Times New Roman" charset="0"/>
                        </a:rPr>
                        <a:t>OQ</a:t>
                      </a:r>
                      <a:r>
                        <a:rPr lang="en-US" sz="1000" b="1" err="1" smtClean="0">
                          <a:solidFill>
                            <a:schemeClr val="tx1"/>
                          </a:solidFill>
                          <a:effectLst/>
                          <a:latin typeface="Times New Roman" charset="0"/>
                          <a:ea typeface="Times New Roman" charset="0"/>
                        </a:rPr>
                        <a:t>|K</a:t>
                      </a:r>
                      <a:r>
                        <a:rPr lang="en-US" sz="1000" b="1" baseline="-25000" err="1" smtClean="0">
                          <a:solidFill>
                            <a:schemeClr val="tx1"/>
                          </a:solidFill>
                          <a:effectLst/>
                          <a:latin typeface="Times New Roman" charset="0"/>
                          <a:ea typeface="Times New Roman" charset="0"/>
                        </a:rPr>
                        <a:t>c</a:t>
                      </a:r>
                      <a:r>
                        <a:rPr lang="en-US" sz="1000" b="1" smtClean="0">
                          <a:solidFill>
                            <a:schemeClr val="tx1"/>
                          </a:solidFill>
                          <a:effectLst/>
                          <a:latin typeface="Times New Roman" charset="0"/>
                          <a:ea typeface="Times New Roman" charset="0"/>
                        </a:rPr>
                        <a:t>)</a:t>
                      </a:r>
                      <a:endParaRPr lang="en-US" sz="1000" b="1">
                        <a:solidFill>
                          <a:schemeClr val="tx1"/>
                        </a:solidFill>
                        <a:effectLst/>
                        <a:latin typeface="Times New Roman" charset="0"/>
                        <a:ea typeface="Times New Roman" charset="0"/>
                      </a:endParaRPr>
                    </a:p>
                  </a:txBody>
                  <a:tcPr marL="0" marR="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smtClean="0">
                          <a:solidFill>
                            <a:schemeClr val="tx1"/>
                          </a:solidFill>
                          <a:effectLst/>
                          <a:latin typeface="Times New Roman" charset="0"/>
                          <a:ea typeface="Times New Roman" charset="0"/>
                        </a:rPr>
                        <a:t>The probability of knowing the concept by using</a:t>
                      </a:r>
                      <a:r>
                        <a:rPr lang="en-US" sz="1000" b="1" baseline="0" smtClean="0">
                          <a:solidFill>
                            <a:schemeClr val="tx1"/>
                          </a:solidFill>
                          <a:effectLst/>
                          <a:latin typeface="Times New Roman" charset="0"/>
                          <a:ea typeface="Times New Roman" charset="0"/>
                        </a:rPr>
                        <a:t> </a:t>
                      </a:r>
                      <a:r>
                        <a:rPr lang="en-US" sz="1000" b="1" smtClean="0">
                          <a:solidFill>
                            <a:schemeClr val="tx1"/>
                          </a:solidFill>
                          <a:effectLst/>
                          <a:latin typeface="Times New Roman" charset="0"/>
                          <a:ea typeface="Times New Roman" charset="0"/>
                        </a:rPr>
                        <a:t>evidences from all open questions</a:t>
                      </a:r>
                      <a:r>
                        <a:rPr lang="en-US" sz="1000" b="1" baseline="0" smtClean="0">
                          <a:solidFill>
                            <a:schemeClr val="tx1"/>
                          </a:solidFill>
                          <a:effectLst/>
                          <a:latin typeface="Times New Roman" charset="0"/>
                          <a:ea typeface="Times New Roman"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smtClean="0">
                          <a:solidFill>
                            <a:schemeClr val="tx1"/>
                          </a:solidFill>
                          <a:effectLst/>
                          <a:latin typeface="Times New Roman" charset="0"/>
                          <a:ea typeface="Times New Roman" charset="0"/>
                        </a:rPr>
                        <a:t>P(</a:t>
                      </a:r>
                      <a:r>
                        <a:rPr lang="en-US" sz="1000" b="1" baseline="0" err="1" smtClean="0">
                          <a:solidFill>
                            <a:schemeClr val="tx1"/>
                          </a:solidFill>
                          <a:effectLst/>
                          <a:latin typeface="Times New Roman" charset="0"/>
                          <a:ea typeface="Times New Roman" charset="0"/>
                        </a:rPr>
                        <a:t>K</a:t>
                      </a:r>
                      <a:r>
                        <a:rPr lang="en-US" sz="1000" b="1" baseline="-25000" err="1" smtClean="0">
                          <a:solidFill>
                            <a:schemeClr val="tx1"/>
                          </a:solidFill>
                          <a:effectLst/>
                          <a:latin typeface="Times New Roman" charset="0"/>
                          <a:ea typeface="Times New Roman" charset="0"/>
                        </a:rPr>
                        <a:t>c</a:t>
                      </a:r>
                      <a:r>
                        <a:rPr lang="en-US" sz="1000" b="1" baseline="0" err="1" smtClean="0">
                          <a:solidFill>
                            <a:schemeClr val="tx1"/>
                          </a:solidFill>
                          <a:effectLst/>
                          <a:latin typeface="Times New Roman" charset="0"/>
                          <a:ea typeface="Times New Roman" charset="0"/>
                        </a:rPr>
                        <a:t>|R</a:t>
                      </a:r>
                      <a:r>
                        <a:rPr lang="en-US" sz="1000" b="1" baseline="0" smtClean="0">
                          <a:solidFill>
                            <a:schemeClr val="tx1"/>
                          </a:solidFill>
                          <a:effectLst/>
                          <a:latin typeface="Times New Roman" charset="0"/>
                          <a:ea typeface="Times New Roman" charset="0"/>
                        </a:rPr>
                        <a:t>) = </a:t>
                      </a:r>
                      <a:r>
                        <a:rPr lang="en-US" sz="1000" b="1" smtClean="0">
                          <a:solidFill>
                            <a:schemeClr val="tx1"/>
                          </a:solidFill>
                          <a:effectLst/>
                          <a:latin typeface="Times New Roman" charset="0"/>
                          <a:ea typeface="Times New Roman" charset="0"/>
                        </a:rPr>
                        <a:t>P(K</a:t>
                      </a:r>
                      <a:r>
                        <a:rPr lang="en-US" sz="1000" b="1" baseline="-25000" smtClean="0">
                          <a:solidFill>
                            <a:schemeClr val="tx1"/>
                          </a:solidFill>
                          <a:effectLst/>
                          <a:latin typeface="Times New Roman" charset="0"/>
                          <a:ea typeface="Times New Roman" charset="0"/>
                        </a:rPr>
                        <a:t>c</a:t>
                      </a:r>
                      <a:r>
                        <a:rPr lang="en-US" sz="1000" b="1" smtClean="0">
                          <a:solidFill>
                            <a:schemeClr val="tx1"/>
                          </a:solidFill>
                          <a:effectLst/>
                          <a:latin typeface="Times New Roman" charset="0"/>
                          <a:ea typeface="Times New Roman" charset="0"/>
                        </a:rPr>
                        <a:t>|(r</a:t>
                      </a:r>
                      <a:r>
                        <a:rPr lang="en-US" sz="1000" b="1" baseline="-25000" smtClean="0">
                          <a:solidFill>
                            <a:schemeClr val="tx1"/>
                          </a:solidFill>
                          <a:effectLst/>
                          <a:latin typeface="Times New Roman" charset="0"/>
                          <a:ea typeface="Times New Roman" charset="0"/>
                        </a:rPr>
                        <a:t>OQ1,</a:t>
                      </a:r>
                      <a:r>
                        <a:rPr lang="en-US" sz="1000" b="1" smtClean="0">
                          <a:solidFill>
                            <a:schemeClr val="tx1"/>
                          </a:solidFill>
                          <a:effectLst/>
                          <a:latin typeface="Times New Roman" charset="0"/>
                          <a:ea typeface="Times New Roman" charset="0"/>
                        </a:rPr>
                        <a:t> r</a:t>
                      </a:r>
                      <a:r>
                        <a:rPr lang="en-US" sz="1000" b="1" baseline="-25000" smtClean="0">
                          <a:solidFill>
                            <a:schemeClr val="tx1"/>
                          </a:solidFill>
                          <a:effectLst/>
                          <a:latin typeface="Times New Roman" charset="0"/>
                          <a:ea typeface="Times New Roman" charset="0"/>
                        </a:rPr>
                        <a:t>OQ2</a:t>
                      </a:r>
                      <a:r>
                        <a:rPr lang="en-US" sz="1000" b="1" baseline="0" smtClean="0">
                          <a:solidFill>
                            <a:schemeClr val="tx1"/>
                          </a:solidFill>
                          <a:effectLst/>
                          <a:latin typeface="Times New Roman" charset="0"/>
                          <a:ea typeface="Times New Roman" charset="0"/>
                        </a:rPr>
                        <a:t>))</a:t>
                      </a: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QO1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mn-lt"/>
                          <a:ea typeface="+mn-ea"/>
                        </a:rPr>
                        <a:t>Open</a:t>
                      </a:r>
                    </a:p>
                    <a:p>
                      <a:pPr marL="0" marR="0" algn="l">
                        <a:spcBef>
                          <a:spcPts val="0"/>
                        </a:spcBef>
                        <a:spcAft>
                          <a:spcPts val="0"/>
                        </a:spcAft>
                      </a:pPr>
                      <a:r>
                        <a:rPr lang="en-US" sz="1000" b="0" baseline="0" smtClean="0">
                          <a:effectLst/>
                          <a:latin typeface="+mn-lt"/>
                          <a:ea typeface="+mn-ea"/>
                        </a:rPr>
                        <a:t>Question</a:t>
                      </a:r>
                      <a:endParaRPr lang="en-US" sz="1000" b="0">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rPr>
                        <a:t>C1</a:t>
                      </a:r>
                      <a:endParaRPr lang="en-US" sz="1000" b="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a:effectLst/>
                          <a:latin typeface="Times New Roman" charset="0"/>
                          <a:ea typeface="Times New Roman" charset="0"/>
                          <a:cs typeface="Times New Roman" charset="0"/>
                        </a:rPr>
                        <a:t>V</a:t>
                      </a: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2"/>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OQ1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mn-lt"/>
                          <a:ea typeface="+mn-ea"/>
                        </a:rPr>
                        <a:t>Open</a:t>
                      </a:r>
                    </a:p>
                    <a:p>
                      <a:pPr marL="0" marR="0" algn="l">
                        <a:spcBef>
                          <a:spcPts val="0"/>
                        </a:spcBef>
                        <a:spcAft>
                          <a:spcPts val="0"/>
                        </a:spcAft>
                      </a:pPr>
                      <a:r>
                        <a:rPr lang="en-US" sz="1000" b="0" baseline="0" smtClean="0">
                          <a:effectLst/>
                          <a:latin typeface="+mn-lt"/>
                          <a:ea typeface="+mn-ea"/>
                        </a:rPr>
                        <a:t>Question</a:t>
                      </a:r>
                      <a:endParaRPr lang="en-US" sz="1000" b="0">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rPr>
                        <a:t>C2</a:t>
                      </a:r>
                      <a:endParaRPr lang="en-US" sz="1000" b="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V</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0.9</a:t>
                      </a:r>
                      <a:endParaRPr lang="en-US" sz="1000">
                        <a:solidFill>
                          <a:srgbClr val="FF0000"/>
                        </a:solidFill>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0.5</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3"/>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OQ2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mn-lt"/>
                          <a:ea typeface="+mn-ea"/>
                        </a:rPr>
                        <a:t>Open</a:t>
                      </a:r>
                    </a:p>
                    <a:p>
                      <a:pPr marL="0" marR="0" algn="l">
                        <a:spcBef>
                          <a:spcPts val="0"/>
                        </a:spcBef>
                        <a:spcAft>
                          <a:spcPts val="0"/>
                        </a:spcAft>
                      </a:pPr>
                      <a:r>
                        <a:rPr lang="en-US" sz="1000" b="0" baseline="0" smtClean="0">
                          <a:effectLst/>
                          <a:latin typeface="+mn-lt"/>
                          <a:ea typeface="+mn-ea"/>
                        </a:rPr>
                        <a:t>Question</a:t>
                      </a:r>
                      <a:endParaRPr lang="en-US" sz="1000" b="0">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rPr>
                        <a:t>C2</a:t>
                      </a:r>
                      <a:endParaRPr lang="en-US" sz="1000" b="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a:effectLst/>
                          <a:latin typeface="Times New Roman" charset="0"/>
                          <a:ea typeface="Times New Roman" charset="0"/>
                          <a:cs typeface="Times New Roman" charset="0"/>
                        </a:rPr>
                        <a:t>V</a:t>
                      </a: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0.1</a:t>
                      </a:r>
                      <a:endParaRPr lang="en-US" sz="1000">
                        <a:solidFill>
                          <a:srgbClr val="FF0000"/>
                        </a:solidFill>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0.5</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4"/>
                  </a:ext>
                </a:extLst>
              </a:tr>
            </a:tbl>
          </a:graphicData>
        </a:graphic>
      </p:graphicFrame>
      <p:grpSp>
        <p:nvGrpSpPr>
          <p:cNvPr id="186" name="Group 185"/>
          <p:cNvGrpSpPr/>
          <p:nvPr/>
        </p:nvGrpSpPr>
        <p:grpSpPr>
          <a:xfrm>
            <a:off x="1188838" y="894257"/>
            <a:ext cx="2305055" cy="1868981"/>
            <a:chOff x="376537" y="1114263"/>
            <a:chExt cx="2305055" cy="1868981"/>
          </a:xfrm>
        </p:grpSpPr>
        <p:cxnSp>
          <p:nvCxnSpPr>
            <p:cNvPr id="104" name="Straight Connector 103"/>
            <p:cNvCxnSpPr>
              <a:stCxn id="88" idx="3"/>
              <a:endCxn id="19" idx="2"/>
            </p:cNvCxnSpPr>
            <p:nvPr/>
          </p:nvCxnSpPr>
          <p:spPr>
            <a:xfrm>
              <a:off x="754671" y="2820484"/>
              <a:ext cx="184694" cy="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376537" y="1114263"/>
              <a:ext cx="2305055" cy="1868981"/>
              <a:chOff x="376537" y="1114263"/>
              <a:chExt cx="2305055" cy="1868981"/>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376537" y="1114263"/>
                <a:ext cx="2305055" cy="1868981"/>
                <a:chOff x="376537" y="1114263"/>
                <a:chExt cx="2305055" cy="1868981"/>
              </a:xfrm>
            </p:grpSpPr>
            <p:sp>
              <p:nvSpPr>
                <p:cNvPr id="73" name="Oval 72"/>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183" name="Group 182"/>
                <p:cNvGrpSpPr/>
                <p:nvPr/>
              </p:nvGrpSpPr>
              <p:grpSpPr>
                <a:xfrm>
                  <a:off x="376537" y="1114263"/>
                  <a:ext cx="2305055" cy="1862248"/>
                  <a:chOff x="376537" y="1114263"/>
                  <a:chExt cx="2305055" cy="1862248"/>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376537" y="1114263"/>
                    <a:ext cx="2305055" cy="1862248"/>
                    <a:chOff x="376537" y="1114263"/>
                    <a:chExt cx="2305055" cy="1862248"/>
                  </a:xfrm>
                </p:grpSpPr>
                <p:grpSp>
                  <p:nvGrpSpPr>
                    <p:cNvPr id="149" name="Group 148"/>
                    <p:cNvGrpSpPr/>
                    <p:nvPr/>
                  </p:nvGrpSpPr>
                  <p:grpSpPr>
                    <a:xfrm>
                      <a:off x="376537" y="1114263"/>
                      <a:ext cx="2305055" cy="1862248"/>
                      <a:chOff x="376537" y="1114263"/>
                      <a:chExt cx="2305055" cy="1862248"/>
                    </a:xfrm>
                  </p:grpSpPr>
                  <p:sp>
                    <p:nvSpPr>
                      <p:cNvPr id="88" name="Rectangle 87"/>
                      <p:cNvSpPr/>
                      <p:nvPr/>
                    </p:nvSpPr>
                    <p:spPr>
                      <a:xfrm>
                        <a:off x="376537" y="2695921"/>
                        <a:ext cx="378134" cy="249126"/>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grpSp>
                    <p:nvGrpSpPr>
                      <p:cNvPr id="2" name="Group 1"/>
                      <p:cNvGrpSpPr/>
                      <p:nvPr/>
                    </p:nvGrpSpPr>
                    <p:grpSpPr>
                      <a:xfrm>
                        <a:off x="847121" y="1114263"/>
                        <a:ext cx="1834471" cy="1862248"/>
                        <a:chOff x="4269040" y="951479"/>
                        <a:chExt cx="1392760" cy="2385743"/>
                      </a:xfrm>
                    </p:grpSpPr>
                    <p:sp>
                      <p:nvSpPr>
                        <p:cNvPr id="7" name="Rectangle 6"/>
                        <p:cNvSpPr/>
                        <p:nvPr/>
                      </p:nvSpPr>
                      <p:spPr>
                        <a:xfrm>
                          <a:off x="5378034"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C1</a:t>
                          </a:r>
                          <a:endParaRPr lang="en-US" sz="1000" b="1">
                            <a:solidFill>
                              <a:schemeClr val="tx1"/>
                            </a:solidFill>
                            <a:latin typeface="Times New Roman"/>
                            <a:cs typeface="Times New Roman"/>
                          </a:endParaRPr>
                        </a:p>
                      </p:txBody>
                    </p:sp>
                    <p:sp>
                      <p:nvSpPr>
                        <p:cNvPr id="9" name="Oval 8"/>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C2</a:t>
                          </a:r>
                          <a:endParaRPr lang="en-US" sz="1000" b="1">
                            <a:solidFill>
                              <a:schemeClr val="tx1"/>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4" name="Straight Connector 33"/>
                        <p:cNvCxnSpPr>
                          <a:stCxn id="7" idx="1"/>
                          <a:endCxn id="73" idx="6"/>
                        </p:cNvCxnSpPr>
                        <p:nvPr/>
                      </p:nvCxnSpPr>
                      <p:spPr>
                        <a:xfrm flipH="1" flipV="1">
                          <a:off x="5231479" y="3145962"/>
                          <a:ext cx="146555" cy="2068"/>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4"/>
                          <a:endCxn id="73" idx="0"/>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10971" cy="632030"/>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grp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grpSp>
          </p:grpSp>
        </p:grpSp>
      </p:grpSp>
      <p:sp>
        <p:nvSpPr>
          <p:cNvPr id="6" name="Slide Number Placeholder 5"/>
          <p:cNvSpPr>
            <a:spLocks noGrp="1"/>
          </p:cNvSpPr>
          <p:nvPr>
            <p:ph type="sldNum" sz="quarter" idx="12"/>
          </p:nvPr>
        </p:nvSpPr>
        <p:spPr/>
        <p:txBody>
          <a:bodyPr/>
          <a:lstStyle/>
          <a:p>
            <a:fld id="{B38F3DF5-46B4-354D-BEB6-FC8B3F9E8E19}" type="slidenum">
              <a:rPr lang="en-US" smtClean="0"/>
              <a:t>93</a:t>
            </a:fld>
            <a:endParaRPr lang="en-US"/>
          </a:p>
        </p:txBody>
      </p:sp>
      <p:sp>
        <p:nvSpPr>
          <p:cNvPr id="48" name="Rectangle 47"/>
          <p:cNvSpPr/>
          <p:nvPr/>
        </p:nvSpPr>
        <p:spPr>
          <a:xfrm>
            <a:off x="802498" y="1731471"/>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a:t>
            </a:r>
            <a:endParaRPr lang="en-US" sz="1000" b="1">
              <a:solidFill>
                <a:schemeClr val="tx1"/>
              </a:solidFill>
              <a:latin typeface="Times New Roman"/>
              <a:cs typeface="Times New Roman"/>
            </a:endParaRPr>
          </a:p>
        </p:txBody>
      </p:sp>
      <p:sp>
        <p:nvSpPr>
          <p:cNvPr id="49" name="Rectangle 48"/>
          <p:cNvSpPr/>
          <p:nvPr/>
        </p:nvSpPr>
        <p:spPr>
          <a:xfrm>
            <a:off x="3412724" y="1744099"/>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DQ2</a:t>
            </a:r>
            <a:endParaRPr lang="en-US" sz="1000" b="1">
              <a:solidFill>
                <a:schemeClr val="tx1"/>
              </a:solidFill>
              <a:latin typeface="Times New Roman"/>
              <a:cs typeface="Times New Roman"/>
            </a:endParaRPr>
          </a:p>
        </p:txBody>
      </p:sp>
      <p:cxnSp>
        <p:nvCxnSpPr>
          <p:cNvPr id="50" name="Straight Connector 49"/>
          <p:cNvCxnSpPr>
            <a:stCxn id="49" idx="1"/>
            <a:endCxn id="9" idx="6"/>
          </p:cNvCxnSpPr>
          <p:nvPr/>
        </p:nvCxnSpPr>
        <p:spPr>
          <a:xfrm flipH="1">
            <a:off x="3045069" y="1894954"/>
            <a:ext cx="367655" cy="7321"/>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8" idx="3"/>
          </p:cNvCxnSpPr>
          <p:nvPr/>
        </p:nvCxnSpPr>
        <p:spPr>
          <a:xfrm>
            <a:off x="1180632" y="1882326"/>
            <a:ext cx="489978" cy="0"/>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172395" y="3938270"/>
              <a:ext cx="3963326" cy="2784684"/>
            </p:xfrm>
            <a:graphic>
              <a:graphicData uri="http://schemas.openxmlformats.org/drawingml/2006/table">
                <a:tbl>
                  <a:tblPr firstRow="1" firstCol="1" bandRow="1">
                    <a:tableStyleId>{5C22544A-7EE6-4342-B048-85BDC9FD1C3A}</a:tableStyleId>
                  </a:tblPr>
                  <a:tblGrid>
                    <a:gridCol w="520700">
                      <a:extLst>
                        <a:ext uri="{9D8B030D-6E8A-4147-A177-3AD203B41FA5}">
                          <a16:colId xmlns:a16="http://schemas.microsoft.com/office/drawing/2014/main" val="20000"/>
                        </a:ext>
                      </a:extLst>
                    </a:gridCol>
                    <a:gridCol w="529511">
                      <a:extLst>
                        <a:ext uri="{9D8B030D-6E8A-4147-A177-3AD203B41FA5}">
                          <a16:colId xmlns:a16="http://schemas.microsoft.com/office/drawing/2014/main" val="20001"/>
                        </a:ext>
                      </a:extLst>
                    </a:gridCol>
                    <a:gridCol w="344562">
                      <a:extLst>
                        <a:ext uri="{9D8B030D-6E8A-4147-A177-3AD203B41FA5}">
                          <a16:colId xmlns:a16="http://schemas.microsoft.com/office/drawing/2014/main" val="20002"/>
                        </a:ext>
                      </a:extLst>
                    </a:gridCol>
                    <a:gridCol w="554310">
                      <a:extLst>
                        <a:ext uri="{9D8B030D-6E8A-4147-A177-3AD203B41FA5}">
                          <a16:colId xmlns:a16="http://schemas.microsoft.com/office/drawing/2014/main" val="20003"/>
                        </a:ext>
                      </a:extLst>
                    </a:gridCol>
                    <a:gridCol w="554310">
                      <a:extLst>
                        <a:ext uri="{9D8B030D-6E8A-4147-A177-3AD203B41FA5}">
                          <a16:colId xmlns:a16="http://schemas.microsoft.com/office/drawing/2014/main" val="20004"/>
                        </a:ext>
                      </a:extLst>
                    </a:gridCol>
                    <a:gridCol w="644593">
                      <a:extLst>
                        <a:ext uri="{9D8B030D-6E8A-4147-A177-3AD203B41FA5}">
                          <a16:colId xmlns:a16="http://schemas.microsoft.com/office/drawing/2014/main" val="20005"/>
                        </a:ext>
                      </a:extLst>
                    </a:gridCol>
                    <a:gridCol w="815340">
                      <a:extLst>
                        <a:ext uri="{9D8B030D-6E8A-4147-A177-3AD203B41FA5}">
                          <a16:colId xmlns:a16="http://schemas.microsoft.com/office/drawing/2014/main" val="20006"/>
                        </a:ext>
                      </a:extLst>
                    </a:gridCol>
                  </a:tblGrid>
                  <a:tr h="1209362">
                    <a:tc>
                      <a:txBody>
                        <a:bodyPr/>
                        <a:lstStyle/>
                        <a:p>
                          <a:pPr marL="0" marR="0" algn="ctr">
                            <a:spcBef>
                              <a:spcPts val="0"/>
                            </a:spcBef>
                            <a:spcAft>
                              <a:spcPts val="0"/>
                            </a:spcAft>
                          </a:pPr>
                          <a:r>
                            <a:rPr lang="en-US" sz="1000" b="1" smtClean="0">
                              <a:effectLst/>
                              <a:latin typeface="Times New Roman" charset="0"/>
                              <a:ea typeface="Times New Roman" charset="0"/>
                            </a:rPr>
                            <a:t>Concept</a:t>
                          </a:r>
                        </a:p>
                        <a:p>
                          <a:pPr marL="0" marR="0" algn="ctr">
                            <a:spcBef>
                              <a:spcPts val="0"/>
                            </a:spcBef>
                            <a:spcAft>
                              <a:spcPts val="0"/>
                            </a:spcAft>
                          </a:pPr>
                          <a:r>
                            <a:rPr lang="en-US" sz="1000" b="1" smtClean="0">
                              <a:effectLst/>
                              <a:latin typeface="Times New Roman" charset="0"/>
                              <a:ea typeface="Times New Roman" charset="0"/>
                            </a:rPr>
                            <a:t>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Responses</a:t>
                          </a:r>
                        </a:p>
                        <a:p>
                          <a:pPr marL="0" marR="0" algn="ctr">
                            <a:spcBef>
                              <a:spcPts val="0"/>
                            </a:spcBef>
                            <a:spcAft>
                              <a:spcPts val="0"/>
                            </a:spcAft>
                          </a:pPr>
                          <a:r>
                            <a:rPr lang="en-US" sz="1000" b="1" smtClean="0">
                              <a:effectLst/>
                              <a:latin typeface="Times New Roman" charset="0"/>
                              <a:ea typeface="Times New Roman" charset="0"/>
                            </a:rPr>
                            <a:t>R={OQ</a:t>
                          </a:r>
                          <a:r>
                            <a:rPr lang="en-US" sz="1000" b="1" baseline="-25000" smtClean="0">
                              <a:effectLst/>
                              <a:latin typeface="Times New Roman" charset="0"/>
                              <a:ea typeface="Times New Roman" charset="0"/>
                            </a:rPr>
                            <a:t>1</a:t>
                          </a:r>
                          <a:r>
                            <a:rPr lang="en-US" sz="1000" b="1" smtClean="0">
                              <a:effectLst/>
                              <a:latin typeface="Times New Roman" charset="0"/>
                              <a:ea typeface="Times New Roman" charset="0"/>
                            </a:rPr>
                            <a:t>,OQ</a:t>
                          </a:r>
                          <a:r>
                            <a:rPr lang="en-US" sz="1000" b="1" baseline="-25000" smtClean="0">
                              <a:effectLst/>
                              <a:latin typeface="Times New Roman" charset="0"/>
                              <a:ea typeface="Times New Roman" charset="0"/>
                            </a:rPr>
                            <a:t>2</a:t>
                          </a:r>
                          <a:r>
                            <a:rPr lang="en-US" sz="1000" b="1" baseline="0" smtClean="0">
                              <a:effectLst/>
                              <a:latin typeface="Times New Roman" charset="0"/>
                              <a:ea typeface="Times New Roman" charset="0"/>
                            </a:rPr>
                            <a:t>}</a:t>
                          </a:r>
                          <a:endParaRPr lang="en-US" sz="1000" b="1" baseline="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Responses</a:t>
                          </a:r>
                        </a:p>
                        <a:p>
                          <a:pPr marL="0" marR="0" algn="ctr">
                            <a:spcBef>
                              <a:spcPts val="0"/>
                            </a:spcBef>
                            <a:spcAft>
                              <a:spcPts val="0"/>
                            </a:spcAft>
                          </a:pPr>
                          <a:r>
                            <a:rPr lang="en-US" sz="1000" b="1" smtClean="0">
                              <a:effectLst/>
                              <a:latin typeface="Times New Roman" charset="0"/>
                              <a:ea typeface="Times New Roman" charset="0"/>
                            </a:rPr>
                            <a:t>R={DQ</a:t>
                          </a:r>
                          <a:r>
                            <a:rPr lang="en-US" sz="1000" b="1" baseline="-25000" smtClean="0">
                              <a:effectLst/>
                              <a:latin typeface="Times New Roman" charset="0"/>
                              <a:ea typeface="Times New Roman" charset="0"/>
                            </a:rPr>
                            <a:t>1</a:t>
                          </a:r>
                          <a:r>
                            <a:rPr lang="en-US" sz="1000" b="1" smtClean="0">
                              <a:effectLst/>
                              <a:latin typeface="Times New Roman" charset="0"/>
                              <a:ea typeface="Times New Roman" charset="0"/>
                            </a:rPr>
                            <a:t>, DQ</a:t>
                          </a:r>
                          <a:r>
                            <a:rPr lang="en-US" sz="1000" b="1" baseline="-25000" smtClean="0">
                              <a:effectLst/>
                              <a:latin typeface="Times New Roman" charset="0"/>
                              <a:ea typeface="Times New Roman" charset="0"/>
                            </a:rPr>
                            <a:t>2</a:t>
                          </a:r>
                          <a:r>
                            <a:rPr lang="en-US" sz="1000" b="1" smtClean="0">
                              <a:effectLst/>
                              <a:latin typeface="Times New Roman" charset="0"/>
                              <a:ea typeface="Times New Roman" charset="0"/>
                            </a:rPr>
                            <a:t>, DQ</a:t>
                          </a:r>
                          <a:r>
                            <a:rPr lang="en-US" sz="1000" b="1" baseline="-25000" smtClean="0">
                              <a:effectLst/>
                              <a:latin typeface="Times New Roman" charset="0"/>
                              <a:ea typeface="Times New Roman" charset="0"/>
                            </a:rPr>
                            <a:t>3</a:t>
                          </a:r>
                          <a:r>
                            <a:rPr lang="en-US" sz="1000" b="1" smtClean="0">
                              <a:effectLst/>
                              <a:latin typeface="Times New Roman" charset="0"/>
                              <a:ea typeface="Times New Roman" charset="0"/>
                            </a:rPr>
                            <a:t>, DQ</a:t>
                          </a:r>
                          <a:r>
                            <a:rPr lang="en-US" sz="1000" b="1" baseline="-25000" smtClean="0">
                              <a:effectLst/>
                              <a:latin typeface="Times New Roman" charset="0"/>
                              <a:ea typeface="Times New Roman" charset="0"/>
                            </a:rPr>
                            <a:t>4</a:t>
                          </a:r>
                          <a:r>
                            <a:rPr lang="en-US" sz="1000" b="1" smtClean="0">
                              <a:effectLst/>
                              <a:latin typeface="Times New Roman" charset="0"/>
                              <a:ea typeface="Times New Roman" charset="0"/>
                            </a:rPr>
                            <a:t>}</a:t>
                          </a:r>
                        </a:p>
                        <a:p>
                          <a:pPr marL="0" marR="0" algn="ctr">
                            <a:spcBef>
                              <a:spcPts val="0"/>
                            </a:spcBef>
                            <a:spcAft>
                              <a:spcPts val="0"/>
                            </a:spcAft>
                          </a:pP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Responses</a:t>
                          </a:r>
                        </a:p>
                        <a:p>
                          <a:pPr marL="0" marR="0" algn="ctr">
                            <a:spcBef>
                              <a:spcPts val="0"/>
                            </a:spcBef>
                            <a:spcAft>
                              <a:spcPts val="0"/>
                            </a:spcAft>
                          </a:pPr>
                          <a:r>
                            <a:rPr lang="en-US" sz="1000" b="1" smtClean="0">
                              <a:effectLst/>
                              <a:latin typeface="Times New Roman" charset="0"/>
                              <a:ea typeface="Times New Roman" charset="0"/>
                            </a:rPr>
                            <a:t>R={OQ</a:t>
                          </a:r>
                          <a:r>
                            <a:rPr lang="en-US" sz="1000" b="1" baseline="-25000" smtClean="0">
                              <a:effectLst/>
                              <a:latin typeface="Times New Roman" charset="0"/>
                              <a:ea typeface="Times New Roman" charset="0"/>
                            </a:rPr>
                            <a:t>1</a:t>
                          </a:r>
                          <a:r>
                            <a:rPr lang="en-US" sz="1000" b="1" smtClean="0">
                              <a:effectLst/>
                              <a:latin typeface="Times New Roman" charset="0"/>
                              <a:ea typeface="Times New Roman" charset="0"/>
                            </a:rPr>
                            <a:t>,OQ</a:t>
                          </a:r>
                          <a:r>
                            <a:rPr lang="en-US" sz="1000" b="1" baseline="-25000" smtClean="0">
                              <a:effectLst/>
                              <a:latin typeface="Times New Roman" charset="0"/>
                              <a:ea typeface="Times New Roman" charset="0"/>
                            </a:rPr>
                            <a:t>2</a:t>
                          </a:r>
                          <a:r>
                            <a:rPr lang="en-US" sz="1000" b="1" smtClean="0">
                              <a:effectLst/>
                              <a:latin typeface="Times New Roman" charset="0"/>
                              <a:ea typeface="Times New Roman" charset="0"/>
                            </a:rPr>
                            <a:t>},{DQ</a:t>
                          </a:r>
                          <a:r>
                            <a:rPr lang="en-US" sz="1000" b="1" baseline="-25000" smtClean="0">
                              <a:effectLst/>
                              <a:latin typeface="Times New Roman" charset="0"/>
                              <a:ea typeface="Times New Roman" charset="0"/>
                            </a:rPr>
                            <a:t>1</a:t>
                          </a:r>
                          <a:r>
                            <a:rPr lang="en-US" sz="1000" b="1" smtClean="0">
                              <a:effectLst/>
                              <a:latin typeface="Times New Roman" charset="0"/>
                              <a:ea typeface="Times New Roman" charset="0"/>
                            </a:rPr>
                            <a:t>, DQ</a:t>
                          </a:r>
                          <a:r>
                            <a:rPr lang="en-US" sz="1000" b="1" baseline="-25000" smtClean="0">
                              <a:effectLst/>
                              <a:latin typeface="Times New Roman" charset="0"/>
                              <a:ea typeface="Times New Roman" charset="0"/>
                            </a:rPr>
                            <a:t>2</a:t>
                          </a:r>
                          <a:r>
                            <a:rPr lang="en-US" sz="1000" b="1" smtClean="0">
                              <a:effectLst/>
                              <a:latin typeface="Times New Roman" charset="0"/>
                              <a:ea typeface="Times New Roman" charset="0"/>
                            </a:rPr>
                            <a:t>, DQ</a:t>
                          </a:r>
                          <a:r>
                            <a:rPr lang="en-US" sz="1000" b="1" baseline="-25000" smtClean="0">
                              <a:effectLst/>
                              <a:latin typeface="Times New Roman" charset="0"/>
                              <a:ea typeface="Times New Roman" charset="0"/>
                            </a:rPr>
                            <a:t>3</a:t>
                          </a:r>
                          <a:r>
                            <a:rPr lang="en-US" sz="1000" b="1" smtClean="0">
                              <a:effectLst/>
                              <a:latin typeface="Times New Roman" charset="0"/>
                              <a:ea typeface="Times New Roman" charset="0"/>
                            </a:rPr>
                            <a:t>, DQ</a:t>
                          </a:r>
                          <a:r>
                            <a:rPr lang="en-US" sz="1000" b="1" baseline="-25000" smtClean="0">
                              <a:effectLst/>
                              <a:latin typeface="Times New Roman" charset="0"/>
                              <a:ea typeface="Times New Roman" charset="0"/>
                            </a:rPr>
                            <a:t>4</a:t>
                          </a:r>
                          <a:r>
                            <a:rPr lang="en-US" sz="1000" b="1" smtClean="0">
                              <a:effectLst/>
                              <a:latin typeface="Times New Roman" charset="0"/>
                              <a:ea typeface="Times New Roman" charset="0"/>
                            </a:rPr>
                            <a:t>}</a:t>
                          </a:r>
                        </a:p>
                        <a:p>
                          <a:pPr marL="0" marR="0" algn="ctr">
                            <a:spcBef>
                              <a:spcPts val="0"/>
                            </a:spcBef>
                            <a:spcAft>
                              <a:spcPts val="0"/>
                            </a:spcAft>
                          </a:pPr>
                          <a:r>
                            <a:rPr lang="en-US" sz="1000" b="1" smtClean="0">
                              <a:effectLst/>
                              <a:latin typeface="Times New Roman" charset="0"/>
                              <a:ea typeface="Times New Roman" charset="0"/>
                            </a:rPr>
                            <a:t>{</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Probability</a:t>
                          </a:r>
                          <a:endParaRPr lang="en-US" sz="1000" baseline="0" smtClean="0">
                            <a:effectLst/>
                          </a:endParaRPr>
                        </a:p>
                        <a:p>
                          <a:pPr marL="0" marR="0" algn="ctr">
                            <a:spcBef>
                              <a:spcPts val="0"/>
                            </a:spcBef>
                            <a:spcAft>
                              <a:spcPts val="0"/>
                            </a:spcAft>
                          </a:pPr>
                          <a:r>
                            <a:rPr lang="en-US" sz="1000" smtClean="0">
                              <a:effectLst/>
                            </a:rPr>
                            <a:t>by Kent Method</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effectLst/>
                            </a:rPr>
                            <a:t>Estimated probability by Direct</a:t>
                          </a:r>
                          <a:r>
                            <a:rPr lang="en-US" sz="1000" baseline="0" smtClean="0">
                              <a:effectLst/>
                            </a:rPr>
                            <a:t> Question</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The accurate probability by joint evidences (using Bayes)</a:t>
                          </a:r>
                          <a:endParaRPr lang="en-US" sz="10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453511">
                    <a:tc>
                      <a:txBody>
                        <a:bodyPr/>
                        <a:lstStyle/>
                        <a:p>
                          <a:pPr marL="0" marR="0" algn="l">
                            <a:spcBef>
                              <a:spcPts val="0"/>
                            </a:spcBef>
                            <a:spcAft>
                              <a:spcPts val="0"/>
                            </a:spcAft>
                          </a:pP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cs typeface="Times New Roman" charset="0"/>
                            </a:rPr>
                            <a:t>P(</a:t>
                          </a:r>
                          <a:r>
                            <a:rPr lang="en-US" sz="1000" b="1" err="1" smtClean="0">
                              <a:effectLst/>
                              <a:latin typeface="Times New Roman" charset="0"/>
                              <a:ea typeface="Times New Roman" charset="0"/>
                              <a:cs typeface="Times New Roman" charset="0"/>
                            </a:rPr>
                            <a:t>R</a:t>
                          </a:r>
                          <a:r>
                            <a:rPr lang="en-US" sz="1000" b="1" baseline="0" err="1" smtClean="0">
                              <a:effectLst/>
                              <a:latin typeface="Times New Roman" charset="0"/>
                              <a:ea typeface="Times New Roman" charset="0"/>
                              <a:cs typeface="Times New Roman" charset="0"/>
                            </a:rPr>
                            <a:t>|</a:t>
                          </a:r>
                          <a:r>
                            <a:rPr lang="en-US" sz="1000" b="1" err="1" smtClean="0">
                              <a:effectLst/>
                              <a:latin typeface="Times New Roman" charset="0"/>
                              <a:ea typeface="Times New Roman" charset="0"/>
                              <a:cs typeface="Times New Roman" charset="0"/>
                            </a:rPr>
                            <a:t>K</a:t>
                          </a:r>
                          <a:r>
                            <a:rPr lang="en-US" sz="1000" b="1" baseline="-25000" err="1" smtClean="0">
                              <a:effectLst/>
                              <a:latin typeface="Times New Roman" charset="0"/>
                              <a:ea typeface="Times New Roman" charset="0"/>
                              <a:cs typeface="Times New Roman" charset="0"/>
                            </a:rPr>
                            <a:t>c</a:t>
                          </a:r>
                          <a:r>
                            <a:rPr lang="en-US" sz="1000" b="1" smtClean="0">
                              <a:effectLst/>
                              <a:latin typeface="Times New Roman" charset="0"/>
                              <a:ea typeface="Times New Roman" charset="0"/>
                              <a:cs typeface="Times New Roman" charset="0"/>
                            </a:rPr>
                            <a:t>)</a:t>
                          </a:r>
                          <a:endParaRPr lang="en-US" sz="1000" b="1">
                            <a:effectLst/>
                            <a:latin typeface="Times New Roman" charset="0"/>
                            <a:ea typeface="Times New Roman" charset="0"/>
                            <a:cs typeface="Times New Roman" charset="0"/>
                          </a:endParaRPr>
                        </a:p>
                      </a:txBody>
                      <a:tcPr marL="0" marR="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cs typeface="Times New Roman" charset="0"/>
                            </a:rPr>
                            <a:t>P(</a:t>
                          </a:r>
                          <a:r>
                            <a:rPr lang="en-US" sz="1000" b="1" err="1" smtClean="0">
                              <a:effectLst/>
                              <a:latin typeface="Times New Roman" charset="0"/>
                              <a:ea typeface="Times New Roman" charset="0"/>
                              <a:cs typeface="Times New Roman" charset="0"/>
                            </a:rPr>
                            <a:t>R</a:t>
                          </a:r>
                          <a:r>
                            <a:rPr lang="en-US" sz="1000" b="1" baseline="0" err="1" smtClean="0">
                              <a:effectLst/>
                              <a:latin typeface="Times New Roman" charset="0"/>
                              <a:ea typeface="Times New Roman" charset="0"/>
                              <a:cs typeface="Times New Roman" charset="0"/>
                            </a:rPr>
                            <a:t>|</a:t>
                          </a:r>
                          <a:r>
                            <a:rPr lang="en-US" sz="1000" b="1" err="1" smtClean="0">
                              <a:effectLst/>
                              <a:latin typeface="Times New Roman" charset="0"/>
                              <a:ea typeface="Times New Roman" charset="0"/>
                              <a:cs typeface="Times New Roman" charset="0"/>
                            </a:rPr>
                            <a:t>K</a:t>
                          </a:r>
                          <a:r>
                            <a:rPr lang="en-US" sz="1000" b="1" baseline="-25000" err="1" smtClean="0">
                              <a:effectLst/>
                              <a:latin typeface="Times New Roman" charset="0"/>
                              <a:ea typeface="Times New Roman" charset="0"/>
                              <a:cs typeface="Times New Roman" charset="0"/>
                            </a:rPr>
                            <a:t>c</a:t>
                          </a:r>
                          <a:r>
                            <a:rPr lang="en-US" sz="1000" b="1" smtClean="0">
                              <a:effectLst/>
                              <a:latin typeface="Times New Roman" charset="0"/>
                              <a:ea typeface="Times New Roman" charset="0"/>
                              <a:cs typeface="Times New Roman" charset="0"/>
                            </a:rPr>
                            <a:t>)</a:t>
                          </a: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cs typeface="Times New Roman" charset="0"/>
                            </a:rPr>
                            <a:t>P(</a:t>
                          </a:r>
                          <a:r>
                            <a:rPr lang="en-US" sz="1000" b="1" err="1" smtClean="0">
                              <a:effectLst/>
                              <a:latin typeface="Times New Roman" charset="0"/>
                              <a:ea typeface="Times New Roman" charset="0"/>
                              <a:cs typeface="Times New Roman" charset="0"/>
                            </a:rPr>
                            <a:t>R</a:t>
                          </a:r>
                          <a:r>
                            <a:rPr lang="en-US" sz="1000" b="1" baseline="0" err="1" smtClean="0">
                              <a:effectLst/>
                              <a:latin typeface="Times New Roman" charset="0"/>
                              <a:ea typeface="Times New Roman" charset="0"/>
                              <a:cs typeface="Times New Roman" charset="0"/>
                            </a:rPr>
                            <a:t>|</a:t>
                          </a:r>
                          <a:r>
                            <a:rPr lang="en-US" sz="1000" b="1" err="1" smtClean="0">
                              <a:effectLst/>
                              <a:latin typeface="Times New Roman" charset="0"/>
                              <a:ea typeface="Times New Roman" charset="0"/>
                              <a:cs typeface="Times New Roman" charset="0"/>
                            </a:rPr>
                            <a:t>K</a:t>
                          </a:r>
                          <a:r>
                            <a:rPr lang="en-US" sz="1000" b="1" baseline="-25000" err="1" smtClean="0">
                              <a:effectLst/>
                              <a:latin typeface="Times New Roman" charset="0"/>
                              <a:ea typeface="Times New Roman" charset="0"/>
                              <a:cs typeface="Times New Roman" charset="0"/>
                            </a:rPr>
                            <a:t>c</a:t>
                          </a:r>
                          <a:r>
                            <a:rPr lang="en-US" sz="1000" b="1" smtClean="0">
                              <a:effectLst/>
                              <a:latin typeface="Times New Roman" charset="0"/>
                              <a:ea typeface="Times New Roman" charset="0"/>
                              <a:cs typeface="Times New Roman" charset="0"/>
                            </a:rPr>
                            <a:t>)</a:t>
                          </a:r>
                        </a:p>
                      </a:txBody>
                      <a:tcPr marL="0" marR="0" marT="0" marB="0" anchor="ctr"/>
                    </a:tc>
                    <a:tc>
                      <a:txBody>
                        <a:bodyPr/>
                        <a:lstStyle/>
                        <a:p>
                          <a:r>
                            <a:rPr lang="en-US" sz="1000" smtClean="0"/>
                            <a:t>P(</a:t>
                          </a:r>
                          <a:r>
                            <a:rPr lang="en-US" sz="1000" err="1" smtClean="0"/>
                            <a:t>K</a:t>
                          </a:r>
                          <a:r>
                            <a:rPr lang="en-US" sz="1000" baseline="-25000" err="1" smtClean="0"/>
                            <a:t>c</a:t>
                          </a:r>
                          <a:r>
                            <a:rPr lang="en-US" sz="1000" err="1" smtClean="0"/>
                            <a:t>|OQ</a:t>
                          </a:r>
                          <a:r>
                            <a:rPr lang="en-US" sz="1000" smtClean="0"/>
                            <a:t>)</a:t>
                          </a: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smtClean="0"/>
                            <a:t>P(</a:t>
                          </a:r>
                          <a:r>
                            <a:rPr lang="en-US" sz="1000" err="1" smtClean="0"/>
                            <a:t>K</a:t>
                          </a:r>
                          <a:r>
                            <a:rPr lang="en-US" sz="1000" baseline="-25000" err="1" smtClean="0"/>
                            <a:t>c</a:t>
                          </a:r>
                          <a:r>
                            <a:rPr lang="en-US" sz="1000" err="1" smtClean="0"/>
                            <a:t>|DQ</a:t>
                          </a:r>
                          <a:r>
                            <a:rPr lang="en-US" sz="1000" smtClean="0"/>
                            <a:t>)</a:t>
                          </a:r>
                        </a:p>
                      </a:txBody>
                      <a:tcPr marL="0" marR="0" marT="0" marB="0" anchor="ct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1000" b="1" baseline="0" smtClean="0">
                              <a:effectLst/>
                              <a:latin typeface="Times New Roman" charset="0"/>
                              <a:ea typeface="Times New Roman" charset="0"/>
                            </a:rPr>
                            <a:t>P(</a:t>
                          </a:r>
                          <a:r>
                            <a:rPr lang="en-US" sz="1000" b="1" baseline="0" err="1" smtClean="0">
                              <a:effectLst/>
                              <a:latin typeface="Times New Roman" charset="0"/>
                              <a:ea typeface="Times New Roman" charset="0"/>
                            </a:rPr>
                            <a:t>K</a:t>
                          </a:r>
                          <a:r>
                            <a:rPr lang="en-US" sz="1000" b="1" baseline="-25000" err="1" smtClean="0">
                              <a:effectLst/>
                              <a:latin typeface="Times New Roman" charset="0"/>
                              <a:ea typeface="Times New Roman" charset="0"/>
                            </a:rPr>
                            <a:t>c</a:t>
                          </a:r>
                          <a:r>
                            <a:rPr lang="en-US" sz="1000" b="1" baseline="0" err="1" smtClean="0">
                              <a:effectLst/>
                              <a:latin typeface="Times New Roman" charset="0"/>
                              <a:ea typeface="Times New Roman" charset="0"/>
                            </a:rPr>
                            <a:t>|R</a:t>
                          </a:r>
                          <a:r>
                            <a:rPr lang="en-US" sz="1000" b="1" baseline="0" smtClean="0">
                              <a:effectLst/>
                              <a:latin typeface="Times New Roman" charset="0"/>
                              <a:ea typeface="Times New Roman" charset="0"/>
                            </a:rPr>
                            <a:t>)</a:t>
                          </a:r>
                        </a:p>
                        <a:p>
                          <a:pPr marL="0" marR="0" indent="0" algn="l" defTabSz="457200" rtl="1"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rPr>
                            <a:t>P(K</a:t>
                          </a:r>
                          <a:r>
                            <a:rPr lang="en-US" sz="1000" b="1" baseline="-25000" smtClean="0">
                              <a:effectLst/>
                              <a:latin typeface="Times New Roman" charset="0"/>
                              <a:ea typeface="Times New Roman" charset="0"/>
                            </a:rPr>
                            <a:t>c</a:t>
                          </a:r>
                          <a:r>
                            <a:rPr lang="en-US" sz="1000" b="1" smtClean="0">
                              <a:effectLst/>
                              <a:latin typeface="Times New Roman" charset="0"/>
                              <a:ea typeface="Times New Roman" charset="0"/>
                            </a:rPr>
                            <a:t>|(</a:t>
                          </a:r>
                          <a:r>
                            <a:rPr lang="en-US" sz="1000" b="1" err="1" smtClean="0">
                              <a:effectLst/>
                              <a:latin typeface="Times New Roman" charset="0"/>
                              <a:ea typeface="Times New Roman" charset="0"/>
                            </a:rPr>
                            <a:t>r</a:t>
                          </a:r>
                          <a:r>
                            <a:rPr lang="en-US" sz="1000" b="1" baseline="-25000" err="1" smtClean="0">
                              <a:effectLst/>
                              <a:latin typeface="Times New Roman" charset="0"/>
                              <a:ea typeface="Times New Roman" charset="0"/>
                            </a:rPr>
                            <a:t>OQ</a:t>
                          </a:r>
                          <a:r>
                            <a:rPr lang="en-US" sz="1000" b="1" baseline="-25000" smtClean="0">
                              <a:effectLst/>
                              <a:latin typeface="Times New Roman" charset="0"/>
                              <a:ea typeface="Times New Roman" charset="0"/>
                            </a:rPr>
                            <a:t>,</a:t>
                          </a:r>
                          <a:r>
                            <a:rPr lang="en-US" sz="1000" b="1" smtClean="0">
                              <a:effectLst/>
                              <a:latin typeface="Times New Roman" charset="0"/>
                              <a:ea typeface="Times New Roman" charset="0"/>
                            </a:rPr>
                            <a:t> </a:t>
                          </a:r>
                          <a:r>
                            <a:rPr lang="en-US" sz="1000" b="1" err="1" smtClean="0">
                              <a:effectLst/>
                              <a:latin typeface="Times New Roman" charset="0"/>
                              <a:ea typeface="Times New Roman" charset="0"/>
                            </a:rPr>
                            <a:t>r</a:t>
                          </a:r>
                          <a:r>
                            <a:rPr lang="en-US" sz="1000" b="1" baseline="-25000" err="1" smtClean="0">
                              <a:effectLst/>
                              <a:latin typeface="Times New Roman" charset="0"/>
                              <a:ea typeface="Times New Roman" charset="0"/>
                            </a:rPr>
                            <a:t>DQ</a:t>
                          </a:r>
                          <a:r>
                            <a:rPr lang="en-US" sz="1000" b="1" baseline="0" smtClean="0">
                              <a:effectLst/>
                              <a:latin typeface="Times New Roman" charset="0"/>
                              <a:ea typeface="Times New Roman" charset="0"/>
                            </a:rPr>
                            <a:t>))</a:t>
                          </a:r>
                        </a:p>
                      </a:txBody>
                      <a:tcPr marL="0" marR="0" marT="0" marB="0" anchor="ctr"/>
                    </a:tc>
                    <a:extLst>
                      <a:ext uri="{0D108BD9-81ED-4DB2-BD59-A6C34878D82A}">
                        <a16:rowId xmlns:a16="http://schemas.microsoft.com/office/drawing/2014/main" val="10001"/>
                      </a:ext>
                    </a:extLst>
                  </a:tr>
                  <a:tr h="277071">
                    <a:tc>
                      <a:txBody>
                        <a:bodyPr/>
                        <a:lstStyle/>
                        <a:p>
                          <a:pPr marL="0" marR="0" algn="l">
                            <a:spcBef>
                              <a:spcPts val="0"/>
                            </a:spcBef>
                            <a:spcAft>
                              <a:spcPts val="0"/>
                            </a:spcAft>
                          </a:pPr>
                          <a:r>
                            <a:rPr lang="en-US" sz="1000" b="1" smtClean="0">
                              <a:effectLst/>
                              <a:latin typeface="Times New Roman" charset="0"/>
                              <a:ea typeface="Times New Roman" charset="0"/>
                            </a:rPr>
                            <a:t>C1</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0.9</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0.9</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0.9</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0.9</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0.9</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1</a:t>
                          </a:r>
                          <a:endParaRPr lang="en-US" sz="1000">
                            <a:effectLst/>
                            <a:latin typeface="Times New Roman" charset="0"/>
                            <a:ea typeface="Times New Roman" charset="0"/>
                            <a:cs typeface="Times New Roman" charset="0"/>
                          </a:endParaRPr>
                        </a:p>
                      </a:txBody>
                      <a:tcPr marL="0" marR="0" marT="0" marB="0" anchor="ctr"/>
                    </a:tc>
                    <a:extLst>
                      <a:ext uri="{0D108BD9-81ED-4DB2-BD59-A6C34878D82A}">
                        <a16:rowId xmlns:a16="http://schemas.microsoft.com/office/drawing/2014/main" val="10002"/>
                      </a:ext>
                    </a:extLst>
                  </a:tr>
                  <a:tr h="277071">
                    <a:tc>
                      <a:txBody>
                        <a:bodyPr/>
                        <a:lstStyle/>
                        <a:p>
                          <a:pPr marL="0" marR="0" algn="l">
                            <a:spcBef>
                              <a:spcPts val="0"/>
                            </a:spcBef>
                            <a:spcAft>
                              <a:spcPts val="0"/>
                            </a:spcAft>
                          </a:pPr>
                          <a:r>
                            <a:rPr lang="en-US" sz="1000" b="1" smtClean="0">
                              <a:effectLst/>
                              <a:latin typeface="Times New Roman" charset="0"/>
                              <a:ea typeface="Times New Roman" charset="0"/>
                            </a:rPr>
                            <a:t>C2</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0.09</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0.5</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0.45</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0.5</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0.9</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algn="ctr" fontAlgn="b"/>
                          <a:r>
                            <a:rPr lang="en-US" sz="1000" b="0" i="0" u="none" strike="noStrike" smtClean="0">
                              <a:solidFill>
                                <a:schemeClr val="tx1"/>
                              </a:solidFill>
                              <a:effectLst/>
                              <a:latin typeface="Times New Roman" charset="0"/>
                              <a:ea typeface="Times New Roman" charset="0"/>
                              <a:cs typeface="Times New Roman" charset="0"/>
                            </a:rPr>
                            <a:t>0.91</a:t>
                          </a:r>
                          <a:endParaRPr lang="en-US" sz="1000" b="0" i="0" u="none" strike="noStrike">
                            <a:solidFill>
                              <a:schemeClr val="tx1"/>
                            </a:solidFill>
                            <a:effectLst/>
                            <a:latin typeface="Times New Roman" charset="0"/>
                            <a:ea typeface="Times New Roman" charset="0"/>
                            <a:cs typeface="Times New Roman" charset="0"/>
                          </a:endParaRPr>
                        </a:p>
                      </a:txBody>
                      <a:tcPr marL="12700" marR="12700" marT="12700" marB="0" anchor="ctr"/>
                    </a:tc>
                    <a:extLst>
                      <a:ext uri="{0D108BD9-81ED-4DB2-BD59-A6C34878D82A}">
                        <a16:rowId xmlns:a16="http://schemas.microsoft.com/office/drawing/2014/main" val="10003"/>
                      </a:ext>
                    </a:extLst>
                  </a:tr>
                  <a:tr h="277071">
                    <a:tc>
                      <a:txBody>
                        <a:bodyPr/>
                        <a:lstStyle/>
                        <a:p>
                          <a:pPr marL="0" marR="0" algn="l">
                            <a:spcBef>
                              <a:spcPts val="0"/>
                            </a:spcBef>
                            <a:spcAft>
                              <a:spcPts val="0"/>
                            </a:spcAft>
                          </a:pPr>
                          <a:r>
                            <a:rPr lang="en-US" sz="1000" b="1" smtClean="0">
                              <a:effectLst/>
                              <a:latin typeface="Times New Roman" charset="0"/>
                              <a:ea typeface="Times New Roman" charset="0"/>
                            </a:rPr>
                            <a:t>C3</a:t>
                          </a:r>
                          <a:endParaRPr lang="en-US" sz="1000" b="1">
                            <a:effectLst/>
                            <a:latin typeface="Times New Roman" charset="0"/>
                            <a:ea typeface="Times New Roman" charset="0"/>
                          </a:endParaRPr>
                        </a:p>
                      </a:txBody>
                      <a:tcPr marL="0" marR="0" marT="0" marB="0"/>
                    </a:tc>
                    <a:tc>
                      <a:txBody>
                        <a:bodyPr/>
                        <a:lstStyle/>
                        <a:p>
                          <a:pPr marL="0" marR="0" algn="ctr" defTabSz="457200" rtl="0" eaLnBrk="1" latinLnBrk="0" hangingPunct="1">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0.7</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defTabSz="457200" rtl="0" eaLnBrk="1" latinLnBrk="0" hangingPunct="1">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0.1</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defTabSz="457200" rtl="0" eaLnBrk="1" latinLnBrk="0" hangingPunct="1">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0.07</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defTabSz="457200" rtl="0" eaLnBrk="1" latinLnBrk="0" hangingPunct="1">
                            <a:spcBef>
                              <a:spcPts val="0"/>
                            </a:spcBef>
                            <a:spcAft>
                              <a:spcPts val="0"/>
                            </a:spcAft>
                          </a:pPr>
                          <a:r>
                            <a:rPr lang="en-US" sz="1000" smtClean="0">
                              <a:solidFill>
                                <a:schemeClr val="tx1"/>
                              </a:solidFill>
                              <a:effectLst/>
                              <a:latin typeface="Times New Roman" charset="0"/>
                              <a:ea typeface="Times New Roman" charset="0"/>
                              <a:cs typeface="Times New Roman" charset="0"/>
                            </a:rPr>
                            <a:t>0.7</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0.1</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0.26</a:t>
                          </a:r>
                          <a:endParaRPr lang="en-US" sz="1000">
                            <a:solidFill>
                              <a:schemeClr val="tx1"/>
                            </a:solidFill>
                            <a:effectLst/>
                            <a:latin typeface="Times New Roman" charset="0"/>
                            <a:ea typeface="Times New Roman" charset="0"/>
                            <a:cs typeface="Times New Roman" charset="0"/>
                          </a:endParaRPr>
                        </a:p>
                      </a:txBody>
                      <a:tcPr marL="0" marR="0" marT="0" marB="0" anchor="ctr"/>
                    </a:tc>
                    <a:extLst>
                      <a:ext uri="{0D108BD9-81ED-4DB2-BD59-A6C34878D82A}">
                        <a16:rowId xmlns:a16="http://schemas.microsoft.com/office/drawing/2014/main" val="10004"/>
                      </a:ext>
                    </a:extLst>
                  </a:tr>
                  <a:tr h="277071">
                    <a:tc>
                      <a:txBody>
                        <a:bodyPr/>
                        <a:lstStyle/>
                        <a:p>
                          <a:pPr marL="0" marR="0" algn="l">
                            <a:spcBef>
                              <a:spcPts val="0"/>
                            </a:spcBef>
                            <a:spcAft>
                              <a:spcPts val="0"/>
                            </a:spcAft>
                          </a:pPr>
                          <a:r>
                            <a:rPr lang="en-US" sz="1000" b="1" smtClean="0">
                              <a:effectLst/>
                              <a:latin typeface="Times New Roman" charset="0"/>
                              <a:ea typeface="Times New Roman" charset="0"/>
                            </a:rPr>
                            <a:t>C4</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0.25</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0.1</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0.05</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000" b="0" i="0" smtClean="0">
                                    <a:solidFill>
                                      <a:schemeClr val="tx1"/>
                                    </a:solidFill>
                                    <a:latin typeface="Cambria Math" charset="0"/>
                                    <a:ea typeface="Times New Roman" charset="0"/>
                                    <a:cs typeface="Times New Roman" charset="0"/>
                                  </a:rPr>
                                  <m:t>0</m:t>
                                </m:r>
                                <m:r>
                                  <a:rPr lang="en-US" sz="1000" b="0" i="0" smtClean="0">
                                    <a:solidFill>
                                      <a:schemeClr val="tx1"/>
                                    </a:solidFill>
                                    <a:latin typeface="Cambria Math" charset="0"/>
                                    <a:ea typeface="Times New Roman" charset="0"/>
                                    <a:cs typeface="Times New Roman" charset="0"/>
                                  </a:rPr>
                                  <m:t>.</m:t>
                                </m:r>
                                <m:r>
                                  <a:rPr lang="en-US" sz="1000" b="0" i="1" smtClean="0">
                                    <a:solidFill>
                                      <a:schemeClr val="tx1"/>
                                    </a:solidFill>
                                    <a:latin typeface="Cambria Math" charset="0"/>
                                    <a:ea typeface="Times New Roman" charset="0"/>
                                    <a:cs typeface="Times New Roman" charset="0"/>
                                  </a:rPr>
                                  <m:t> </m:t>
                                </m:r>
                                <m:r>
                                  <a:rPr lang="en-US" sz="1000" b="0" i="0" smtClean="0">
                                    <a:solidFill>
                                      <a:schemeClr val="tx1"/>
                                    </a:solidFill>
                                    <a:latin typeface="Cambria Math" charset="0"/>
                                    <a:ea typeface="Times New Roman" charset="0"/>
                                    <a:cs typeface="Times New Roman" charset="0"/>
                                  </a:rPr>
                                  <m:t>5</m:t>
                                </m:r>
                              </m:oMath>
                            </m:oMathPara>
                          </a14:m>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0.1</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algn="ctr"/>
                          <a14:m>
                            <m:oMath xmlns:m="http://schemas.openxmlformats.org/officeDocument/2006/math">
                              <m:r>
                                <a:rPr lang="en-US" sz="1000" b="0" i="0" smtClean="0">
                                  <a:solidFill>
                                    <a:schemeClr val="tx1"/>
                                  </a:solidFill>
                                  <a:latin typeface="Cambria Math" charset="0"/>
                                  <a:ea typeface="Times New Roman" charset="0"/>
                                </a:rPr>
                                <m:t>0</m:t>
                              </m:r>
                            </m:oMath>
                          </a14:m>
                          <a:r>
                            <a:rPr lang="en-US" sz="1000" kern="1200" smtClean="0">
                              <a:solidFill>
                                <a:schemeClr val="tx1"/>
                              </a:solidFill>
                              <a:latin typeface="+mn-lt"/>
                              <a:ea typeface="+mn-ea"/>
                              <a:cs typeface="+mn-cs"/>
                            </a:rPr>
                            <a:t>.12</a:t>
                          </a:r>
                          <a:endParaRPr lang="en-US" sz="1000" kern="1200">
                            <a:solidFill>
                              <a:schemeClr val="tx1"/>
                            </a:solidFill>
                            <a:latin typeface="+mn-lt"/>
                            <a:ea typeface="+mn-ea"/>
                            <a:cs typeface="+mn-cs"/>
                          </a:endParaRPr>
                        </a:p>
                      </a:txBody>
                      <a:tcPr marL="0" marR="0" marT="0" marB="0" anchor="ctr"/>
                    </a:tc>
                    <a:extLst>
                      <a:ext uri="{0D108BD9-81ED-4DB2-BD59-A6C34878D82A}">
                        <a16:rowId xmlns:a16="http://schemas.microsoft.com/office/drawing/2014/main" val="10005"/>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804050803"/>
                  </p:ext>
                </p:extLst>
              </p:nvPr>
            </p:nvGraphicFramePr>
            <p:xfrm>
              <a:off x="172395" y="3938270"/>
              <a:ext cx="3963326" cy="2784684"/>
            </p:xfrm>
            <a:graphic>
              <a:graphicData uri="http://schemas.openxmlformats.org/drawingml/2006/table">
                <a:tbl>
                  <a:tblPr firstRow="1" firstCol="1" bandRow="1">
                    <a:tableStyleId>{5C22544A-7EE6-4342-B048-85BDC9FD1C3A}</a:tableStyleId>
                  </a:tblPr>
                  <a:tblGrid>
                    <a:gridCol w="520700"/>
                    <a:gridCol w="529511"/>
                    <a:gridCol w="344562"/>
                    <a:gridCol w="554310"/>
                    <a:gridCol w="554310"/>
                    <a:gridCol w="644593"/>
                    <a:gridCol w="815340"/>
                  </a:tblGrid>
                  <a:tr h="1219200">
                    <a:tc>
                      <a:txBody>
                        <a:bodyPr/>
                        <a:lstStyle/>
                        <a:p>
                          <a:pPr marL="0" marR="0" algn="ctr">
                            <a:spcBef>
                              <a:spcPts val="0"/>
                            </a:spcBef>
                            <a:spcAft>
                              <a:spcPts val="0"/>
                            </a:spcAft>
                          </a:pPr>
                          <a:r>
                            <a:rPr lang="en-US" sz="1000" b="1" dirty="0" smtClean="0">
                              <a:effectLst/>
                              <a:latin typeface="Times New Roman" charset="0"/>
                              <a:ea typeface="Times New Roman" charset="0"/>
                            </a:rPr>
                            <a:t>Concept</a:t>
                          </a:r>
                        </a:p>
                        <a:p>
                          <a:pPr marL="0" marR="0" algn="ctr">
                            <a:spcBef>
                              <a:spcPts val="0"/>
                            </a:spcBef>
                            <a:spcAft>
                              <a:spcPts val="0"/>
                            </a:spcAft>
                          </a:pPr>
                          <a:r>
                            <a:rPr lang="en-US" sz="1000" b="1" dirty="0" smtClean="0">
                              <a:effectLst/>
                              <a:latin typeface="Times New Roman" charset="0"/>
                              <a:ea typeface="Times New Roman" charset="0"/>
                            </a:rPr>
                            <a:t> #</a:t>
                          </a:r>
                          <a:endParaRPr lang="en-US" sz="10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dirty="0" smtClean="0">
                              <a:effectLst/>
                              <a:latin typeface="Times New Roman" charset="0"/>
                              <a:ea typeface="Times New Roman" charset="0"/>
                            </a:rPr>
                            <a:t>Responses</a:t>
                          </a:r>
                        </a:p>
                        <a:p>
                          <a:pPr marL="0" marR="0" algn="ctr">
                            <a:spcBef>
                              <a:spcPts val="0"/>
                            </a:spcBef>
                            <a:spcAft>
                              <a:spcPts val="0"/>
                            </a:spcAft>
                          </a:pPr>
                          <a:r>
                            <a:rPr lang="en-US" sz="1000" b="1" dirty="0" smtClean="0">
                              <a:effectLst/>
                              <a:latin typeface="Times New Roman" charset="0"/>
                              <a:ea typeface="Times New Roman" charset="0"/>
                            </a:rPr>
                            <a:t>R={OQ</a:t>
                          </a:r>
                          <a:r>
                            <a:rPr lang="en-US" sz="1000" b="1" baseline="-25000" dirty="0" smtClean="0">
                              <a:effectLst/>
                              <a:latin typeface="Times New Roman" charset="0"/>
                              <a:ea typeface="Times New Roman" charset="0"/>
                            </a:rPr>
                            <a:t>1</a:t>
                          </a:r>
                          <a:r>
                            <a:rPr lang="en-US" sz="1000" b="1" dirty="0" smtClean="0">
                              <a:effectLst/>
                              <a:latin typeface="Times New Roman" charset="0"/>
                              <a:ea typeface="Times New Roman" charset="0"/>
                            </a:rPr>
                            <a:t>,OQ</a:t>
                          </a:r>
                          <a:r>
                            <a:rPr lang="en-US" sz="1000" b="1" baseline="-25000" dirty="0" smtClean="0">
                              <a:effectLst/>
                              <a:latin typeface="Times New Roman" charset="0"/>
                              <a:ea typeface="Times New Roman" charset="0"/>
                            </a:rPr>
                            <a:t>2</a:t>
                          </a:r>
                          <a:r>
                            <a:rPr lang="en-US" sz="1000" b="1" baseline="0" dirty="0" smtClean="0">
                              <a:effectLst/>
                              <a:latin typeface="Times New Roman" charset="0"/>
                              <a:ea typeface="Times New Roman" charset="0"/>
                            </a:rPr>
                            <a:t>}</a:t>
                          </a:r>
                          <a:endParaRPr lang="en-US" sz="1000" b="1" baseline="0"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dirty="0" smtClean="0">
                              <a:effectLst/>
                              <a:latin typeface="Times New Roman" charset="0"/>
                              <a:ea typeface="Times New Roman" charset="0"/>
                            </a:rPr>
                            <a:t>Responses</a:t>
                          </a:r>
                        </a:p>
                        <a:p>
                          <a:pPr marL="0" marR="0" algn="ctr">
                            <a:spcBef>
                              <a:spcPts val="0"/>
                            </a:spcBef>
                            <a:spcAft>
                              <a:spcPts val="0"/>
                            </a:spcAft>
                          </a:pPr>
                          <a:r>
                            <a:rPr lang="en-US" sz="1000" b="1" dirty="0" smtClean="0">
                              <a:effectLst/>
                              <a:latin typeface="Times New Roman" charset="0"/>
                              <a:ea typeface="Times New Roman" charset="0"/>
                            </a:rPr>
                            <a:t>R={DQ</a:t>
                          </a:r>
                          <a:r>
                            <a:rPr lang="en-US" sz="1000" b="1" baseline="-25000" dirty="0" smtClean="0">
                              <a:effectLst/>
                              <a:latin typeface="Times New Roman" charset="0"/>
                              <a:ea typeface="Times New Roman" charset="0"/>
                            </a:rPr>
                            <a:t>1</a:t>
                          </a:r>
                          <a:r>
                            <a:rPr lang="en-US" sz="1000" b="1" dirty="0" smtClean="0">
                              <a:effectLst/>
                              <a:latin typeface="Times New Roman" charset="0"/>
                              <a:ea typeface="Times New Roman" charset="0"/>
                            </a:rPr>
                            <a:t>, DQ</a:t>
                          </a:r>
                          <a:r>
                            <a:rPr lang="en-US" sz="1000" b="1" baseline="-25000" dirty="0" smtClean="0">
                              <a:effectLst/>
                              <a:latin typeface="Times New Roman" charset="0"/>
                              <a:ea typeface="Times New Roman" charset="0"/>
                            </a:rPr>
                            <a:t>2</a:t>
                          </a:r>
                          <a:r>
                            <a:rPr lang="en-US" sz="1000" b="1" dirty="0" smtClean="0">
                              <a:effectLst/>
                              <a:latin typeface="Times New Roman" charset="0"/>
                              <a:ea typeface="Times New Roman" charset="0"/>
                            </a:rPr>
                            <a:t>, DQ</a:t>
                          </a:r>
                          <a:r>
                            <a:rPr lang="en-US" sz="1000" b="1" baseline="-25000" dirty="0" smtClean="0">
                              <a:effectLst/>
                              <a:latin typeface="Times New Roman" charset="0"/>
                              <a:ea typeface="Times New Roman" charset="0"/>
                            </a:rPr>
                            <a:t>3</a:t>
                          </a:r>
                          <a:r>
                            <a:rPr lang="en-US" sz="1000" b="1" dirty="0" smtClean="0">
                              <a:effectLst/>
                              <a:latin typeface="Times New Roman" charset="0"/>
                              <a:ea typeface="Times New Roman" charset="0"/>
                            </a:rPr>
                            <a:t>, DQ</a:t>
                          </a:r>
                          <a:r>
                            <a:rPr lang="en-US" sz="1000" b="1" baseline="-25000" dirty="0" smtClean="0">
                              <a:effectLst/>
                              <a:latin typeface="Times New Roman" charset="0"/>
                              <a:ea typeface="Times New Roman" charset="0"/>
                            </a:rPr>
                            <a:t>4</a:t>
                          </a:r>
                          <a:r>
                            <a:rPr lang="en-US" sz="1000" b="1" dirty="0" smtClean="0">
                              <a:effectLst/>
                              <a:latin typeface="Times New Roman" charset="0"/>
                              <a:ea typeface="Times New Roman" charset="0"/>
                            </a:rPr>
                            <a:t>}</a:t>
                          </a:r>
                        </a:p>
                        <a:p>
                          <a:pPr marL="0" marR="0" algn="ctr">
                            <a:spcBef>
                              <a:spcPts val="0"/>
                            </a:spcBef>
                            <a:spcAft>
                              <a:spcPts val="0"/>
                            </a:spcAft>
                          </a:pPr>
                          <a:endParaRPr lang="en-US" sz="10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dirty="0" smtClean="0">
                              <a:effectLst/>
                              <a:latin typeface="Times New Roman" charset="0"/>
                              <a:ea typeface="Times New Roman" charset="0"/>
                            </a:rPr>
                            <a:t>Responses</a:t>
                          </a:r>
                        </a:p>
                        <a:p>
                          <a:pPr marL="0" marR="0" algn="ctr">
                            <a:spcBef>
                              <a:spcPts val="0"/>
                            </a:spcBef>
                            <a:spcAft>
                              <a:spcPts val="0"/>
                            </a:spcAft>
                          </a:pPr>
                          <a:r>
                            <a:rPr lang="en-US" sz="1000" b="1" dirty="0" smtClean="0">
                              <a:effectLst/>
                              <a:latin typeface="Times New Roman" charset="0"/>
                              <a:ea typeface="Times New Roman" charset="0"/>
                            </a:rPr>
                            <a:t>R={OQ</a:t>
                          </a:r>
                          <a:r>
                            <a:rPr lang="en-US" sz="1000" b="1" baseline="-25000" dirty="0" smtClean="0">
                              <a:effectLst/>
                              <a:latin typeface="Times New Roman" charset="0"/>
                              <a:ea typeface="Times New Roman" charset="0"/>
                            </a:rPr>
                            <a:t>1</a:t>
                          </a:r>
                          <a:r>
                            <a:rPr lang="en-US" sz="1000" b="1" dirty="0" smtClean="0">
                              <a:effectLst/>
                              <a:latin typeface="Times New Roman" charset="0"/>
                              <a:ea typeface="Times New Roman" charset="0"/>
                            </a:rPr>
                            <a:t>,OQ</a:t>
                          </a:r>
                          <a:r>
                            <a:rPr lang="en-US" sz="1000" b="1" baseline="-25000" dirty="0" smtClean="0">
                              <a:effectLst/>
                              <a:latin typeface="Times New Roman" charset="0"/>
                              <a:ea typeface="Times New Roman" charset="0"/>
                            </a:rPr>
                            <a:t>2</a:t>
                          </a:r>
                          <a:r>
                            <a:rPr lang="en-US" sz="1000" b="1" dirty="0" smtClean="0">
                              <a:effectLst/>
                              <a:latin typeface="Times New Roman" charset="0"/>
                              <a:ea typeface="Times New Roman" charset="0"/>
                            </a:rPr>
                            <a:t>},{DQ</a:t>
                          </a:r>
                          <a:r>
                            <a:rPr lang="en-US" sz="1000" b="1" baseline="-25000" dirty="0" smtClean="0">
                              <a:effectLst/>
                              <a:latin typeface="Times New Roman" charset="0"/>
                              <a:ea typeface="Times New Roman" charset="0"/>
                            </a:rPr>
                            <a:t>1</a:t>
                          </a:r>
                          <a:r>
                            <a:rPr lang="en-US" sz="1000" b="1" dirty="0" smtClean="0">
                              <a:effectLst/>
                              <a:latin typeface="Times New Roman" charset="0"/>
                              <a:ea typeface="Times New Roman" charset="0"/>
                            </a:rPr>
                            <a:t>, DQ</a:t>
                          </a:r>
                          <a:r>
                            <a:rPr lang="en-US" sz="1000" b="1" baseline="-25000" dirty="0" smtClean="0">
                              <a:effectLst/>
                              <a:latin typeface="Times New Roman" charset="0"/>
                              <a:ea typeface="Times New Roman" charset="0"/>
                            </a:rPr>
                            <a:t>2</a:t>
                          </a:r>
                          <a:r>
                            <a:rPr lang="en-US" sz="1000" b="1" dirty="0" smtClean="0">
                              <a:effectLst/>
                              <a:latin typeface="Times New Roman" charset="0"/>
                              <a:ea typeface="Times New Roman" charset="0"/>
                            </a:rPr>
                            <a:t>, DQ</a:t>
                          </a:r>
                          <a:r>
                            <a:rPr lang="en-US" sz="1000" b="1" baseline="-25000" dirty="0" smtClean="0">
                              <a:effectLst/>
                              <a:latin typeface="Times New Roman" charset="0"/>
                              <a:ea typeface="Times New Roman" charset="0"/>
                            </a:rPr>
                            <a:t>3</a:t>
                          </a:r>
                          <a:r>
                            <a:rPr lang="en-US" sz="1000" b="1" dirty="0" smtClean="0">
                              <a:effectLst/>
                              <a:latin typeface="Times New Roman" charset="0"/>
                              <a:ea typeface="Times New Roman" charset="0"/>
                            </a:rPr>
                            <a:t>, DQ</a:t>
                          </a:r>
                          <a:r>
                            <a:rPr lang="en-US" sz="1000" b="1" baseline="-25000" dirty="0" smtClean="0">
                              <a:effectLst/>
                              <a:latin typeface="Times New Roman" charset="0"/>
                              <a:ea typeface="Times New Roman" charset="0"/>
                            </a:rPr>
                            <a:t>4</a:t>
                          </a:r>
                          <a:r>
                            <a:rPr lang="en-US" sz="1000" b="1" dirty="0" smtClean="0">
                              <a:effectLst/>
                              <a:latin typeface="Times New Roman" charset="0"/>
                              <a:ea typeface="Times New Roman" charset="0"/>
                            </a:rPr>
                            <a:t>}</a:t>
                          </a:r>
                        </a:p>
                        <a:p>
                          <a:pPr marL="0" marR="0" algn="ctr">
                            <a:spcBef>
                              <a:spcPts val="0"/>
                            </a:spcBef>
                            <a:spcAft>
                              <a:spcPts val="0"/>
                            </a:spcAft>
                          </a:pPr>
                          <a:r>
                            <a:rPr lang="en-US" sz="1000" b="1" dirty="0" smtClean="0">
                              <a:effectLst/>
                              <a:latin typeface="Times New Roman" charset="0"/>
                              <a:ea typeface="Times New Roman" charset="0"/>
                            </a:rPr>
                            <a:t>{</a:t>
                          </a:r>
                          <a:endParaRPr lang="en-US" sz="10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dirty="0" smtClean="0">
                              <a:effectLst/>
                            </a:rPr>
                            <a:t>Estimated Probability</a:t>
                          </a:r>
                          <a:endParaRPr lang="en-US" sz="1000" baseline="0" dirty="0" smtClean="0">
                            <a:effectLst/>
                          </a:endParaRPr>
                        </a:p>
                        <a:p>
                          <a:pPr marL="0" marR="0" algn="ctr">
                            <a:spcBef>
                              <a:spcPts val="0"/>
                            </a:spcBef>
                            <a:spcAft>
                              <a:spcPts val="0"/>
                            </a:spcAft>
                          </a:pPr>
                          <a:r>
                            <a:rPr lang="en-US" sz="1000" dirty="0" smtClean="0">
                              <a:effectLst/>
                            </a:rPr>
                            <a:t>by Kent Method</a:t>
                          </a:r>
                          <a:endParaRPr lang="en-US" sz="10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dirty="0" smtClean="0">
                              <a:effectLst/>
                            </a:rPr>
                            <a:t>Estimated probability by Direct</a:t>
                          </a:r>
                          <a:r>
                            <a:rPr lang="en-US" sz="1000" baseline="0" dirty="0" smtClean="0">
                              <a:effectLst/>
                            </a:rPr>
                            <a:t> Question</a:t>
                          </a:r>
                          <a:endParaRPr lang="en-US" sz="1000" b="1" dirty="0">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dirty="0" smtClean="0">
                              <a:effectLst/>
                              <a:latin typeface="Times New Roman" charset="0"/>
                              <a:ea typeface="Times New Roman" charset="0"/>
                            </a:rPr>
                            <a:t>The accurate probability by joint evidences (using Bayes)</a:t>
                          </a:r>
                          <a:endParaRPr lang="en-US" sz="1000" b="1" dirty="0">
                            <a:effectLst/>
                            <a:latin typeface="Times New Roman" charset="0"/>
                            <a:ea typeface="Times New Roman" charset="0"/>
                          </a:endParaRPr>
                        </a:p>
                      </a:txBody>
                      <a:tcPr marL="0" marR="0" marT="0" marB="0"/>
                    </a:tc>
                  </a:tr>
                  <a:tr h="457200">
                    <a:tc>
                      <a:txBody>
                        <a:bodyPr/>
                        <a:lstStyle/>
                        <a:p>
                          <a:pPr marL="0" marR="0" algn="l">
                            <a:spcBef>
                              <a:spcPts val="0"/>
                            </a:spcBef>
                            <a:spcAft>
                              <a:spcPts val="0"/>
                            </a:spcAft>
                          </a:pPr>
                          <a:endParaRPr lang="en-US" sz="10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dirty="0" smtClean="0">
                              <a:effectLst/>
                              <a:latin typeface="Times New Roman" charset="0"/>
                              <a:ea typeface="Times New Roman" charset="0"/>
                              <a:cs typeface="Times New Roman" charset="0"/>
                            </a:rPr>
                            <a:t>P(</a:t>
                          </a:r>
                          <a:r>
                            <a:rPr lang="en-US" sz="1000" b="1" dirty="0" err="1" smtClean="0">
                              <a:effectLst/>
                              <a:latin typeface="Times New Roman" charset="0"/>
                              <a:ea typeface="Times New Roman" charset="0"/>
                              <a:cs typeface="Times New Roman" charset="0"/>
                            </a:rPr>
                            <a:t>R</a:t>
                          </a:r>
                          <a:r>
                            <a:rPr lang="en-US" sz="1000" b="1" baseline="0" dirty="0" err="1" smtClean="0">
                              <a:effectLst/>
                              <a:latin typeface="Times New Roman" charset="0"/>
                              <a:ea typeface="Times New Roman" charset="0"/>
                              <a:cs typeface="Times New Roman" charset="0"/>
                            </a:rPr>
                            <a:t>|</a:t>
                          </a:r>
                          <a:r>
                            <a:rPr lang="en-US" sz="1000" b="1" dirty="0" err="1" smtClean="0">
                              <a:effectLst/>
                              <a:latin typeface="Times New Roman" charset="0"/>
                              <a:ea typeface="Times New Roman" charset="0"/>
                              <a:cs typeface="Times New Roman" charset="0"/>
                            </a:rPr>
                            <a:t>K</a:t>
                          </a:r>
                          <a:r>
                            <a:rPr lang="en-US" sz="1000" b="1" baseline="-25000" dirty="0" err="1" smtClean="0">
                              <a:effectLst/>
                              <a:latin typeface="Times New Roman" charset="0"/>
                              <a:ea typeface="Times New Roman" charset="0"/>
                              <a:cs typeface="Times New Roman" charset="0"/>
                            </a:rPr>
                            <a:t>c</a:t>
                          </a:r>
                          <a:r>
                            <a:rPr lang="en-US" sz="1000" b="1" dirty="0" smtClean="0">
                              <a:effectLst/>
                              <a:latin typeface="Times New Roman" charset="0"/>
                              <a:ea typeface="Times New Roman" charset="0"/>
                              <a:cs typeface="Times New Roman" charset="0"/>
                            </a:rPr>
                            <a:t>)</a:t>
                          </a:r>
                          <a:endParaRPr lang="en-US" sz="1000" b="1" dirty="0">
                            <a:effectLst/>
                            <a:latin typeface="Times New Roman" charset="0"/>
                            <a:ea typeface="Times New Roman" charset="0"/>
                            <a:cs typeface="Times New Roman" charset="0"/>
                          </a:endParaRPr>
                        </a:p>
                      </a:txBody>
                      <a:tcPr marL="0" marR="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effectLst/>
                              <a:latin typeface="Times New Roman" charset="0"/>
                              <a:ea typeface="Times New Roman" charset="0"/>
                              <a:cs typeface="Times New Roman" charset="0"/>
                            </a:rPr>
                            <a:t>P(</a:t>
                          </a:r>
                          <a:r>
                            <a:rPr lang="en-US" sz="1000" b="1" dirty="0" err="1" smtClean="0">
                              <a:effectLst/>
                              <a:latin typeface="Times New Roman" charset="0"/>
                              <a:ea typeface="Times New Roman" charset="0"/>
                              <a:cs typeface="Times New Roman" charset="0"/>
                            </a:rPr>
                            <a:t>R</a:t>
                          </a:r>
                          <a:r>
                            <a:rPr lang="en-US" sz="1000" b="1" baseline="0" dirty="0" err="1" smtClean="0">
                              <a:effectLst/>
                              <a:latin typeface="Times New Roman" charset="0"/>
                              <a:ea typeface="Times New Roman" charset="0"/>
                              <a:cs typeface="Times New Roman" charset="0"/>
                            </a:rPr>
                            <a:t>|</a:t>
                          </a:r>
                          <a:r>
                            <a:rPr lang="en-US" sz="1000" b="1" dirty="0" err="1" smtClean="0">
                              <a:effectLst/>
                              <a:latin typeface="Times New Roman" charset="0"/>
                              <a:ea typeface="Times New Roman" charset="0"/>
                              <a:cs typeface="Times New Roman" charset="0"/>
                            </a:rPr>
                            <a:t>K</a:t>
                          </a:r>
                          <a:r>
                            <a:rPr lang="en-US" sz="1000" b="1" baseline="-25000" dirty="0" err="1" smtClean="0">
                              <a:effectLst/>
                              <a:latin typeface="Times New Roman" charset="0"/>
                              <a:ea typeface="Times New Roman" charset="0"/>
                              <a:cs typeface="Times New Roman" charset="0"/>
                            </a:rPr>
                            <a:t>c</a:t>
                          </a:r>
                          <a:r>
                            <a:rPr lang="en-US" sz="1000" b="1" dirty="0" smtClean="0">
                              <a:effectLst/>
                              <a:latin typeface="Times New Roman" charset="0"/>
                              <a:ea typeface="Times New Roman" charset="0"/>
                              <a:cs typeface="Times New Roman" charset="0"/>
                            </a:rPr>
                            <a:t>)</a:t>
                          </a: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effectLst/>
                              <a:latin typeface="Times New Roman" charset="0"/>
                              <a:ea typeface="Times New Roman" charset="0"/>
                              <a:cs typeface="Times New Roman" charset="0"/>
                            </a:rPr>
                            <a:t>P(</a:t>
                          </a:r>
                          <a:r>
                            <a:rPr lang="en-US" sz="1000" b="1" dirty="0" err="1" smtClean="0">
                              <a:effectLst/>
                              <a:latin typeface="Times New Roman" charset="0"/>
                              <a:ea typeface="Times New Roman" charset="0"/>
                              <a:cs typeface="Times New Roman" charset="0"/>
                            </a:rPr>
                            <a:t>R</a:t>
                          </a:r>
                          <a:r>
                            <a:rPr lang="en-US" sz="1000" b="1" baseline="0" dirty="0" err="1" smtClean="0">
                              <a:effectLst/>
                              <a:latin typeface="Times New Roman" charset="0"/>
                              <a:ea typeface="Times New Roman" charset="0"/>
                              <a:cs typeface="Times New Roman" charset="0"/>
                            </a:rPr>
                            <a:t>|</a:t>
                          </a:r>
                          <a:r>
                            <a:rPr lang="en-US" sz="1000" b="1" dirty="0" err="1" smtClean="0">
                              <a:effectLst/>
                              <a:latin typeface="Times New Roman" charset="0"/>
                              <a:ea typeface="Times New Roman" charset="0"/>
                              <a:cs typeface="Times New Roman" charset="0"/>
                            </a:rPr>
                            <a:t>K</a:t>
                          </a:r>
                          <a:r>
                            <a:rPr lang="en-US" sz="1000" b="1" baseline="-25000" dirty="0" err="1" smtClean="0">
                              <a:effectLst/>
                              <a:latin typeface="Times New Roman" charset="0"/>
                              <a:ea typeface="Times New Roman" charset="0"/>
                              <a:cs typeface="Times New Roman" charset="0"/>
                            </a:rPr>
                            <a:t>c</a:t>
                          </a:r>
                          <a:r>
                            <a:rPr lang="en-US" sz="1000" b="1" dirty="0" smtClean="0">
                              <a:effectLst/>
                              <a:latin typeface="Times New Roman" charset="0"/>
                              <a:ea typeface="Times New Roman" charset="0"/>
                              <a:cs typeface="Times New Roman" charset="0"/>
                            </a:rPr>
                            <a:t>)</a:t>
                          </a:r>
                        </a:p>
                      </a:txBody>
                      <a:tcPr marL="0" marR="0" marT="0" marB="0" anchor="ctr"/>
                    </a:tc>
                    <a:tc>
                      <a:txBody>
                        <a:bodyPr/>
                        <a:lstStyle/>
                        <a:p>
                          <a:r>
                            <a:rPr lang="en-US" sz="1000" dirty="0" smtClean="0"/>
                            <a:t>P(</a:t>
                          </a:r>
                          <a:r>
                            <a:rPr lang="en-US" sz="1000" dirty="0" err="1" smtClean="0"/>
                            <a:t>K</a:t>
                          </a:r>
                          <a:r>
                            <a:rPr lang="en-US" sz="1000" baseline="-25000" dirty="0" err="1" smtClean="0"/>
                            <a:t>c</a:t>
                          </a:r>
                          <a:r>
                            <a:rPr lang="en-US" sz="1000" dirty="0" err="1" smtClean="0"/>
                            <a:t>|OQ</a:t>
                          </a:r>
                          <a:r>
                            <a:rPr lang="en-US" sz="1000" dirty="0" smtClean="0"/>
                            <a:t>)</a:t>
                          </a: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P(</a:t>
                          </a:r>
                          <a:r>
                            <a:rPr lang="en-US" sz="1000" dirty="0" err="1" smtClean="0"/>
                            <a:t>K</a:t>
                          </a:r>
                          <a:r>
                            <a:rPr lang="en-US" sz="1000" baseline="-25000" dirty="0" err="1" smtClean="0"/>
                            <a:t>c</a:t>
                          </a:r>
                          <a:r>
                            <a:rPr lang="en-US" sz="1000" dirty="0" err="1" smtClean="0"/>
                            <a:t>|DQ</a:t>
                          </a:r>
                          <a:r>
                            <a:rPr lang="en-US" sz="1000" dirty="0" smtClean="0"/>
                            <a:t>)</a:t>
                          </a:r>
                        </a:p>
                      </a:txBody>
                      <a:tcPr marL="0" marR="0" marT="0" marB="0" anchor="ct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1000" b="1" baseline="0" dirty="0" smtClean="0">
                              <a:effectLst/>
                              <a:latin typeface="Times New Roman" charset="0"/>
                              <a:ea typeface="Times New Roman" charset="0"/>
                            </a:rPr>
                            <a:t>P(</a:t>
                          </a:r>
                          <a:r>
                            <a:rPr lang="en-US" sz="1000" b="1" baseline="0" dirty="0" err="1" smtClean="0">
                              <a:effectLst/>
                              <a:latin typeface="Times New Roman" charset="0"/>
                              <a:ea typeface="Times New Roman" charset="0"/>
                            </a:rPr>
                            <a:t>K</a:t>
                          </a:r>
                          <a:r>
                            <a:rPr lang="en-US" sz="1000" b="1" baseline="-25000" dirty="0" err="1" smtClean="0">
                              <a:effectLst/>
                              <a:latin typeface="Times New Roman" charset="0"/>
                              <a:ea typeface="Times New Roman" charset="0"/>
                            </a:rPr>
                            <a:t>c</a:t>
                          </a:r>
                          <a:r>
                            <a:rPr lang="en-US" sz="1000" b="1" baseline="0" dirty="0" err="1" smtClean="0">
                              <a:effectLst/>
                              <a:latin typeface="Times New Roman" charset="0"/>
                              <a:ea typeface="Times New Roman" charset="0"/>
                            </a:rPr>
                            <a:t>|R</a:t>
                          </a:r>
                          <a:r>
                            <a:rPr lang="en-US" sz="1000" b="1" baseline="0" dirty="0" smtClean="0">
                              <a:effectLst/>
                              <a:latin typeface="Times New Roman" charset="0"/>
                              <a:ea typeface="Times New Roman" charset="0"/>
                            </a:rPr>
                            <a:t>)</a:t>
                          </a:r>
                        </a:p>
                        <a:p>
                          <a:pPr marL="0" marR="0" indent="0" algn="l" defTabSz="457200" rtl="1" eaLnBrk="1" fontAlgn="auto" latinLnBrk="0" hangingPunct="1">
                            <a:lnSpc>
                              <a:spcPct val="100000"/>
                            </a:lnSpc>
                            <a:spcBef>
                              <a:spcPts val="0"/>
                            </a:spcBef>
                            <a:spcAft>
                              <a:spcPts val="0"/>
                            </a:spcAft>
                            <a:buClrTx/>
                            <a:buSzTx/>
                            <a:buFontTx/>
                            <a:buNone/>
                            <a:tabLst/>
                            <a:defRPr/>
                          </a:pPr>
                          <a:r>
                            <a:rPr lang="en-US" sz="1000" b="1" dirty="0" smtClean="0">
                              <a:effectLst/>
                              <a:latin typeface="Times New Roman" charset="0"/>
                              <a:ea typeface="Times New Roman" charset="0"/>
                            </a:rPr>
                            <a:t>P(K</a:t>
                          </a:r>
                          <a:r>
                            <a:rPr lang="en-US" sz="1000" b="1" baseline="-25000" dirty="0" smtClean="0">
                              <a:effectLst/>
                              <a:latin typeface="Times New Roman" charset="0"/>
                              <a:ea typeface="Times New Roman" charset="0"/>
                            </a:rPr>
                            <a:t>c</a:t>
                          </a:r>
                          <a:r>
                            <a:rPr lang="en-US" sz="1000" b="1" dirty="0" smtClean="0">
                              <a:effectLst/>
                              <a:latin typeface="Times New Roman" charset="0"/>
                              <a:ea typeface="Times New Roman" charset="0"/>
                            </a:rPr>
                            <a:t>|(</a:t>
                          </a:r>
                          <a:r>
                            <a:rPr lang="en-US" sz="1000" b="1" dirty="0" err="1" smtClean="0">
                              <a:effectLst/>
                              <a:latin typeface="Times New Roman" charset="0"/>
                              <a:ea typeface="Times New Roman" charset="0"/>
                            </a:rPr>
                            <a:t>r</a:t>
                          </a:r>
                          <a:r>
                            <a:rPr lang="en-US" sz="1000" b="1" baseline="-25000" dirty="0" err="1" smtClean="0">
                              <a:effectLst/>
                              <a:latin typeface="Times New Roman" charset="0"/>
                              <a:ea typeface="Times New Roman" charset="0"/>
                            </a:rPr>
                            <a:t>OQ</a:t>
                          </a:r>
                          <a:r>
                            <a:rPr lang="en-US" sz="1000" b="1" baseline="-25000" dirty="0" smtClean="0">
                              <a:effectLst/>
                              <a:latin typeface="Times New Roman" charset="0"/>
                              <a:ea typeface="Times New Roman" charset="0"/>
                            </a:rPr>
                            <a:t>,</a:t>
                          </a:r>
                          <a:r>
                            <a:rPr lang="en-US" sz="1000" b="1" dirty="0" smtClean="0">
                              <a:effectLst/>
                              <a:latin typeface="Times New Roman" charset="0"/>
                              <a:ea typeface="Times New Roman" charset="0"/>
                            </a:rPr>
                            <a:t> </a:t>
                          </a:r>
                          <a:r>
                            <a:rPr lang="en-US" sz="1000" b="1" dirty="0" err="1" smtClean="0">
                              <a:effectLst/>
                              <a:latin typeface="Times New Roman" charset="0"/>
                              <a:ea typeface="Times New Roman" charset="0"/>
                            </a:rPr>
                            <a:t>r</a:t>
                          </a:r>
                          <a:r>
                            <a:rPr lang="en-US" sz="1000" b="1" baseline="-25000" dirty="0" err="1" smtClean="0">
                              <a:effectLst/>
                              <a:latin typeface="Times New Roman" charset="0"/>
                              <a:ea typeface="Times New Roman" charset="0"/>
                            </a:rPr>
                            <a:t>DQ</a:t>
                          </a:r>
                          <a:r>
                            <a:rPr lang="en-US" sz="1000" b="1" baseline="0" dirty="0" smtClean="0">
                              <a:effectLst/>
                              <a:latin typeface="Times New Roman" charset="0"/>
                              <a:ea typeface="Times New Roman" charset="0"/>
                            </a:rPr>
                            <a:t>))</a:t>
                          </a:r>
                        </a:p>
                      </a:txBody>
                      <a:tcPr marL="0" marR="0" marT="0" marB="0" anchor="ctr"/>
                    </a:tc>
                  </a:tr>
                  <a:tr h="277071">
                    <a:tc>
                      <a:txBody>
                        <a:bodyPr/>
                        <a:lstStyle/>
                        <a:p>
                          <a:pPr marL="0" marR="0" algn="l">
                            <a:spcBef>
                              <a:spcPts val="0"/>
                            </a:spcBef>
                            <a:spcAft>
                              <a:spcPts val="0"/>
                            </a:spcAft>
                          </a:pPr>
                          <a:r>
                            <a:rPr lang="en-US" sz="1000" b="1" dirty="0" smtClean="0">
                              <a:effectLst/>
                              <a:latin typeface="Times New Roman" charset="0"/>
                              <a:ea typeface="Times New Roman" charset="0"/>
                            </a:rPr>
                            <a:t>C1</a:t>
                          </a:r>
                          <a:endParaRPr lang="en-US" sz="10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0.9</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0.9</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0.9</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effectLst/>
                              <a:latin typeface="Times New Roman" charset="0"/>
                              <a:ea typeface="Times New Roman" charset="0"/>
                              <a:cs typeface="Times New Roman" charset="0"/>
                            </a:rPr>
                            <a:t>0.9</a:t>
                          </a:r>
                          <a:endParaRPr lang="en-US" sz="1000" dirty="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effectLst/>
                              <a:latin typeface="Times New Roman" charset="0"/>
                              <a:ea typeface="Times New Roman" charset="0"/>
                              <a:cs typeface="Times New Roman" charset="0"/>
                            </a:rPr>
                            <a:t>0.9</a:t>
                          </a:r>
                          <a:endParaRPr lang="en-US" sz="1000" dirty="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effectLst/>
                              <a:latin typeface="Times New Roman" charset="0"/>
                              <a:ea typeface="Times New Roman" charset="0"/>
                              <a:cs typeface="Times New Roman" charset="0"/>
                            </a:rPr>
                            <a:t>1</a:t>
                          </a:r>
                          <a:endParaRPr lang="en-US" sz="1000" dirty="0">
                            <a:effectLst/>
                            <a:latin typeface="Times New Roman" charset="0"/>
                            <a:ea typeface="Times New Roman" charset="0"/>
                            <a:cs typeface="Times New Roman" charset="0"/>
                          </a:endParaRPr>
                        </a:p>
                      </a:txBody>
                      <a:tcPr marL="0" marR="0" marT="0" marB="0" anchor="ctr"/>
                    </a:tc>
                  </a:tr>
                  <a:tr h="277071">
                    <a:tc>
                      <a:txBody>
                        <a:bodyPr/>
                        <a:lstStyle/>
                        <a:p>
                          <a:pPr marL="0" marR="0" algn="l">
                            <a:spcBef>
                              <a:spcPts val="0"/>
                            </a:spcBef>
                            <a:spcAft>
                              <a:spcPts val="0"/>
                            </a:spcAft>
                          </a:pPr>
                          <a:r>
                            <a:rPr lang="en-US" sz="1000" b="1" dirty="0" smtClean="0">
                              <a:effectLst/>
                              <a:latin typeface="Times New Roman" charset="0"/>
                              <a:ea typeface="Times New Roman" charset="0"/>
                            </a:rPr>
                            <a:t>C2</a:t>
                          </a:r>
                          <a:endParaRPr lang="en-US" sz="10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0.09</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0.5</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0.45</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0.5</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0.9</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pPr algn="ctr" fontAlgn="b"/>
                          <a:r>
                            <a:rPr lang="en-US" sz="1000" b="0" i="0" u="none" strike="noStrike" smtClean="0">
                              <a:solidFill>
                                <a:schemeClr val="tx1"/>
                              </a:solidFill>
                              <a:effectLst/>
                              <a:latin typeface="Times New Roman" charset="0"/>
                              <a:ea typeface="Times New Roman" charset="0"/>
                              <a:cs typeface="Times New Roman" charset="0"/>
                            </a:rPr>
                            <a:t>0.91</a:t>
                          </a:r>
                          <a:endParaRPr lang="en-US" sz="1000" b="0" i="0" u="none" strike="noStrike" dirty="0">
                            <a:solidFill>
                              <a:schemeClr val="tx1"/>
                            </a:solidFill>
                            <a:effectLst/>
                            <a:latin typeface="Times New Roman" charset="0"/>
                            <a:ea typeface="Times New Roman" charset="0"/>
                            <a:cs typeface="Times New Roman" charset="0"/>
                          </a:endParaRPr>
                        </a:p>
                      </a:txBody>
                      <a:tcPr marL="12700" marR="12700" marT="12700" marB="0" anchor="ctr"/>
                    </a:tc>
                  </a:tr>
                  <a:tr h="277071">
                    <a:tc>
                      <a:txBody>
                        <a:bodyPr/>
                        <a:lstStyle/>
                        <a:p>
                          <a:pPr marL="0" marR="0" algn="l">
                            <a:spcBef>
                              <a:spcPts val="0"/>
                            </a:spcBef>
                            <a:spcAft>
                              <a:spcPts val="0"/>
                            </a:spcAft>
                          </a:pPr>
                          <a:r>
                            <a:rPr lang="en-US" sz="1000" b="1" dirty="0" smtClean="0">
                              <a:effectLst/>
                              <a:latin typeface="Times New Roman" charset="0"/>
                              <a:ea typeface="Times New Roman" charset="0"/>
                            </a:rPr>
                            <a:t>C3</a:t>
                          </a:r>
                          <a:endParaRPr lang="en-US" sz="1000" b="1" dirty="0">
                            <a:effectLst/>
                            <a:latin typeface="Times New Roman" charset="0"/>
                            <a:ea typeface="Times New Roman" charset="0"/>
                          </a:endParaRPr>
                        </a:p>
                      </a:txBody>
                      <a:tcPr marL="0" marR="0" marT="0" marB="0"/>
                    </a:tc>
                    <a:tc>
                      <a:txBody>
                        <a:bodyPr/>
                        <a:lstStyle/>
                        <a:p>
                          <a:pPr marL="0" marR="0" algn="ctr" defTabSz="457200" rtl="0" eaLnBrk="1" latinLnBrk="0" hangingPunct="1">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0.7</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defTabSz="457200" rtl="0" eaLnBrk="1" latinLnBrk="0" hangingPunct="1">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0.1</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defTabSz="457200" rtl="0" eaLnBrk="1" latinLnBrk="0" hangingPunct="1">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0.07</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defTabSz="457200" rtl="0" eaLnBrk="1" latinLnBrk="0" hangingPunct="1">
                            <a:spcBef>
                              <a:spcPts val="0"/>
                            </a:spcBef>
                            <a:spcAft>
                              <a:spcPts val="0"/>
                            </a:spcAft>
                          </a:pPr>
                          <a:r>
                            <a:rPr lang="en-US" sz="1000" dirty="0" smtClean="0">
                              <a:solidFill>
                                <a:schemeClr val="tx1"/>
                              </a:solidFill>
                              <a:effectLst/>
                              <a:latin typeface="Times New Roman" charset="0"/>
                              <a:ea typeface="Times New Roman" charset="0"/>
                              <a:cs typeface="Times New Roman" charset="0"/>
                            </a:rPr>
                            <a:t>0.7</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0.1</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0.26</a:t>
                          </a:r>
                          <a:endParaRPr lang="en-US" sz="1000" dirty="0">
                            <a:solidFill>
                              <a:schemeClr val="tx1"/>
                            </a:solidFill>
                            <a:effectLst/>
                            <a:latin typeface="Times New Roman" charset="0"/>
                            <a:ea typeface="Times New Roman" charset="0"/>
                            <a:cs typeface="Times New Roman" charset="0"/>
                          </a:endParaRPr>
                        </a:p>
                      </a:txBody>
                      <a:tcPr marL="0" marR="0" marT="0" marB="0" anchor="ctr"/>
                    </a:tc>
                  </a:tr>
                  <a:tr h="277071">
                    <a:tc>
                      <a:txBody>
                        <a:bodyPr/>
                        <a:lstStyle/>
                        <a:p>
                          <a:pPr marL="0" marR="0" algn="l">
                            <a:spcBef>
                              <a:spcPts val="0"/>
                            </a:spcBef>
                            <a:spcAft>
                              <a:spcPts val="0"/>
                            </a:spcAft>
                          </a:pPr>
                          <a:r>
                            <a:rPr lang="en-US" sz="1000" b="1" dirty="0" smtClean="0">
                              <a:effectLst/>
                              <a:latin typeface="Times New Roman" charset="0"/>
                              <a:ea typeface="Times New Roman" charset="0"/>
                            </a:rPr>
                            <a:t>C4</a:t>
                          </a:r>
                          <a:endParaRPr lang="en-US" sz="10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0.25</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0.1</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0.05</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endParaRPr lang="en-US"/>
                        </a:p>
                      </a:txBody>
                      <a:tcPr marL="0" marR="0" marT="0" marB="0" anchor="ctr">
                        <a:blipFill rotWithShape="0">
                          <a:blip r:embed="rId3"/>
                          <a:stretch>
                            <a:fillRect l="-352747" t="-931111" r="-268132" b="-8889"/>
                          </a:stretch>
                        </a:blipFill>
                      </a:tcP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0.1</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endParaRPr lang="en-US"/>
                        </a:p>
                      </a:txBody>
                      <a:tcPr marL="0" marR="0" marT="0" marB="0" anchor="ctr">
                        <a:blipFill rotWithShape="0">
                          <a:blip r:embed="rId3"/>
                          <a:stretch>
                            <a:fillRect l="-386567" t="-931111" r="-2985" b="-8889"/>
                          </a:stretch>
                        </a:blipFill>
                      </a:tcPr>
                    </a:tc>
                  </a:tr>
                </a:tbl>
              </a:graphicData>
            </a:graphic>
          </p:graphicFrame>
        </mc:Fallback>
      </mc:AlternateContent>
      <p:cxnSp>
        <p:nvCxnSpPr>
          <p:cNvPr id="37" name="Straight Connector 36"/>
          <p:cNvCxnSpPr>
            <a:endCxn id="9" idx="1"/>
          </p:cNvCxnSpPr>
          <p:nvPr/>
        </p:nvCxnSpPr>
        <p:spPr>
          <a:xfrm>
            <a:off x="2120644" y="1285947"/>
            <a:ext cx="425314" cy="506000"/>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19" idx="7"/>
          </p:cNvCxnSpPr>
          <p:nvPr/>
        </p:nvCxnSpPr>
        <p:spPr>
          <a:xfrm flipH="1">
            <a:off x="2066609" y="2036622"/>
            <a:ext cx="558391" cy="453529"/>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4135720" y="5173704"/>
            <a:ext cx="4834960" cy="1182646"/>
            <a:chOff x="2142419" y="5456614"/>
            <a:chExt cx="5011234" cy="1182646"/>
          </a:xfrm>
        </p:grpSpPr>
        <mc:AlternateContent xmlns:mc="http://schemas.openxmlformats.org/markup-compatibility/2006" xmlns:a14="http://schemas.microsoft.com/office/drawing/2010/main">
          <mc:Choice Requires="a14">
            <p:sp>
              <p:nvSpPr>
                <p:cNvPr id="36" name="Rectangle 35"/>
                <p:cNvSpPr/>
                <p:nvPr/>
              </p:nvSpPr>
              <p:spPr>
                <a:xfrm>
                  <a:off x="2587048" y="6102766"/>
                  <a:ext cx="3850832" cy="536494"/>
                </a:xfrm>
                <a:prstGeom prst="rect">
                  <a:avLst/>
                </a:prstGeom>
              </p:spPr>
              <p:txBody>
                <a:bodyPr wrap="none">
                  <a:spAutoFit/>
                </a:bodyPr>
                <a:lstStyle/>
                <a:p>
                  <a:pPr algn="r" rtl="1"/>
                  <a:r>
                    <a:rPr lang="en-US" sz="1600" smtClean="0">
                      <a:latin typeface="Times New Roman" charset="0"/>
                      <a:ea typeface="Times New Roman" charset="0"/>
                    </a:rPr>
                    <a:t>P(</a:t>
                  </a:r>
                  <a:r>
                    <a:rPr lang="en-US" sz="1600" err="1" smtClean="0">
                      <a:latin typeface="Times New Roman" charset="0"/>
                      <a:ea typeface="Times New Roman" charset="0"/>
                    </a:rPr>
                    <a:t>K</a:t>
                  </a:r>
                  <a:r>
                    <a:rPr lang="en-US" sz="1600" baseline="-25000" err="1" smtClean="0">
                      <a:effectLst/>
                      <a:latin typeface="Times New Roman" charset="0"/>
                      <a:ea typeface="Times New Roman" charset="0"/>
                    </a:rPr>
                    <a:t>c</a:t>
                  </a:r>
                  <a:r>
                    <a:rPr lang="en-US" sz="1600" err="1" smtClean="0">
                      <a:effectLst/>
                      <a:latin typeface="Times New Roman" charset="0"/>
                      <a:ea typeface="Times New Roman" charset="0"/>
                    </a:rPr>
                    <a:t>|R</a:t>
                  </a:r>
                  <a:r>
                    <a:rPr lang="en-US" sz="1600">
                      <a:effectLst/>
                      <a:latin typeface="Times New Roman" charset="0"/>
                      <a:ea typeface="Times New Roman" charset="0"/>
                    </a:rPr>
                    <a:t>) =</a:t>
                  </a:r>
                  <a14:m>
                    <m:oMath xmlns:m="http://schemas.openxmlformats.org/officeDocument/2006/math">
                      <m:r>
                        <a:rPr lang="en-US" sz="1600" b="0" i="0">
                          <a:effectLst/>
                          <a:latin typeface="Cambria Math" charset="0"/>
                          <a:ea typeface="Times New Roman" charset="0"/>
                          <a:cs typeface="Times New Roman" charset="0"/>
                        </a:rPr>
                        <m:t> </m:t>
                      </m:r>
                      <m:f>
                        <m:fPr>
                          <m:ctrlPr>
                            <a:rPr lang="en-US" sz="1600" i="1">
                              <a:effectLst/>
                              <a:latin typeface="Cambria Math" panose="02040503050406030204" pitchFamily="18" charset="0"/>
                            </a:rPr>
                          </m:ctrlPr>
                        </m:fPr>
                        <m:num>
                          <m:r>
                            <m:rPr>
                              <m:sty m:val="p"/>
                            </m:rPr>
                            <a:rPr lang="en-US" sz="1600" b="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rPr>
                              </m:ctrlPr>
                            </m:dPr>
                            <m:e>
                              <m:r>
                                <m:rPr>
                                  <m:sty m:val="p"/>
                                </m:rPr>
                                <a:rPr lang="en-US" sz="1600" b="0" i="0">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rPr>
                                  </m:ctrlPr>
                                </m:sSubPr>
                                <m:e>
                                  <m:r>
                                    <m:rPr>
                                      <m:sty m:val="p"/>
                                    </m:rPr>
                                    <a:rPr lang="en-US" sz="1600" b="0" i="0">
                                      <a:solidFill>
                                        <a:srgbClr val="000000"/>
                                      </a:solidFill>
                                      <a:latin typeface="Cambria Math" charset="0"/>
                                      <a:ea typeface="Times New Roman" charset="0"/>
                                      <a:cs typeface="Times New Roman" charset="0"/>
                                    </a:rPr>
                                    <m:t>K</m:t>
                                  </m:r>
                                </m:e>
                                <m:sub>
                                  <m:r>
                                    <m:rPr>
                                      <m:sty m:val="p"/>
                                    </m:rPr>
                                    <a:rPr lang="en-US" sz="1600" b="0" i="0">
                                      <a:solidFill>
                                        <a:srgbClr val="000000"/>
                                      </a:solidFill>
                                      <a:latin typeface="Cambria Math" charset="0"/>
                                      <a:ea typeface="Times New Roman" charset="0"/>
                                      <a:cs typeface="Times New Roman" charset="0"/>
                                    </a:rPr>
                                    <m:t>c</m:t>
                                  </m:r>
                                </m:sub>
                              </m:sSub>
                            </m:e>
                          </m:d>
                          <m:r>
                            <a:rPr lang="en-US" sz="1600" b="0" i="0">
                              <a:solidFill>
                                <a:srgbClr val="000000"/>
                              </a:solidFill>
                              <a:latin typeface="Cambria Math" charset="0"/>
                              <a:ea typeface="Times New Roman" charset="0"/>
                              <a:cs typeface="Times New Roman" charset="0"/>
                            </a:rPr>
                            <m:t>∗ </m:t>
                          </m:r>
                          <m:r>
                            <m:rPr>
                              <m:sty m:val="p"/>
                            </m:rPr>
                            <a:rPr lang="en-US" sz="1600" b="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m:rPr>
                                      <m:sty m:val="p"/>
                                    </m:rPr>
                                    <a:rPr lang="en-US" sz="1600" b="0" i="0">
                                      <a:solidFill>
                                        <a:srgbClr val="000000"/>
                                      </a:solidFill>
                                      <a:latin typeface="Cambria Math" charset="0"/>
                                      <a:ea typeface="Times New Roman" charset="0"/>
                                      <a:cs typeface="Times New Roman" charset="0"/>
                                    </a:rPr>
                                    <m:t>K</m:t>
                                  </m:r>
                                </m:e>
                                <m:sub>
                                  <m:r>
                                    <m:rPr>
                                      <m:sty m:val="p"/>
                                    </m:rPr>
                                    <a:rPr lang="en-US" sz="1600" b="0" i="0">
                                      <a:solidFill>
                                        <a:srgbClr val="000000"/>
                                      </a:solidFill>
                                      <a:latin typeface="Cambria Math" charset="0"/>
                                      <a:ea typeface="Times New Roman" charset="0"/>
                                      <a:cs typeface="Times New Roman" charset="0"/>
                                    </a:rPr>
                                    <m:t>c</m:t>
                                  </m:r>
                                </m:sub>
                              </m:sSub>
                            </m:e>
                          </m:d>
                        </m:num>
                        <m:den>
                          <m:r>
                            <m:rPr>
                              <m:sty m:val="p"/>
                            </m:rPr>
                            <a:rPr lang="en-US" sz="1600" b="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rPr>
                              </m:ctrlPr>
                            </m:dPr>
                            <m:e>
                              <m:r>
                                <m:rPr>
                                  <m:sty m:val="p"/>
                                </m:rPr>
                                <a:rPr lang="en-US" sz="1600" b="0" i="0">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rPr>
                                  </m:ctrlPr>
                                </m:sSubPr>
                                <m:e>
                                  <m:r>
                                    <m:rPr>
                                      <m:sty m:val="p"/>
                                    </m:rPr>
                                    <a:rPr lang="en-US" sz="1600" b="0" i="0">
                                      <a:solidFill>
                                        <a:srgbClr val="000000"/>
                                      </a:solidFill>
                                      <a:latin typeface="Cambria Math" charset="0"/>
                                      <a:ea typeface="Times New Roman" charset="0"/>
                                      <a:cs typeface="Times New Roman" charset="0"/>
                                    </a:rPr>
                                    <m:t>K</m:t>
                                  </m:r>
                                </m:e>
                                <m:sub>
                                  <m:r>
                                    <m:rPr>
                                      <m:sty m:val="p"/>
                                    </m:rPr>
                                    <a:rPr lang="en-US" sz="1600" b="0" i="0">
                                      <a:solidFill>
                                        <a:srgbClr val="000000"/>
                                      </a:solidFill>
                                      <a:latin typeface="Cambria Math" charset="0"/>
                                      <a:ea typeface="Times New Roman" charset="0"/>
                                      <a:cs typeface="Times New Roman" charset="0"/>
                                    </a:rPr>
                                    <m:t>c</m:t>
                                  </m:r>
                                </m:sub>
                              </m:sSub>
                            </m:e>
                          </m:d>
                          <m:r>
                            <a:rPr lang="en-US" sz="1600" b="0" i="0">
                              <a:solidFill>
                                <a:srgbClr val="000000"/>
                              </a:solidFill>
                              <a:latin typeface="Cambria Math" charset="0"/>
                              <a:ea typeface="Times New Roman" charset="0"/>
                              <a:cs typeface="Times New Roman" charset="0"/>
                            </a:rPr>
                            <m:t>∗ </m:t>
                          </m:r>
                          <m:r>
                            <m:rPr>
                              <m:sty m:val="p"/>
                            </m:rPr>
                            <a:rPr lang="en-US" sz="1600" b="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m:rPr>
                                      <m:sty m:val="p"/>
                                    </m:rPr>
                                    <a:rPr lang="en-US" sz="1600" b="0" i="0">
                                      <a:solidFill>
                                        <a:srgbClr val="000000"/>
                                      </a:solidFill>
                                      <a:latin typeface="Cambria Math" charset="0"/>
                                      <a:ea typeface="Times New Roman" charset="0"/>
                                      <a:cs typeface="Times New Roman" charset="0"/>
                                    </a:rPr>
                                    <m:t>K</m:t>
                                  </m:r>
                                </m:e>
                                <m:sub>
                                  <m:r>
                                    <m:rPr>
                                      <m:sty m:val="p"/>
                                    </m:rPr>
                                    <a:rPr lang="en-US" sz="1600" b="0" i="0">
                                      <a:solidFill>
                                        <a:srgbClr val="000000"/>
                                      </a:solidFill>
                                      <a:latin typeface="Cambria Math" charset="0"/>
                                      <a:ea typeface="Times New Roman" charset="0"/>
                                      <a:cs typeface="Times New Roman" charset="0"/>
                                    </a:rPr>
                                    <m:t>c</m:t>
                                  </m:r>
                                </m:sub>
                              </m:sSub>
                            </m:e>
                          </m:d>
                          <m:r>
                            <a:rPr lang="en-US" sz="1600" b="0" i="0">
                              <a:solidFill>
                                <a:srgbClr val="000000"/>
                              </a:solidFill>
                              <a:latin typeface="Cambria Math" charset="0"/>
                              <a:ea typeface="Times New Roman" charset="0"/>
                              <a:cs typeface="Times New Roman" charset="0"/>
                            </a:rPr>
                            <m:t>+</m:t>
                          </m:r>
                          <m:r>
                            <m:rPr>
                              <m:sty m:val="p"/>
                            </m:rPr>
                            <a:rPr lang="en-US" sz="1600" b="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rPr>
                              </m:ctrlPr>
                            </m:dPr>
                            <m:e>
                              <m:r>
                                <m:rPr>
                                  <m:sty m:val="p"/>
                                </m:rPr>
                                <a:rPr lang="en-US" sz="1600" b="0" i="0">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rPr>
                                  </m:ctrlPr>
                                </m:sSubPr>
                                <m:e>
                                  <m:r>
                                    <m:rPr>
                                      <m:sty m:val="p"/>
                                    </m:rPr>
                                    <a:rPr lang="en-US" sz="1600" b="0" i="0">
                                      <a:solidFill>
                                        <a:srgbClr val="000000"/>
                                      </a:solidFill>
                                      <a:latin typeface="Cambria Math" charset="0"/>
                                      <a:ea typeface="Times New Roman" charset="0"/>
                                      <a:cs typeface="Times New Roman" charset="0"/>
                                    </a:rPr>
                                    <m:t>N</m:t>
                                  </m:r>
                                  <m:r>
                                    <m:rPr>
                                      <m:sty m:val="p"/>
                                    </m:rPr>
                                    <a:rPr lang="en-US" sz="1600" b="0" i="0" smtClean="0">
                                      <a:solidFill>
                                        <a:srgbClr val="000000"/>
                                      </a:solidFill>
                                      <a:latin typeface="Cambria Math" charset="0"/>
                                      <a:ea typeface="Times New Roman" charset="0"/>
                                      <a:cs typeface="Times New Roman" charset="0"/>
                                    </a:rPr>
                                    <m:t>K</m:t>
                                  </m:r>
                                </m:e>
                                <m:sub>
                                  <m:r>
                                    <m:rPr>
                                      <m:sty m:val="p"/>
                                    </m:rPr>
                                    <a:rPr lang="en-US" sz="1600" b="0" i="0">
                                      <a:solidFill>
                                        <a:srgbClr val="000000"/>
                                      </a:solidFill>
                                      <a:latin typeface="Cambria Math" charset="0"/>
                                      <a:ea typeface="Times New Roman" charset="0"/>
                                      <a:cs typeface="Times New Roman" charset="0"/>
                                    </a:rPr>
                                    <m:t>c</m:t>
                                  </m:r>
                                </m:sub>
                              </m:sSub>
                            </m:e>
                          </m:d>
                          <m:r>
                            <a:rPr lang="en-US" sz="1600" b="0" i="0">
                              <a:solidFill>
                                <a:srgbClr val="000000"/>
                              </a:solidFill>
                              <a:latin typeface="Cambria Math" charset="0"/>
                              <a:ea typeface="Times New Roman" charset="0"/>
                              <a:cs typeface="Times New Roman" charset="0"/>
                            </a:rPr>
                            <m:t>∗ </m:t>
                          </m:r>
                          <m:r>
                            <m:rPr>
                              <m:sty m:val="p"/>
                            </m:rPr>
                            <a:rPr lang="en-US" sz="1600" b="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m:rPr>
                                      <m:sty m:val="p"/>
                                    </m:rPr>
                                    <a:rPr lang="en-US" sz="1600" b="0" i="0">
                                      <a:solidFill>
                                        <a:srgbClr val="000000"/>
                                      </a:solidFill>
                                      <a:latin typeface="Cambria Math" charset="0"/>
                                      <a:ea typeface="Times New Roman" charset="0"/>
                                      <a:cs typeface="Times New Roman" charset="0"/>
                                    </a:rPr>
                                    <m:t>N</m:t>
                                  </m:r>
                                  <m:r>
                                    <m:rPr>
                                      <m:sty m:val="p"/>
                                    </m:rPr>
                                    <a:rPr lang="en-US" sz="1600" b="0" i="0" smtClean="0">
                                      <a:solidFill>
                                        <a:srgbClr val="000000"/>
                                      </a:solidFill>
                                      <a:latin typeface="Cambria Math" charset="0"/>
                                      <a:ea typeface="Times New Roman" charset="0"/>
                                      <a:cs typeface="Times New Roman" charset="0"/>
                                    </a:rPr>
                                    <m:t>K</m:t>
                                  </m:r>
                                </m:e>
                                <m:sub>
                                  <m:r>
                                    <m:rPr>
                                      <m:sty m:val="p"/>
                                    </m:rPr>
                                    <a:rPr lang="en-US" sz="1600" b="0" i="0">
                                      <a:solidFill>
                                        <a:srgbClr val="000000"/>
                                      </a:solidFill>
                                      <a:latin typeface="Cambria Math" charset="0"/>
                                      <a:ea typeface="Times New Roman" charset="0"/>
                                      <a:cs typeface="Times New Roman" charset="0"/>
                                    </a:rPr>
                                    <m:t>c</m:t>
                                  </m:r>
                                </m:sub>
                              </m:sSub>
                            </m:e>
                          </m:d>
                        </m:den>
                      </m:f>
                    </m:oMath>
                  </a14:m>
                  <a:r>
                    <a:rPr lang="en-US">
                      <a:effectLst/>
                      <a:latin typeface="Times New Roman" charset="0"/>
                      <a:ea typeface="Times New Roman" charset="0"/>
                    </a:rPr>
                    <a:t> </a:t>
                  </a:r>
                  <a:endParaRPr lang="en-US"/>
                </a:p>
              </p:txBody>
            </p:sp>
          </mc:Choice>
          <mc:Fallback xmlns="">
            <p:sp>
              <p:nvSpPr>
                <p:cNvPr id="36" name="Rectangle 35"/>
                <p:cNvSpPr>
                  <a:spLocks noRot="1" noChangeAspect="1" noMove="1" noResize="1" noEditPoints="1" noAdjustHandles="1" noChangeArrowheads="1" noChangeShapeType="1" noTextEdit="1"/>
                </p:cNvSpPr>
                <p:nvPr/>
              </p:nvSpPr>
              <p:spPr>
                <a:xfrm>
                  <a:off x="2587048" y="6102766"/>
                  <a:ext cx="3850832" cy="536494"/>
                </a:xfrm>
                <a:prstGeom prst="rect">
                  <a:avLst/>
                </a:prstGeom>
                <a:blipFill rotWithShape="0">
                  <a:blip r:embed="rId4"/>
                  <a:stretch>
                    <a:fillRect t="-37500" b="-53409"/>
                  </a:stretch>
                </a:blipFill>
              </p:spPr>
              <p:txBody>
                <a:bodyPr/>
                <a:lstStyle/>
                <a:p>
                  <a:r>
                    <a:rPr lang="en-US">
                      <a:noFill/>
                    </a:rPr>
                    <a:t> </a:t>
                  </a:r>
                </a:p>
              </p:txBody>
            </p:sp>
          </mc:Fallback>
        </mc:AlternateContent>
        <p:sp>
          <p:nvSpPr>
            <p:cNvPr id="38" name="TextBox 37"/>
            <p:cNvSpPr txBox="1"/>
            <p:nvPr/>
          </p:nvSpPr>
          <p:spPr>
            <a:xfrm>
              <a:off x="2142419" y="5456614"/>
              <a:ext cx="5011234" cy="584775"/>
            </a:xfrm>
            <a:prstGeom prst="rect">
              <a:avLst/>
            </a:prstGeom>
            <a:noFill/>
          </p:spPr>
          <p:txBody>
            <a:bodyPr wrap="square" rtlCol="0">
              <a:spAutoFit/>
            </a:bodyPr>
            <a:lstStyle/>
            <a:p>
              <a:pPr algn="ctr"/>
              <a:r>
                <a:rPr lang="en-US" sz="1600" smtClean="0">
                  <a:latin typeface="Times New Roman" charset="0"/>
                  <a:ea typeface="Times New Roman" charset="0"/>
                  <a:cs typeface="Times New Roman" charset="0"/>
                </a:rPr>
                <a:t>The used equation to calculate the probability of knowing the concept by the computation is</a:t>
              </a:r>
              <a:endParaRPr lang="en-US" sz="1600">
                <a:latin typeface="Times New Roman" charset="0"/>
                <a:ea typeface="Times New Roman" charset="0"/>
                <a:cs typeface="Times New Roman" charset="0"/>
              </a:endParaRPr>
            </a:p>
          </p:txBody>
        </p:sp>
      </p:grpSp>
      <p:sp>
        <p:nvSpPr>
          <p:cNvPr id="3" name="TextBox 2"/>
          <p:cNvSpPr txBox="1"/>
          <p:nvPr/>
        </p:nvSpPr>
        <p:spPr>
          <a:xfrm>
            <a:off x="50961" y="3343973"/>
            <a:ext cx="3790860" cy="584775"/>
          </a:xfrm>
          <a:prstGeom prst="rect">
            <a:avLst/>
          </a:prstGeom>
          <a:noFill/>
        </p:spPr>
        <p:txBody>
          <a:bodyPr wrap="square" rtlCol="0">
            <a:spAutoFit/>
          </a:bodyPr>
          <a:lstStyle/>
          <a:p>
            <a:pPr algn="ctr"/>
            <a:r>
              <a:rPr lang="en-US" sz="1600" smtClean="0">
                <a:latin typeface="Times New Roman" charset="0"/>
                <a:ea typeface="Times New Roman" charset="0"/>
                <a:cs typeface="Times New Roman" charset="0"/>
              </a:rPr>
              <a:t>The columns in the experiment’s graph of the probability of knowing the concept</a:t>
            </a:r>
            <a:endParaRPr lang="en-US" sz="1600">
              <a:latin typeface="Times New Roman" charset="0"/>
              <a:ea typeface="Times New Roman" charset="0"/>
              <a:cs typeface="Times New Roman" charset="0"/>
            </a:endParaRPr>
          </a:p>
        </p:txBody>
      </p:sp>
      <p:graphicFrame>
        <p:nvGraphicFramePr>
          <p:cNvPr id="40" name="Table 39"/>
          <p:cNvGraphicFramePr>
            <a:graphicFrameLocks noGrp="1"/>
          </p:cNvGraphicFramePr>
          <p:nvPr>
            <p:extLst/>
          </p:nvPr>
        </p:nvGraphicFramePr>
        <p:xfrm>
          <a:off x="4241668" y="2325000"/>
          <a:ext cx="4902332" cy="2773680"/>
        </p:xfrm>
        <a:graphic>
          <a:graphicData uri="http://schemas.openxmlformats.org/drawingml/2006/table">
            <a:tbl>
              <a:tblPr firstRow="1" firstCol="1" bandRow="1">
                <a:tableStyleId>{5C22544A-7EE6-4342-B048-85BDC9FD1C3A}</a:tableStyleId>
              </a:tblPr>
              <a:tblGrid>
                <a:gridCol w="518258">
                  <a:extLst>
                    <a:ext uri="{9D8B030D-6E8A-4147-A177-3AD203B41FA5}">
                      <a16:colId xmlns:a16="http://schemas.microsoft.com/office/drawing/2014/main" val="20000"/>
                    </a:ext>
                  </a:extLst>
                </a:gridCol>
                <a:gridCol w="561882">
                  <a:extLst>
                    <a:ext uri="{9D8B030D-6E8A-4147-A177-3AD203B41FA5}">
                      <a16:colId xmlns:a16="http://schemas.microsoft.com/office/drawing/2014/main" val="20001"/>
                    </a:ext>
                  </a:extLst>
                </a:gridCol>
                <a:gridCol w="265176">
                  <a:extLst>
                    <a:ext uri="{9D8B030D-6E8A-4147-A177-3AD203B41FA5}">
                      <a16:colId xmlns:a16="http://schemas.microsoft.com/office/drawing/2014/main" val="20002"/>
                    </a:ext>
                  </a:extLst>
                </a:gridCol>
                <a:gridCol w="539496">
                  <a:extLst>
                    <a:ext uri="{9D8B030D-6E8A-4147-A177-3AD203B41FA5}">
                      <a16:colId xmlns:a16="http://schemas.microsoft.com/office/drawing/2014/main" val="20003"/>
                    </a:ext>
                  </a:extLst>
                </a:gridCol>
                <a:gridCol w="532545">
                  <a:extLst>
                    <a:ext uri="{9D8B030D-6E8A-4147-A177-3AD203B41FA5}">
                      <a16:colId xmlns:a16="http://schemas.microsoft.com/office/drawing/2014/main" val="20004"/>
                    </a:ext>
                  </a:extLst>
                </a:gridCol>
                <a:gridCol w="1442559">
                  <a:extLst>
                    <a:ext uri="{9D8B030D-6E8A-4147-A177-3AD203B41FA5}">
                      <a16:colId xmlns:a16="http://schemas.microsoft.com/office/drawing/2014/main" val="20005"/>
                    </a:ext>
                  </a:extLst>
                </a:gridCol>
                <a:gridCol w="1042416">
                  <a:extLst>
                    <a:ext uri="{9D8B030D-6E8A-4147-A177-3AD203B41FA5}">
                      <a16:colId xmlns:a16="http://schemas.microsoft.com/office/drawing/2014/main" val="20006"/>
                    </a:ext>
                  </a:extLst>
                </a:gridCol>
              </a:tblGrid>
              <a:tr h="74118">
                <a:tc gridSpan="7">
                  <a:txBody>
                    <a:bodyPr/>
                    <a:lstStyle/>
                    <a:p>
                      <a:pPr marL="0" marR="0" algn="ctr">
                        <a:spcBef>
                          <a:spcPts val="0"/>
                        </a:spcBef>
                        <a:spcAft>
                          <a:spcPts val="0"/>
                        </a:spcAft>
                      </a:pPr>
                      <a:r>
                        <a:rPr lang="en-US" sz="1600" b="1" smtClean="0">
                          <a:effectLst/>
                          <a:latin typeface="Times New Roman" charset="0"/>
                          <a:ea typeface="Times New Roman" charset="0"/>
                        </a:rPr>
                        <a:t>The Confirmation Test (Second Test of</a:t>
                      </a:r>
                      <a:r>
                        <a:rPr lang="en-US" sz="1600" b="1" baseline="0" smtClean="0">
                          <a:effectLst/>
                          <a:latin typeface="Times New Roman" charset="0"/>
                          <a:ea typeface="Times New Roman" charset="0"/>
                        </a:rPr>
                        <a:t> </a:t>
                      </a:r>
                      <a:r>
                        <a:rPr lang="en-US" sz="1600" b="1" smtClean="0">
                          <a:effectLst/>
                          <a:latin typeface="Times New Roman" charset="0"/>
                          <a:ea typeface="Times New Roman" charset="0"/>
                        </a:rPr>
                        <a:t>Direct Questions)</a:t>
                      </a:r>
                      <a:endParaRPr lang="en-US" sz="1600" b="1">
                        <a:effectLst/>
                        <a:latin typeface="Times New Roman" charset="0"/>
                        <a:ea typeface="Times New Roman" charset="0"/>
                      </a:endParaRPr>
                    </a:p>
                  </a:txBody>
                  <a:tcPr marL="0" marR="0" marT="0" marB="0"/>
                </a:tc>
                <a:tc hMerge="1">
                  <a:txBody>
                    <a:bodyPr/>
                    <a:lstStyle/>
                    <a:p>
                      <a:pPr marL="0" marR="0" algn="l">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l">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dirty="0">
                        <a:effectLst/>
                        <a:latin typeface="Times New Roman" charset="0"/>
                        <a:ea typeface="Times New Roman" charset="0"/>
                        <a:cs typeface="Times New Roman" charset="0"/>
                      </a:endParaRPr>
                    </a:p>
                  </a:txBody>
                  <a:tcPr marL="0" marR="0" marT="0" marB="0"/>
                </a:tc>
                <a:tc hMerge="1">
                  <a:txBody>
                    <a:bodyPr/>
                    <a:lstStyle/>
                    <a:p>
                      <a:pPr marL="0" marR="0" algn="ctr">
                        <a:spcBef>
                          <a:spcPts val="0"/>
                        </a:spcBef>
                        <a:spcAft>
                          <a:spcPts val="0"/>
                        </a:spcAft>
                      </a:pPr>
                      <a:endParaRPr lang="en-US" sz="1000"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977398">
                <a:tc>
                  <a:txBody>
                    <a:bodyPr/>
                    <a:lstStyle/>
                    <a:p>
                      <a:pPr marL="0" marR="0" algn="ctr">
                        <a:spcBef>
                          <a:spcPts val="0"/>
                        </a:spcBef>
                        <a:spcAft>
                          <a:spcPts val="0"/>
                        </a:spcAft>
                      </a:pPr>
                      <a:r>
                        <a:rPr lang="en-US" sz="1000" b="1" smtClean="0">
                          <a:effectLst/>
                          <a:latin typeface="Times New Roman" charset="0"/>
                          <a:ea typeface="Times New Roman" charset="0"/>
                        </a:rPr>
                        <a:t>Q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rPr>
                        <a:t>Q </a:t>
                      </a:r>
                    </a:p>
                    <a:p>
                      <a:pPr marL="0" marR="0" algn="ctr">
                        <a:spcBef>
                          <a:spcPts val="0"/>
                        </a:spcBef>
                        <a:spcAft>
                          <a:spcPts val="0"/>
                        </a:spcAft>
                      </a:pPr>
                      <a:r>
                        <a:rPr lang="en-US" sz="1000" b="1" smtClean="0">
                          <a:effectLst/>
                        </a:rPr>
                        <a:t>Type</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C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rPr>
                        <a:t>C Type</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Response</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The strength of evidence</a:t>
                      </a:r>
                      <a:r>
                        <a:rPr lang="en-US" sz="1000" b="1" baseline="0" smtClean="0">
                          <a:effectLst/>
                          <a:latin typeface="Times New Roman" charset="0"/>
                          <a:ea typeface="Times New Roman" charset="0"/>
                        </a:rPr>
                        <a:t> </a:t>
                      </a:r>
                      <a:r>
                        <a:rPr lang="en-US" sz="1000" b="1" smtClean="0">
                          <a:effectLst/>
                          <a:latin typeface="Times New Roman" charset="0"/>
                          <a:ea typeface="Times New Roman" charset="0"/>
                        </a:rPr>
                        <a:t>for each direct</a:t>
                      </a:r>
                      <a:r>
                        <a:rPr lang="en-US" sz="1000" b="1" baseline="0" smtClean="0">
                          <a:effectLst/>
                          <a:latin typeface="Times New Roman" charset="0"/>
                          <a:ea typeface="Times New Roman" charset="0"/>
                        </a:rPr>
                        <a:t> </a:t>
                      </a:r>
                      <a:r>
                        <a:rPr lang="en-US" sz="1000" b="1" smtClean="0">
                          <a:effectLst/>
                          <a:latin typeface="Times New Roman" charset="0"/>
                          <a:ea typeface="Times New Roman" charset="0"/>
                        </a:rPr>
                        <a:t>question</a:t>
                      </a:r>
                      <a:r>
                        <a:rPr lang="en-US" sz="1000" b="1" baseline="0" smtClean="0">
                          <a:effectLst/>
                          <a:latin typeface="Times New Roman" charset="0"/>
                          <a:ea typeface="Times New Roman" charset="0"/>
                        </a:rPr>
                        <a:t> of the probability of knowing </a:t>
                      </a:r>
                      <a:r>
                        <a:rPr lang="en-US" sz="1000" b="1" smtClean="0">
                          <a:effectLst/>
                          <a:latin typeface="Times New Roman" charset="0"/>
                          <a:ea typeface="Times New Roman" charset="0"/>
                        </a:rPr>
                        <a:t>the concept</a:t>
                      </a:r>
                      <a:endParaRPr lang="en-US" sz="1000" b="1" baseline="0" smtClean="0">
                        <a:effectLst/>
                        <a:latin typeface="Times New Roman" charset="0"/>
                        <a:ea typeface="Times New Roman"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rPr>
                        <a:t>P(</a:t>
                      </a:r>
                      <a:r>
                        <a:rPr lang="en-US" sz="1000" b="1" err="1" smtClean="0">
                          <a:effectLst/>
                          <a:latin typeface="Times New Roman" charset="0"/>
                          <a:ea typeface="Times New Roman" charset="0"/>
                        </a:rPr>
                        <a:t>r</a:t>
                      </a:r>
                      <a:r>
                        <a:rPr lang="en-US" sz="1000" b="1" baseline="-25000" err="1" smtClean="0">
                          <a:effectLst/>
                          <a:latin typeface="Times New Roman" charset="0"/>
                          <a:ea typeface="Times New Roman" charset="0"/>
                        </a:rPr>
                        <a:t>DQ</a:t>
                      </a:r>
                      <a:r>
                        <a:rPr lang="en-US" sz="1000" b="1" baseline="0" smtClean="0">
                          <a:effectLst/>
                          <a:latin typeface="Times New Roman" charset="0"/>
                          <a:ea typeface="Times New Roman" charset="0"/>
                        </a:rPr>
                        <a:t>|</a:t>
                      </a:r>
                      <a:r>
                        <a:rPr lang="en-US" sz="1000" b="1" baseline="-25000" smtClean="0">
                          <a:effectLst/>
                          <a:latin typeface="Times New Roman" charset="0"/>
                          <a:ea typeface="Times New Roman" charset="0"/>
                        </a:rPr>
                        <a:t> </a:t>
                      </a:r>
                      <a:r>
                        <a:rPr lang="en-US" sz="1000" b="1" smtClean="0">
                          <a:effectLst/>
                          <a:latin typeface="Times New Roman" charset="0"/>
                          <a:ea typeface="Times New Roman" charset="0"/>
                        </a:rPr>
                        <a:t>K</a:t>
                      </a:r>
                      <a:r>
                        <a:rPr lang="en-US" sz="1000" b="1" baseline="-25000" smtClean="0">
                          <a:effectLst/>
                          <a:latin typeface="Times New Roman" charset="0"/>
                          <a:ea typeface="Times New Roman" charset="0"/>
                        </a:rPr>
                        <a:t>c</a:t>
                      </a:r>
                      <a:r>
                        <a:rPr lang="en-US" sz="1000" b="1" smtClean="0">
                          <a:effectLst/>
                          <a:latin typeface="Times New Roman" charset="0"/>
                          <a:ea typeface="Times New Roman" charset="0"/>
                        </a:rPr>
                        <a:t>)</a:t>
                      </a:r>
                    </a:p>
                  </a:txBody>
                  <a:tcPr marL="0" marR="0" marT="0" marB="0"/>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rPr>
                        <a:t>The probability of knowing the concept by</a:t>
                      </a:r>
                      <a:r>
                        <a:rPr lang="en-US" sz="1000" b="1" baseline="0" smtClean="0">
                          <a:effectLst/>
                          <a:latin typeface="Times New Roman" charset="0"/>
                          <a:ea typeface="Times New Roman" charset="0"/>
                        </a:rPr>
                        <a:t> </a:t>
                      </a:r>
                      <a:r>
                        <a:rPr lang="en-US" sz="1000" b="1" smtClean="0">
                          <a:effectLst/>
                          <a:latin typeface="Times New Roman" charset="0"/>
                          <a:ea typeface="Times New Roman" charset="0"/>
                        </a:rPr>
                        <a:t>evidences from </a:t>
                      </a:r>
                      <a:r>
                        <a:rPr lang="en-US" sz="1000" b="1" baseline="0" smtClean="0">
                          <a:effectLst/>
                          <a:latin typeface="Times New Roman" charset="0"/>
                          <a:ea typeface="Times New Roman" charset="0"/>
                        </a:rPr>
                        <a:t>OQ &amp; DQ</a:t>
                      </a:r>
                    </a:p>
                    <a:p>
                      <a:pPr marL="0" marR="0" indent="0" algn="l" defTabSz="457200" rtl="1" eaLnBrk="1" fontAlgn="auto" latinLnBrk="0" hangingPunct="1">
                        <a:lnSpc>
                          <a:spcPct val="100000"/>
                        </a:lnSpc>
                        <a:spcBef>
                          <a:spcPts val="0"/>
                        </a:spcBef>
                        <a:spcAft>
                          <a:spcPts val="0"/>
                        </a:spcAft>
                        <a:buClrTx/>
                        <a:buSzTx/>
                        <a:buFontTx/>
                        <a:buNone/>
                        <a:tabLst/>
                        <a:defRPr/>
                      </a:pPr>
                      <a:r>
                        <a:rPr lang="en-US" sz="1000" b="1" baseline="0" smtClean="0">
                          <a:effectLst/>
                          <a:latin typeface="Times New Roman" charset="0"/>
                          <a:ea typeface="Times New Roman" charset="0"/>
                        </a:rPr>
                        <a:t>P(</a:t>
                      </a:r>
                      <a:r>
                        <a:rPr lang="en-US" sz="1000" b="1" baseline="0" err="1" smtClean="0">
                          <a:effectLst/>
                          <a:latin typeface="Times New Roman" charset="0"/>
                          <a:ea typeface="Times New Roman" charset="0"/>
                        </a:rPr>
                        <a:t>K</a:t>
                      </a:r>
                      <a:r>
                        <a:rPr lang="en-US" sz="1000" b="1" baseline="-25000" err="1" smtClean="0">
                          <a:effectLst/>
                          <a:latin typeface="Times New Roman" charset="0"/>
                          <a:ea typeface="Times New Roman" charset="0"/>
                        </a:rPr>
                        <a:t>c</a:t>
                      </a:r>
                      <a:r>
                        <a:rPr lang="en-US" sz="1000" b="1" baseline="0" err="1" smtClean="0">
                          <a:effectLst/>
                          <a:latin typeface="Times New Roman" charset="0"/>
                          <a:ea typeface="Times New Roman" charset="0"/>
                        </a:rPr>
                        <a:t>|R</a:t>
                      </a:r>
                      <a:r>
                        <a:rPr lang="en-US" sz="1000" b="1" baseline="0" smtClean="0">
                          <a:effectLst/>
                          <a:latin typeface="Times New Roman" charset="0"/>
                          <a:ea typeface="Times New Roman" charset="0"/>
                        </a:rPr>
                        <a:t>) = </a:t>
                      </a:r>
                      <a:r>
                        <a:rPr lang="en-US" sz="1000" b="1" smtClean="0">
                          <a:effectLst/>
                          <a:latin typeface="Times New Roman" charset="0"/>
                          <a:ea typeface="Times New Roman" charset="0"/>
                        </a:rPr>
                        <a:t>P(K</a:t>
                      </a:r>
                      <a:r>
                        <a:rPr lang="en-US" sz="1000" b="1" baseline="-25000" smtClean="0">
                          <a:effectLst/>
                          <a:latin typeface="Times New Roman" charset="0"/>
                          <a:ea typeface="Times New Roman" charset="0"/>
                        </a:rPr>
                        <a:t>c</a:t>
                      </a:r>
                      <a:r>
                        <a:rPr lang="en-US" sz="1000" b="1" smtClean="0">
                          <a:effectLst/>
                          <a:latin typeface="Times New Roman" charset="0"/>
                          <a:ea typeface="Times New Roman" charset="0"/>
                        </a:rPr>
                        <a:t>|(</a:t>
                      </a:r>
                      <a:r>
                        <a:rPr lang="en-US" sz="1000" b="1" err="1" smtClean="0">
                          <a:effectLst/>
                          <a:latin typeface="Times New Roman" charset="0"/>
                          <a:ea typeface="Times New Roman" charset="0"/>
                        </a:rPr>
                        <a:t>r</a:t>
                      </a:r>
                      <a:r>
                        <a:rPr lang="en-US" sz="1000" b="1" baseline="-25000" err="1" smtClean="0">
                          <a:effectLst/>
                          <a:latin typeface="Times New Roman" charset="0"/>
                          <a:ea typeface="Times New Roman" charset="0"/>
                        </a:rPr>
                        <a:t>OQ</a:t>
                      </a:r>
                      <a:r>
                        <a:rPr lang="en-US" sz="1000" b="1" baseline="-25000" smtClean="0">
                          <a:effectLst/>
                          <a:latin typeface="Times New Roman" charset="0"/>
                          <a:ea typeface="Times New Roman" charset="0"/>
                        </a:rPr>
                        <a:t>,</a:t>
                      </a:r>
                      <a:r>
                        <a:rPr lang="en-US" sz="1000" b="1" smtClean="0">
                          <a:effectLst/>
                          <a:latin typeface="Times New Roman" charset="0"/>
                          <a:ea typeface="Times New Roman" charset="0"/>
                        </a:rPr>
                        <a:t> </a:t>
                      </a:r>
                      <a:r>
                        <a:rPr lang="en-US" sz="1000" b="1" err="1" smtClean="0">
                          <a:effectLst/>
                          <a:latin typeface="Times New Roman" charset="0"/>
                          <a:ea typeface="Times New Roman" charset="0"/>
                        </a:rPr>
                        <a:t>r</a:t>
                      </a:r>
                      <a:r>
                        <a:rPr lang="en-US" sz="1000" b="1" baseline="-25000" err="1" smtClean="0">
                          <a:effectLst/>
                          <a:latin typeface="Times New Roman" charset="0"/>
                          <a:ea typeface="Times New Roman" charset="0"/>
                        </a:rPr>
                        <a:t>DQ</a:t>
                      </a:r>
                      <a:r>
                        <a:rPr lang="en-US" sz="1000" b="1" baseline="0" smtClean="0">
                          <a:effectLst/>
                          <a:latin typeface="Times New Roman" charset="0"/>
                          <a:ea typeface="Times New Roman" charset="0"/>
                        </a:rPr>
                        <a:t>))</a:t>
                      </a:r>
                    </a:p>
                  </a:txBody>
                  <a:tcPr marL="0" marR="0" marT="0" marB="0"/>
                </a:tc>
                <a:extLst>
                  <a:ext uri="{0D108BD9-81ED-4DB2-BD59-A6C34878D82A}">
                    <a16:rowId xmlns:a16="http://schemas.microsoft.com/office/drawing/2014/main" val="10001"/>
                  </a:ext>
                </a:extLst>
              </a:tr>
              <a:tr h="299815">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DQ1</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Times New Roman" charset="0"/>
                          <a:ea typeface="Times New Roman" charset="0"/>
                          <a:cs typeface="Times New Roman" charset="0"/>
                        </a:rPr>
                        <a:t>Direct Question</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C1</a:t>
                      </a:r>
                      <a:endParaRPr lang="en-US" sz="1000" b="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V</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2"/>
                  </a:ext>
                </a:extLst>
              </a:tr>
              <a:tr h="299815">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DQ2</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Times New Roman" charset="0"/>
                          <a:ea typeface="Times New Roman" charset="0"/>
                          <a:cs typeface="Times New Roman" charset="0"/>
                        </a:rPr>
                        <a:t>Direct Question</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C2</a:t>
                      </a:r>
                      <a:endParaRPr lang="en-US" sz="1000" b="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V</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0.88</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3"/>
                  </a:ext>
                </a:extLst>
              </a:tr>
              <a:tr h="299815">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DQ3</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Times New Roman" charset="0"/>
                          <a:ea typeface="Times New Roman" charset="0"/>
                          <a:cs typeface="Times New Roman" charset="0"/>
                        </a:rPr>
                        <a:t>Direct Question</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C3</a:t>
                      </a:r>
                      <a:endParaRPr lang="en-US" sz="1000" b="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0.56</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4"/>
                  </a:ext>
                </a:extLst>
              </a:tr>
              <a:tr h="299815">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DQ4</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a:t>
                      </a:r>
                      <a:r>
                        <a:rPr lang="en-US" sz="1000" b="0" baseline="0" smtClean="0">
                          <a:effectLst/>
                          <a:latin typeface="Times New Roman" charset="0"/>
                          <a:ea typeface="Times New Roman" charset="0"/>
                          <a:cs typeface="Times New Roman" charset="0"/>
                        </a:rPr>
                        <a:t>irect Question</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C4</a:t>
                      </a:r>
                      <a:endParaRPr lang="en-US" sz="1000" b="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0.12</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5"/>
                  </a:ext>
                </a:extLst>
              </a:tr>
            </a:tbl>
          </a:graphicData>
        </a:graphic>
      </p:graphicFrame>
      <p:sp>
        <p:nvSpPr>
          <p:cNvPr id="4" name="TextBox 3"/>
          <p:cNvSpPr txBox="1"/>
          <p:nvPr/>
        </p:nvSpPr>
        <p:spPr>
          <a:xfrm>
            <a:off x="89422" y="47792"/>
            <a:ext cx="2122744" cy="400110"/>
          </a:xfrm>
          <a:prstGeom prst="rect">
            <a:avLst/>
          </a:prstGeom>
          <a:noFill/>
        </p:spPr>
        <p:txBody>
          <a:bodyPr wrap="square" rtlCol="0">
            <a:spAutoFit/>
          </a:bodyPr>
          <a:lstStyle/>
          <a:p>
            <a:r>
              <a:rPr lang="en-US" sz="1000" smtClean="0">
                <a:solidFill>
                  <a:srgbClr val="FF0000"/>
                </a:solidFill>
                <a:latin typeface="Times New Roman" charset="0"/>
                <a:ea typeface="Times New Roman" charset="0"/>
                <a:cs typeface="Times New Roman" charset="0"/>
              </a:rPr>
              <a:t>First Suggestion of (</a:t>
            </a:r>
            <a:r>
              <a:rPr lang="en-US" sz="1000" err="1" smtClean="0">
                <a:solidFill>
                  <a:srgbClr val="FF0000"/>
                </a:solidFill>
                <a:latin typeface="Times New Roman" charset="0"/>
                <a:ea typeface="Times New Roman" charset="0"/>
                <a:cs typeface="Times New Roman" charset="0"/>
              </a:rPr>
              <a:t>R|K</a:t>
            </a:r>
            <a:r>
              <a:rPr lang="en-US" sz="1000" baseline="-25000" err="1" smtClean="0">
                <a:solidFill>
                  <a:srgbClr val="FF0000"/>
                </a:solidFill>
                <a:latin typeface="Times New Roman" charset="0"/>
                <a:ea typeface="Times New Roman" charset="0"/>
                <a:cs typeface="Times New Roman" charset="0"/>
              </a:rPr>
              <a:t>c</a:t>
            </a:r>
            <a:r>
              <a:rPr lang="en-US" sz="1000" smtClean="0">
                <a:solidFill>
                  <a:srgbClr val="FF0000"/>
                </a:solidFill>
                <a:latin typeface="Times New Roman" charset="0"/>
                <a:ea typeface="Times New Roman" charset="0"/>
                <a:cs typeface="Times New Roman" charset="0"/>
              </a:rPr>
              <a:t>) By the multiplication considering 0.5 as 0.5</a:t>
            </a:r>
            <a:endParaRPr lang="en-US" sz="1000">
              <a:solidFill>
                <a:srgbClr val="FF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748157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2" name="Table 81"/>
          <p:cNvGraphicFramePr>
            <a:graphicFrameLocks noGrp="1"/>
          </p:cNvGraphicFramePr>
          <p:nvPr>
            <p:extLst>
              <p:ext uri="{D42A27DB-BD31-4B8C-83A1-F6EECF244321}">
                <p14:modId xmlns:p14="http://schemas.microsoft.com/office/powerpoint/2010/main" val="26987341"/>
              </p:ext>
            </p:extLst>
          </p:nvPr>
        </p:nvGraphicFramePr>
        <p:xfrm>
          <a:off x="4023360" y="237406"/>
          <a:ext cx="5060802" cy="1995847"/>
        </p:xfrm>
        <a:graphic>
          <a:graphicData uri="http://schemas.openxmlformats.org/drawingml/2006/table">
            <a:tbl>
              <a:tblPr firstRow="1" firstCol="1" bandRow="1">
                <a:tableStyleId>{5C22544A-7EE6-4342-B048-85BDC9FD1C3A}</a:tableStyleId>
              </a:tblPr>
              <a:tblGrid>
                <a:gridCol w="384172">
                  <a:extLst>
                    <a:ext uri="{9D8B030D-6E8A-4147-A177-3AD203B41FA5}">
                      <a16:colId xmlns:a16="http://schemas.microsoft.com/office/drawing/2014/main" val="20000"/>
                    </a:ext>
                  </a:extLst>
                </a:gridCol>
                <a:gridCol w="505983">
                  <a:extLst>
                    <a:ext uri="{9D8B030D-6E8A-4147-A177-3AD203B41FA5}">
                      <a16:colId xmlns:a16="http://schemas.microsoft.com/office/drawing/2014/main" val="20001"/>
                    </a:ext>
                  </a:extLst>
                </a:gridCol>
                <a:gridCol w="177607">
                  <a:extLst>
                    <a:ext uri="{9D8B030D-6E8A-4147-A177-3AD203B41FA5}">
                      <a16:colId xmlns:a16="http://schemas.microsoft.com/office/drawing/2014/main" val="20002"/>
                    </a:ext>
                  </a:extLst>
                </a:gridCol>
                <a:gridCol w="326296">
                  <a:extLst>
                    <a:ext uri="{9D8B030D-6E8A-4147-A177-3AD203B41FA5}">
                      <a16:colId xmlns:a16="http://schemas.microsoft.com/office/drawing/2014/main" val="20003"/>
                    </a:ext>
                  </a:extLst>
                </a:gridCol>
                <a:gridCol w="612648">
                  <a:extLst>
                    <a:ext uri="{9D8B030D-6E8A-4147-A177-3AD203B41FA5}">
                      <a16:colId xmlns:a16="http://schemas.microsoft.com/office/drawing/2014/main" val="20004"/>
                    </a:ext>
                  </a:extLst>
                </a:gridCol>
                <a:gridCol w="1495446">
                  <a:extLst>
                    <a:ext uri="{9D8B030D-6E8A-4147-A177-3AD203B41FA5}">
                      <a16:colId xmlns:a16="http://schemas.microsoft.com/office/drawing/2014/main" val="20005"/>
                    </a:ext>
                  </a:extLst>
                </a:gridCol>
                <a:gridCol w="1558650">
                  <a:extLst>
                    <a:ext uri="{9D8B030D-6E8A-4147-A177-3AD203B41FA5}">
                      <a16:colId xmlns:a16="http://schemas.microsoft.com/office/drawing/2014/main" val="20006"/>
                    </a:ext>
                  </a:extLst>
                </a:gridCol>
              </a:tblGrid>
              <a:tr h="137469">
                <a:tc gridSpan="7">
                  <a:txBody>
                    <a:bodyPr/>
                    <a:lstStyle/>
                    <a:p>
                      <a:pPr marL="0" marR="0" algn="ctr">
                        <a:spcBef>
                          <a:spcPts val="0"/>
                        </a:spcBef>
                        <a:spcAft>
                          <a:spcPts val="0"/>
                        </a:spcAft>
                      </a:pPr>
                      <a:r>
                        <a:rPr lang="en-US" sz="1600" b="1" smtClean="0">
                          <a:effectLst/>
                          <a:latin typeface="Times New Roman" charset="0"/>
                          <a:ea typeface="Times New Roman" charset="0"/>
                        </a:rPr>
                        <a:t>Evidence Table</a:t>
                      </a:r>
                      <a:endParaRPr lang="en-US" sz="1600" b="1">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837607">
                <a:tc>
                  <a:txBody>
                    <a:bodyPr/>
                    <a:lstStyle/>
                    <a:p>
                      <a:pPr marL="0" marR="0" algn="ctr">
                        <a:spcBef>
                          <a:spcPts val="0"/>
                        </a:spcBef>
                        <a:spcAft>
                          <a:spcPts val="0"/>
                        </a:spcAft>
                      </a:pPr>
                      <a:r>
                        <a:rPr lang="en-US" sz="1000" b="1" smtClean="0">
                          <a:solidFill>
                            <a:schemeClr val="tx1"/>
                          </a:solidFill>
                          <a:effectLst/>
                          <a:latin typeface="Times New Roman" charset="0"/>
                          <a:ea typeface="Times New Roman" charset="0"/>
                        </a:rPr>
                        <a:t>Q #</a:t>
                      </a:r>
                      <a:endParaRPr lang="en-US" sz="1000" b="1">
                        <a:solidFill>
                          <a:schemeClr val="tx1"/>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solidFill>
                            <a:schemeClr val="tx1"/>
                          </a:solidFill>
                          <a:effectLst/>
                        </a:rPr>
                        <a:t>Q Type</a:t>
                      </a:r>
                      <a:endParaRPr lang="en-US" sz="1000" b="1">
                        <a:solidFill>
                          <a:schemeClr val="tx1"/>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solidFill>
                            <a:schemeClr val="tx1"/>
                          </a:solidFill>
                          <a:effectLst/>
                          <a:latin typeface="Times New Roman" charset="0"/>
                          <a:ea typeface="Times New Roman" charset="0"/>
                        </a:rPr>
                        <a:t>C#</a:t>
                      </a:r>
                      <a:endParaRPr lang="en-US" sz="1000" b="1">
                        <a:solidFill>
                          <a:schemeClr val="tx1"/>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solidFill>
                            <a:schemeClr val="tx1"/>
                          </a:solidFill>
                          <a:effectLst/>
                        </a:rPr>
                        <a:t>C Type</a:t>
                      </a:r>
                      <a:endParaRPr lang="en-US" sz="1000" b="1">
                        <a:solidFill>
                          <a:schemeClr val="tx1"/>
                        </a:solidFill>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solidFill>
                            <a:schemeClr val="tx1"/>
                          </a:solidFill>
                          <a:effectLst/>
                          <a:latin typeface="Times New Roman" charset="0"/>
                          <a:ea typeface="Times New Roman" charset="0"/>
                        </a:rPr>
                        <a:t>Response</a:t>
                      </a:r>
                      <a:endParaRPr lang="en-US" sz="1000" b="1">
                        <a:solidFill>
                          <a:schemeClr val="tx1"/>
                        </a:solidFill>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solidFill>
                            <a:schemeClr val="tx1"/>
                          </a:solidFill>
                          <a:effectLst/>
                          <a:latin typeface="Times New Roman" charset="0"/>
                          <a:ea typeface="Times New Roman" charset="0"/>
                        </a:rPr>
                        <a:t>The strength of evidence</a:t>
                      </a:r>
                      <a:r>
                        <a:rPr lang="en-US" sz="1000" b="1" baseline="0" smtClean="0">
                          <a:solidFill>
                            <a:schemeClr val="tx1"/>
                          </a:solidFill>
                          <a:effectLst/>
                          <a:latin typeface="Times New Roman" charset="0"/>
                          <a:ea typeface="Times New Roman" charset="0"/>
                        </a:rPr>
                        <a:t> </a:t>
                      </a:r>
                      <a:r>
                        <a:rPr lang="en-US" sz="1000" b="1" smtClean="0">
                          <a:solidFill>
                            <a:schemeClr val="tx1"/>
                          </a:solidFill>
                          <a:effectLst/>
                          <a:latin typeface="Times New Roman" charset="0"/>
                          <a:ea typeface="Times New Roman" charset="0"/>
                        </a:rPr>
                        <a:t>for each open</a:t>
                      </a:r>
                      <a:r>
                        <a:rPr lang="en-US" sz="1000" b="1" baseline="0" smtClean="0">
                          <a:solidFill>
                            <a:schemeClr val="tx1"/>
                          </a:solidFill>
                          <a:effectLst/>
                          <a:latin typeface="Times New Roman" charset="0"/>
                          <a:ea typeface="Times New Roman" charset="0"/>
                        </a:rPr>
                        <a:t> </a:t>
                      </a:r>
                      <a:r>
                        <a:rPr lang="en-US" sz="1000" b="1" smtClean="0">
                          <a:solidFill>
                            <a:schemeClr val="tx1"/>
                          </a:solidFill>
                          <a:effectLst/>
                          <a:latin typeface="Times New Roman" charset="0"/>
                          <a:ea typeface="Times New Roman" charset="0"/>
                        </a:rPr>
                        <a:t>question</a:t>
                      </a:r>
                      <a:r>
                        <a:rPr lang="en-US" sz="1000" b="1" baseline="0" smtClean="0">
                          <a:solidFill>
                            <a:schemeClr val="tx1"/>
                          </a:solidFill>
                          <a:effectLst/>
                          <a:latin typeface="Times New Roman" charset="0"/>
                          <a:ea typeface="Times New Roman" charset="0"/>
                        </a:rPr>
                        <a:t> of the probability of knowing the concept </a:t>
                      </a:r>
                      <a:r>
                        <a:rPr lang="en-US" sz="1000" b="1" smtClean="0">
                          <a:solidFill>
                            <a:schemeClr val="tx1"/>
                          </a:solidFill>
                          <a:effectLst/>
                          <a:latin typeface="Times New Roman" charset="0"/>
                          <a:ea typeface="Times New Roman" charset="0"/>
                        </a:rPr>
                        <a:t>P(</a:t>
                      </a:r>
                      <a:r>
                        <a:rPr lang="en-US" sz="1000" b="1" err="1" smtClean="0">
                          <a:solidFill>
                            <a:schemeClr val="tx1"/>
                          </a:solidFill>
                          <a:effectLst/>
                          <a:latin typeface="Times New Roman" charset="0"/>
                          <a:ea typeface="Times New Roman" charset="0"/>
                        </a:rPr>
                        <a:t>r</a:t>
                      </a:r>
                      <a:r>
                        <a:rPr lang="en-US" sz="1000" b="1" baseline="-25000" err="1" smtClean="0">
                          <a:solidFill>
                            <a:schemeClr val="tx1"/>
                          </a:solidFill>
                          <a:effectLst/>
                          <a:latin typeface="Times New Roman" charset="0"/>
                          <a:ea typeface="Times New Roman" charset="0"/>
                        </a:rPr>
                        <a:t>OQ</a:t>
                      </a:r>
                      <a:r>
                        <a:rPr lang="en-US" sz="1000" b="1" err="1" smtClean="0">
                          <a:solidFill>
                            <a:schemeClr val="tx1"/>
                          </a:solidFill>
                          <a:effectLst/>
                          <a:latin typeface="Times New Roman" charset="0"/>
                          <a:ea typeface="Times New Roman" charset="0"/>
                        </a:rPr>
                        <a:t>|K</a:t>
                      </a:r>
                      <a:r>
                        <a:rPr lang="en-US" sz="1000" b="1" baseline="-25000" err="1" smtClean="0">
                          <a:solidFill>
                            <a:schemeClr val="tx1"/>
                          </a:solidFill>
                          <a:effectLst/>
                          <a:latin typeface="Times New Roman" charset="0"/>
                          <a:ea typeface="Times New Roman" charset="0"/>
                        </a:rPr>
                        <a:t>c</a:t>
                      </a:r>
                      <a:r>
                        <a:rPr lang="en-US" sz="1000" b="1" smtClean="0">
                          <a:solidFill>
                            <a:schemeClr val="tx1"/>
                          </a:solidFill>
                          <a:effectLst/>
                          <a:latin typeface="Times New Roman" charset="0"/>
                          <a:ea typeface="Times New Roman" charset="0"/>
                        </a:rPr>
                        <a:t>)</a:t>
                      </a:r>
                      <a:endParaRPr lang="en-US" sz="1000" b="1">
                        <a:solidFill>
                          <a:schemeClr val="tx1"/>
                        </a:solidFill>
                        <a:effectLst/>
                        <a:latin typeface="Times New Roman" charset="0"/>
                        <a:ea typeface="Times New Roman" charset="0"/>
                      </a:endParaRPr>
                    </a:p>
                  </a:txBody>
                  <a:tcPr marL="0" marR="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smtClean="0">
                          <a:solidFill>
                            <a:schemeClr val="tx1"/>
                          </a:solidFill>
                          <a:effectLst/>
                          <a:latin typeface="Times New Roman" charset="0"/>
                          <a:ea typeface="Times New Roman" charset="0"/>
                        </a:rPr>
                        <a:t>The probability of knowing the concept by using</a:t>
                      </a:r>
                      <a:r>
                        <a:rPr lang="en-US" sz="1000" b="1" baseline="0" smtClean="0">
                          <a:solidFill>
                            <a:schemeClr val="tx1"/>
                          </a:solidFill>
                          <a:effectLst/>
                          <a:latin typeface="Times New Roman" charset="0"/>
                          <a:ea typeface="Times New Roman" charset="0"/>
                        </a:rPr>
                        <a:t> </a:t>
                      </a:r>
                      <a:r>
                        <a:rPr lang="en-US" sz="1000" b="1" smtClean="0">
                          <a:solidFill>
                            <a:schemeClr val="tx1"/>
                          </a:solidFill>
                          <a:effectLst/>
                          <a:latin typeface="Times New Roman" charset="0"/>
                          <a:ea typeface="Times New Roman" charset="0"/>
                        </a:rPr>
                        <a:t>evidences from all open questions</a:t>
                      </a:r>
                      <a:r>
                        <a:rPr lang="en-US" sz="1000" b="1" baseline="0" smtClean="0">
                          <a:solidFill>
                            <a:schemeClr val="tx1"/>
                          </a:solidFill>
                          <a:effectLst/>
                          <a:latin typeface="Times New Roman" charset="0"/>
                          <a:ea typeface="Times New Roman"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smtClean="0">
                          <a:solidFill>
                            <a:schemeClr val="tx1"/>
                          </a:solidFill>
                          <a:effectLst/>
                          <a:latin typeface="Times New Roman" charset="0"/>
                          <a:ea typeface="Times New Roman" charset="0"/>
                        </a:rPr>
                        <a:t>P(</a:t>
                      </a:r>
                      <a:r>
                        <a:rPr lang="en-US" sz="1000" b="1" baseline="0" err="1" smtClean="0">
                          <a:solidFill>
                            <a:schemeClr val="tx1"/>
                          </a:solidFill>
                          <a:effectLst/>
                          <a:latin typeface="Times New Roman" charset="0"/>
                          <a:ea typeface="Times New Roman" charset="0"/>
                        </a:rPr>
                        <a:t>K</a:t>
                      </a:r>
                      <a:r>
                        <a:rPr lang="en-US" sz="1000" b="1" baseline="-25000" err="1" smtClean="0">
                          <a:solidFill>
                            <a:schemeClr val="tx1"/>
                          </a:solidFill>
                          <a:effectLst/>
                          <a:latin typeface="Times New Roman" charset="0"/>
                          <a:ea typeface="Times New Roman" charset="0"/>
                        </a:rPr>
                        <a:t>c</a:t>
                      </a:r>
                      <a:r>
                        <a:rPr lang="en-US" sz="1000" b="1" baseline="0" err="1" smtClean="0">
                          <a:solidFill>
                            <a:schemeClr val="tx1"/>
                          </a:solidFill>
                          <a:effectLst/>
                          <a:latin typeface="Times New Roman" charset="0"/>
                          <a:ea typeface="Times New Roman" charset="0"/>
                        </a:rPr>
                        <a:t>|R</a:t>
                      </a:r>
                      <a:r>
                        <a:rPr lang="en-US" sz="1000" b="1" baseline="0" smtClean="0">
                          <a:solidFill>
                            <a:schemeClr val="tx1"/>
                          </a:solidFill>
                          <a:effectLst/>
                          <a:latin typeface="Times New Roman" charset="0"/>
                          <a:ea typeface="Times New Roman" charset="0"/>
                        </a:rPr>
                        <a:t>) = </a:t>
                      </a:r>
                      <a:r>
                        <a:rPr lang="en-US" sz="1000" b="1" smtClean="0">
                          <a:solidFill>
                            <a:schemeClr val="tx1"/>
                          </a:solidFill>
                          <a:effectLst/>
                          <a:latin typeface="Times New Roman" charset="0"/>
                          <a:ea typeface="Times New Roman" charset="0"/>
                        </a:rPr>
                        <a:t>P(K</a:t>
                      </a:r>
                      <a:r>
                        <a:rPr lang="en-US" sz="1000" b="1" baseline="-25000" smtClean="0">
                          <a:solidFill>
                            <a:schemeClr val="tx1"/>
                          </a:solidFill>
                          <a:effectLst/>
                          <a:latin typeface="Times New Roman" charset="0"/>
                          <a:ea typeface="Times New Roman" charset="0"/>
                        </a:rPr>
                        <a:t>c</a:t>
                      </a:r>
                      <a:r>
                        <a:rPr lang="en-US" sz="1000" b="1" smtClean="0">
                          <a:solidFill>
                            <a:schemeClr val="tx1"/>
                          </a:solidFill>
                          <a:effectLst/>
                          <a:latin typeface="Times New Roman" charset="0"/>
                          <a:ea typeface="Times New Roman" charset="0"/>
                        </a:rPr>
                        <a:t>|(r</a:t>
                      </a:r>
                      <a:r>
                        <a:rPr lang="en-US" sz="1000" b="1" baseline="-25000" smtClean="0">
                          <a:solidFill>
                            <a:schemeClr val="tx1"/>
                          </a:solidFill>
                          <a:effectLst/>
                          <a:latin typeface="Times New Roman" charset="0"/>
                          <a:ea typeface="Times New Roman" charset="0"/>
                        </a:rPr>
                        <a:t>OQ1,</a:t>
                      </a:r>
                      <a:r>
                        <a:rPr lang="en-US" sz="1000" b="1" smtClean="0">
                          <a:solidFill>
                            <a:schemeClr val="tx1"/>
                          </a:solidFill>
                          <a:effectLst/>
                          <a:latin typeface="Times New Roman" charset="0"/>
                          <a:ea typeface="Times New Roman" charset="0"/>
                        </a:rPr>
                        <a:t> r</a:t>
                      </a:r>
                      <a:r>
                        <a:rPr lang="en-US" sz="1000" b="1" baseline="-25000" smtClean="0">
                          <a:solidFill>
                            <a:schemeClr val="tx1"/>
                          </a:solidFill>
                          <a:effectLst/>
                          <a:latin typeface="Times New Roman" charset="0"/>
                          <a:ea typeface="Times New Roman" charset="0"/>
                        </a:rPr>
                        <a:t>OQ2</a:t>
                      </a:r>
                      <a:r>
                        <a:rPr lang="en-US" sz="1000" b="1" baseline="0" smtClean="0">
                          <a:solidFill>
                            <a:schemeClr val="tx1"/>
                          </a:solidFill>
                          <a:effectLst/>
                          <a:latin typeface="Times New Roman" charset="0"/>
                          <a:ea typeface="Times New Roman" charset="0"/>
                        </a:rPr>
                        <a:t>))</a:t>
                      </a:r>
                    </a:p>
                  </a:txBody>
                  <a:tcPr marL="0" marR="0" marT="0" marB="0"/>
                </a:tc>
                <a:extLst>
                  <a:ext uri="{0D108BD9-81ED-4DB2-BD59-A6C34878D82A}">
                    <a16:rowId xmlns:a16="http://schemas.microsoft.com/office/drawing/2014/main" val="10001"/>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QO1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mn-lt"/>
                          <a:ea typeface="+mn-ea"/>
                        </a:rPr>
                        <a:t>Open</a:t>
                      </a:r>
                    </a:p>
                    <a:p>
                      <a:pPr marL="0" marR="0" algn="l">
                        <a:spcBef>
                          <a:spcPts val="0"/>
                        </a:spcBef>
                        <a:spcAft>
                          <a:spcPts val="0"/>
                        </a:spcAft>
                      </a:pPr>
                      <a:r>
                        <a:rPr lang="en-US" sz="1000" b="0" baseline="0" smtClean="0">
                          <a:effectLst/>
                          <a:latin typeface="+mn-lt"/>
                          <a:ea typeface="+mn-ea"/>
                        </a:rPr>
                        <a:t>Question</a:t>
                      </a:r>
                      <a:endParaRPr lang="en-US" sz="1000" b="0">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rPr>
                        <a:t>C1</a:t>
                      </a:r>
                      <a:endParaRPr lang="en-US" sz="1000" b="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a:effectLst/>
                          <a:latin typeface="Times New Roman" charset="0"/>
                          <a:ea typeface="Times New Roman" charset="0"/>
                          <a:cs typeface="Times New Roman" charset="0"/>
                        </a:rPr>
                        <a:t>V</a:t>
                      </a: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2"/>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OQ1</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mn-lt"/>
                          <a:ea typeface="+mn-ea"/>
                        </a:rPr>
                        <a:t>Open</a:t>
                      </a:r>
                    </a:p>
                    <a:p>
                      <a:pPr marL="0" marR="0" algn="l">
                        <a:spcBef>
                          <a:spcPts val="0"/>
                        </a:spcBef>
                        <a:spcAft>
                          <a:spcPts val="0"/>
                        </a:spcAft>
                      </a:pPr>
                      <a:r>
                        <a:rPr lang="en-US" sz="1000" b="0" baseline="0" smtClean="0">
                          <a:effectLst/>
                          <a:latin typeface="+mn-lt"/>
                          <a:ea typeface="+mn-ea"/>
                        </a:rPr>
                        <a:t>Question</a:t>
                      </a:r>
                      <a:endParaRPr lang="en-US" sz="1000" b="0">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rPr>
                        <a:t>C2</a:t>
                      </a:r>
                      <a:endParaRPr lang="en-US" sz="1000" b="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V</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0.9</a:t>
                      </a:r>
                      <a:endParaRPr lang="en-US" sz="1000">
                        <a:solidFill>
                          <a:srgbClr val="FF0000"/>
                        </a:solidFill>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0.5</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3"/>
                  </a:ext>
                </a:extLst>
              </a:tr>
              <a:tr h="282303">
                <a:tc>
                  <a:txBody>
                    <a:bodyPr/>
                    <a:lstStyle/>
                    <a:p>
                      <a:pPr marL="0" marR="0" algn="l">
                        <a:spcBef>
                          <a:spcPts val="0"/>
                        </a:spcBef>
                        <a:spcAft>
                          <a:spcPts val="0"/>
                        </a:spcAft>
                      </a:pPr>
                      <a:r>
                        <a:rPr lang="en-US" sz="1000" b="1" smtClean="0">
                          <a:effectLst/>
                          <a:latin typeface="Times New Roman" charset="0"/>
                          <a:ea typeface="Times New Roman" charset="0"/>
                        </a:rPr>
                        <a:t>OQ2</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mn-lt"/>
                          <a:ea typeface="+mn-ea"/>
                        </a:rPr>
                        <a:t>Open</a:t>
                      </a:r>
                    </a:p>
                    <a:p>
                      <a:pPr marL="0" marR="0" algn="l">
                        <a:spcBef>
                          <a:spcPts val="0"/>
                        </a:spcBef>
                        <a:spcAft>
                          <a:spcPts val="0"/>
                        </a:spcAft>
                      </a:pPr>
                      <a:r>
                        <a:rPr lang="en-US" sz="1000" b="0" baseline="0" smtClean="0">
                          <a:effectLst/>
                          <a:latin typeface="+mn-lt"/>
                          <a:ea typeface="+mn-ea"/>
                        </a:rPr>
                        <a:t>Question</a:t>
                      </a:r>
                      <a:endParaRPr lang="en-US" sz="1000" b="0">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rPr>
                        <a:t>C2</a:t>
                      </a:r>
                      <a:endParaRPr lang="en-US" sz="1000" b="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a:effectLst/>
                          <a:latin typeface="Times New Roman" charset="0"/>
                          <a:ea typeface="Times New Roman" charset="0"/>
                          <a:cs typeface="Times New Roman" charset="0"/>
                        </a:rPr>
                        <a:t>V</a:t>
                      </a: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solidFill>
                            <a:srgbClr val="FF0000"/>
                          </a:solidFill>
                          <a:effectLst/>
                          <a:latin typeface="Times New Roman" charset="0"/>
                          <a:ea typeface="Times New Roman" charset="0"/>
                        </a:rPr>
                        <a:t>0.1</a:t>
                      </a:r>
                      <a:endParaRPr lang="en-US" sz="1000">
                        <a:solidFill>
                          <a:srgbClr val="FF0000"/>
                        </a:solidFill>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0.5</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4"/>
                  </a:ext>
                </a:extLst>
              </a:tr>
            </a:tbl>
          </a:graphicData>
        </a:graphic>
      </p:graphicFrame>
      <p:grpSp>
        <p:nvGrpSpPr>
          <p:cNvPr id="186" name="Group 185"/>
          <p:cNvGrpSpPr/>
          <p:nvPr/>
        </p:nvGrpSpPr>
        <p:grpSpPr>
          <a:xfrm>
            <a:off x="1188838" y="894257"/>
            <a:ext cx="2305055" cy="1868981"/>
            <a:chOff x="376537" y="1114263"/>
            <a:chExt cx="2305055" cy="1868981"/>
          </a:xfrm>
        </p:grpSpPr>
        <p:cxnSp>
          <p:nvCxnSpPr>
            <p:cNvPr id="104" name="Straight Connector 103"/>
            <p:cNvCxnSpPr>
              <a:stCxn id="88" idx="3"/>
              <a:endCxn id="19" idx="2"/>
            </p:cNvCxnSpPr>
            <p:nvPr/>
          </p:nvCxnSpPr>
          <p:spPr>
            <a:xfrm>
              <a:off x="754671" y="2820484"/>
              <a:ext cx="184694" cy="1"/>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376537" y="1114263"/>
              <a:ext cx="2305055" cy="1868981"/>
              <a:chOff x="376537" y="1114263"/>
              <a:chExt cx="2305055" cy="1868981"/>
            </a:xfrm>
          </p:grpSpPr>
          <p:cxnSp>
            <p:nvCxnSpPr>
              <p:cNvPr id="133" name="Straight Connector 132"/>
              <p:cNvCxnSpPr/>
              <p:nvPr/>
            </p:nvCxnSpPr>
            <p:spPr>
              <a:xfrm flipH="1">
                <a:off x="1140932" y="2256628"/>
                <a:ext cx="1" cy="393263"/>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376537" y="1114263"/>
                <a:ext cx="2305055" cy="1868981"/>
                <a:chOff x="376537" y="1114263"/>
                <a:chExt cx="2305055" cy="1868981"/>
              </a:xfrm>
            </p:grpSpPr>
            <p:sp>
              <p:nvSpPr>
                <p:cNvPr id="73" name="Oval 72"/>
                <p:cNvSpPr/>
                <p:nvPr/>
              </p:nvSpPr>
              <p:spPr>
                <a:xfrm>
                  <a:off x="1783267" y="2671191"/>
                  <a:ext cx="331527" cy="312053"/>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C4</a:t>
                  </a:r>
                  <a:endParaRPr lang="en-US" sz="1000" b="1">
                    <a:solidFill>
                      <a:schemeClr val="tx1"/>
                    </a:solidFill>
                    <a:latin typeface="Times New Roman"/>
                    <a:cs typeface="Times New Roman"/>
                  </a:endParaRPr>
                </a:p>
              </p:txBody>
            </p:sp>
            <p:grpSp>
              <p:nvGrpSpPr>
                <p:cNvPr id="183" name="Group 182"/>
                <p:cNvGrpSpPr/>
                <p:nvPr/>
              </p:nvGrpSpPr>
              <p:grpSpPr>
                <a:xfrm>
                  <a:off x="376537" y="1114263"/>
                  <a:ext cx="2305055" cy="1862248"/>
                  <a:chOff x="376537" y="1114263"/>
                  <a:chExt cx="2305055" cy="1862248"/>
                </a:xfrm>
              </p:grpSpPr>
              <p:cxnSp>
                <p:nvCxnSpPr>
                  <p:cNvPr id="179" name="Elbow Connector 178"/>
                  <p:cNvCxnSpPr>
                    <a:stCxn id="247" idx="3"/>
                    <a:endCxn id="73" idx="7"/>
                  </p:cNvCxnSpPr>
                  <p:nvPr/>
                </p:nvCxnSpPr>
                <p:spPr>
                  <a:xfrm flipH="1">
                    <a:off x="2066243" y="1293586"/>
                    <a:ext cx="92306" cy="1423304"/>
                  </a:xfrm>
                  <a:prstGeom prst="bentConnector4">
                    <a:avLst>
                      <a:gd name="adj1" fmla="val -247655"/>
                      <a:gd name="adj2" fmla="val 75948"/>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376537" y="1114263"/>
                    <a:ext cx="2305055" cy="1862248"/>
                    <a:chOff x="376537" y="1114263"/>
                    <a:chExt cx="2305055" cy="1862248"/>
                  </a:xfrm>
                </p:grpSpPr>
                <p:grpSp>
                  <p:nvGrpSpPr>
                    <p:cNvPr id="149" name="Group 148"/>
                    <p:cNvGrpSpPr/>
                    <p:nvPr/>
                  </p:nvGrpSpPr>
                  <p:grpSpPr>
                    <a:xfrm>
                      <a:off x="376537" y="1114263"/>
                      <a:ext cx="2305055" cy="1862248"/>
                      <a:chOff x="376537" y="1114263"/>
                      <a:chExt cx="2305055" cy="1862248"/>
                    </a:xfrm>
                  </p:grpSpPr>
                  <p:sp>
                    <p:nvSpPr>
                      <p:cNvPr id="88" name="Rectangle 87"/>
                      <p:cNvSpPr/>
                      <p:nvPr/>
                    </p:nvSpPr>
                    <p:spPr>
                      <a:xfrm>
                        <a:off x="376537" y="2695921"/>
                        <a:ext cx="378134" cy="249126"/>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DQ3</a:t>
                        </a:r>
                        <a:endParaRPr lang="en-US" sz="1000" b="1">
                          <a:solidFill>
                            <a:schemeClr val="tx1"/>
                          </a:solidFill>
                          <a:latin typeface="Times New Roman"/>
                          <a:cs typeface="Times New Roman"/>
                        </a:endParaRPr>
                      </a:p>
                    </p:txBody>
                  </p:sp>
                  <p:grpSp>
                    <p:nvGrpSpPr>
                      <p:cNvPr id="2" name="Group 1"/>
                      <p:cNvGrpSpPr/>
                      <p:nvPr/>
                    </p:nvGrpSpPr>
                    <p:grpSpPr>
                      <a:xfrm>
                        <a:off x="847121" y="1114263"/>
                        <a:ext cx="1834471" cy="1862248"/>
                        <a:chOff x="4269040" y="951479"/>
                        <a:chExt cx="1392760" cy="2385743"/>
                      </a:xfrm>
                    </p:grpSpPr>
                    <p:sp>
                      <p:nvSpPr>
                        <p:cNvPr id="7" name="Rectangle 6"/>
                        <p:cNvSpPr/>
                        <p:nvPr/>
                      </p:nvSpPr>
                      <p:spPr>
                        <a:xfrm>
                          <a:off x="5378034" y="2963689"/>
                          <a:ext cx="283766" cy="36867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DQ4</a:t>
                          </a:r>
                          <a:endParaRPr lang="en-US" sz="1000" b="1">
                            <a:solidFill>
                              <a:schemeClr val="tx1"/>
                            </a:solidFill>
                            <a:latin typeface="Times New Roman"/>
                            <a:cs typeface="Times New Roman"/>
                          </a:endParaRPr>
                        </a:p>
                      </p:txBody>
                    </p:sp>
                    <p:sp>
                      <p:nvSpPr>
                        <p:cNvPr id="8" name="Oval 7"/>
                        <p:cNvSpPr/>
                        <p:nvPr/>
                      </p:nvSpPr>
                      <p:spPr>
                        <a:xfrm>
                          <a:off x="4269040" y="1997386"/>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C1</a:t>
                          </a:r>
                          <a:endParaRPr lang="en-US" sz="1000" b="1">
                            <a:solidFill>
                              <a:schemeClr val="tx1"/>
                            </a:solidFill>
                            <a:latin typeface="Times New Roman"/>
                            <a:cs typeface="Times New Roman"/>
                          </a:endParaRPr>
                        </a:p>
                      </p:txBody>
                    </p:sp>
                    <p:sp>
                      <p:nvSpPr>
                        <p:cNvPr id="9" name="Oval 8"/>
                        <p:cNvSpPr/>
                        <p:nvPr/>
                      </p:nvSpPr>
                      <p:spPr>
                        <a:xfrm>
                          <a:off x="4877098" y="2042973"/>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C2</a:t>
                          </a:r>
                          <a:endParaRPr lang="en-US" sz="1000" b="1">
                            <a:solidFill>
                              <a:schemeClr val="tx1"/>
                            </a:solidFill>
                            <a:latin typeface="Times New Roman"/>
                            <a:cs typeface="Times New Roman"/>
                          </a:endParaRPr>
                        </a:p>
                      </p:txBody>
                    </p:sp>
                    <p:sp>
                      <p:nvSpPr>
                        <p:cNvPr id="19" name="Oval 18"/>
                        <p:cNvSpPr/>
                        <p:nvPr/>
                      </p:nvSpPr>
                      <p:spPr>
                        <a:xfrm>
                          <a:off x="4339074" y="2937448"/>
                          <a:ext cx="280133"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C3</a:t>
                          </a:r>
                          <a:endParaRPr lang="en-US" sz="1000" b="1">
                            <a:solidFill>
                              <a:schemeClr val="tx1"/>
                            </a:solidFill>
                            <a:latin typeface="Times New Roman"/>
                            <a:cs typeface="Times New Roman"/>
                          </a:endParaRPr>
                        </a:p>
                      </p:txBody>
                    </p:sp>
                    <p:cxnSp>
                      <p:nvCxnSpPr>
                        <p:cNvPr id="34" name="Straight Connector 33"/>
                        <p:cNvCxnSpPr>
                          <a:stCxn id="7" idx="1"/>
                          <a:endCxn id="73" idx="6"/>
                        </p:cNvCxnSpPr>
                        <p:nvPr/>
                      </p:nvCxnSpPr>
                      <p:spPr>
                        <a:xfrm flipH="1" flipV="1">
                          <a:off x="5231479" y="3145962"/>
                          <a:ext cx="146555" cy="2068"/>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4"/>
                          <a:endCxn id="73" idx="0"/>
                        </p:cNvCxnSpPr>
                        <p:nvPr/>
                      </p:nvCxnSpPr>
                      <p:spPr>
                        <a:xfrm>
                          <a:off x="5099072" y="2442747"/>
                          <a:ext cx="6557" cy="503327"/>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4911502" y="951479"/>
                          <a:ext cx="353196"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2</a:t>
                          </a:r>
                          <a:endParaRPr lang="en-US" sz="1000" b="1">
                            <a:solidFill>
                              <a:schemeClr val="tx1"/>
                            </a:solidFill>
                            <a:latin typeface="Times New Roman"/>
                            <a:cs typeface="Times New Roman"/>
                          </a:endParaRPr>
                        </a:p>
                      </p:txBody>
                    </p:sp>
                    <p:sp>
                      <p:nvSpPr>
                        <p:cNvPr id="248" name="Rectangle 247"/>
                        <p:cNvSpPr/>
                        <p:nvPr/>
                      </p:nvSpPr>
                      <p:spPr>
                        <a:xfrm>
                          <a:off x="4304322" y="960905"/>
                          <a:ext cx="349636"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 1</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88101" y="1410942"/>
                          <a:ext cx="10971" cy="632030"/>
                        </a:xfrm>
                        <a:prstGeom prst="line">
                          <a:avLst/>
                        </a:prstGeom>
                        <a:ln w="31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48" idx="2"/>
                          <a:endCxn id="8" idx="0"/>
                        </p:cNvCxnSpPr>
                        <p:nvPr/>
                      </p:nvCxnSpPr>
                      <p:spPr>
                        <a:xfrm flipH="1">
                          <a:off x="4478866" y="1420370"/>
                          <a:ext cx="274" cy="577015"/>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grpSp>
                </p:grpSp>
                <p:cxnSp>
                  <p:nvCxnSpPr>
                    <p:cNvPr id="155" name="Elbow Connector 154"/>
                    <p:cNvCxnSpPr>
                      <a:stCxn id="248" idx="1"/>
                      <a:endCxn id="19" idx="1"/>
                    </p:cNvCxnSpPr>
                    <p:nvPr/>
                  </p:nvCxnSpPr>
                  <p:spPr>
                    <a:xfrm rot="10800000" flipH="1" flipV="1">
                      <a:off x="893592" y="1300943"/>
                      <a:ext cx="99808" cy="1409213"/>
                    </a:xfrm>
                    <a:prstGeom prst="bentConnector4">
                      <a:avLst>
                        <a:gd name="adj1" fmla="val -470134"/>
                        <a:gd name="adj2" fmla="val 73280"/>
                      </a:avLst>
                    </a:prstGeom>
                    <a:ln w="3175">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grpSp>
          </p:grpSp>
        </p:grpSp>
      </p:grpSp>
      <p:sp>
        <p:nvSpPr>
          <p:cNvPr id="6" name="Slide Number Placeholder 5"/>
          <p:cNvSpPr>
            <a:spLocks noGrp="1"/>
          </p:cNvSpPr>
          <p:nvPr>
            <p:ph type="sldNum" sz="quarter" idx="12"/>
          </p:nvPr>
        </p:nvSpPr>
        <p:spPr/>
        <p:txBody>
          <a:bodyPr/>
          <a:lstStyle/>
          <a:p>
            <a:fld id="{B38F3DF5-46B4-354D-BEB6-FC8B3F9E8E19}" type="slidenum">
              <a:rPr lang="en-US" smtClean="0"/>
              <a:t>94</a:t>
            </a:fld>
            <a:endParaRPr lang="en-US"/>
          </a:p>
        </p:txBody>
      </p:sp>
      <p:sp>
        <p:nvSpPr>
          <p:cNvPr id="48" name="Rectangle 47"/>
          <p:cNvSpPr/>
          <p:nvPr/>
        </p:nvSpPr>
        <p:spPr>
          <a:xfrm>
            <a:off x="802498" y="1731471"/>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a:t>
            </a:r>
            <a:endParaRPr lang="en-US" sz="1000" b="1">
              <a:solidFill>
                <a:schemeClr val="tx1"/>
              </a:solidFill>
              <a:latin typeface="Times New Roman"/>
              <a:cs typeface="Times New Roman"/>
            </a:endParaRPr>
          </a:p>
        </p:txBody>
      </p:sp>
      <p:sp>
        <p:nvSpPr>
          <p:cNvPr id="49" name="Rectangle 48"/>
          <p:cNvSpPr/>
          <p:nvPr/>
        </p:nvSpPr>
        <p:spPr>
          <a:xfrm>
            <a:off x="3412724" y="1744099"/>
            <a:ext cx="378134" cy="301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DQ2</a:t>
            </a:r>
            <a:endParaRPr lang="en-US" sz="1000" b="1">
              <a:solidFill>
                <a:schemeClr val="tx1"/>
              </a:solidFill>
              <a:latin typeface="Times New Roman"/>
              <a:cs typeface="Times New Roman"/>
            </a:endParaRPr>
          </a:p>
        </p:txBody>
      </p:sp>
      <p:cxnSp>
        <p:nvCxnSpPr>
          <p:cNvPr id="50" name="Straight Connector 49"/>
          <p:cNvCxnSpPr>
            <a:stCxn id="49" idx="1"/>
            <a:endCxn id="9" idx="6"/>
          </p:cNvCxnSpPr>
          <p:nvPr/>
        </p:nvCxnSpPr>
        <p:spPr>
          <a:xfrm flipH="1">
            <a:off x="3045069" y="1894954"/>
            <a:ext cx="367655" cy="7321"/>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8" idx="3"/>
          </p:cNvCxnSpPr>
          <p:nvPr/>
        </p:nvCxnSpPr>
        <p:spPr>
          <a:xfrm>
            <a:off x="1180632" y="1882326"/>
            <a:ext cx="489978" cy="0"/>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1049626855"/>
                  </p:ext>
                </p:extLst>
              </p:nvPr>
            </p:nvGraphicFramePr>
            <p:xfrm>
              <a:off x="50962" y="3938270"/>
              <a:ext cx="4084759" cy="2771157"/>
            </p:xfrm>
            <a:graphic>
              <a:graphicData uri="http://schemas.openxmlformats.org/drawingml/2006/table">
                <a:tbl>
                  <a:tblPr firstRow="1" firstCol="1" bandRow="1">
                    <a:tableStyleId>{5C22544A-7EE6-4342-B048-85BDC9FD1C3A}</a:tableStyleId>
                  </a:tblPr>
                  <a:tblGrid>
                    <a:gridCol w="536654">
                      <a:extLst>
                        <a:ext uri="{9D8B030D-6E8A-4147-A177-3AD203B41FA5}">
                          <a16:colId xmlns:a16="http://schemas.microsoft.com/office/drawing/2014/main" val="20000"/>
                        </a:ext>
                      </a:extLst>
                    </a:gridCol>
                    <a:gridCol w="545734">
                      <a:extLst>
                        <a:ext uri="{9D8B030D-6E8A-4147-A177-3AD203B41FA5}">
                          <a16:colId xmlns:a16="http://schemas.microsoft.com/office/drawing/2014/main" val="20001"/>
                        </a:ext>
                      </a:extLst>
                    </a:gridCol>
                    <a:gridCol w="501355">
                      <a:extLst>
                        <a:ext uri="{9D8B030D-6E8A-4147-A177-3AD203B41FA5}">
                          <a16:colId xmlns:a16="http://schemas.microsoft.com/office/drawing/2014/main" val="20002"/>
                        </a:ext>
                      </a:extLst>
                    </a:gridCol>
                    <a:gridCol w="549743">
                      <a:extLst>
                        <a:ext uri="{9D8B030D-6E8A-4147-A177-3AD203B41FA5}">
                          <a16:colId xmlns:a16="http://schemas.microsoft.com/office/drawing/2014/main" val="20003"/>
                        </a:ext>
                      </a:extLst>
                    </a:gridCol>
                    <a:gridCol w="547866">
                      <a:extLst>
                        <a:ext uri="{9D8B030D-6E8A-4147-A177-3AD203B41FA5}">
                          <a16:colId xmlns:a16="http://schemas.microsoft.com/office/drawing/2014/main" val="20004"/>
                        </a:ext>
                      </a:extLst>
                    </a:gridCol>
                    <a:gridCol w="563085">
                      <a:extLst>
                        <a:ext uri="{9D8B030D-6E8A-4147-A177-3AD203B41FA5}">
                          <a16:colId xmlns:a16="http://schemas.microsoft.com/office/drawing/2014/main" val="20005"/>
                        </a:ext>
                      </a:extLst>
                    </a:gridCol>
                    <a:gridCol w="840322">
                      <a:extLst>
                        <a:ext uri="{9D8B030D-6E8A-4147-A177-3AD203B41FA5}">
                          <a16:colId xmlns:a16="http://schemas.microsoft.com/office/drawing/2014/main" val="20006"/>
                        </a:ext>
                      </a:extLst>
                    </a:gridCol>
                  </a:tblGrid>
                  <a:tr h="1209362">
                    <a:tc>
                      <a:txBody>
                        <a:bodyPr/>
                        <a:lstStyle/>
                        <a:p>
                          <a:pPr marL="0" marR="0" algn="ctr">
                            <a:spcBef>
                              <a:spcPts val="0"/>
                            </a:spcBef>
                            <a:spcAft>
                              <a:spcPts val="0"/>
                            </a:spcAft>
                          </a:pPr>
                          <a:r>
                            <a:rPr lang="en-US" sz="900" b="1" smtClean="0">
                              <a:effectLst/>
                              <a:latin typeface="Times New Roman" charset="0"/>
                              <a:ea typeface="Times New Roman" charset="0"/>
                            </a:rPr>
                            <a:t>Concept</a:t>
                          </a:r>
                        </a:p>
                        <a:p>
                          <a:pPr marL="0" marR="0" algn="ctr">
                            <a:spcBef>
                              <a:spcPts val="0"/>
                            </a:spcBef>
                            <a:spcAft>
                              <a:spcPts val="0"/>
                            </a:spcAft>
                          </a:pPr>
                          <a:r>
                            <a:rPr lang="en-US" sz="900" b="1" smtClean="0">
                              <a:effectLst/>
                              <a:latin typeface="Times New Roman" charset="0"/>
                              <a:ea typeface="Times New Roman" charset="0"/>
                            </a:rPr>
                            <a:t> #</a:t>
                          </a:r>
                          <a:endParaRPr lang="en-US" sz="9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b="1" smtClean="0">
                              <a:effectLst/>
                              <a:latin typeface="Times New Roman" charset="0"/>
                              <a:ea typeface="Times New Roman" charset="0"/>
                            </a:rPr>
                            <a:t>Responses</a:t>
                          </a:r>
                        </a:p>
                        <a:p>
                          <a:pPr marL="0" marR="0" algn="ctr">
                            <a:spcBef>
                              <a:spcPts val="0"/>
                            </a:spcBef>
                            <a:spcAft>
                              <a:spcPts val="0"/>
                            </a:spcAft>
                          </a:pPr>
                          <a:r>
                            <a:rPr lang="en-US" sz="900" b="1" smtClean="0">
                              <a:effectLst/>
                              <a:latin typeface="Times New Roman" charset="0"/>
                              <a:ea typeface="Times New Roman" charset="0"/>
                            </a:rPr>
                            <a:t>R={OQ</a:t>
                          </a:r>
                          <a:r>
                            <a:rPr lang="en-US" sz="900" b="1" baseline="-25000" smtClean="0">
                              <a:effectLst/>
                              <a:latin typeface="Times New Roman" charset="0"/>
                              <a:ea typeface="Times New Roman" charset="0"/>
                            </a:rPr>
                            <a:t>1</a:t>
                          </a:r>
                          <a:r>
                            <a:rPr lang="en-US" sz="900" b="1" smtClean="0">
                              <a:effectLst/>
                              <a:latin typeface="Times New Roman" charset="0"/>
                              <a:ea typeface="Times New Roman" charset="0"/>
                            </a:rPr>
                            <a:t>,OQ</a:t>
                          </a:r>
                          <a:r>
                            <a:rPr lang="en-US" sz="900" b="1" baseline="-25000" smtClean="0">
                              <a:effectLst/>
                              <a:latin typeface="Times New Roman" charset="0"/>
                              <a:ea typeface="Times New Roman" charset="0"/>
                            </a:rPr>
                            <a:t>2</a:t>
                          </a:r>
                          <a:r>
                            <a:rPr lang="en-US" sz="900" b="1" baseline="0" smtClean="0">
                              <a:effectLst/>
                              <a:latin typeface="Times New Roman" charset="0"/>
                              <a:ea typeface="Times New Roman" charset="0"/>
                            </a:rPr>
                            <a:t>}</a:t>
                          </a:r>
                          <a:endParaRPr lang="en-US" sz="900" b="1" baseline="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b="1" smtClean="0">
                              <a:effectLst/>
                              <a:latin typeface="Times New Roman" charset="0"/>
                              <a:ea typeface="Times New Roman" charset="0"/>
                            </a:rPr>
                            <a:t>Responses</a:t>
                          </a:r>
                        </a:p>
                        <a:p>
                          <a:pPr marL="0" marR="0" algn="ctr">
                            <a:spcBef>
                              <a:spcPts val="0"/>
                            </a:spcBef>
                            <a:spcAft>
                              <a:spcPts val="0"/>
                            </a:spcAft>
                          </a:pPr>
                          <a:r>
                            <a:rPr lang="en-US" sz="900" b="1" smtClean="0">
                              <a:effectLst/>
                              <a:latin typeface="Times New Roman" charset="0"/>
                              <a:ea typeface="Times New Roman" charset="0"/>
                            </a:rPr>
                            <a:t>R={DQ</a:t>
                          </a:r>
                          <a:r>
                            <a:rPr lang="en-US" sz="900" b="1" baseline="-25000" smtClean="0">
                              <a:effectLst/>
                              <a:latin typeface="Times New Roman" charset="0"/>
                              <a:ea typeface="Times New Roman" charset="0"/>
                            </a:rPr>
                            <a:t>1</a:t>
                          </a:r>
                          <a:r>
                            <a:rPr lang="en-US" sz="900" b="1" smtClean="0">
                              <a:effectLst/>
                              <a:latin typeface="Times New Roman" charset="0"/>
                              <a:ea typeface="Times New Roman" charset="0"/>
                            </a:rPr>
                            <a:t>, DQ</a:t>
                          </a:r>
                          <a:r>
                            <a:rPr lang="en-US" sz="900" b="1" baseline="-25000" smtClean="0">
                              <a:effectLst/>
                              <a:latin typeface="Times New Roman" charset="0"/>
                              <a:ea typeface="Times New Roman" charset="0"/>
                            </a:rPr>
                            <a:t>2</a:t>
                          </a:r>
                          <a:r>
                            <a:rPr lang="en-US" sz="900" b="1" smtClean="0">
                              <a:effectLst/>
                              <a:latin typeface="Times New Roman" charset="0"/>
                              <a:ea typeface="Times New Roman" charset="0"/>
                            </a:rPr>
                            <a:t>, DQ</a:t>
                          </a:r>
                          <a:r>
                            <a:rPr lang="en-US" sz="900" b="1" baseline="-25000" smtClean="0">
                              <a:effectLst/>
                              <a:latin typeface="Times New Roman" charset="0"/>
                              <a:ea typeface="Times New Roman" charset="0"/>
                            </a:rPr>
                            <a:t>3</a:t>
                          </a:r>
                          <a:r>
                            <a:rPr lang="en-US" sz="900" b="1" smtClean="0">
                              <a:effectLst/>
                              <a:latin typeface="Times New Roman" charset="0"/>
                              <a:ea typeface="Times New Roman" charset="0"/>
                            </a:rPr>
                            <a:t>, DQ</a:t>
                          </a:r>
                          <a:r>
                            <a:rPr lang="en-US" sz="900" b="1" baseline="-25000" smtClean="0">
                              <a:effectLst/>
                              <a:latin typeface="Times New Roman" charset="0"/>
                              <a:ea typeface="Times New Roman" charset="0"/>
                            </a:rPr>
                            <a:t>4</a:t>
                          </a:r>
                          <a:r>
                            <a:rPr lang="en-US" sz="900" b="1" smtClean="0">
                              <a:effectLst/>
                              <a:latin typeface="Times New Roman" charset="0"/>
                              <a:ea typeface="Times New Roman" charset="0"/>
                            </a:rPr>
                            <a:t>}</a:t>
                          </a:r>
                        </a:p>
                        <a:p>
                          <a:pPr marL="0" marR="0" algn="ctr">
                            <a:spcBef>
                              <a:spcPts val="0"/>
                            </a:spcBef>
                            <a:spcAft>
                              <a:spcPts val="0"/>
                            </a:spcAft>
                          </a:pPr>
                          <a:endParaRPr lang="en-US" sz="9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b="1" smtClean="0">
                              <a:effectLst/>
                              <a:latin typeface="Times New Roman" charset="0"/>
                              <a:ea typeface="Times New Roman" charset="0"/>
                            </a:rPr>
                            <a:t>Responses</a:t>
                          </a:r>
                        </a:p>
                        <a:p>
                          <a:pPr marL="0" marR="0" algn="ctr">
                            <a:spcBef>
                              <a:spcPts val="0"/>
                            </a:spcBef>
                            <a:spcAft>
                              <a:spcPts val="0"/>
                            </a:spcAft>
                          </a:pPr>
                          <a:r>
                            <a:rPr lang="en-US" sz="900" b="1" smtClean="0">
                              <a:effectLst/>
                              <a:latin typeface="Times New Roman" charset="0"/>
                              <a:ea typeface="Times New Roman" charset="0"/>
                            </a:rPr>
                            <a:t>R={OQ</a:t>
                          </a:r>
                          <a:r>
                            <a:rPr lang="en-US" sz="900" b="1" baseline="-25000" smtClean="0">
                              <a:effectLst/>
                              <a:latin typeface="Times New Roman" charset="0"/>
                              <a:ea typeface="Times New Roman" charset="0"/>
                            </a:rPr>
                            <a:t>1</a:t>
                          </a:r>
                          <a:r>
                            <a:rPr lang="en-US" sz="900" b="1" smtClean="0">
                              <a:effectLst/>
                              <a:latin typeface="Times New Roman" charset="0"/>
                              <a:ea typeface="Times New Roman" charset="0"/>
                            </a:rPr>
                            <a:t>,OQ</a:t>
                          </a:r>
                          <a:r>
                            <a:rPr lang="en-US" sz="900" b="1" baseline="-25000" smtClean="0">
                              <a:effectLst/>
                              <a:latin typeface="Times New Roman" charset="0"/>
                              <a:ea typeface="Times New Roman" charset="0"/>
                            </a:rPr>
                            <a:t>2</a:t>
                          </a:r>
                          <a:r>
                            <a:rPr lang="en-US" sz="900" b="1" smtClean="0">
                              <a:effectLst/>
                              <a:latin typeface="Times New Roman" charset="0"/>
                              <a:ea typeface="Times New Roman" charset="0"/>
                            </a:rPr>
                            <a:t>},{DQ</a:t>
                          </a:r>
                          <a:r>
                            <a:rPr lang="en-US" sz="900" b="1" baseline="-25000" smtClean="0">
                              <a:effectLst/>
                              <a:latin typeface="Times New Roman" charset="0"/>
                              <a:ea typeface="Times New Roman" charset="0"/>
                            </a:rPr>
                            <a:t>1</a:t>
                          </a:r>
                          <a:r>
                            <a:rPr lang="en-US" sz="900" b="1" smtClean="0">
                              <a:effectLst/>
                              <a:latin typeface="Times New Roman" charset="0"/>
                              <a:ea typeface="Times New Roman" charset="0"/>
                            </a:rPr>
                            <a:t>, DQ</a:t>
                          </a:r>
                          <a:r>
                            <a:rPr lang="en-US" sz="900" b="1" baseline="-25000" smtClean="0">
                              <a:effectLst/>
                              <a:latin typeface="Times New Roman" charset="0"/>
                              <a:ea typeface="Times New Roman" charset="0"/>
                            </a:rPr>
                            <a:t>2</a:t>
                          </a:r>
                          <a:r>
                            <a:rPr lang="en-US" sz="900" b="1" smtClean="0">
                              <a:effectLst/>
                              <a:latin typeface="Times New Roman" charset="0"/>
                              <a:ea typeface="Times New Roman" charset="0"/>
                            </a:rPr>
                            <a:t>, DQ</a:t>
                          </a:r>
                          <a:r>
                            <a:rPr lang="en-US" sz="900" b="1" baseline="-25000" smtClean="0">
                              <a:effectLst/>
                              <a:latin typeface="Times New Roman" charset="0"/>
                              <a:ea typeface="Times New Roman" charset="0"/>
                            </a:rPr>
                            <a:t>3</a:t>
                          </a:r>
                          <a:r>
                            <a:rPr lang="en-US" sz="900" b="1" smtClean="0">
                              <a:effectLst/>
                              <a:latin typeface="Times New Roman" charset="0"/>
                              <a:ea typeface="Times New Roman" charset="0"/>
                            </a:rPr>
                            <a:t>, DQ</a:t>
                          </a:r>
                          <a:r>
                            <a:rPr lang="en-US" sz="900" b="1" baseline="-25000" smtClean="0">
                              <a:effectLst/>
                              <a:latin typeface="Times New Roman" charset="0"/>
                              <a:ea typeface="Times New Roman" charset="0"/>
                            </a:rPr>
                            <a:t>4</a:t>
                          </a:r>
                          <a:r>
                            <a:rPr lang="en-US" sz="900" b="1" smtClean="0">
                              <a:effectLst/>
                              <a:latin typeface="Times New Roman" charset="0"/>
                              <a:ea typeface="Times New Roman" charset="0"/>
                            </a:rPr>
                            <a:t>}</a:t>
                          </a:r>
                        </a:p>
                        <a:p>
                          <a:pPr marL="0" marR="0" algn="ctr">
                            <a:spcBef>
                              <a:spcPts val="0"/>
                            </a:spcBef>
                            <a:spcAft>
                              <a:spcPts val="0"/>
                            </a:spcAft>
                          </a:pPr>
                          <a:r>
                            <a:rPr lang="en-US" sz="900" b="1" smtClean="0">
                              <a:effectLst/>
                              <a:latin typeface="Times New Roman" charset="0"/>
                              <a:ea typeface="Times New Roman" charset="0"/>
                            </a:rPr>
                            <a:t>{</a:t>
                          </a:r>
                          <a:endParaRPr lang="en-US" sz="9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smtClean="0">
                              <a:effectLst/>
                            </a:rPr>
                            <a:t>Estimated Probability</a:t>
                          </a:r>
                          <a:endParaRPr lang="en-US" sz="900" baseline="0" smtClean="0">
                            <a:effectLst/>
                          </a:endParaRPr>
                        </a:p>
                        <a:p>
                          <a:pPr marL="0" marR="0" algn="ctr">
                            <a:spcBef>
                              <a:spcPts val="0"/>
                            </a:spcBef>
                            <a:spcAft>
                              <a:spcPts val="0"/>
                            </a:spcAft>
                          </a:pPr>
                          <a:r>
                            <a:rPr lang="en-US" sz="900" smtClean="0">
                              <a:effectLst/>
                            </a:rPr>
                            <a:t>by Kent Method</a:t>
                          </a:r>
                          <a:endParaRPr lang="en-US" sz="9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smtClean="0">
                              <a:effectLst/>
                            </a:rPr>
                            <a:t>Estimated probability by Direct</a:t>
                          </a:r>
                          <a:r>
                            <a:rPr lang="en-US" sz="900" baseline="0" smtClean="0">
                              <a:effectLst/>
                            </a:rPr>
                            <a:t> Question</a:t>
                          </a:r>
                          <a:endParaRPr lang="en-US" sz="9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900" b="1" smtClean="0">
                              <a:effectLst/>
                              <a:latin typeface="Times New Roman" charset="0"/>
                              <a:ea typeface="Times New Roman" charset="0"/>
                            </a:rPr>
                            <a:t>The accurate probability by joint evidences (using Bayes)</a:t>
                          </a:r>
                          <a:endParaRPr lang="en-US" sz="9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453511">
                    <a:tc>
                      <a:txBody>
                        <a:bodyPr/>
                        <a:lstStyle/>
                        <a:p>
                          <a:pPr marL="0" marR="0" algn="l">
                            <a:spcBef>
                              <a:spcPts val="0"/>
                            </a:spcBef>
                            <a:spcAft>
                              <a:spcPts val="0"/>
                            </a:spcAft>
                          </a:pP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cs typeface="Times New Roman" charset="0"/>
                            </a:rPr>
                            <a:t>P(</a:t>
                          </a:r>
                          <a:r>
                            <a:rPr lang="en-US" sz="1000" b="1" err="1" smtClean="0">
                              <a:effectLst/>
                              <a:latin typeface="Times New Roman" charset="0"/>
                              <a:ea typeface="Times New Roman" charset="0"/>
                              <a:cs typeface="Times New Roman" charset="0"/>
                            </a:rPr>
                            <a:t>R</a:t>
                          </a:r>
                          <a:r>
                            <a:rPr lang="en-US" sz="1000" b="1" baseline="0" err="1" smtClean="0">
                              <a:effectLst/>
                              <a:latin typeface="Times New Roman" charset="0"/>
                              <a:ea typeface="Times New Roman" charset="0"/>
                              <a:cs typeface="Times New Roman" charset="0"/>
                            </a:rPr>
                            <a:t>|</a:t>
                          </a:r>
                          <a:r>
                            <a:rPr lang="en-US" sz="1000" b="1" err="1" smtClean="0">
                              <a:effectLst/>
                              <a:latin typeface="Times New Roman" charset="0"/>
                              <a:ea typeface="Times New Roman" charset="0"/>
                              <a:cs typeface="Times New Roman" charset="0"/>
                            </a:rPr>
                            <a:t>K</a:t>
                          </a:r>
                          <a:r>
                            <a:rPr lang="en-US" sz="1000" b="1" baseline="-25000" err="1" smtClean="0">
                              <a:effectLst/>
                              <a:latin typeface="Times New Roman" charset="0"/>
                              <a:ea typeface="Times New Roman" charset="0"/>
                              <a:cs typeface="Times New Roman" charset="0"/>
                            </a:rPr>
                            <a:t>c</a:t>
                          </a:r>
                          <a:r>
                            <a:rPr lang="en-US" sz="1000" b="1" smtClean="0">
                              <a:effectLst/>
                              <a:latin typeface="Times New Roman" charset="0"/>
                              <a:ea typeface="Times New Roman" charset="0"/>
                              <a:cs typeface="Times New Roman" charset="0"/>
                            </a:rPr>
                            <a:t>)</a:t>
                          </a:r>
                          <a:endParaRPr lang="en-US" sz="1000" b="1">
                            <a:effectLst/>
                            <a:latin typeface="Times New Roman" charset="0"/>
                            <a:ea typeface="Times New Roman" charset="0"/>
                            <a:cs typeface="Times New Roman" charset="0"/>
                          </a:endParaRPr>
                        </a:p>
                      </a:txBody>
                      <a:tcPr marL="0" marR="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cs typeface="Times New Roman" charset="0"/>
                            </a:rPr>
                            <a:t>P(</a:t>
                          </a:r>
                          <a:r>
                            <a:rPr lang="en-US" sz="1000" b="1" err="1" smtClean="0">
                              <a:effectLst/>
                              <a:latin typeface="Times New Roman" charset="0"/>
                              <a:ea typeface="Times New Roman" charset="0"/>
                              <a:cs typeface="Times New Roman" charset="0"/>
                            </a:rPr>
                            <a:t>R</a:t>
                          </a:r>
                          <a:r>
                            <a:rPr lang="en-US" sz="1000" b="1" baseline="0" err="1" smtClean="0">
                              <a:effectLst/>
                              <a:latin typeface="Times New Roman" charset="0"/>
                              <a:ea typeface="Times New Roman" charset="0"/>
                              <a:cs typeface="Times New Roman" charset="0"/>
                            </a:rPr>
                            <a:t>|</a:t>
                          </a:r>
                          <a:r>
                            <a:rPr lang="en-US" sz="1000" b="1" err="1" smtClean="0">
                              <a:effectLst/>
                              <a:latin typeface="Times New Roman" charset="0"/>
                              <a:ea typeface="Times New Roman" charset="0"/>
                              <a:cs typeface="Times New Roman" charset="0"/>
                            </a:rPr>
                            <a:t>K</a:t>
                          </a:r>
                          <a:r>
                            <a:rPr lang="en-US" sz="1000" b="1" baseline="-25000" err="1" smtClean="0">
                              <a:effectLst/>
                              <a:latin typeface="Times New Roman" charset="0"/>
                              <a:ea typeface="Times New Roman" charset="0"/>
                              <a:cs typeface="Times New Roman" charset="0"/>
                            </a:rPr>
                            <a:t>c</a:t>
                          </a:r>
                          <a:r>
                            <a:rPr lang="en-US" sz="1000" b="1" smtClean="0">
                              <a:effectLst/>
                              <a:latin typeface="Times New Roman" charset="0"/>
                              <a:ea typeface="Times New Roman" charset="0"/>
                              <a:cs typeface="Times New Roman" charset="0"/>
                            </a:rPr>
                            <a:t>)</a:t>
                          </a: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cs typeface="Times New Roman" charset="0"/>
                            </a:rPr>
                            <a:t>P(</a:t>
                          </a:r>
                          <a:r>
                            <a:rPr lang="en-US" sz="1000" b="1" err="1" smtClean="0">
                              <a:effectLst/>
                              <a:latin typeface="Times New Roman" charset="0"/>
                              <a:ea typeface="Times New Roman" charset="0"/>
                              <a:cs typeface="Times New Roman" charset="0"/>
                            </a:rPr>
                            <a:t>R</a:t>
                          </a:r>
                          <a:r>
                            <a:rPr lang="en-US" sz="1000" b="1" baseline="0" err="1" smtClean="0">
                              <a:effectLst/>
                              <a:latin typeface="Times New Roman" charset="0"/>
                              <a:ea typeface="Times New Roman" charset="0"/>
                              <a:cs typeface="Times New Roman" charset="0"/>
                            </a:rPr>
                            <a:t>|</a:t>
                          </a:r>
                          <a:r>
                            <a:rPr lang="en-US" sz="1000" b="1" err="1" smtClean="0">
                              <a:effectLst/>
                              <a:latin typeface="Times New Roman" charset="0"/>
                              <a:ea typeface="Times New Roman" charset="0"/>
                              <a:cs typeface="Times New Roman" charset="0"/>
                            </a:rPr>
                            <a:t>K</a:t>
                          </a:r>
                          <a:r>
                            <a:rPr lang="en-US" sz="1000" b="1" baseline="-25000" err="1" smtClean="0">
                              <a:effectLst/>
                              <a:latin typeface="Times New Roman" charset="0"/>
                              <a:ea typeface="Times New Roman" charset="0"/>
                              <a:cs typeface="Times New Roman" charset="0"/>
                            </a:rPr>
                            <a:t>c</a:t>
                          </a:r>
                          <a:r>
                            <a:rPr lang="en-US" sz="1000" b="1" smtClean="0">
                              <a:effectLst/>
                              <a:latin typeface="Times New Roman" charset="0"/>
                              <a:ea typeface="Times New Roman" charset="0"/>
                              <a:cs typeface="Times New Roman" charset="0"/>
                            </a:rPr>
                            <a:t>)</a:t>
                          </a:r>
                        </a:p>
                      </a:txBody>
                      <a:tcPr marL="0" marR="0" marT="0" marB="0" anchor="ctr"/>
                    </a:tc>
                    <a:tc>
                      <a:txBody>
                        <a:bodyPr/>
                        <a:lstStyle/>
                        <a:p>
                          <a:r>
                            <a:rPr lang="en-US" sz="1000" b="1" smtClean="0"/>
                            <a:t>P(</a:t>
                          </a:r>
                          <a:r>
                            <a:rPr lang="en-US" sz="1000" b="1" err="1" smtClean="0"/>
                            <a:t>K</a:t>
                          </a:r>
                          <a:r>
                            <a:rPr lang="en-US" sz="1000" b="1" baseline="-25000" err="1" smtClean="0"/>
                            <a:t>c</a:t>
                          </a:r>
                          <a:r>
                            <a:rPr lang="en-US" sz="1000" b="1" err="1" smtClean="0"/>
                            <a:t>|r</a:t>
                          </a:r>
                          <a:r>
                            <a:rPr lang="en-US" sz="1000" b="1" baseline="-25000" err="1" smtClean="0"/>
                            <a:t>OQ</a:t>
                          </a:r>
                          <a:r>
                            <a:rPr lang="en-US" sz="1000" b="1" smtClean="0"/>
                            <a:t>)</a:t>
                          </a: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smtClean="0"/>
                            <a:t>P(</a:t>
                          </a:r>
                          <a:r>
                            <a:rPr lang="en-US" sz="1000" b="1" err="1" smtClean="0"/>
                            <a:t>K</a:t>
                          </a:r>
                          <a:r>
                            <a:rPr lang="en-US" sz="1000" b="1" baseline="-25000" err="1" smtClean="0"/>
                            <a:t>c</a:t>
                          </a:r>
                          <a:r>
                            <a:rPr lang="en-US" sz="1000" b="1" err="1" smtClean="0"/>
                            <a:t>|r</a:t>
                          </a:r>
                          <a:r>
                            <a:rPr lang="en-US" sz="1000" b="1" baseline="-25000" err="1" smtClean="0"/>
                            <a:t>DQ</a:t>
                          </a:r>
                          <a:r>
                            <a:rPr lang="en-US" sz="1000" b="1" smtClean="0"/>
                            <a:t>)</a:t>
                          </a:r>
                        </a:p>
                      </a:txBody>
                      <a:tcPr marL="0" marR="0" marT="0" marB="0" anchor="ct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1000" b="1" baseline="0" smtClean="0">
                              <a:effectLst/>
                              <a:latin typeface="Times New Roman" charset="0"/>
                              <a:ea typeface="Times New Roman" charset="0"/>
                            </a:rPr>
                            <a:t>P(</a:t>
                          </a:r>
                          <a:r>
                            <a:rPr lang="en-US" sz="1000" b="1" baseline="0" err="1" smtClean="0">
                              <a:effectLst/>
                              <a:latin typeface="Times New Roman" charset="0"/>
                              <a:ea typeface="Times New Roman" charset="0"/>
                            </a:rPr>
                            <a:t>K</a:t>
                          </a:r>
                          <a:r>
                            <a:rPr lang="en-US" sz="1000" b="1" baseline="-25000" err="1" smtClean="0">
                              <a:effectLst/>
                              <a:latin typeface="Times New Roman" charset="0"/>
                              <a:ea typeface="Times New Roman" charset="0"/>
                            </a:rPr>
                            <a:t>c</a:t>
                          </a:r>
                          <a:r>
                            <a:rPr lang="en-US" sz="1000" b="1" baseline="0" err="1" smtClean="0">
                              <a:effectLst/>
                              <a:latin typeface="Times New Roman" charset="0"/>
                              <a:ea typeface="Times New Roman" charset="0"/>
                            </a:rPr>
                            <a:t>|R</a:t>
                          </a:r>
                          <a:r>
                            <a:rPr lang="en-US" sz="1000" b="1" baseline="0" smtClean="0">
                              <a:effectLst/>
                              <a:latin typeface="Times New Roman" charset="0"/>
                              <a:ea typeface="Times New Roman" charset="0"/>
                            </a:rPr>
                            <a:t>)</a:t>
                          </a:r>
                        </a:p>
                        <a:p>
                          <a:pPr marL="0" marR="0" indent="0" algn="l" defTabSz="457200" rtl="1"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rPr>
                            <a:t>P(K</a:t>
                          </a:r>
                          <a:r>
                            <a:rPr lang="en-US" sz="1000" b="1" baseline="-25000" smtClean="0">
                              <a:effectLst/>
                              <a:latin typeface="Times New Roman" charset="0"/>
                              <a:ea typeface="Times New Roman" charset="0"/>
                            </a:rPr>
                            <a:t>c</a:t>
                          </a:r>
                          <a:r>
                            <a:rPr lang="en-US" sz="1000" b="1" smtClean="0">
                              <a:effectLst/>
                              <a:latin typeface="Times New Roman" charset="0"/>
                              <a:ea typeface="Times New Roman" charset="0"/>
                            </a:rPr>
                            <a:t>|(</a:t>
                          </a:r>
                          <a:r>
                            <a:rPr lang="en-US" sz="1000" b="1" err="1" smtClean="0">
                              <a:effectLst/>
                              <a:latin typeface="Times New Roman" charset="0"/>
                              <a:ea typeface="Times New Roman" charset="0"/>
                            </a:rPr>
                            <a:t>r</a:t>
                          </a:r>
                          <a:r>
                            <a:rPr lang="en-US" sz="1000" b="1" baseline="-25000" err="1" smtClean="0">
                              <a:effectLst/>
                              <a:latin typeface="Times New Roman" charset="0"/>
                              <a:ea typeface="Times New Roman" charset="0"/>
                            </a:rPr>
                            <a:t>OQ</a:t>
                          </a:r>
                          <a:r>
                            <a:rPr lang="en-US" sz="1000" b="1" baseline="-25000" smtClean="0">
                              <a:effectLst/>
                              <a:latin typeface="Times New Roman" charset="0"/>
                              <a:ea typeface="Times New Roman" charset="0"/>
                            </a:rPr>
                            <a:t>,</a:t>
                          </a:r>
                          <a:r>
                            <a:rPr lang="en-US" sz="1000" b="1" smtClean="0">
                              <a:effectLst/>
                              <a:latin typeface="Times New Roman" charset="0"/>
                              <a:ea typeface="Times New Roman" charset="0"/>
                            </a:rPr>
                            <a:t> </a:t>
                          </a:r>
                          <a:r>
                            <a:rPr lang="en-US" sz="1000" b="1" err="1" smtClean="0">
                              <a:effectLst/>
                              <a:latin typeface="Times New Roman" charset="0"/>
                              <a:ea typeface="Times New Roman" charset="0"/>
                            </a:rPr>
                            <a:t>r</a:t>
                          </a:r>
                          <a:r>
                            <a:rPr lang="en-US" sz="1000" b="1" baseline="-25000" err="1" smtClean="0">
                              <a:effectLst/>
                              <a:latin typeface="Times New Roman" charset="0"/>
                              <a:ea typeface="Times New Roman" charset="0"/>
                            </a:rPr>
                            <a:t>DQ</a:t>
                          </a:r>
                          <a:r>
                            <a:rPr lang="en-US" sz="1000" b="1" baseline="0" smtClean="0">
                              <a:effectLst/>
                              <a:latin typeface="Times New Roman" charset="0"/>
                              <a:ea typeface="Times New Roman" charset="0"/>
                            </a:rPr>
                            <a:t>))</a:t>
                          </a:r>
                        </a:p>
                      </a:txBody>
                      <a:tcPr marL="0" marR="0" marT="0" marB="0" anchor="ctr"/>
                    </a:tc>
                    <a:extLst>
                      <a:ext uri="{0D108BD9-81ED-4DB2-BD59-A6C34878D82A}">
                        <a16:rowId xmlns:a16="http://schemas.microsoft.com/office/drawing/2014/main" val="10001"/>
                      </a:ext>
                    </a:extLst>
                  </a:tr>
                  <a:tr h="277071">
                    <a:tc>
                      <a:txBody>
                        <a:bodyPr/>
                        <a:lstStyle/>
                        <a:p>
                          <a:pPr marL="0" marR="0" algn="l">
                            <a:spcBef>
                              <a:spcPts val="0"/>
                            </a:spcBef>
                            <a:spcAft>
                              <a:spcPts val="0"/>
                            </a:spcAft>
                          </a:pPr>
                          <a:r>
                            <a:rPr lang="en-US" sz="1000" b="1" smtClean="0">
                              <a:effectLst/>
                              <a:latin typeface="Times New Roman" charset="0"/>
                              <a:ea typeface="Times New Roman" charset="0"/>
                            </a:rPr>
                            <a:t>C1</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0.9</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0.9</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0.9</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0.9</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0.9</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1</a:t>
                          </a:r>
                          <a:endParaRPr lang="en-US" sz="1000">
                            <a:effectLst/>
                            <a:latin typeface="Times New Roman" charset="0"/>
                            <a:ea typeface="Times New Roman" charset="0"/>
                            <a:cs typeface="Times New Roman" charset="0"/>
                          </a:endParaRPr>
                        </a:p>
                      </a:txBody>
                      <a:tcPr marL="0" marR="0" marT="0" marB="0" anchor="ctr"/>
                    </a:tc>
                    <a:extLst>
                      <a:ext uri="{0D108BD9-81ED-4DB2-BD59-A6C34878D82A}">
                        <a16:rowId xmlns:a16="http://schemas.microsoft.com/office/drawing/2014/main" val="10002"/>
                      </a:ext>
                    </a:extLst>
                  </a:tr>
                  <a:tr h="277071">
                    <a:tc>
                      <a:txBody>
                        <a:bodyPr/>
                        <a:lstStyle/>
                        <a:p>
                          <a:pPr marL="0" marR="0" algn="l">
                            <a:spcBef>
                              <a:spcPts val="0"/>
                            </a:spcBef>
                            <a:spcAft>
                              <a:spcPts val="0"/>
                            </a:spcAft>
                          </a:pPr>
                          <a:r>
                            <a:rPr lang="en-US" sz="1000" b="1" smtClean="0">
                              <a:effectLst/>
                              <a:latin typeface="Times New Roman" charset="0"/>
                              <a:ea typeface="Times New Roman" charset="0"/>
                            </a:rPr>
                            <a:t>C2</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0.09</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0.5</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0.45</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0.5</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0.9</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algn="ctr" fontAlgn="b"/>
                          <a:r>
                            <a:rPr lang="en-US" sz="1000" b="0" i="0" u="none" strike="noStrike" smtClean="0">
                              <a:solidFill>
                                <a:schemeClr val="tx1"/>
                              </a:solidFill>
                              <a:effectLst/>
                              <a:latin typeface="Times New Roman" charset="0"/>
                              <a:ea typeface="Times New Roman" charset="0"/>
                              <a:cs typeface="Times New Roman" charset="0"/>
                            </a:rPr>
                            <a:t>0.91</a:t>
                          </a:r>
                          <a:endParaRPr lang="en-US" sz="1000" b="0" i="0" u="none" strike="noStrike">
                            <a:solidFill>
                              <a:schemeClr val="tx1"/>
                            </a:solidFill>
                            <a:effectLst/>
                            <a:latin typeface="Times New Roman" charset="0"/>
                            <a:ea typeface="Times New Roman" charset="0"/>
                            <a:cs typeface="Times New Roman" charset="0"/>
                          </a:endParaRPr>
                        </a:p>
                      </a:txBody>
                      <a:tcPr marL="12700" marR="12700" marT="12700" marB="0" anchor="ctr"/>
                    </a:tc>
                    <a:extLst>
                      <a:ext uri="{0D108BD9-81ED-4DB2-BD59-A6C34878D82A}">
                        <a16:rowId xmlns:a16="http://schemas.microsoft.com/office/drawing/2014/main" val="10003"/>
                      </a:ext>
                    </a:extLst>
                  </a:tr>
                  <a:tr h="277071">
                    <a:tc>
                      <a:txBody>
                        <a:bodyPr/>
                        <a:lstStyle/>
                        <a:p>
                          <a:pPr marL="0" marR="0" algn="l">
                            <a:spcBef>
                              <a:spcPts val="0"/>
                            </a:spcBef>
                            <a:spcAft>
                              <a:spcPts val="0"/>
                            </a:spcAft>
                          </a:pPr>
                          <a:r>
                            <a:rPr lang="en-US" sz="1000" b="1" smtClean="0">
                              <a:effectLst/>
                              <a:latin typeface="Times New Roman" charset="0"/>
                              <a:ea typeface="Times New Roman" charset="0"/>
                            </a:rPr>
                            <a:t>C3</a:t>
                          </a:r>
                          <a:endParaRPr lang="en-US" sz="1000" b="1">
                            <a:effectLst/>
                            <a:latin typeface="Times New Roman" charset="0"/>
                            <a:ea typeface="Times New Roman" charset="0"/>
                          </a:endParaRPr>
                        </a:p>
                      </a:txBody>
                      <a:tcPr marL="0" marR="0" marT="0" marB="0"/>
                    </a:tc>
                    <a:tc>
                      <a:txBody>
                        <a:bodyPr/>
                        <a:lstStyle/>
                        <a:p>
                          <a:pPr marL="0" marR="0" algn="ctr" defTabSz="457200" rtl="0" eaLnBrk="1" latinLnBrk="0" hangingPunct="1">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0.11</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defTabSz="457200" rtl="0" eaLnBrk="1" latinLnBrk="0" hangingPunct="1">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0.1</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defTabSz="457200" rtl="0" eaLnBrk="1" latinLnBrk="0" hangingPunct="1">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0.09</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defTabSz="457200" rtl="0" eaLnBrk="1" latinLnBrk="0" hangingPunct="1">
                            <a:spcBef>
                              <a:spcPts val="0"/>
                            </a:spcBef>
                            <a:spcAft>
                              <a:spcPts val="0"/>
                            </a:spcAft>
                          </a:pPr>
                          <a:r>
                            <a:rPr lang="en-US" sz="1000" smtClean="0">
                              <a:solidFill>
                                <a:schemeClr val="tx1"/>
                              </a:solidFill>
                              <a:effectLst/>
                              <a:latin typeface="Times New Roman" charset="0"/>
                              <a:ea typeface="Times New Roman" charset="0"/>
                              <a:cs typeface="Times New Roman" charset="0"/>
                            </a:rPr>
                            <a:t>0.92</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0.1</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0.56</a:t>
                          </a:r>
                          <a:endParaRPr lang="en-US" sz="1000">
                            <a:solidFill>
                              <a:schemeClr val="tx1"/>
                            </a:solidFill>
                            <a:effectLst/>
                            <a:latin typeface="Times New Roman" charset="0"/>
                            <a:ea typeface="Times New Roman" charset="0"/>
                            <a:cs typeface="Times New Roman" charset="0"/>
                          </a:endParaRPr>
                        </a:p>
                      </a:txBody>
                      <a:tcPr marL="0" marR="0" marT="0" marB="0" anchor="ctr"/>
                    </a:tc>
                    <a:extLst>
                      <a:ext uri="{0D108BD9-81ED-4DB2-BD59-A6C34878D82A}">
                        <a16:rowId xmlns:a16="http://schemas.microsoft.com/office/drawing/2014/main" val="10004"/>
                      </a:ext>
                    </a:extLst>
                  </a:tr>
                  <a:tr h="277071">
                    <a:tc>
                      <a:txBody>
                        <a:bodyPr/>
                        <a:lstStyle/>
                        <a:p>
                          <a:pPr marL="0" marR="0" algn="l">
                            <a:spcBef>
                              <a:spcPts val="0"/>
                            </a:spcBef>
                            <a:spcAft>
                              <a:spcPts val="0"/>
                            </a:spcAft>
                          </a:pPr>
                          <a:r>
                            <a:rPr lang="en-US" sz="1000" b="1" smtClean="0">
                              <a:effectLst/>
                              <a:latin typeface="Times New Roman" charset="0"/>
                              <a:ea typeface="Times New Roman" charset="0"/>
                            </a:rPr>
                            <a:t>C4</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0.25</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0.1</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lumMod val="50000"/>
                                  <a:lumOff val="50000"/>
                                </a:schemeClr>
                              </a:solidFill>
                              <a:effectLst/>
                              <a:latin typeface="Times New Roman" charset="0"/>
                              <a:ea typeface="Times New Roman" charset="0"/>
                              <a:cs typeface="Times New Roman" charset="0"/>
                            </a:rPr>
                            <a:t>0.05</a:t>
                          </a:r>
                          <a:endParaRPr lang="en-US" sz="100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000" b="0" i="0" smtClean="0">
                                    <a:solidFill>
                                      <a:schemeClr val="tx1"/>
                                    </a:solidFill>
                                    <a:latin typeface="Cambria Math" charset="0"/>
                                    <a:ea typeface="Times New Roman" charset="0"/>
                                    <a:cs typeface="Times New Roman" charset="0"/>
                                  </a:rPr>
                                  <m:t>0</m:t>
                                </m:r>
                                <m:r>
                                  <a:rPr lang="en-US" sz="1000" b="0" i="0" smtClean="0">
                                    <a:solidFill>
                                      <a:schemeClr val="tx1"/>
                                    </a:solidFill>
                                    <a:latin typeface="Cambria Math" charset="0"/>
                                    <a:ea typeface="Times New Roman" charset="0"/>
                                    <a:cs typeface="Times New Roman" charset="0"/>
                                  </a:rPr>
                                  <m:t>.</m:t>
                                </m:r>
                                <m:r>
                                  <a:rPr lang="en-US" sz="1000" b="0" i="1" smtClean="0">
                                    <a:solidFill>
                                      <a:schemeClr val="tx1"/>
                                    </a:solidFill>
                                    <a:latin typeface="Cambria Math" charset="0"/>
                                    <a:ea typeface="Times New Roman" charset="0"/>
                                    <a:cs typeface="Times New Roman" charset="0"/>
                                  </a:rPr>
                                  <m:t> </m:t>
                                </m:r>
                                <m:r>
                                  <a:rPr lang="en-US" sz="1000" b="0" i="0" smtClean="0">
                                    <a:solidFill>
                                      <a:schemeClr val="tx1"/>
                                    </a:solidFill>
                                    <a:latin typeface="Cambria Math" charset="0"/>
                                    <a:ea typeface="Times New Roman" charset="0"/>
                                    <a:cs typeface="Times New Roman" charset="0"/>
                                  </a:rPr>
                                  <m:t>5</m:t>
                                </m:r>
                              </m:oMath>
                            </m:oMathPara>
                          </a14:m>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solidFill>
                                <a:schemeClr val="tx1"/>
                              </a:solidFill>
                              <a:effectLst/>
                              <a:latin typeface="Times New Roman" charset="0"/>
                              <a:ea typeface="Times New Roman" charset="0"/>
                              <a:cs typeface="Times New Roman" charset="0"/>
                            </a:rPr>
                            <a:t>0.1</a:t>
                          </a:r>
                          <a:endParaRPr lang="en-US" sz="1000">
                            <a:solidFill>
                              <a:schemeClr val="tx1"/>
                            </a:solidFill>
                            <a:effectLst/>
                            <a:latin typeface="Times New Roman" charset="0"/>
                            <a:ea typeface="Times New Roman" charset="0"/>
                            <a:cs typeface="Times New Roman" charset="0"/>
                          </a:endParaRPr>
                        </a:p>
                      </a:txBody>
                      <a:tcPr marL="0" marR="0" marT="0" marB="0" anchor="ctr"/>
                    </a:tc>
                    <a:tc>
                      <a:txBody>
                        <a:bodyPr/>
                        <a:lstStyle/>
                        <a:p>
                          <a:pPr algn="ctr"/>
                          <a14:m>
                            <m:oMath xmlns:m="http://schemas.openxmlformats.org/officeDocument/2006/math">
                              <m:r>
                                <a:rPr lang="en-US" sz="1000" b="0" i="0" smtClean="0">
                                  <a:solidFill>
                                    <a:schemeClr val="tx1"/>
                                  </a:solidFill>
                                  <a:latin typeface="Cambria Math" charset="0"/>
                                  <a:ea typeface="Times New Roman" charset="0"/>
                                </a:rPr>
                                <m:t>0</m:t>
                              </m:r>
                            </m:oMath>
                          </a14:m>
                          <a:r>
                            <a:rPr lang="en-US" sz="1000" kern="1200" smtClean="0">
                              <a:solidFill>
                                <a:schemeClr val="tx1"/>
                              </a:solidFill>
                              <a:latin typeface="+mn-lt"/>
                              <a:ea typeface="+mn-ea"/>
                              <a:cs typeface="+mn-cs"/>
                            </a:rPr>
                            <a:t>.12</a:t>
                          </a:r>
                          <a:endParaRPr lang="en-US" sz="1000" kern="1200">
                            <a:solidFill>
                              <a:schemeClr val="tx1"/>
                            </a:solidFill>
                            <a:latin typeface="+mn-lt"/>
                            <a:ea typeface="+mn-ea"/>
                            <a:cs typeface="+mn-cs"/>
                          </a:endParaRPr>
                        </a:p>
                      </a:txBody>
                      <a:tcPr marL="0" marR="0" marT="0" marB="0" anchor="ctr"/>
                    </a:tc>
                    <a:extLst>
                      <a:ext uri="{0D108BD9-81ED-4DB2-BD59-A6C34878D82A}">
                        <a16:rowId xmlns:a16="http://schemas.microsoft.com/office/drawing/2014/main" val="10005"/>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049626855"/>
                  </p:ext>
                </p:extLst>
              </p:nvPr>
            </p:nvGraphicFramePr>
            <p:xfrm>
              <a:off x="50962" y="3938270"/>
              <a:ext cx="4084759" cy="2771157"/>
            </p:xfrm>
            <a:graphic>
              <a:graphicData uri="http://schemas.openxmlformats.org/drawingml/2006/table">
                <a:tbl>
                  <a:tblPr firstRow="1" firstCol="1" bandRow="1">
                    <a:tableStyleId>{5C22544A-7EE6-4342-B048-85BDC9FD1C3A}</a:tableStyleId>
                  </a:tblPr>
                  <a:tblGrid>
                    <a:gridCol w="536654"/>
                    <a:gridCol w="545734"/>
                    <a:gridCol w="501355"/>
                    <a:gridCol w="549743"/>
                    <a:gridCol w="547866"/>
                    <a:gridCol w="563085"/>
                    <a:gridCol w="840322"/>
                  </a:tblGrid>
                  <a:tr h="1209362">
                    <a:tc>
                      <a:txBody>
                        <a:bodyPr/>
                        <a:lstStyle/>
                        <a:p>
                          <a:pPr marL="0" marR="0" algn="ctr">
                            <a:spcBef>
                              <a:spcPts val="0"/>
                            </a:spcBef>
                            <a:spcAft>
                              <a:spcPts val="0"/>
                            </a:spcAft>
                          </a:pPr>
                          <a:r>
                            <a:rPr lang="en-US" sz="900" b="1" dirty="0" smtClean="0">
                              <a:effectLst/>
                              <a:latin typeface="Times New Roman" charset="0"/>
                              <a:ea typeface="Times New Roman" charset="0"/>
                            </a:rPr>
                            <a:t>Concept</a:t>
                          </a:r>
                        </a:p>
                        <a:p>
                          <a:pPr marL="0" marR="0" algn="ctr">
                            <a:spcBef>
                              <a:spcPts val="0"/>
                            </a:spcBef>
                            <a:spcAft>
                              <a:spcPts val="0"/>
                            </a:spcAft>
                          </a:pPr>
                          <a:r>
                            <a:rPr lang="en-US" sz="900" b="1" dirty="0" smtClean="0">
                              <a:effectLst/>
                              <a:latin typeface="Times New Roman" charset="0"/>
                              <a:ea typeface="Times New Roman" charset="0"/>
                            </a:rPr>
                            <a:t> #</a:t>
                          </a:r>
                          <a:endParaRPr lang="en-US" sz="9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b="1" dirty="0" smtClean="0">
                              <a:effectLst/>
                              <a:latin typeface="Times New Roman" charset="0"/>
                              <a:ea typeface="Times New Roman" charset="0"/>
                            </a:rPr>
                            <a:t>Responses</a:t>
                          </a:r>
                        </a:p>
                        <a:p>
                          <a:pPr marL="0" marR="0" algn="ctr">
                            <a:spcBef>
                              <a:spcPts val="0"/>
                            </a:spcBef>
                            <a:spcAft>
                              <a:spcPts val="0"/>
                            </a:spcAft>
                          </a:pPr>
                          <a:r>
                            <a:rPr lang="en-US" sz="900" b="1" dirty="0" smtClean="0">
                              <a:effectLst/>
                              <a:latin typeface="Times New Roman" charset="0"/>
                              <a:ea typeface="Times New Roman" charset="0"/>
                            </a:rPr>
                            <a:t>R={OQ</a:t>
                          </a:r>
                          <a:r>
                            <a:rPr lang="en-US" sz="900" b="1" baseline="-25000" dirty="0" smtClean="0">
                              <a:effectLst/>
                              <a:latin typeface="Times New Roman" charset="0"/>
                              <a:ea typeface="Times New Roman" charset="0"/>
                            </a:rPr>
                            <a:t>1</a:t>
                          </a:r>
                          <a:r>
                            <a:rPr lang="en-US" sz="900" b="1" dirty="0" smtClean="0">
                              <a:effectLst/>
                              <a:latin typeface="Times New Roman" charset="0"/>
                              <a:ea typeface="Times New Roman" charset="0"/>
                            </a:rPr>
                            <a:t>,OQ</a:t>
                          </a:r>
                          <a:r>
                            <a:rPr lang="en-US" sz="900" b="1" baseline="-25000" dirty="0" smtClean="0">
                              <a:effectLst/>
                              <a:latin typeface="Times New Roman" charset="0"/>
                              <a:ea typeface="Times New Roman" charset="0"/>
                            </a:rPr>
                            <a:t>2</a:t>
                          </a:r>
                          <a:r>
                            <a:rPr lang="en-US" sz="900" b="1" baseline="0" dirty="0" smtClean="0">
                              <a:effectLst/>
                              <a:latin typeface="Times New Roman" charset="0"/>
                              <a:ea typeface="Times New Roman" charset="0"/>
                            </a:rPr>
                            <a:t>}</a:t>
                          </a:r>
                          <a:endParaRPr lang="en-US" sz="900" b="1" baseline="0"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b="1" dirty="0" smtClean="0">
                              <a:effectLst/>
                              <a:latin typeface="Times New Roman" charset="0"/>
                              <a:ea typeface="Times New Roman" charset="0"/>
                            </a:rPr>
                            <a:t>Responses</a:t>
                          </a:r>
                        </a:p>
                        <a:p>
                          <a:pPr marL="0" marR="0" algn="ctr">
                            <a:spcBef>
                              <a:spcPts val="0"/>
                            </a:spcBef>
                            <a:spcAft>
                              <a:spcPts val="0"/>
                            </a:spcAft>
                          </a:pPr>
                          <a:r>
                            <a:rPr lang="en-US" sz="900" b="1" dirty="0" smtClean="0">
                              <a:effectLst/>
                              <a:latin typeface="Times New Roman" charset="0"/>
                              <a:ea typeface="Times New Roman" charset="0"/>
                            </a:rPr>
                            <a:t>R={DQ</a:t>
                          </a:r>
                          <a:r>
                            <a:rPr lang="en-US" sz="900" b="1" baseline="-25000" dirty="0" smtClean="0">
                              <a:effectLst/>
                              <a:latin typeface="Times New Roman" charset="0"/>
                              <a:ea typeface="Times New Roman" charset="0"/>
                            </a:rPr>
                            <a:t>1</a:t>
                          </a:r>
                          <a:r>
                            <a:rPr lang="en-US" sz="900" b="1" dirty="0" smtClean="0">
                              <a:effectLst/>
                              <a:latin typeface="Times New Roman" charset="0"/>
                              <a:ea typeface="Times New Roman" charset="0"/>
                            </a:rPr>
                            <a:t>, DQ</a:t>
                          </a:r>
                          <a:r>
                            <a:rPr lang="en-US" sz="900" b="1" baseline="-25000" dirty="0" smtClean="0">
                              <a:effectLst/>
                              <a:latin typeface="Times New Roman" charset="0"/>
                              <a:ea typeface="Times New Roman" charset="0"/>
                            </a:rPr>
                            <a:t>2</a:t>
                          </a:r>
                          <a:r>
                            <a:rPr lang="en-US" sz="900" b="1" dirty="0" smtClean="0">
                              <a:effectLst/>
                              <a:latin typeface="Times New Roman" charset="0"/>
                              <a:ea typeface="Times New Roman" charset="0"/>
                            </a:rPr>
                            <a:t>, DQ</a:t>
                          </a:r>
                          <a:r>
                            <a:rPr lang="en-US" sz="900" b="1" baseline="-25000" dirty="0" smtClean="0">
                              <a:effectLst/>
                              <a:latin typeface="Times New Roman" charset="0"/>
                              <a:ea typeface="Times New Roman" charset="0"/>
                            </a:rPr>
                            <a:t>3</a:t>
                          </a:r>
                          <a:r>
                            <a:rPr lang="en-US" sz="900" b="1" dirty="0" smtClean="0">
                              <a:effectLst/>
                              <a:latin typeface="Times New Roman" charset="0"/>
                              <a:ea typeface="Times New Roman" charset="0"/>
                            </a:rPr>
                            <a:t>, DQ</a:t>
                          </a:r>
                          <a:r>
                            <a:rPr lang="en-US" sz="900" b="1" baseline="-25000" dirty="0" smtClean="0">
                              <a:effectLst/>
                              <a:latin typeface="Times New Roman" charset="0"/>
                              <a:ea typeface="Times New Roman" charset="0"/>
                            </a:rPr>
                            <a:t>4</a:t>
                          </a:r>
                          <a:r>
                            <a:rPr lang="en-US" sz="900" b="1" dirty="0" smtClean="0">
                              <a:effectLst/>
                              <a:latin typeface="Times New Roman" charset="0"/>
                              <a:ea typeface="Times New Roman" charset="0"/>
                            </a:rPr>
                            <a:t>}</a:t>
                          </a:r>
                        </a:p>
                        <a:p>
                          <a:pPr marL="0" marR="0" algn="ctr">
                            <a:spcBef>
                              <a:spcPts val="0"/>
                            </a:spcBef>
                            <a:spcAft>
                              <a:spcPts val="0"/>
                            </a:spcAft>
                          </a:pPr>
                          <a:endParaRPr lang="en-US" sz="9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b="1" dirty="0" smtClean="0">
                              <a:effectLst/>
                              <a:latin typeface="Times New Roman" charset="0"/>
                              <a:ea typeface="Times New Roman" charset="0"/>
                            </a:rPr>
                            <a:t>Responses</a:t>
                          </a:r>
                        </a:p>
                        <a:p>
                          <a:pPr marL="0" marR="0" algn="ctr">
                            <a:spcBef>
                              <a:spcPts val="0"/>
                            </a:spcBef>
                            <a:spcAft>
                              <a:spcPts val="0"/>
                            </a:spcAft>
                          </a:pPr>
                          <a:r>
                            <a:rPr lang="en-US" sz="900" b="1" dirty="0" smtClean="0">
                              <a:effectLst/>
                              <a:latin typeface="Times New Roman" charset="0"/>
                              <a:ea typeface="Times New Roman" charset="0"/>
                            </a:rPr>
                            <a:t>R={OQ</a:t>
                          </a:r>
                          <a:r>
                            <a:rPr lang="en-US" sz="900" b="1" baseline="-25000" dirty="0" smtClean="0">
                              <a:effectLst/>
                              <a:latin typeface="Times New Roman" charset="0"/>
                              <a:ea typeface="Times New Roman" charset="0"/>
                            </a:rPr>
                            <a:t>1</a:t>
                          </a:r>
                          <a:r>
                            <a:rPr lang="en-US" sz="900" b="1" dirty="0" smtClean="0">
                              <a:effectLst/>
                              <a:latin typeface="Times New Roman" charset="0"/>
                              <a:ea typeface="Times New Roman" charset="0"/>
                            </a:rPr>
                            <a:t>,OQ</a:t>
                          </a:r>
                          <a:r>
                            <a:rPr lang="en-US" sz="900" b="1" baseline="-25000" dirty="0" smtClean="0">
                              <a:effectLst/>
                              <a:latin typeface="Times New Roman" charset="0"/>
                              <a:ea typeface="Times New Roman" charset="0"/>
                            </a:rPr>
                            <a:t>2</a:t>
                          </a:r>
                          <a:r>
                            <a:rPr lang="en-US" sz="900" b="1" dirty="0" smtClean="0">
                              <a:effectLst/>
                              <a:latin typeface="Times New Roman" charset="0"/>
                              <a:ea typeface="Times New Roman" charset="0"/>
                            </a:rPr>
                            <a:t>},{DQ</a:t>
                          </a:r>
                          <a:r>
                            <a:rPr lang="en-US" sz="900" b="1" baseline="-25000" dirty="0" smtClean="0">
                              <a:effectLst/>
                              <a:latin typeface="Times New Roman" charset="0"/>
                              <a:ea typeface="Times New Roman" charset="0"/>
                            </a:rPr>
                            <a:t>1</a:t>
                          </a:r>
                          <a:r>
                            <a:rPr lang="en-US" sz="900" b="1" dirty="0" smtClean="0">
                              <a:effectLst/>
                              <a:latin typeface="Times New Roman" charset="0"/>
                              <a:ea typeface="Times New Roman" charset="0"/>
                            </a:rPr>
                            <a:t>, DQ</a:t>
                          </a:r>
                          <a:r>
                            <a:rPr lang="en-US" sz="900" b="1" baseline="-25000" dirty="0" smtClean="0">
                              <a:effectLst/>
                              <a:latin typeface="Times New Roman" charset="0"/>
                              <a:ea typeface="Times New Roman" charset="0"/>
                            </a:rPr>
                            <a:t>2</a:t>
                          </a:r>
                          <a:r>
                            <a:rPr lang="en-US" sz="900" b="1" dirty="0" smtClean="0">
                              <a:effectLst/>
                              <a:latin typeface="Times New Roman" charset="0"/>
                              <a:ea typeface="Times New Roman" charset="0"/>
                            </a:rPr>
                            <a:t>, DQ</a:t>
                          </a:r>
                          <a:r>
                            <a:rPr lang="en-US" sz="900" b="1" baseline="-25000" dirty="0" smtClean="0">
                              <a:effectLst/>
                              <a:latin typeface="Times New Roman" charset="0"/>
                              <a:ea typeface="Times New Roman" charset="0"/>
                            </a:rPr>
                            <a:t>3</a:t>
                          </a:r>
                          <a:r>
                            <a:rPr lang="en-US" sz="900" b="1" dirty="0" smtClean="0">
                              <a:effectLst/>
                              <a:latin typeface="Times New Roman" charset="0"/>
                              <a:ea typeface="Times New Roman" charset="0"/>
                            </a:rPr>
                            <a:t>, DQ</a:t>
                          </a:r>
                          <a:r>
                            <a:rPr lang="en-US" sz="900" b="1" baseline="-25000" dirty="0" smtClean="0">
                              <a:effectLst/>
                              <a:latin typeface="Times New Roman" charset="0"/>
                              <a:ea typeface="Times New Roman" charset="0"/>
                            </a:rPr>
                            <a:t>4</a:t>
                          </a:r>
                          <a:r>
                            <a:rPr lang="en-US" sz="900" b="1" dirty="0" smtClean="0">
                              <a:effectLst/>
                              <a:latin typeface="Times New Roman" charset="0"/>
                              <a:ea typeface="Times New Roman" charset="0"/>
                            </a:rPr>
                            <a:t>}</a:t>
                          </a:r>
                        </a:p>
                        <a:p>
                          <a:pPr marL="0" marR="0" algn="ctr">
                            <a:spcBef>
                              <a:spcPts val="0"/>
                            </a:spcBef>
                            <a:spcAft>
                              <a:spcPts val="0"/>
                            </a:spcAft>
                          </a:pPr>
                          <a:r>
                            <a:rPr lang="en-US" sz="900" b="1" dirty="0" smtClean="0">
                              <a:effectLst/>
                              <a:latin typeface="Times New Roman" charset="0"/>
                              <a:ea typeface="Times New Roman" charset="0"/>
                            </a:rPr>
                            <a:t>{</a:t>
                          </a:r>
                          <a:endParaRPr lang="en-US" sz="9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dirty="0" smtClean="0">
                              <a:effectLst/>
                            </a:rPr>
                            <a:t>Estimated Probability</a:t>
                          </a:r>
                          <a:endParaRPr lang="en-US" sz="900" baseline="0" dirty="0" smtClean="0">
                            <a:effectLst/>
                          </a:endParaRPr>
                        </a:p>
                        <a:p>
                          <a:pPr marL="0" marR="0" algn="ctr">
                            <a:spcBef>
                              <a:spcPts val="0"/>
                            </a:spcBef>
                            <a:spcAft>
                              <a:spcPts val="0"/>
                            </a:spcAft>
                          </a:pPr>
                          <a:r>
                            <a:rPr lang="en-US" sz="900" dirty="0" smtClean="0">
                              <a:effectLst/>
                            </a:rPr>
                            <a:t>by Kent Method</a:t>
                          </a:r>
                          <a:endParaRPr lang="en-US" sz="9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900" dirty="0" smtClean="0">
                              <a:effectLst/>
                            </a:rPr>
                            <a:t>Estimated probability by Direct</a:t>
                          </a:r>
                          <a:r>
                            <a:rPr lang="en-US" sz="900" baseline="0" dirty="0" smtClean="0">
                              <a:effectLst/>
                            </a:rPr>
                            <a:t> Question</a:t>
                          </a:r>
                          <a:endParaRPr lang="en-US" sz="900" b="1" dirty="0">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900" b="1" dirty="0" smtClean="0">
                              <a:effectLst/>
                              <a:latin typeface="Times New Roman" charset="0"/>
                              <a:ea typeface="Times New Roman" charset="0"/>
                            </a:rPr>
                            <a:t>The accurate probability by joint evidences (using Bayes)</a:t>
                          </a:r>
                          <a:endParaRPr lang="en-US" sz="900" b="1" dirty="0">
                            <a:effectLst/>
                            <a:latin typeface="Times New Roman" charset="0"/>
                            <a:ea typeface="Times New Roman" charset="0"/>
                          </a:endParaRPr>
                        </a:p>
                      </a:txBody>
                      <a:tcPr marL="0" marR="0" marT="0" marB="0"/>
                    </a:tc>
                  </a:tr>
                  <a:tr h="453511">
                    <a:tc>
                      <a:txBody>
                        <a:bodyPr/>
                        <a:lstStyle/>
                        <a:p>
                          <a:pPr marL="0" marR="0" algn="l">
                            <a:spcBef>
                              <a:spcPts val="0"/>
                            </a:spcBef>
                            <a:spcAft>
                              <a:spcPts val="0"/>
                            </a:spcAft>
                          </a:pPr>
                          <a:endParaRPr lang="en-US" sz="10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dirty="0" smtClean="0">
                              <a:effectLst/>
                              <a:latin typeface="Times New Roman" charset="0"/>
                              <a:ea typeface="Times New Roman" charset="0"/>
                              <a:cs typeface="Times New Roman" charset="0"/>
                            </a:rPr>
                            <a:t>P(</a:t>
                          </a:r>
                          <a:r>
                            <a:rPr lang="en-US" sz="1000" b="1" dirty="0" err="1" smtClean="0">
                              <a:effectLst/>
                              <a:latin typeface="Times New Roman" charset="0"/>
                              <a:ea typeface="Times New Roman" charset="0"/>
                              <a:cs typeface="Times New Roman" charset="0"/>
                            </a:rPr>
                            <a:t>R</a:t>
                          </a:r>
                          <a:r>
                            <a:rPr lang="en-US" sz="1000" b="1" baseline="0" dirty="0" err="1" smtClean="0">
                              <a:effectLst/>
                              <a:latin typeface="Times New Roman" charset="0"/>
                              <a:ea typeface="Times New Roman" charset="0"/>
                              <a:cs typeface="Times New Roman" charset="0"/>
                            </a:rPr>
                            <a:t>|</a:t>
                          </a:r>
                          <a:r>
                            <a:rPr lang="en-US" sz="1000" b="1" dirty="0" err="1" smtClean="0">
                              <a:effectLst/>
                              <a:latin typeface="Times New Roman" charset="0"/>
                              <a:ea typeface="Times New Roman" charset="0"/>
                              <a:cs typeface="Times New Roman" charset="0"/>
                            </a:rPr>
                            <a:t>K</a:t>
                          </a:r>
                          <a:r>
                            <a:rPr lang="en-US" sz="1000" b="1" baseline="-25000" dirty="0" err="1" smtClean="0">
                              <a:effectLst/>
                              <a:latin typeface="Times New Roman" charset="0"/>
                              <a:ea typeface="Times New Roman" charset="0"/>
                              <a:cs typeface="Times New Roman" charset="0"/>
                            </a:rPr>
                            <a:t>c</a:t>
                          </a:r>
                          <a:r>
                            <a:rPr lang="en-US" sz="1000" b="1" dirty="0" smtClean="0">
                              <a:effectLst/>
                              <a:latin typeface="Times New Roman" charset="0"/>
                              <a:ea typeface="Times New Roman" charset="0"/>
                              <a:cs typeface="Times New Roman" charset="0"/>
                            </a:rPr>
                            <a:t>)</a:t>
                          </a:r>
                          <a:endParaRPr lang="en-US" sz="1000" b="1" dirty="0">
                            <a:effectLst/>
                            <a:latin typeface="Times New Roman" charset="0"/>
                            <a:ea typeface="Times New Roman" charset="0"/>
                            <a:cs typeface="Times New Roman" charset="0"/>
                          </a:endParaRPr>
                        </a:p>
                      </a:txBody>
                      <a:tcPr marL="0" marR="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effectLst/>
                              <a:latin typeface="Times New Roman" charset="0"/>
                              <a:ea typeface="Times New Roman" charset="0"/>
                              <a:cs typeface="Times New Roman" charset="0"/>
                            </a:rPr>
                            <a:t>P(</a:t>
                          </a:r>
                          <a:r>
                            <a:rPr lang="en-US" sz="1000" b="1" dirty="0" err="1" smtClean="0">
                              <a:effectLst/>
                              <a:latin typeface="Times New Roman" charset="0"/>
                              <a:ea typeface="Times New Roman" charset="0"/>
                              <a:cs typeface="Times New Roman" charset="0"/>
                            </a:rPr>
                            <a:t>R</a:t>
                          </a:r>
                          <a:r>
                            <a:rPr lang="en-US" sz="1000" b="1" baseline="0" dirty="0" err="1" smtClean="0">
                              <a:effectLst/>
                              <a:latin typeface="Times New Roman" charset="0"/>
                              <a:ea typeface="Times New Roman" charset="0"/>
                              <a:cs typeface="Times New Roman" charset="0"/>
                            </a:rPr>
                            <a:t>|</a:t>
                          </a:r>
                          <a:r>
                            <a:rPr lang="en-US" sz="1000" b="1" dirty="0" err="1" smtClean="0">
                              <a:effectLst/>
                              <a:latin typeface="Times New Roman" charset="0"/>
                              <a:ea typeface="Times New Roman" charset="0"/>
                              <a:cs typeface="Times New Roman" charset="0"/>
                            </a:rPr>
                            <a:t>K</a:t>
                          </a:r>
                          <a:r>
                            <a:rPr lang="en-US" sz="1000" b="1" baseline="-25000" dirty="0" err="1" smtClean="0">
                              <a:effectLst/>
                              <a:latin typeface="Times New Roman" charset="0"/>
                              <a:ea typeface="Times New Roman" charset="0"/>
                              <a:cs typeface="Times New Roman" charset="0"/>
                            </a:rPr>
                            <a:t>c</a:t>
                          </a:r>
                          <a:r>
                            <a:rPr lang="en-US" sz="1000" b="1" dirty="0" smtClean="0">
                              <a:effectLst/>
                              <a:latin typeface="Times New Roman" charset="0"/>
                              <a:ea typeface="Times New Roman" charset="0"/>
                              <a:cs typeface="Times New Roman" charset="0"/>
                            </a:rPr>
                            <a:t>)</a:t>
                          </a: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effectLst/>
                              <a:latin typeface="Times New Roman" charset="0"/>
                              <a:ea typeface="Times New Roman" charset="0"/>
                              <a:cs typeface="Times New Roman" charset="0"/>
                            </a:rPr>
                            <a:t>P(</a:t>
                          </a:r>
                          <a:r>
                            <a:rPr lang="en-US" sz="1000" b="1" dirty="0" err="1" smtClean="0">
                              <a:effectLst/>
                              <a:latin typeface="Times New Roman" charset="0"/>
                              <a:ea typeface="Times New Roman" charset="0"/>
                              <a:cs typeface="Times New Roman" charset="0"/>
                            </a:rPr>
                            <a:t>R</a:t>
                          </a:r>
                          <a:r>
                            <a:rPr lang="en-US" sz="1000" b="1" baseline="0" dirty="0" err="1" smtClean="0">
                              <a:effectLst/>
                              <a:latin typeface="Times New Roman" charset="0"/>
                              <a:ea typeface="Times New Roman" charset="0"/>
                              <a:cs typeface="Times New Roman" charset="0"/>
                            </a:rPr>
                            <a:t>|</a:t>
                          </a:r>
                          <a:r>
                            <a:rPr lang="en-US" sz="1000" b="1" dirty="0" err="1" smtClean="0">
                              <a:effectLst/>
                              <a:latin typeface="Times New Roman" charset="0"/>
                              <a:ea typeface="Times New Roman" charset="0"/>
                              <a:cs typeface="Times New Roman" charset="0"/>
                            </a:rPr>
                            <a:t>K</a:t>
                          </a:r>
                          <a:r>
                            <a:rPr lang="en-US" sz="1000" b="1" baseline="-25000" dirty="0" err="1" smtClean="0">
                              <a:effectLst/>
                              <a:latin typeface="Times New Roman" charset="0"/>
                              <a:ea typeface="Times New Roman" charset="0"/>
                              <a:cs typeface="Times New Roman" charset="0"/>
                            </a:rPr>
                            <a:t>c</a:t>
                          </a:r>
                          <a:r>
                            <a:rPr lang="en-US" sz="1000" b="1" dirty="0" smtClean="0">
                              <a:effectLst/>
                              <a:latin typeface="Times New Roman" charset="0"/>
                              <a:ea typeface="Times New Roman" charset="0"/>
                              <a:cs typeface="Times New Roman" charset="0"/>
                            </a:rPr>
                            <a:t>)</a:t>
                          </a:r>
                        </a:p>
                      </a:txBody>
                      <a:tcPr marL="0" marR="0" marT="0" marB="0" anchor="ctr"/>
                    </a:tc>
                    <a:tc>
                      <a:txBody>
                        <a:bodyPr/>
                        <a:lstStyle/>
                        <a:p>
                          <a:r>
                            <a:rPr lang="en-US" sz="1000" b="1" dirty="0" smtClean="0"/>
                            <a:t>P(</a:t>
                          </a:r>
                          <a:r>
                            <a:rPr lang="en-US" sz="1000" b="1" dirty="0" err="1" smtClean="0"/>
                            <a:t>K</a:t>
                          </a:r>
                          <a:r>
                            <a:rPr lang="en-US" sz="1000" b="1" baseline="-25000" dirty="0" err="1" smtClean="0"/>
                            <a:t>c</a:t>
                          </a:r>
                          <a:r>
                            <a:rPr lang="en-US" sz="1000" b="1" dirty="0" err="1" smtClean="0"/>
                            <a:t>|r</a:t>
                          </a:r>
                          <a:r>
                            <a:rPr lang="en-US" sz="1000" b="1" baseline="-25000" dirty="0" err="1" smtClean="0"/>
                            <a:t>OQ</a:t>
                          </a:r>
                          <a:r>
                            <a:rPr lang="en-US" sz="1000" b="1" dirty="0" smtClean="0"/>
                            <a:t>)</a:t>
                          </a: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t>P(</a:t>
                          </a:r>
                          <a:r>
                            <a:rPr lang="en-US" sz="1000" b="1" dirty="0" err="1" smtClean="0"/>
                            <a:t>K</a:t>
                          </a:r>
                          <a:r>
                            <a:rPr lang="en-US" sz="1000" b="1" baseline="-25000" dirty="0" err="1" smtClean="0"/>
                            <a:t>c</a:t>
                          </a:r>
                          <a:r>
                            <a:rPr lang="en-US" sz="1000" b="1" dirty="0" err="1" smtClean="0"/>
                            <a:t>|r</a:t>
                          </a:r>
                          <a:r>
                            <a:rPr lang="en-US" sz="1000" b="1" baseline="-25000" dirty="0" err="1" smtClean="0"/>
                            <a:t>DQ</a:t>
                          </a:r>
                          <a:r>
                            <a:rPr lang="en-US" sz="1000" b="1" dirty="0" smtClean="0"/>
                            <a:t>)</a:t>
                          </a:r>
                        </a:p>
                      </a:txBody>
                      <a:tcPr marL="0" marR="0" marT="0" marB="0" anchor="ct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1000" b="1" baseline="0" dirty="0" smtClean="0">
                              <a:effectLst/>
                              <a:latin typeface="Times New Roman" charset="0"/>
                              <a:ea typeface="Times New Roman" charset="0"/>
                            </a:rPr>
                            <a:t>P(</a:t>
                          </a:r>
                          <a:r>
                            <a:rPr lang="en-US" sz="1000" b="1" baseline="0" dirty="0" err="1" smtClean="0">
                              <a:effectLst/>
                              <a:latin typeface="Times New Roman" charset="0"/>
                              <a:ea typeface="Times New Roman" charset="0"/>
                            </a:rPr>
                            <a:t>K</a:t>
                          </a:r>
                          <a:r>
                            <a:rPr lang="en-US" sz="1000" b="1" baseline="-25000" dirty="0" err="1" smtClean="0">
                              <a:effectLst/>
                              <a:latin typeface="Times New Roman" charset="0"/>
                              <a:ea typeface="Times New Roman" charset="0"/>
                            </a:rPr>
                            <a:t>c</a:t>
                          </a:r>
                          <a:r>
                            <a:rPr lang="en-US" sz="1000" b="1" baseline="0" dirty="0" err="1" smtClean="0">
                              <a:effectLst/>
                              <a:latin typeface="Times New Roman" charset="0"/>
                              <a:ea typeface="Times New Roman" charset="0"/>
                            </a:rPr>
                            <a:t>|R</a:t>
                          </a:r>
                          <a:r>
                            <a:rPr lang="en-US" sz="1000" b="1" baseline="0" dirty="0" smtClean="0">
                              <a:effectLst/>
                              <a:latin typeface="Times New Roman" charset="0"/>
                              <a:ea typeface="Times New Roman" charset="0"/>
                            </a:rPr>
                            <a:t>)</a:t>
                          </a:r>
                        </a:p>
                        <a:p>
                          <a:pPr marL="0" marR="0" indent="0" algn="l" defTabSz="457200" rtl="1" eaLnBrk="1" fontAlgn="auto" latinLnBrk="0" hangingPunct="1">
                            <a:lnSpc>
                              <a:spcPct val="100000"/>
                            </a:lnSpc>
                            <a:spcBef>
                              <a:spcPts val="0"/>
                            </a:spcBef>
                            <a:spcAft>
                              <a:spcPts val="0"/>
                            </a:spcAft>
                            <a:buClrTx/>
                            <a:buSzTx/>
                            <a:buFontTx/>
                            <a:buNone/>
                            <a:tabLst/>
                            <a:defRPr/>
                          </a:pPr>
                          <a:r>
                            <a:rPr lang="en-US" sz="1000" b="1" dirty="0" smtClean="0">
                              <a:effectLst/>
                              <a:latin typeface="Times New Roman" charset="0"/>
                              <a:ea typeface="Times New Roman" charset="0"/>
                            </a:rPr>
                            <a:t>P(K</a:t>
                          </a:r>
                          <a:r>
                            <a:rPr lang="en-US" sz="1000" b="1" baseline="-25000" dirty="0" smtClean="0">
                              <a:effectLst/>
                              <a:latin typeface="Times New Roman" charset="0"/>
                              <a:ea typeface="Times New Roman" charset="0"/>
                            </a:rPr>
                            <a:t>c</a:t>
                          </a:r>
                          <a:r>
                            <a:rPr lang="en-US" sz="1000" b="1" dirty="0" smtClean="0">
                              <a:effectLst/>
                              <a:latin typeface="Times New Roman" charset="0"/>
                              <a:ea typeface="Times New Roman" charset="0"/>
                            </a:rPr>
                            <a:t>|(</a:t>
                          </a:r>
                          <a:r>
                            <a:rPr lang="en-US" sz="1000" b="1" dirty="0" err="1" smtClean="0">
                              <a:effectLst/>
                              <a:latin typeface="Times New Roman" charset="0"/>
                              <a:ea typeface="Times New Roman" charset="0"/>
                            </a:rPr>
                            <a:t>r</a:t>
                          </a:r>
                          <a:r>
                            <a:rPr lang="en-US" sz="1000" b="1" baseline="-25000" dirty="0" err="1" smtClean="0">
                              <a:effectLst/>
                              <a:latin typeface="Times New Roman" charset="0"/>
                              <a:ea typeface="Times New Roman" charset="0"/>
                            </a:rPr>
                            <a:t>OQ</a:t>
                          </a:r>
                          <a:r>
                            <a:rPr lang="en-US" sz="1000" b="1" baseline="-25000" dirty="0" smtClean="0">
                              <a:effectLst/>
                              <a:latin typeface="Times New Roman" charset="0"/>
                              <a:ea typeface="Times New Roman" charset="0"/>
                            </a:rPr>
                            <a:t>,</a:t>
                          </a:r>
                          <a:r>
                            <a:rPr lang="en-US" sz="1000" b="1" dirty="0" smtClean="0">
                              <a:effectLst/>
                              <a:latin typeface="Times New Roman" charset="0"/>
                              <a:ea typeface="Times New Roman" charset="0"/>
                            </a:rPr>
                            <a:t> </a:t>
                          </a:r>
                          <a:r>
                            <a:rPr lang="en-US" sz="1000" b="1" dirty="0" err="1" smtClean="0">
                              <a:effectLst/>
                              <a:latin typeface="Times New Roman" charset="0"/>
                              <a:ea typeface="Times New Roman" charset="0"/>
                            </a:rPr>
                            <a:t>r</a:t>
                          </a:r>
                          <a:r>
                            <a:rPr lang="en-US" sz="1000" b="1" baseline="-25000" dirty="0" err="1" smtClean="0">
                              <a:effectLst/>
                              <a:latin typeface="Times New Roman" charset="0"/>
                              <a:ea typeface="Times New Roman" charset="0"/>
                            </a:rPr>
                            <a:t>DQ</a:t>
                          </a:r>
                          <a:r>
                            <a:rPr lang="en-US" sz="1000" b="1" baseline="0" dirty="0" smtClean="0">
                              <a:effectLst/>
                              <a:latin typeface="Times New Roman" charset="0"/>
                              <a:ea typeface="Times New Roman" charset="0"/>
                            </a:rPr>
                            <a:t>))</a:t>
                          </a:r>
                        </a:p>
                      </a:txBody>
                      <a:tcPr marL="0" marR="0" marT="0" marB="0" anchor="ctr"/>
                    </a:tc>
                  </a:tr>
                  <a:tr h="277071">
                    <a:tc>
                      <a:txBody>
                        <a:bodyPr/>
                        <a:lstStyle/>
                        <a:p>
                          <a:pPr marL="0" marR="0" algn="l">
                            <a:spcBef>
                              <a:spcPts val="0"/>
                            </a:spcBef>
                            <a:spcAft>
                              <a:spcPts val="0"/>
                            </a:spcAft>
                          </a:pPr>
                          <a:r>
                            <a:rPr lang="en-US" sz="1000" b="1" dirty="0" smtClean="0">
                              <a:effectLst/>
                              <a:latin typeface="Times New Roman" charset="0"/>
                              <a:ea typeface="Times New Roman" charset="0"/>
                            </a:rPr>
                            <a:t>C1</a:t>
                          </a:r>
                          <a:endParaRPr lang="en-US" sz="10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0.9</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0.9</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0.9</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effectLst/>
                              <a:latin typeface="Times New Roman" charset="0"/>
                              <a:ea typeface="Times New Roman" charset="0"/>
                              <a:cs typeface="Times New Roman" charset="0"/>
                            </a:rPr>
                            <a:t>0.9</a:t>
                          </a:r>
                          <a:endParaRPr lang="en-US" sz="1000" dirty="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effectLst/>
                              <a:latin typeface="Times New Roman" charset="0"/>
                              <a:ea typeface="Times New Roman" charset="0"/>
                              <a:cs typeface="Times New Roman" charset="0"/>
                            </a:rPr>
                            <a:t>0.9</a:t>
                          </a:r>
                          <a:endParaRPr lang="en-US" sz="1000" dirty="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effectLst/>
                              <a:latin typeface="Times New Roman" charset="0"/>
                              <a:ea typeface="Times New Roman" charset="0"/>
                              <a:cs typeface="Times New Roman" charset="0"/>
                            </a:rPr>
                            <a:t>1</a:t>
                          </a:r>
                          <a:endParaRPr lang="en-US" sz="1000" dirty="0">
                            <a:effectLst/>
                            <a:latin typeface="Times New Roman" charset="0"/>
                            <a:ea typeface="Times New Roman" charset="0"/>
                            <a:cs typeface="Times New Roman" charset="0"/>
                          </a:endParaRPr>
                        </a:p>
                      </a:txBody>
                      <a:tcPr marL="0" marR="0" marT="0" marB="0" anchor="ctr"/>
                    </a:tc>
                  </a:tr>
                  <a:tr h="277071">
                    <a:tc>
                      <a:txBody>
                        <a:bodyPr/>
                        <a:lstStyle/>
                        <a:p>
                          <a:pPr marL="0" marR="0" algn="l">
                            <a:spcBef>
                              <a:spcPts val="0"/>
                            </a:spcBef>
                            <a:spcAft>
                              <a:spcPts val="0"/>
                            </a:spcAft>
                          </a:pPr>
                          <a:r>
                            <a:rPr lang="en-US" sz="1000" b="1" dirty="0" smtClean="0">
                              <a:effectLst/>
                              <a:latin typeface="Times New Roman" charset="0"/>
                              <a:ea typeface="Times New Roman" charset="0"/>
                            </a:rPr>
                            <a:t>C2</a:t>
                          </a:r>
                          <a:endParaRPr lang="en-US" sz="10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0.09</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0.5</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0.45</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0.5</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0.9</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pPr algn="ctr" fontAlgn="b"/>
                          <a:r>
                            <a:rPr lang="en-US" sz="1000" b="0" i="0" u="none" strike="noStrike" smtClean="0">
                              <a:solidFill>
                                <a:schemeClr val="tx1"/>
                              </a:solidFill>
                              <a:effectLst/>
                              <a:latin typeface="Times New Roman" charset="0"/>
                              <a:ea typeface="Times New Roman" charset="0"/>
                              <a:cs typeface="Times New Roman" charset="0"/>
                            </a:rPr>
                            <a:t>0.91</a:t>
                          </a:r>
                          <a:endParaRPr lang="en-US" sz="1000" b="0" i="0" u="none" strike="noStrike" dirty="0">
                            <a:solidFill>
                              <a:schemeClr val="tx1"/>
                            </a:solidFill>
                            <a:effectLst/>
                            <a:latin typeface="Times New Roman" charset="0"/>
                            <a:ea typeface="Times New Roman" charset="0"/>
                            <a:cs typeface="Times New Roman" charset="0"/>
                          </a:endParaRPr>
                        </a:p>
                      </a:txBody>
                      <a:tcPr marL="12700" marR="12700" marT="12700" marB="0" anchor="ctr"/>
                    </a:tc>
                  </a:tr>
                  <a:tr h="277071">
                    <a:tc>
                      <a:txBody>
                        <a:bodyPr/>
                        <a:lstStyle/>
                        <a:p>
                          <a:pPr marL="0" marR="0" algn="l">
                            <a:spcBef>
                              <a:spcPts val="0"/>
                            </a:spcBef>
                            <a:spcAft>
                              <a:spcPts val="0"/>
                            </a:spcAft>
                          </a:pPr>
                          <a:r>
                            <a:rPr lang="en-US" sz="1000" b="1" dirty="0" smtClean="0">
                              <a:effectLst/>
                              <a:latin typeface="Times New Roman" charset="0"/>
                              <a:ea typeface="Times New Roman" charset="0"/>
                            </a:rPr>
                            <a:t>C3</a:t>
                          </a:r>
                          <a:endParaRPr lang="en-US" sz="1000" b="1" dirty="0">
                            <a:effectLst/>
                            <a:latin typeface="Times New Roman" charset="0"/>
                            <a:ea typeface="Times New Roman" charset="0"/>
                          </a:endParaRPr>
                        </a:p>
                      </a:txBody>
                      <a:tcPr marL="0" marR="0" marT="0" marB="0"/>
                    </a:tc>
                    <a:tc>
                      <a:txBody>
                        <a:bodyPr/>
                        <a:lstStyle/>
                        <a:p>
                          <a:pPr marL="0" marR="0" algn="ctr" defTabSz="457200" rtl="0" eaLnBrk="1" latinLnBrk="0" hangingPunct="1">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0.11</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defTabSz="457200" rtl="0" eaLnBrk="1" latinLnBrk="0" hangingPunct="1">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0.1</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defTabSz="457200" rtl="0" eaLnBrk="1" latinLnBrk="0" hangingPunct="1">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0.09</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defTabSz="457200" rtl="0" eaLnBrk="1" latinLnBrk="0" hangingPunct="1">
                            <a:spcBef>
                              <a:spcPts val="0"/>
                            </a:spcBef>
                            <a:spcAft>
                              <a:spcPts val="0"/>
                            </a:spcAft>
                          </a:pPr>
                          <a:r>
                            <a:rPr lang="en-US" sz="1000" dirty="0" smtClean="0">
                              <a:solidFill>
                                <a:schemeClr val="tx1"/>
                              </a:solidFill>
                              <a:effectLst/>
                              <a:latin typeface="Times New Roman" charset="0"/>
                              <a:ea typeface="Times New Roman" charset="0"/>
                              <a:cs typeface="Times New Roman" charset="0"/>
                            </a:rPr>
                            <a:t>0.92</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0.1</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0.56</a:t>
                          </a:r>
                          <a:endParaRPr lang="en-US" sz="1000" dirty="0">
                            <a:solidFill>
                              <a:schemeClr val="tx1"/>
                            </a:solidFill>
                            <a:effectLst/>
                            <a:latin typeface="Times New Roman" charset="0"/>
                            <a:ea typeface="Times New Roman" charset="0"/>
                            <a:cs typeface="Times New Roman" charset="0"/>
                          </a:endParaRPr>
                        </a:p>
                      </a:txBody>
                      <a:tcPr marL="0" marR="0" marT="0" marB="0" anchor="ctr"/>
                    </a:tc>
                  </a:tr>
                  <a:tr h="277071">
                    <a:tc>
                      <a:txBody>
                        <a:bodyPr/>
                        <a:lstStyle/>
                        <a:p>
                          <a:pPr marL="0" marR="0" algn="l">
                            <a:spcBef>
                              <a:spcPts val="0"/>
                            </a:spcBef>
                            <a:spcAft>
                              <a:spcPts val="0"/>
                            </a:spcAft>
                          </a:pPr>
                          <a:r>
                            <a:rPr lang="en-US" sz="1000" b="1" dirty="0" smtClean="0">
                              <a:effectLst/>
                              <a:latin typeface="Times New Roman" charset="0"/>
                              <a:ea typeface="Times New Roman" charset="0"/>
                            </a:rPr>
                            <a:t>C4</a:t>
                          </a:r>
                          <a:endParaRPr lang="en-US" sz="1000" b="1" dirty="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0.25</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0.1</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dirty="0" smtClean="0">
                              <a:solidFill>
                                <a:schemeClr val="tx1">
                                  <a:lumMod val="50000"/>
                                  <a:lumOff val="50000"/>
                                </a:schemeClr>
                              </a:solidFill>
                              <a:effectLst/>
                              <a:latin typeface="Times New Roman" charset="0"/>
                              <a:ea typeface="Times New Roman" charset="0"/>
                              <a:cs typeface="Times New Roman" charset="0"/>
                            </a:rPr>
                            <a:t>0.05</a:t>
                          </a:r>
                          <a:endParaRPr lang="en-US" sz="1000" dirty="0">
                            <a:solidFill>
                              <a:schemeClr val="tx1">
                                <a:lumMod val="50000"/>
                                <a:lumOff val="50000"/>
                              </a:schemeClr>
                            </a:solidFill>
                            <a:effectLst/>
                            <a:latin typeface="Times New Roman" charset="0"/>
                            <a:ea typeface="Times New Roman" charset="0"/>
                            <a:cs typeface="Times New Roman" charset="0"/>
                          </a:endParaRPr>
                        </a:p>
                      </a:txBody>
                      <a:tcPr marL="0" marR="0" marT="0" marB="0" anchor="ctr"/>
                    </a:tc>
                    <a:tc>
                      <a:txBody>
                        <a:bodyPr/>
                        <a:lstStyle/>
                        <a:p>
                          <a:endParaRPr lang="en-US"/>
                        </a:p>
                      </a:txBody>
                      <a:tcPr marL="0" marR="0" marT="0" marB="0" anchor="ctr">
                        <a:blipFill rotWithShape="0">
                          <a:blip r:embed="rId3"/>
                          <a:stretch>
                            <a:fillRect l="-390000" t="-926667" r="-261111" b="-6667"/>
                          </a:stretch>
                        </a:blipFill>
                      </a:tcPr>
                    </a:tc>
                    <a:tc>
                      <a:txBody>
                        <a:bodyPr/>
                        <a:lstStyle/>
                        <a:p>
                          <a:pPr marL="0" marR="0" algn="ctr">
                            <a:spcBef>
                              <a:spcPts val="0"/>
                            </a:spcBef>
                            <a:spcAft>
                              <a:spcPts val="0"/>
                            </a:spcAft>
                          </a:pPr>
                          <a:r>
                            <a:rPr lang="en-US" sz="1000" dirty="0" smtClean="0">
                              <a:solidFill>
                                <a:schemeClr val="tx1"/>
                              </a:solidFill>
                              <a:effectLst/>
                              <a:latin typeface="Times New Roman" charset="0"/>
                              <a:ea typeface="Times New Roman" charset="0"/>
                              <a:cs typeface="Times New Roman" charset="0"/>
                            </a:rPr>
                            <a:t>0.1</a:t>
                          </a:r>
                          <a:endParaRPr lang="en-US" sz="1000" dirty="0">
                            <a:solidFill>
                              <a:schemeClr val="tx1"/>
                            </a:solidFill>
                            <a:effectLst/>
                            <a:latin typeface="Times New Roman" charset="0"/>
                            <a:ea typeface="Times New Roman" charset="0"/>
                            <a:cs typeface="Times New Roman" charset="0"/>
                          </a:endParaRPr>
                        </a:p>
                      </a:txBody>
                      <a:tcPr marL="0" marR="0" marT="0" marB="0" anchor="ctr"/>
                    </a:tc>
                    <a:tc>
                      <a:txBody>
                        <a:bodyPr/>
                        <a:lstStyle/>
                        <a:p>
                          <a:endParaRPr lang="en-US"/>
                        </a:p>
                      </a:txBody>
                      <a:tcPr marL="0" marR="0" marT="0" marB="0" anchor="ctr">
                        <a:blipFill rotWithShape="0">
                          <a:blip r:embed="rId3"/>
                          <a:stretch>
                            <a:fillRect l="-386957" t="-926667" r="-2899" b="-6667"/>
                          </a:stretch>
                        </a:blipFill>
                      </a:tcPr>
                    </a:tc>
                  </a:tr>
                </a:tbl>
              </a:graphicData>
            </a:graphic>
          </p:graphicFrame>
        </mc:Fallback>
      </mc:AlternateContent>
      <p:cxnSp>
        <p:nvCxnSpPr>
          <p:cNvPr id="37" name="Straight Connector 36"/>
          <p:cNvCxnSpPr>
            <a:endCxn id="9" idx="1"/>
          </p:cNvCxnSpPr>
          <p:nvPr/>
        </p:nvCxnSpPr>
        <p:spPr>
          <a:xfrm>
            <a:off x="2120644" y="1285947"/>
            <a:ext cx="425314" cy="506000"/>
          </a:xfrm>
          <a:prstGeom prst="line">
            <a:avLst/>
          </a:prstGeom>
          <a:ln w="3175">
            <a:solidFill>
              <a:schemeClr val="accent3">
                <a:lumMod val="5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19" idx="7"/>
          </p:cNvCxnSpPr>
          <p:nvPr/>
        </p:nvCxnSpPr>
        <p:spPr>
          <a:xfrm flipH="1">
            <a:off x="2066609" y="2036622"/>
            <a:ext cx="558391" cy="453529"/>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4135720" y="5173704"/>
            <a:ext cx="4834960" cy="1182646"/>
            <a:chOff x="2142419" y="5456614"/>
            <a:chExt cx="5011234" cy="1182646"/>
          </a:xfrm>
        </p:grpSpPr>
        <mc:AlternateContent xmlns:mc="http://schemas.openxmlformats.org/markup-compatibility/2006" xmlns:a14="http://schemas.microsoft.com/office/drawing/2010/main">
          <mc:Choice Requires="a14">
            <p:sp>
              <p:nvSpPr>
                <p:cNvPr id="36" name="Rectangle 35"/>
                <p:cNvSpPr/>
                <p:nvPr/>
              </p:nvSpPr>
              <p:spPr>
                <a:xfrm>
                  <a:off x="2587048" y="6102766"/>
                  <a:ext cx="3850832" cy="536494"/>
                </a:xfrm>
                <a:prstGeom prst="rect">
                  <a:avLst/>
                </a:prstGeom>
              </p:spPr>
              <p:txBody>
                <a:bodyPr wrap="none">
                  <a:spAutoFit/>
                </a:bodyPr>
                <a:lstStyle/>
                <a:p>
                  <a:pPr algn="r" rtl="1"/>
                  <a:r>
                    <a:rPr lang="en-US" sz="1600" smtClean="0">
                      <a:latin typeface="Times New Roman" charset="0"/>
                      <a:ea typeface="Times New Roman" charset="0"/>
                    </a:rPr>
                    <a:t>P(</a:t>
                  </a:r>
                  <a:r>
                    <a:rPr lang="en-US" sz="1600" err="1" smtClean="0">
                      <a:latin typeface="Times New Roman" charset="0"/>
                      <a:ea typeface="Times New Roman" charset="0"/>
                    </a:rPr>
                    <a:t>K</a:t>
                  </a:r>
                  <a:r>
                    <a:rPr lang="en-US" sz="1600" baseline="-25000" err="1" smtClean="0">
                      <a:effectLst/>
                      <a:latin typeface="Times New Roman" charset="0"/>
                      <a:ea typeface="Times New Roman" charset="0"/>
                    </a:rPr>
                    <a:t>c</a:t>
                  </a:r>
                  <a:r>
                    <a:rPr lang="en-US" sz="1600" err="1" smtClean="0">
                      <a:effectLst/>
                      <a:latin typeface="Times New Roman" charset="0"/>
                      <a:ea typeface="Times New Roman" charset="0"/>
                    </a:rPr>
                    <a:t>|R</a:t>
                  </a:r>
                  <a:r>
                    <a:rPr lang="en-US" sz="1600">
                      <a:effectLst/>
                      <a:latin typeface="Times New Roman" charset="0"/>
                      <a:ea typeface="Times New Roman" charset="0"/>
                    </a:rPr>
                    <a:t>) =</a:t>
                  </a:r>
                  <a14:m>
                    <m:oMath xmlns:m="http://schemas.openxmlformats.org/officeDocument/2006/math">
                      <m:r>
                        <a:rPr lang="en-US" sz="1600" b="0" i="0">
                          <a:effectLst/>
                          <a:latin typeface="Cambria Math" charset="0"/>
                          <a:ea typeface="Times New Roman" charset="0"/>
                          <a:cs typeface="Times New Roman" charset="0"/>
                        </a:rPr>
                        <m:t> </m:t>
                      </m:r>
                      <m:f>
                        <m:fPr>
                          <m:ctrlPr>
                            <a:rPr lang="en-US" sz="1600" i="1">
                              <a:effectLst/>
                              <a:latin typeface="Cambria Math" panose="02040503050406030204" pitchFamily="18" charset="0"/>
                            </a:rPr>
                          </m:ctrlPr>
                        </m:fPr>
                        <m:num>
                          <m:r>
                            <m:rPr>
                              <m:sty m:val="p"/>
                            </m:rPr>
                            <a:rPr lang="en-US" sz="1600" b="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rPr>
                              </m:ctrlPr>
                            </m:dPr>
                            <m:e>
                              <m:r>
                                <m:rPr>
                                  <m:sty m:val="p"/>
                                </m:rPr>
                                <a:rPr lang="en-US" sz="1600" b="0" i="0">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rPr>
                                  </m:ctrlPr>
                                </m:sSubPr>
                                <m:e>
                                  <m:r>
                                    <m:rPr>
                                      <m:sty m:val="p"/>
                                    </m:rPr>
                                    <a:rPr lang="en-US" sz="1600" b="0" i="0">
                                      <a:solidFill>
                                        <a:srgbClr val="000000"/>
                                      </a:solidFill>
                                      <a:latin typeface="Cambria Math" charset="0"/>
                                      <a:ea typeface="Times New Roman" charset="0"/>
                                      <a:cs typeface="Times New Roman" charset="0"/>
                                    </a:rPr>
                                    <m:t>K</m:t>
                                  </m:r>
                                </m:e>
                                <m:sub>
                                  <m:r>
                                    <m:rPr>
                                      <m:sty m:val="p"/>
                                    </m:rPr>
                                    <a:rPr lang="en-US" sz="1600" b="0" i="0">
                                      <a:solidFill>
                                        <a:srgbClr val="000000"/>
                                      </a:solidFill>
                                      <a:latin typeface="Cambria Math" charset="0"/>
                                      <a:ea typeface="Times New Roman" charset="0"/>
                                      <a:cs typeface="Times New Roman" charset="0"/>
                                    </a:rPr>
                                    <m:t>c</m:t>
                                  </m:r>
                                </m:sub>
                              </m:sSub>
                            </m:e>
                          </m:d>
                          <m:r>
                            <a:rPr lang="en-US" sz="1600" b="0" i="0">
                              <a:solidFill>
                                <a:srgbClr val="000000"/>
                              </a:solidFill>
                              <a:latin typeface="Cambria Math" charset="0"/>
                              <a:ea typeface="Times New Roman" charset="0"/>
                              <a:cs typeface="Times New Roman" charset="0"/>
                            </a:rPr>
                            <m:t>∗ </m:t>
                          </m:r>
                          <m:r>
                            <m:rPr>
                              <m:sty m:val="p"/>
                            </m:rPr>
                            <a:rPr lang="en-US" sz="1600" b="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m:rPr>
                                      <m:sty m:val="p"/>
                                    </m:rPr>
                                    <a:rPr lang="en-US" sz="1600" b="0" i="0">
                                      <a:solidFill>
                                        <a:srgbClr val="000000"/>
                                      </a:solidFill>
                                      <a:latin typeface="Cambria Math" charset="0"/>
                                      <a:ea typeface="Times New Roman" charset="0"/>
                                      <a:cs typeface="Times New Roman" charset="0"/>
                                    </a:rPr>
                                    <m:t>K</m:t>
                                  </m:r>
                                </m:e>
                                <m:sub>
                                  <m:r>
                                    <m:rPr>
                                      <m:sty m:val="p"/>
                                    </m:rPr>
                                    <a:rPr lang="en-US" sz="1600" b="0" i="0">
                                      <a:solidFill>
                                        <a:srgbClr val="000000"/>
                                      </a:solidFill>
                                      <a:latin typeface="Cambria Math" charset="0"/>
                                      <a:ea typeface="Times New Roman" charset="0"/>
                                      <a:cs typeface="Times New Roman" charset="0"/>
                                    </a:rPr>
                                    <m:t>c</m:t>
                                  </m:r>
                                </m:sub>
                              </m:sSub>
                            </m:e>
                          </m:d>
                        </m:num>
                        <m:den>
                          <m:r>
                            <m:rPr>
                              <m:sty m:val="p"/>
                            </m:rPr>
                            <a:rPr lang="en-US" sz="1600" b="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rPr>
                              </m:ctrlPr>
                            </m:dPr>
                            <m:e>
                              <m:r>
                                <m:rPr>
                                  <m:sty m:val="p"/>
                                </m:rPr>
                                <a:rPr lang="en-US" sz="1600" b="0" i="0">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rPr>
                                  </m:ctrlPr>
                                </m:sSubPr>
                                <m:e>
                                  <m:r>
                                    <m:rPr>
                                      <m:sty m:val="p"/>
                                    </m:rPr>
                                    <a:rPr lang="en-US" sz="1600" b="0" i="0">
                                      <a:solidFill>
                                        <a:srgbClr val="000000"/>
                                      </a:solidFill>
                                      <a:latin typeface="Cambria Math" charset="0"/>
                                      <a:ea typeface="Times New Roman" charset="0"/>
                                      <a:cs typeface="Times New Roman" charset="0"/>
                                    </a:rPr>
                                    <m:t>K</m:t>
                                  </m:r>
                                </m:e>
                                <m:sub>
                                  <m:r>
                                    <m:rPr>
                                      <m:sty m:val="p"/>
                                    </m:rPr>
                                    <a:rPr lang="en-US" sz="1600" b="0" i="0">
                                      <a:solidFill>
                                        <a:srgbClr val="000000"/>
                                      </a:solidFill>
                                      <a:latin typeface="Cambria Math" charset="0"/>
                                      <a:ea typeface="Times New Roman" charset="0"/>
                                      <a:cs typeface="Times New Roman" charset="0"/>
                                    </a:rPr>
                                    <m:t>c</m:t>
                                  </m:r>
                                </m:sub>
                              </m:sSub>
                            </m:e>
                          </m:d>
                          <m:r>
                            <a:rPr lang="en-US" sz="1600" b="0" i="0">
                              <a:solidFill>
                                <a:srgbClr val="000000"/>
                              </a:solidFill>
                              <a:latin typeface="Cambria Math" charset="0"/>
                              <a:ea typeface="Times New Roman" charset="0"/>
                              <a:cs typeface="Times New Roman" charset="0"/>
                            </a:rPr>
                            <m:t>∗ </m:t>
                          </m:r>
                          <m:r>
                            <m:rPr>
                              <m:sty m:val="p"/>
                            </m:rPr>
                            <a:rPr lang="en-US" sz="1600" b="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m:rPr>
                                      <m:sty m:val="p"/>
                                    </m:rPr>
                                    <a:rPr lang="en-US" sz="1600" b="0" i="0">
                                      <a:solidFill>
                                        <a:srgbClr val="000000"/>
                                      </a:solidFill>
                                      <a:latin typeface="Cambria Math" charset="0"/>
                                      <a:ea typeface="Times New Roman" charset="0"/>
                                      <a:cs typeface="Times New Roman" charset="0"/>
                                    </a:rPr>
                                    <m:t>K</m:t>
                                  </m:r>
                                </m:e>
                                <m:sub>
                                  <m:r>
                                    <m:rPr>
                                      <m:sty m:val="p"/>
                                    </m:rPr>
                                    <a:rPr lang="en-US" sz="1600" b="0" i="0">
                                      <a:solidFill>
                                        <a:srgbClr val="000000"/>
                                      </a:solidFill>
                                      <a:latin typeface="Cambria Math" charset="0"/>
                                      <a:ea typeface="Times New Roman" charset="0"/>
                                      <a:cs typeface="Times New Roman" charset="0"/>
                                    </a:rPr>
                                    <m:t>c</m:t>
                                  </m:r>
                                </m:sub>
                              </m:sSub>
                            </m:e>
                          </m:d>
                          <m:r>
                            <a:rPr lang="en-US" sz="1600" b="0" i="0">
                              <a:solidFill>
                                <a:srgbClr val="000000"/>
                              </a:solidFill>
                              <a:latin typeface="Cambria Math" charset="0"/>
                              <a:ea typeface="Times New Roman" charset="0"/>
                              <a:cs typeface="Times New Roman" charset="0"/>
                            </a:rPr>
                            <m:t>+</m:t>
                          </m:r>
                          <m:r>
                            <m:rPr>
                              <m:sty m:val="p"/>
                            </m:rPr>
                            <a:rPr lang="en-US" sz="1600" b="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rPr>
                              </m:ctrlPr>
                            </m:dPr>
                            <m:e>
                              <m:r>
                                <m:rPr>
                                  <m:sty m:val="p"/>
                                </m:rPr>
                                <a:rPr lang="en-US" sz="1600" b="0" i="0">
                                  <a:solidFill>
                                    <a:srgbClr val="000000"/>
                                  </a:solidFill>
                                  <a:latin typeface="Cambria Math" charset="0"/>
                                  <a:ea typeface="Times New Roman" charset="0"/>
                                  <a:cs typeface="Times New Roman" charset="0"/>
                                </a:rPr>
                                <m:t>R</m:t>
                              </m:r>
                            </m:e>
                            <m:e>
                              <m:sSub>
                                <m:sSubPr>
                                  <m:ctrlPr>
                                    <a:rPr lang="en-US" sz="1600" i="1">
                                      <a:solidFill>
                                        <a:srgbClr val="000000"/>
                                      </a:solidFill>
                                      <a:latin typeface="Cambria Math" panose="02040503050406030204" pitchFamily="18" charset="0"/>
                                    </a:rPr>
                                  </m:ctrlPr>
                                </m:sSubPr>
                                <m:e>
                                  <m:r>
                                    <m:rPr>
                                      <m:sty m:val="p"/>
                                    </m:rPr>
                                    <a:rPr lang="en-US" sz="1600" b="0" i="0">
                                      <a:solidFill>
                                        <a:srgbClr val="000000"/>
                                      </a:solidFill>
                                      <a:latin typeface="Cambria Math" charset="0"/>
                                      <a:ea typeface="Times New Roman" charset="0"/>
                                      <a:cs typeface="Times New Roman" charset="0"/>
                                    </a:rPr>
                                    <m:t>N</m:t>
                                  </m:r>
                                  <m:r>
                                    <m:rPr>
                                      <m:sty m:val="p"/>
                                    </m:rPr>
                                    <a:rPr lang="en-US" sz="1600" b="0" i="0" smtClean="0">
                                      <a:solidFill>
                                        <a:srgbClr val="000000"/>
                                      </a:solidFill>
                                      <a:latin typeface="Cambria Math" charset="0"/>
                                      <a:ea typeface="Times New Roman" charset="0"/>
                                      <a:cs typeface="Times New Roman" charset="0"/>
                                    </a:rPr>
                                    <m:t>K</m:t>
                                  </m:r>
                                </m:e>
                                <m:sub>
                                  <m:r>
                                    <m:rPr>
                                      <m:sty m:val="p"/>
                                    </m:rPr>
                                    <a:rPr lang="en-US" sz="1600" b="0" i="0">
                                      <a:solidFill>
                                        <a:srgbClr val="000000"/>
                                      </a:solidFill>
                                      <a:latin typeface="Cambria Math" charset="0"/>
                                      <a:ea typeface="Times New Roman" charset="0"/>
                                      <a:cs typeface="Times New Roman" charset="0"/>
                                    </a:rPr>
                                    <m:t>c</m:t>
                                  </m:r>
                                </m:sub>
                              </m:sSub>
                            </m:e>
                          </m:d>
                          <m:r>
                            <a:rPr lang="en-US" sz="1600" b="0" i="0">
                              <a:solidFill>
                                <a:srgbClr val="000000"/>
                              </a:solidFill>
                              <a:latin typeface="Cambria Math" charset="0"/>
                              <a:ea typeface="Times New Roman" charset="0"/>
                              <a:cs typeface="Times New Roman" charset="0"/>
                            </a:rPr>
                            <m:t>∗ </m:t>
                          </m:r>
                          <m:r>
                            <m:rPr>
                              <m:sty m:val="p"/>
                            </m:rPr>
                            <a:rPr lang="en-US" sz="1600" b="0" i="0">
                              <a:solidFill>
                                <a:srgbClr val="000000"/>
                              </a:solidFill>
                              <a:latin typeface="Cambria Math" charset="0"/>
                              <a:ea typeface="Times New Roman" charset="0"/>
                              <a:cs typeface="Times New Roman" charset="0"/>
                            </a:rPr>
                            <m:t>P</m:t>
                          </m:r>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m:rPr>
                                      <m:sty m:val="p"/>
                                    </m:rPr>
                                    <a:rPr lang="en-US" sz="1600" b="0" i="0">
                                      <a:solidFill>
                                        <a:srgbClr val="000000"/>
                                      </a:solidFill>
                                      <a:latin typeface="Cambria Math" charset="0"/>
                                      <a:ea typeface="Times New Roman" charset="0"/>
                                      <a:cs typeface="Times New Roman" charset="0"/>
                                    </a:rPr>
                                    <m:t>N</m:t>
                                  </m:r>
                                  <m:r>
                                    <m:rPr>
                                      <m:sty m:val="p"/>
                                    </m:rPr>
                                    <a:rPr lang="en-US" sz="1600" b="0" i="0" smtClean="0">
                                      <a:solidFill>
                                        <a:srgbClr val="000000"/>
                                      </a:solidFill>
                                      <a:latin typeface="Cambria Math" charset="0"/>
                                      <a:ea typeface="Times New Roman" charset="0"/>
                                      <a:cs typeface="Times New Roman" charset="0"/>
                                    </a:rPr>
                                    <m:t>K</m:t>
                                  </m:r>
                                </m:e>
                                <m:sub>
                                  <m:r>
                                    <m:rPr>
                                      <m:sty m:val="p"/>
                                    </m:rPr>
                                    <a:rPr lang="en-US" sz="1600" b="0" i="0">
                                      <a:solidFill>
                                        <a:srgbClr val="000000"/>
                                      </a:solidFill>
                                      <a:latin typeface="Cambria Math" charset="0"/>
                                      <a:ea typeface="Times New Roman" charset="0"/>
                                      <a:cs typeface="Times New Roman" charset="0"/>
                                    </a:rPr>
                                    <m:t>c</m:t>
                                  </m:r>
                                </m:sub>
                              </m:sSub>
                            </m:e>
                          </m:d>
                        </m:den>
                      </m:f>
                    </m:oMath>
                  </a14:m>
                  <a:r>
                    <a:rPr lang="en-US">
                      <a:effectLst/>
                      <a:latin typeface="Times New Roman" charset="0"/>
                      <a:ea typeface="Times New Roman" charset="0"/>
                    </a:rPr>
                    <a:t> </a:t>
                  </a:r>
                  <a:endParaRPr lang="en-US"/>
                </a:p>
              </p:txBody>
            </p:sp>
          </mc:Choice>
          <mc:Fallback xmlns="">
            <p:sp>
              <p:nvSpPr>
                <p:cNvPr id="36" name="Rectangle 35"/>
                <p:cNvSpPr>
                  <a:spLocks noRot="1" noChangeAspect="1" noMove="1" noResize="1" noEditPoints="1" noAdjustHandles="1" noChangeArrowheads="1" noChangeShapeType="1" noTextEdit="1"/>
                </p:cNvSpPr>
                <p:nvPr/>
              </p:nvSpPr>
              <p:spPr>
                <a:xfrm>
                  <a:off x="2587048" y="6102766"/>
                  <a:ext cx="3850832" cy="536494"/>
                </a:xfrm>
                <a:prstGeom prst="rect">
                  <a:avLst/>
                </a:prstGeom>
                <a:blipFill rotWithShape="0">
                  <a:blip r:embed="rId4"/>
                  <a:stretch>
                    <a:fillRect t="-37500" b="-53409"/>
                  </a:stretch>
                </a:blipFill>
              </p:spPr>
              <p:txBody>
                <a:bodyPr/>
                <a:lstStyle/>
                <a:p>
                  <a:r>
                    <a:rPr lang="en-US">
                      <a:noFill/>
                    </a:rPr>
                    <a:t> </a:t>
                  </a:r>
                </a:p>
              </p:txBody>
            </p:sp>
          </mc:Fallback>
        </mc:AlternateContent>
        <p:sp>
          <p:nvSpPr>
            <p:cNvPr id="38" name="TextBox 37"/>
            <p:cNvSpPr txBox="1"/>
            <p:nvPr/>
          </p:nvSpPr>
          <p:spPr>
            <a:xfrm>
              <a:off x="2142419" y="5456614"/>
              <a:ext cx="5011234" cy="584775"/>
            </a:xfrm>
            <a:prstGeom prst="rect">
              <a:avLst/>
            </a:prstGeom>
            <a:noFill/>
          </p:spPr>
          <p:txBody>
            <a:bodyPr wrap="square" rtlCol="0">
              <a:spAutoFit/>
            </a:bodyPr>
            <a:lstStyle/>
            <a:p>
              <a:pPr algn="ctr"/>
              <a:r>
                <a:rPr lang="en-US" sz="1600" smtClean="0">
                  <a:latin typeface="Times New Roman" charset="0"/>
                  <a:ea typeface="Times New Roman" charset="0"/>
                  <a:cs typeface="Times New Roman" charset="0"/>
                </a:rPr>
                <a:t>The used equation to calculate the probability of knowing the concept by the computation is</a:t>
              </a:r>
              <a:endParaRPr lang="en-US" sz="1600">
                <a:latin typeface="Times New Roman" charset="0"/>
                <a:ea typeface="Times New Roman" charset="0"/>
                <a:cs typeface="Times New Roman" charset="0"/>
              </a:endParaRPr>
            </a:p>
          </p:txBody>
        </p:sp>
      </p:grpSp>
      <p:sp>
        <p:nvSpPr>
          <p:cNvPr id="3" name="TextBox 2"/>
          <p:cNvSpPr txBox="1"/>
          <p:nvPr/>
        </p:nvSpPr>
        <p:spPr>
          <a:xfrm>
            <a:off x="50961" y="3343973"/>
            <a:ext cx="3790860" cy="584775"/>
          </a:xfrm>
          <a:prstGeom prst="rect">
            <a:avLst/>
          </a:prstGeom>
          <a:noFill/>
        </p:spPr>
        <p:txBody>
          <a:bodyPr wrap="square" rtlCol="0">
            <a:spAutoFit/>
          </a:bodyPr>
          <a:lstStyle/>
          <a:p>
            <a:pPr algn="ctr"/>
            <a:r>
              <a:rPr lang="en-US" sz="1600" smtClean="0">
                <a:latin typeface="Times New Roman" charset="0"/>
                <a:ea typeface="Times New Roman" charset="0"/>
                <a:cs typeface="Times New Roman" charset="0"/>
              </a:rPr>
              <a:t>The columns in the experiment’s graph of the probability of knowing the concept</a:t>
            </a:r>
            <a:endParaRPr lang="en-US" sz="1600">
              <a:latin typeface="Times New Roman" charset="0"/>
              <a:ea typeface="Times New Roman" charset="0"/>
              <a:cs typeface="Times New Roman"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1104789638"/>
              </p:ext>
            </p:extLst>
          </p:nvPr>
        </p:nvGraphicFramePr>
        <p:xfrm>
          <a:off x="4241668" y="2325000"/>
          <a:ext cx="4902332" cy="2773680"/>
        </p:xfrm>
        <a:graphic>
          <a:graphicData uri="http://schemas.openxmlformats.org/drawingml/2006/table">
            <a:tbl>
              <a:tblPr firstRow="1" firstCol="1" bandRow="1">
                <a:tableStyleId>{5C22544A-7EE6-4342-B048-85BDC9FD1C3A}</a:tableStyleId>
              </a:tblPr>
              <a:tblGrid>
                <a:gridCol w="518258">
                  <a:extLst>
                    <a:ext uri="{9D8B030D-6E8A-4147-A177-3AD203B41FA5}">
                      <a16:colId xmlns:a16="http://schemas.microsoft.com/office/drawing/2014/main" val="20000"/>
                    </a:ext>
                  </a:extLst>
                </a:gridCol>
                <a:gridCol w="561882">
                  <a:extLst>
                    <a:ext uri="{9D8B030D-6E8A-4147-A177-3AD203B41FA5}">
                      <a16:colId xmlns:a16="http://schemas.microsoft.com/office/drawing/2014/main" val="20001"/>
                    </a:ext>
                  </a:extLst>
                </a:gridCol>
                <a:gridCol w="265176">
                  <a:extLst>
                    <a:ext uri="{9D8B030D-6E8A-4147-A177-3AD203B41FA5}">
                      <a16:colId xmlns:a16="http://schemas.microsoft.com/office/drawing/2014/main" val="20002"/>
                    </a:ext>
                  </a:extLst>
                </a:gridCol>
                <a:gridCol w="539496">
                  <a:extLst>
                    <a:ext uri="{9D8B030D-6E8A-4147-A177-3AD203B41FA5}">
                      <a16:colId xmlns:a16="http://schemas.microsoft.com/office/drawing/2014/main" val="20003"/>
                    </a:ext>
                  </a:extLst>
                </a:gridCol>
                <a:gridCol w="532545">
                  <a:extLst>
                    <a:ext uri="{9D8B030D-6E8A-4147-A177-3AD203B41FA5}">
                      <a16:colId xmlns:a16="http://schemas.microsoft.com/office/drawing/2014/main" val="20004"/>
                    </a:ext>
                  </a:extLst>
                </a:gridCol>
                <a:gridCol w="1442559">
                  <a:extLst>
                    <a:ext uri="{9D8B030D-6E8A-4147-A177-3AD203B41FA5}">
                      <a16:colId xmlns:a16="http://schemas.microsoft.com/office/drawing/2014/main" val="20005"/>
                    </a:ext>
                  </a:extLst>
                </a:gridCol>
                <a:gridCol w="1042416">
                  <a:extLst>
                    <a:ext uri="{9D8B030D-6E8A-4147-A177-3AD203B41FA5}">
                      <a16:colId xmlns:a16="http://schemas.microsoft.com/office/drawing/2014/main" val="20006"/>
                    </a:ext>
                  </a:extLst>
                </a:gridCol>
              </a:tblGrid>
              <a:tr h="74118">
                <a:tc gridSpan="7">
                  <a:txBody>
                    <a:bodyPr/>
                    <a:lstStyle/>
                    <a:p>
                      <a:pPr marL="0" marR="0" algn="ctr">
                        <a:spcBef>
                          <a:spcPts val="0"/>
                        </a:spcBef>
                        <a:spcAft>
                          <a:spcPts val="0"/>
                        </a:spcAft>
                      </a:pPr>
                      <a:r>
                        <a:rPr lang="en-US" sz="1600" b="1" smtClean="0">
                          <a:effectLst/>
                          <a:latin typeface="Times New Roman" charset="0"/>
                          <a:ea typeface="Times New Roman" charset="0"/>
                        </a:rPr>
                        <a:t>The Confirmation Test (Second Test of</a:t>
                      </a:r>
                      <a:r>
                        <a:rPr lang="en-US" sz="1600" b="1" baseline="0" smtClean="0">
                          <a:effectLst/>
                          <a:latin typeface="Times New Roman" charset="0"/>
                          <a:ea typeface="Times New Roman" charset="0"/>
                        </a:rPr>
                        <a:t> </a:t>
                      </a:r>
                      <a:r>
                        <a:rPr lang="en-US" sz="1600" b="1" smtClean="0">
                          <a:effectLst/>
                          <a:latin typeface="Times New Roman" charset="0"/>
                          <a:ea typeface="Times New Roman" charset="0"/>
                        </a:rPr>
                        <a:t>Direct Questions)</a:t>
                      </a:r>
                      <a:endParaRPr lang="en-US" sz="1600" b="1">
                        <a:effectLst/>
                        <a:latin typeface="Times New Roman" charset="0"/>
                        <a:ea typeface="Times New Roman" charset="0"/>
                      </a:endParaRPr>
                    </a:p>
                  </a:txBody>
                  <a:tcPr marL="0" marR="0" marT="0" marB="0"/>
                </a:tc>
                <a:tc hMerge="1">
                  <a:txBody>
                    <a:bodyPr/>
                    <a:lstStyle/>
                    <a:p>
                      <a:pPr marL="0" marR="0" algn="l">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l">
                        <a:spcBef>
                          <a:spcPts val="0"/>
                        </a:spcBef>
                        <a:spcAft>
                          <a:spcPts val="0"/>
                        </a:spcAft>
                      </a:pPr>
                      <a:endParaRPr lang="en-US" sz="1000" b="1"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dirty="0">
                        <a:effectLst/>
                        <a:latin typeface="Times New Roman" charset="0"/>
                        <a:ea typeface="Times New Roman" charset="0"/>
                        <a:cs typeface="Times New Roman" charset="0"/>
                      </a:endParaRPr>
                    </a:p>
                  </a:txBody>
                  <a:tcPr marL="0" marR="0" marT="0" marB="0"/>
                </a:tc>
                <a:tc hMerge="1">
                  <a:txBody>
                    <a:bodyPr/>
                    <a:lstStyle/>
                    <a:p>
                      <a:pPr marL="0" marR="0" algn="ctr">
                        <a:spcBef>
                          <a:spcPts val="0"/>
                        </a:spcBef>
                        <a:spcAft>
                          <a:spcPts val="0"/>
                        </a:spcAft>
                      </a:pPr>
                      <a:endParaRPr lang="en-US" sz="1000"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dirty="0">
                        <a:effectLst/>
                        <a:latin typeface="Times New Roman" charset="0"/>
                        <a:ea typeface="Times New Roman" charset="0"/>
                      </a:endParaRPr>
                    </a:p>
                  </a:txBody>
                  <a:tcPr marL="0" marR="0" marT="0" marB="0"/>
                </a:tc>
                <a:tc hMerge="1">
                  <a:txBody>
                    <a:bodyPr/>
                    <a:lstStyle/>
                    <a:p>
                      <a:pPr marL="0" marR="0" algn="ctr">
                        <a:spcBef>
                          <a:spcPts val="0"/>
                        </a:spcBef>
                        <a:spcAft>
                          <a:spcPts val="0"/>
                        </a:spcAft>
                      </a:pPr>
                      <a:endParaRPr lang="en-US" sz="1000" b="1" dirty="0">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977398">
                <a:tc>
                  <a:txBody>
                    <a:bodyPr/>
                    <a:lstStyle/>
                    <a:p>
                      <a:pPr marL="0" marR="0" algn="ctr">
                        <a:spcBef>
                          <a:spcPts val="0"/>
                        </a:spcBef>
                        <a:spcAft>
                          <a:spcPts val="0"/>
                        </a:spcAft>
                      </a:pPr>
                      <a:r>
                        <a:rPr lang="en-US" sz="1000" b="1" smtClean="0">
                          <a:effectLst/>
                          <a:latin typeface="Times New Roman" charset="0"/>
                          <a:ea typeface="Times New Roman" charset="0"/>
                        </a:rPr>
                        <a:t>Q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rPr>
                        <a:t>Q </a:t>
                      </a:r>
                    </a:p>
                    <a:p>
                      <a:pPr marL="0" marR="0" algn="ctr">
                        <a:spcBef>
                          <a:spcPts val="0"/>
                        </a:spcBef>
                        <a:spcAft>
                          <a:spcPts val="0"/>
                        </a:spcAft>
                      </a:pPr>
                      <a:r>
                        <a:rPr lang="en-US" sz="1000" b="1" smtClean="0">
                          <a:effectLst/>
                        </a:rPr>
                        <a:t>Type</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latin typeface="Times New Roman" charset="0"/>
                          <a:ea typeface="Times New Roman" charset="0"/>
                        </a:rPr>
                        <a:t>C #</a:t>
                      </a:r>
                      <a:endParaRPr lang="en-US" sz="10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000" b="1" smtClean="0">
                          <a:effectLst/>
                        </a:rPr>
                        <a:t>C Type</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Response</a:t>
                      </a:r>
                      <a:endParaRPr lang="en-US" sz="1000" b="1">
                        <a:effectLst/>
                        <a:latin typeface="Times New Roman" charset="0"/>
                        <a:ea typeface="Times New Roman" charset="0"/>
                      </a:endParaRPr>
                    </a:p>
                  </a:txBody>
                  <a:tcPr marL="0" marR="0" marT="0" marB="0"/>
                </a:tc>
                <a:tc>
                  <a:txBody>
                    <a:bodyPr/>
                    <a:lstStyle/>
                    <a:p>
                      <a:pPr marL="0" marR="0" algn="l">
                        <a:spcBef>
                          <a:spcPts val="0"/>
                        </a:spcBef>
                        <a:spcAft>
                          <a:spcPts val="0"/>
                        </a:spcAft>
                      </a:pPr>
                      <a:r>
                        <a:rPr lang="en-US" sz="1000" b="1" smtClean="0">
                          <a:effectLst/>
                          <a:latin typeface="Times New Roman" charset="0"/>
                          <a:ea typeface="Times New Roman" charset="0"/>
                        </a:rPr>
                        <a:t>The strength of evidence</a:t>
                      </a:r>
                      <a:r>
                        <a:rPr lang="en-US" sz="1000" b="1" baseline="0" smtClean="0">
                          <a:effectLst/>
                          <a:latin typeface="Times New Roman" charset="0"/>
                          <a:ea typeface="Times New Roman" charset="0"/>
                        </a:rPr>
                        <a:t> </a:t>
                      </a:r>
                      <a:r>
                        <a:rPr lang="en-US" sz="1000" b="1" smtClean="0">
                          <a:effectLst/>
                          <a:latin typeface="Times New Roman" charset="0"/>
                          <a:ea typeface="Times New Roman" charset="0"/>
                        </a:rPr>
                        <a:t>for each direct</a:t>
                      </a:r>
                      <a:r>
                        <a:rPr lang="en-US" sz="1000" b="1" baseline="0" smtClean="0">
                          <a:effectLst/>
                          <a:latin typeface="Times New Roman" charset="0"/>
                          <a:ea typeface="Times New Roman" charset="0"/>
                        </a:rPr>
                        <a:t> </a:t>
                      </a:r>
                      <a:r>
                        <a:rPr lang="en-US" sz="1000" b="1" smtClean="0">
                          <a:effectLst/>
                          <a:latin typeface="Times New Roman" charset="0"/>
                          <a:ea typeface="Times New Roman" charset="0"/>
                        </a:rPr>
                        <a:t>question</a:t>
                      </a:r>
                      <a:r>
                        <a:rPr lang="en-US" sz="1000" b="1" baseline="0" smtClean="0">
                          <a:effectLst/>
                          <a:latin typeface="Times New Roman" charset="0"/>
                          <a:ea typeface="Times New Roman" charset="0"/>
                        </a:rPr>
                        <a:t> of the probability of knowing </a:t>
                      </a:r>
                      <a:r>
                        <a:rPr lang="en-US" sz="1000" b="1" smtClean="0">
                          <a:effectLst/>
                          <a:latin typeface="Times New Roman" charset="0"/>
                          <a:ea typeface="Times New Roman" charset="0"/>
                        </a:rPr>
                        <a:t>the concept</a:t>
                      </a:r>
                      <a:endParaRPr lang="en-US" sz="1000" b="1" baseline="0" smtClean="0">
                        <a:effectLst/>
                        <a:latin typeface="Times New Roman" charset="0"/>
                        <a:ea typeface="Times New Roman"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rPr>
                        <a:t>P(</a:t>
                      </a:r>
                      <a:r>
                        <a:rPr lang="en-US" sz="1000" b="1" err="1" smtClean="0">
                          <a:effectLst/>
                          <a:latin typeface="Times New Roman" charset="0"/>
                          <a:ea typeface="Times New Roman" charset="0"/>
                        </a:rPr>
                        <a:t>r</a:t>
                      </a:r>
                      <a:r>
                        <a:rPr lang="en-US" sz="1000" b="1" baseline="-25000" err="1" smtClean="0">
                          <a:effectLst/>
                          <a:latin typeface="Times New Roman" charset="0"/>
                          <a:ea typeface="Times New Roman" charset="0"/>
                        </a:rPr>
                        <a:t>DQ</a:t>
                      </a:r>
                      <a:r>
                        <a:rPr lang="en-US" sz="1000" b="1" baseline="0" smtClean="0">
                          <a:effectLst/>
                          <a:latin typeface="Times New Roman" charset="0"/>
                          <a:ea typeface="Times New Roman" charset="0"/>
                        </a:rPr>
                        <a:t>|</a:t>
                      </a:r>
                      <a:r>
                        <a:rPr lang="en-US" sz="1000" b="1" baseline="-25000" smtClean="0">
                          <a:effectLst/>
                          <a:latin typeface="Times New Roman" charset="0"/>
                          <a:ea typeface="Times New Roman" charset="0"/>
                        </a:rPr>
                        <a:t> </a:t>
                      </a:r>
                      <a:r>
                        <a:rPr lang="en-US" sz="1000" b="1" smtClean="0">
                          <a:effectLst/>
                          <a:latin typeface="Times New Roman" charset="0"/>
                          <a:ea typeface="Times New Roman" charset="0"/>
                        </a:rPr>
                        <a:t>K</a:t>
                      </a:r>
                      <a:r>
                        <a:rPr lang="en-US" sz="1000" b="1" baseline="-25000" smtClean="0">
                          <a:effectLst/>
                          <a:latin typeface="Times New Roman" charset="0"/>
                          <a:ea typeface="Times New Roman" charset="0"/>
                        </a:rPr>
                        <a:t>c</a:t>
                      </a:r>
                      <a:r>
                        <a:rPr lang="en-US" sz="1000" b="1" smtClean="0">
                          <a:effectLst/>
                          <a:latin typeface="Times New Roman" charset="0"/>
                          <a:ea typeface="Times New Roman" charset="0"/>
                        </a:rPr>
                        <a:t>)</a:t>
                      </a:r>
                    </a:p>
                  </a:txBody>
                  <a:tcPr marL="0" marR="0" marT="0" marB="0"/>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1000" b="1" smtClean="0">
                          <a:effectLst/>
                          <a:latin typeface="Times New Roman" charset="0"/>
                          <a:ea typeface="Times New Roman" charset="0"/>
                        </a:rPr>
                        <a:t>The probability of knowing the concept by</a:t>
                      </a:r>
                      <a:r>
                        <a:rPr lang="en-US" sz="1000" b="1" baseline="0" smtClean="0">
                          <a:effectLst/>
                          <a:latin typeface="Times New Roman" charset="0"/>
                          <a:ea typeface="Times New Roman" charset="0"/>
                        </a:rPr>
                        <a:t> </a:t>
                      </a:r>
                      <a:r>
                        <a:rPr lang="en-US" sz="1000" b="1" smtClean="0">
                          <a:effectLst/>
                          <a:latin typeface="Times New Roman" charset="0"/>
                          <a:ea typeface="Times New Roman" charset="0"/>
                        </a:rPr>
                        <a:t>evidences from </a:t>
                      </a:r>
                      <a:r>
                        <a:rPr lang="en-US" sz="1000" b="1" baseline="0" smtClean="0">
                          <a:effectLst/>
                          <a:latin typeface="Times New Roman" charset="0"/>
                          <a:ea typeface="Times New Roman" charset="0"/>
                        </a:rPr>
                        <a:t>OQ &amp; DQ</a:t>
                      </a:r>
                    </a:p>
                    <a:p>
                      <a:pPr marL="0" marR="0" indent="0" algn="l" defTabSz="457200" rtl="1" eaLnBrk="1" fontAlgn="auto" latinLnBrk="0" hangingPunct="1">
                        <a:lnSpc>
                          <a:spcPct val="100000"/>
                        </a:lnSpc>
                        <a:spcBef>
                          <a:spcPts val="0"/>
                        </a:spcBef>
                        <a:spcAft>
                          <a:spcPts val="0"/>
                        </a:spcAft>
                        <a:buClrTx/>
                        <a:buSzTx/>
                        <a:buFontTx/>
                        <a:buNone/>
                        <a:tabLst/>
                        <a:defRPr/>
                      </a:pPr>
                      <a:r>
                        <a:rPr lang="en-US" sz="1000" b="1" baseline="0" smtClean="0">
                          <a:effectLst/>
                          <a:latin typeface="Times New Roman" charset="0"/>
                          <a:ea typeface="Times New Roman" charset="0"/>
                        </a:rPr>
                        <a:t>P(</a:t>
                      </a:r>
                      <a:r>
                        <a:rPr lang="en-US" sz="1000" b="1" baseline="0" err="1" smtClean="0">
                          <a:effectLst/>
                          <a:latin typeface="Times New Roman" charset="0"/>
                          <a:ea typeface="Times New Roman" charset="0"/>
                        </a:rPr>
                        <a:t>K</a:t>
                      </a:r>
                      <a:r>
                        <a:rPr lang="en-US" sz="1000" b="1" baseline="-25000" err="1" smtClean="0">
                          <a:effectLst/>
                          <a:latin typeface="Times New Roman" charset="0"/>
                          <a:ea typeface="Times New Roman" charset="0"/>
                        </a:rPr>
                        <a:t>c</a:t>
                      </a:r>
                      <a:r>
                        <a:rPr lang="en-US" sz="1000" b="1" baseline="0" err="1" smtClean="0">
                          <a:effectLst/>
                          <a:latin typeface="Times New Roman" charset="0"/>
                          <a:ea typeface="Times New Roman" charset="0"/>
                        </a:rPr>
                        <a:t>|R</a:t>
                      </a:r>
                      <a:r>
                        <a:rPr lang="en-US" sz="1000" b="1" baseline="0" smtClean="0">
                          <a:effectLst/>
                          <a:latin typeface="Times New Roman" charset="0"/>
                          <a:ea typeface="Times New Roman" charset="0"/>
                        </a:rPr>
                        <a:t>) = </a:t>
                      </a:r>
                      <a:r>
                        <a:rPr lang="en-US" sz="1000" b="1" smtClean="0">
                          <a:effectLst/>
                          <a:latin typeface="Times New Roman" charset="0"/>
                          <a:ea typeface="Times New Roman" charset="0"/>
                        </a:rPr>
                        <a:t>P(K</a:t>
                      </a:r>
                      <a:r>
                        <a:rPr lang="en-US" sz="1000" b="1" baseline="-25000" smtClean="0">
                          <a:effectLst/>
                          <a:latin typeface="Times New Roman" charset="0"/>
                          <a:ea typeface="Times New Roman" charset="0"/>
                        </a:rPr>
                        <a:t>c</a:t>
                      </a:r>
                      <a:r>
                        <a:rPr lang="en-US" sz="1000" b="1" smtClean="0">
                          <a:effectLst/>
                          <a:latin typeface="Times New Roman" charset="0"/>
                          <a:ea typeface="Times New Roman" charset="0"/>
                        </a:rPr>
                        <a:t>|(</a:t>
                      </a:r>
                      <a:r>
                        <a:rPr lang="en-US" sz="1000" b="1" err="1" smtClean="0">
                          <a:effectLst/>
                          <a:latin typeface="Times New Roman" charset="0"/>
                          <a:ea typeface="Times New Roman" charset="0"/>
                        </a:rPr>
                        <a:t>r</a:t>
                      </a:r>
                      <a:r>
                        <a:rPr lang="en-US" sz="1000" b="1" baseline="-25000" err="1" smtClean="0">
                          <a:effectLst/>
                          <a:latin typeface="Times New Roman" charset="0"/>
                          <a:ea typeface="Times New Roman" charset="0"/>
                        </a:rPr>
                        <a:t>OQ</a:t>
                      </a:r>
                      <a:r>
                        <a:rPr lang="en-US" sz="1000" b="1" baseline="-25000" smtClean="0">
                          <a:effectLst/>
                          <a:latin typeface="Times New Roman" charset="0"/>
                          <a:ea typeface="Times New Roman" charset="0"/>
                        </a:rPr>
                        <a:t>,</a:t>
                      </a:r>
                      <a:r>
                        <a:rPr lang="en-US" sz="1000" b="1" smtClean="0">
                          <a:effectLst/>
                          <a:latin typeface="Times New Roman" charset="0"/>
                          <a:ea typeface="Times New Roman" charset="0"/>
                        </a:rPr>
                        <a:t> </a:t>
                      </a:r>
                      <a:r>
                        <a:rPr lang="en-US" sz="1000" b="1" err="1" smtClean="0">
                          <a:effectLst/>
                          <a:latin typeface="Times New Roman" charset="0"/>
                          <a:ea typeface="Times New Roman" charset="0"/>
                        </a:rPr>
                        <a:t>r</a:t>
                      </a:r>
                      <a:r>
                        <a:rPr lang="en-US" sz="1000" b="1" baseline="-25000" err="1" smtClean="0">
                          <a:effectLst/>
                          <a:latin typeface="Times New Roman" charset="0"/>
                          <a:ea typeface="Times New Roman" charset="0"/>
                        </a:rPr>
                        <a:t>DQ</a:t>
                      </a:r>
                      <a:r>
                        <a:rPr lang="en-US" sz="1000" b="1" baseline="0" smtClean="0">
                          <a:effectLst/>
                          <a:latin typeface="Times New Roman" charset="0"/>
                          <a:ea typeface="Times New Roman" charset="0"/>
                        </a:rPr>
                        <a:t>))</a:t>
                      </a:r>
                    </a:p>
                  </a:txBody>
                  <a:tcPr marL="0" marR="0" marT="0" marB="0"/>
                </a:tc>
                <a:extLst>
                  <a:ext uri="{0D108BD9-81ED-4DB2-BD59-A6C34878D82A}">
                    <a16:rowId xmlns:a16="http://schemas.microsoft.com/office/drawing/2014/main" val="10001"/>
                  </a:ext>
                </a:extLst>
              </a:tr>
              <a:tr h="299815">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DQ1</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Times New Roman" charset="0"/>
                          <a:ea typeface="Times New Roman" charset="0"/>
                          <a:cs typeface="Times New Roman" charset="0"/>
                        </a:rPr>
                        <a:t>Direct Question</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C1</a:t>
                      </a:r>
                      <a:endParaRPr lang="en-US" sz="1000" b="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V</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2"/>
                  </a:ext>
                </a:extLst>
              </a:tr>
              <a:tr h="299815">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DQ2</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Times New Roman" charset="0"/>
                          <a:ea typeface="Times New Roman" charset="0"/>
                          <a:cs typeface="Times New Roman" charset="0"/>
                        </a:rPr>
                        <a:t>Direct Question</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C2</a:t>
                      </a:r>
                      <a:endParaRPr lang="en-US" sz="1000" b="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V</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0.91</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3"/>
                  </a:ext>
                </a:extLst>
              </a:tr>
              <a:tr h="299815">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DQ3</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baseline="0" smtClean="0">
                          <a:effectLst/>
                          <a:latin typeface="Times New Roman" charset="0"/>
                          <a:ea typeface="Times New Roman" charset="0"/>
                          <a:cs typeface="Times New Roman" charset="0"/>
                        </a:rPr>
                        <a:t>Direct Question</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C3</a:t>
                      </a:r>
                      <a:endParaRPr lang="en-US" sz="1000" b="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0.56</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4"/>
                  </a:ext>
                </a:extLst>
              </a:tr>
              <a:tr h="299815">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DQ4</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D</a:t>
                      </a:r>
                      <a:r>
                        <a:rPr lang="en-US" sz="1000" b="0" baseline="0" smtClean="0">
                          <a:effectLst/>
                          <a:latin typeface="Times New Roman" charset="0"/>
                          <a:ea typeface="Times New Roman" charset="0"/>
                          <a:cs typeface="Times New Roman" charset="0"/>
                        </a:rPr>
                        <a:t>irect Question</a:t>
                      </a:r>
                      <a:endParaRPr lang="en-US" sz="1000" b="0">
                        <a:effectLst/>
                        <a:latin typeface="Times New Roman" charset="0"/>
                        <a:ea typeface="Times New Roman" charset="0"/>
                        <a:cs typeface="Times New Roman" charset="0"/>
                      </a:endParaRPr>
                    </a:p>
                  </a:txBody>
                  <a:tcPr marL="0" marR="0" marT="0" marB="0"/>
                </a:tc>
                <a:tc>
                  <a:txBody>
                    <a:bodyPr/>
                    <a:lstStyle/>
                    <a:p>
                      <a:pPr marL="0" marR="0" algn="l">
                        <a:spcBef>
                          <a:spcPts val="0"/>
                        </a:spcBef>
                        <a:spcAft>
                          <a:spcPts val="0"/>
                        </a:spcAft>
                      </a:pPr>
                      <a:r>
                        <a:rPr lang="en-US" sz="1000" b="0" smtClean="0">
                          <a:effectLst/>
                          <a:latin typeface="Times New Roman" charset="0"/>
                          <a:ea typeface="Times New Roman" charset="0"/>
                          <a:cs typeface="Times New Roman" charset="0"/>
                        </a:rPr>
                        <a:t>C4</a:t>
                      </a:r>
                      <a:endParaRPr lang="en-US" sz="1000" b="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cs typeface="Times New Roman" charset="0"/>
                        </a:rPr>
                        <a:t>D</a:t>
                      </a:r>
                      <a:endParaRPr lang="en-US" sz="1000">
                        <a:effectLst/>
                        <a:latin typeface="Times New Roman" charset="0"/>
                        <a:ea typeface="Times New Roman" charset="0"/>
                        <a:cs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0.1</a:t>
                      </a:r>
                      <a:endParaRPr lang="en-US" sz="1000">
                        <a:effectLst/>
                        <a:latin typeface="Times New Roman" charset="0"/>
                        <a:ea typeface="Times New Roman" charset="0"/>
                      </a:endParaRPr>
                    </a:p>
                  </a:txBody>
                  <a:tcPr marL="0" marR="0" marT="0" marB="0" anchor="ctr"/>
                </a:tc>
                <a:tc>
                  <a:txBody>
                    <a:bodyPr/>
                    <a:lstStyle/>
                    <a:p>
                      <a:pPr marL="0" marR="0" algn="ctr">
                        <a:spcBef>
                          <a:spcPts val="0"/>
                        </a:spcBef>
                        <a:spcAft>
                          <a:spcPts val="0"/>
                        </a:spcAft>
                      </a:pPr>
                      <a:r>
                        <a:rPr lang="en-US" sz="1000" smtClean="0">
                          <a:effectLst/>
                          <a:latin typeface="Times New Roman" charset="0"/>
                          <a:ea typeface="Times New Roman" charset="0"/>
                        </a:rPr>
                        <a:t>0.12</a:t>
                      </a:r>
                      <a:endParaRPr lang="en-US" sz="1000">
                        <a:effectLst/>
                        <a:latin typeface="Times New Roman" charset="0"/>
                        <a:ea typeface="Times New Roman" charset="0"/>
                      </a:endParaRPr>
                    </a:p>
                  </a:txBody>
                  <a:tcPr marL="0" marR="0" marT="0" marB="0" anchor="ctr"/>
                </a:tc>
                <a:extLst>
                  <a:ext uri="{0D108BD9-81ED-4DB2-BD59-A6C34878D82A}">
                    <a16:rowId xmlns:a16="http://schemas.microsoft.com/office/drawing/2014/main" val="10005"/>
                  </a:ext>
                </a:extLst>
              </a:tr>
            </a:tbl>
          </a:graphicData>
        </a:graphic>
      </p:graphicFrame>
      <p:sp>
        <p:nvSpPr>
          <p:cNvPr id="4" name="TextBox 3"/>
          <p:cNvSpPr txBox="1"/>
          <p:nvPr/>
        </p:nvSpPr>
        <p:spPr>
          <a:xfrm>
            <a:off x="89422" y="47792"/>
            <a:ext cx="2122744" cy="400110"/>
          </a:xfrm>
          <a:prstGeom prst="rect">
            <a:avLst/>
          </a:prstGeom>
          <a:noFill/>
        </p:spPr>
        <p:txBody>
          <a:bodyPr wrap="square" rtlCol="0">
            <a:spAutoFit/>
          </a:bodyPr>
          <a:lstStyle/>
          <a:p>
            <a:r>
              <a:rPr lang="en-US" sz="1000" smtClean="0">
                <a:solidFill>
                  <a:srgbClr val="FF0000"/>
                </a:solidFill>
                <a:latin typeface="Times New Roman" charset="0"/>
                <a:ea typeface="Times New Roman" charset="0"/>
                <a:cs typeface="Times New Roman" charset="0"/>
              </a:rPr>
              <a:t>First Suggestion of (</a:t>
            </a:r>
            <a:r>
              <a:rPr lang="en-US" sz="1000" err="1" smtClean="0">
                <a:solidFill>
                  <a:srgbClr val="FF0000"/>
                </a:solidFill>
                <a:latin typeface="Times New Roman" charset="0"/>
                <a:ea typeface="Times New Roman" charset="0"/>
                <a:cs typeface="Times New Roman" charset="0"/>
              </a:rPr>
              <a:t>R|K</a:t>
            </a:r>
            <a:r>
              <a:rPr lang="en-US" sz="1000" baseline="-25000" err="1" smtClean="0">
                <a:solidFill>
                  <a:srgbClr val="FF0000"/>
                </a:solidFill>
                <a:latin typeface="Times New Roman" charset="0"/>
                <a:ea typeface="Times New Roman" charset="0"/>
                <a:cs typeface="Times New Roman" charset="0"/>
              </a:rPr>
              <a:t>c</a:t>
            </a:r>
            <a:r>
              <a:rPr lang="en-US" sz="1000" smtClean="0">
                <a:solidFill>
                  <a:srgbClr val="FF0000"/>
                </a:solidFill>
                <a:latin typeface="Times New Roman" charset="0"/>
                <a:ea typeface="Times New Roman" charset="0"/>
                <a:cs typeface="Times New Roman" charset="0"/>
              </a:rPr>
              <a:t>) By the multiplication considering 0.5 as 0.5</a:t>
            </a:r>
            <a:endParaRPr lang="en-US" sz="1000">
              <a:solidFill>
                <a:srgbClr val="FF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70899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612231"/>
            <a:ext cx="7924800" cy="2501900"/>
          </a:xfrm>
        </p:spPr>
      </p:pic>
      <p:sp>
        <p:nvSpPr>
          <p:cNvPr id="4" name="Slide Number Placeholder 3"/>
          <p:cNvSpPr>
            <a:spLocks noGrp="1"/>
          </p:cNvSpPr>
          <p:nvPr>
            <p:ph type="sldNum" sz="quarter" idx="12"/>
          </p:nvPr>
        </p:nvSpPr>
        <p:spPr/>
        <p:txBody>
          <a:bodyPr/>
          <a:lstStyle/>
          <a:p>
            <a:fld id="{B38F3DF5-46B4-354D-BEB6-FC8B3F9E8E19}" type="slidenum">
              <a:rPr lang="en-US" smtClean="0"/>
              <a:t>95</a:t>
            </a:fld>
            <a:endParaRPr lang="en-US"/>
          </a:p>
        </p:txBody>
      </p:sp>
    </p:spTree>
    <p:extLst>
      <p:ext uri="{BB962C8B-B14F-4D97-AF65-F5344CB8AC3E}">
        <p14:creationId xmlns:p14="http://schemas.microsoft.com/office/powerpoint/2010/main" val="182368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Bayes is derived from conditional probability</a:t>
            </a:r>
            <a:endParaRPr lang="en-US"/>
          </a:p>
        </p:txBody>
      </p:sp>
      <p:sp>
        <p:nvSpPr>
          <p:cNvPr id="4" name="Slide Number Placeholder 3"/>
          <p:cNvSpPr>
            <a:spLocks noGrp="1"/>
          </p:cNvSpPr>
          <p:nvPr>
            <p:ph type="sldNum" sz="quarter" idx="12"/>
          </p:nvPr>
        </p:nvSpPr>
        <p:spPr/>
        <p:txBody>
          <a:bodyPr/>
          <a:lstStyle/>
          <a:p>
            <a:fld id="{B38F3DF5-46B4-354D-BEB6-FC8B3F9E8E19}" type="slidenum">
              <a:rPr lang="en-US" smtClean="0"/>
              <a:t>96</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200" y="2377281"/>
            <a:ext cx="6451600" cy="2971800"/>
          </a:xfrm>
        </p:spPr>
      </p:pic>
    </p:spTree>
    <p:extLst>
      <p:ext uri="{BB962C8B-B14F-4D97-AF65-F5344CB8AC3E}">
        <p14:creationId xmlns:p14="http://schemas.microsoft.com/office/powerpoint/2010/main" val="978000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 the set</a:t>
            </a: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759" y="1600200"/>
            <a:ext cx="7428482" cy="4525963"/>
          </a:xfrm>
        </p:spPr>
      </p:pic>
      <p:sp>
        <p:nvSpPr>
          <p:cNvPr id="4" name="Slide Number Placeholder 3"/>
          <p:cNvSpPr>
            <a:spLocks noGrp="1"/>
          </p:cNvSpPr>
          <p:nvPr>
            <p:ph type="sldNum" sz="quarter" idx="12"/>
          </p:nvPr>
        </p:nvSpPr>
        <p:spPr/>
        <p:txBody>
          <a:bodyPr/>
          <a:lstStyle/>
          <a:p>
            <a:fld id="{B38F3DF5-46B4-354D-BEB6-FC8B3F9E8E19}" type="slidenum">
              <a:rPr lang="en-US" smtClean="0"/>
              <a:t>97</a:t>
            </a:fld>
            <a:endParaRPr lang="en-US"/>
          </a:p>
        </p:txBody>
      </p:sp>
    </p:spTree>
    <p:extLst>
      <p:ext uri="{BB962C8B-B14F-4D97-AF65-F5344CB8AC3E}">
        <p14:creationId xmlns:p14="http://schemas.microsoft.com/office/powerpoint/2010/main" val="1847522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8F3DF5-46B4-354D-BEB6-FC8B3F9E8E19}" type="slidenum">
              <a:rPr lang="en-US" smtClean="0"/>
              <a:t>98</a:t>
            </a:fld>
            <a:endParaRPr lang="en-US"/>
          </a:p>
        </p:txBody>
      </p:sp>
      <mc:AlternateContent xmlns:mc="http://schemas.openxmlformats.org/markup-compatibility/2006" xmlns:a14="http://schemas.microsoft.com/office/drawing/2010/main">
        <mc:Choice Requires="a14">
          <p:sp>
            <p:nvSpPr>
              <p:cNvPr id="35" name="Rectangle 34"/>
              <p:cNvSpPr/>
              <p:nvPr/>
            </p:nvSpPr>
            <p:spPr>
              <a:xfrm>
                <a:off x="-494720" y="171472"/>
                <a:ext cx="8445500" cy="956031"/>
              </a:xfrm>
              <a:prstGeom prst="rect">
                <a:avLst/>
              </a:prstGeom>
            </p:spPr>
            <p:txBody>
              <a:bodyPr wrap="square">
                <a:spAutoFit/>
              </a:bodyPr>
              <a:lstStyle/>
              <a:p>
                <a:pPr rtl="1"/>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m:t>
                      </m:r>
                      <m:d>
                        <m:dPr>
                          <m:ctrlPr>
                            <a:rPr lang="en-US" i="1">
                              <a:latin typeface="Cambria Math" panose="02040503050406030204" pitchFamily="18" charset="0"/>
                            </a:rPr>
                          </m:ctrlPr>
                        </m:dPr>
                        <m:e>
                          <m:r>
                            <m:rPr>
                              <m:sty m:val="p"/>
                            </m:rPr>
                            <a:rPr lang="en-US">
                              <a:latin typeface="Cambria Math" panose="02040503050406030204" pitchFamily="18" charset="0"/>
                            </a:rPr>
                            <m:t>A</m:t>
                          </m:r>
                        </m:e>
                        <m:e>
                          <m:r>
                            <m:rPr>
                              <m:sty m:val="p"/>
                            </m:rPr>
                            <a:rPr lang="en-US">
                              <a:latin typeface="Cambria Math" panose="02040503050406030204" pitchFamily="18" charset="0"/>
                            </a:rPr>
                            <m:t>B</m:t>
                          </m:r>
                        </m:e>
                      </m:d>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P</m:t>
                          </m:r>
                          <m:d>
                            <m:dPr>
                              <m:ctrlPr>
                                <a:rPr lang="en-US" i="1">
                                  <a:latin typeface="Cambria Math" panose="02040503050406030204" pitchFamily="18" charset="0"/>
                                </a:rPr>
                              </m:ctrlPr>
                            </m:dPr>
                            <m:e>
                              <m:r>
                                <m:rPr>
                                  <m:sty m:val="p"/>
                                </m:rPr>
                                <a:rPr lang="en-US">
                                  <a:latin typeface="Cambria Math" panose="02040503050406030204" pitchFamily="18" charset="0"/>
                                </a:rPr>
                                <m:t>B</m:t>
                              </m:r>
                            </m:e>
                            <m:e>
                              <m:r>
                                <m:rPr>
                                  <m:sty m:val="p"/>
                                </m:rPr>
                                <a:rPr lang="en-US">
                                  <a:latin typeface="Cambria Math" panose="02040503050406030204" pitchFamily="18" charset="0"/>
                                </a:rPr>
                                <m:t>A</m:t>
                              </m:r>
                            </m:e>
                          </m:d>
                          <m:r>
                            <a:rPr lang="en-US" i="1">
                              <a:latin typeface="Cambria Math" panose="02040503050406030204" pitchFamily="18" charset="0"/>
                            </a:rPr>
                            <m:t>∗</m:t>
                          </m:r>
                          <m:r>
                            <m:rPr>
                              <m:sty m:val="p"/>
                            </m:rPr>
                            <a:rPr lang="en-US">
                              <a:latin typeface="Cambria Math" panose="02040503050406030204" pitchFamily="18" charset="0"/>
                            </a:rPr>
                            <m:t>P</m:t>
                          </m:r>
                          <m:d>
                            <m:dPr>
                              <m:ctrlPr>
                                <a:rPr lang="en-US" i="1">
                                  <a:latin typeface="Cambria Math" panose="02040503050406030204" pitchFamily="18" charset="0"/>
                                </a:rPr>
                              </m:ctrlPr>
                            </m:dPr>
                            <m:e>
                              <m:r>
                                <m:rPr>
                                  <m:sty m:val="p"/>
                                </m:rPr>
                                <a:rPr lang="en-US">
                                  <a:latin typeface="Cambria Math" panose="02040503050406030204" pitchFamily="18" charset="0"/>
                                </a:rPr>
                                <m:t>A</m:t>
                              </m:r>
                            </m:e>
                          </m:d>
                          <m:r>
                            <a:rPr lang="en-US">
                              <a:latin typeface="Cambria Math" panose="02040503050406030204" pitchFamily="18" charset="0"/>
                            </a:rPr>
                            <m:t> </m:t>
                          </m:r>
                        </m:num>
                        <m:den>
                          <m:r>
                            <m:rPr>
                              <m:sty m:val="p"/>
                            </m:rPr>
                            <a:rPr lang="en-US">
                              <a:latin typeface="Cambria Math" panose="02040503050406030204" pitchFamily="18" charset="0"/>
                            </a:rPr>
                            <m:t>P</m:t>
                          </m:r>
                          <m:r>
                            <a:rPr lang="en-US">
                              <a:latin typeface="Cambria Math" panose="02040503050406030204" pitchFamily="18" charset="0"/>
                            </a:rPr>
                            <m:t>(</m:t>
                          </m:r>
                          <m:r>
                            <m:rPr>
                              <m:sty m:val="p"/>
                            </m:rPr>
                            <a:rPr lang="en-US">
                              <a:latin typeface="Cambria Math" panose="02040503050406030204" pitchFamily="18" charset="0"/>
                            </a:rPr>
                            <m:t>B</m:t>
                          </m:r>
                          <m:r>
                            <a:rPr lang="en-US">
                              <a:latin typeface="Cambria Math" panose="02040503050406030204" pitchFamily="18" charset="0"/>
                            </a:rPr>
                            <m:t>)</m:t>
                          </m:r>
                        </m:den>
                      </m:f>
                    </m:oMath>
                  </m:oMathPara>
                </a14:m>
                <a:endParaRPr lang="en-US"/>
              </a:p>
              <a:p>
                <a:pPr rtl="1"/>
                <a:endParaRPr lang="en-US"/>
              </a:p>
            </p:txBody>
          </p:sp>
        </mc:Choice>
        <mc:Fallback xmlns="">
          <p:sp>
            <p:nvSpPr>
              <p:cNvPr id="35" name="Rectangle 34"/>
              <p:cNvSpPr>
                <a:spLocks noRot="1" noChangeAspect="1" noMove="1" noResize="1" noEditPoints="1" noAdjustHandles="1" noChangeArrowheads="1" noChangeShapeType="1" noTextEdit="1"/>
              </p:cNvSpPr>
              <p:nvPr/>
            </p:nvSpPr>
            <p:spPr>
              <a:xfrm>
                <a:off x="-494720" y="171472"/>
                <a:ext cx="8445500" cy="956031"/>
              </a:xfrm>
              <a:prstGeom prst="rect">
                <a:avLst/>
              </a:prstGeom>
              <a:blipFill rotWithShape="0">
                <a:blip r:embed="rId3"/>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65300"/>
            <a:ext cx="9144000" cy="3315457"/>
          </a:xfrm>
          <a:prstGeom prst="rect">
            <a:avLst/>
          </a:prstGeom>
        </p:spPr>
      </p:pic>
    </p:spTree>
    <p:extLst>
      <p:ext uri="{BB962C8B-B14F-4D97-AF65-F5344CB8AC3E}">
        <p14:creationId xmlns:p14="http://schemas.microsoft.com/office/powerpoint/2010/main" val="178851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267667" y="1588653"/>
            <a:ext cx="3875008" cy="2910995"/>
            <a:chOff x="2077636" y="951479"/>
            <a:chExt cx="4030250" cy="3729303"/>
          </a:xfrm>
        </p:grpSpPr>
        <p:sp>
          <p:nvSpPr>
            <p:cNvPr id="6" name="Rectangle 5"/>
            <p:cNvSpPr/>
            <p:nvPr/>
          </p:nvSpPr>
          <p:spPr>
            <a:xfrm>
              <a:off x="5717450" y="2071307"/>
              <a:ext cx="390436"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DQ5</a:t>
              </a:r>
              <a:endParaRPr lang="en-US" sz="1000" b="1">
                <a:solidFill>
                  <a:schemeClr val="tx1"/>
                </a:solidFill>
                <a:latin typeface="Times New Roman"/>
                <a:cs typeface="Times New Roman"/>
              </a:endParaRPr>
            </a:p>
          </p:txBody>
        </p:sp>
        <p:sp>
          <p:nvSpPr>
            <p:cNvPr id="7" name="Rectangle 6"/>
            <p:cNvSpPr/>
            <p:nvPr/>
          </p:nvSpPr>
          <p:spPr>
            <a:xfrm>
              <a:off x="5717450" y="1593302"/>
              <a:ext cx="390436"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DQ6</a:t>
              </a:r>
              <a:endParaRPr lang="en-US" sz="1000" b="1">
                <a:solidFill>
                  <a:schemeClr val="tx1"/>
                </a:solidFill>
                <a:latin typeface="Times New Roman"/>
                <a:cs typeface="Times New Roman"/>
              </a:endParaRPr>
            </a:p>
          </p:txBody>
        </p:sp>
        <p:sp>
          <p:nvSpPr>
            <p:cNvPr id="8" name="Oval 7"/>
            <p:cNvSpPr/>
            <p:nvPr/>
          </p:nvSpPr>
          <p:spPr>
            <a:xfrm>
              <a:off x="4395304" y="2028971"/>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C2</a:t>
              </a:r>
              <a:endParaRPr lang="en-US" sz="1000" b="1">
                <a:solidFill>
                  <a:srgbClr val="000000"/>
                </a:solidFill>
                <a:latin typeface="Times New Roman"/>
                <a:cs typeface="Times New Roman"/>
              </a:endParaRPr>
            </a:p>
          </p:txBody>
        </p:sp>
        <p:sp>
          <p:nvSpPr>
            <p:cNvPr id="9" name="Oval 8"/>
            <p:cNvSpPr/>
            <p:nvPr/>
          </p:nvSpPr>
          <p:spPr>
            <a:xfrm>
              <a:off x="4976193" y="2040838"/>
              <a:ext cx="443948" cy="39977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C1</a:t>
              </a:r>
              <a:endParaRPr lang="en-US" sz="1000" b="1">
                <a:solidFill>
                  <a:srgbClr val="000000"/>
                </a:solidFill>
                <a:latin typeface="Times New Roman"/>
                <a:cs typeface="Times New Roman"/>
              </a:endParaRPr>
            </a:p>
          </p:txBody>
        </p:sp>
        <p:sp>
          <p:nvSpPr>
            <p:cNvPr id="12" name="Oval 11"/>
            <p:cNvSpPr/>
            <p:nvPr/>
          </p:nvSpPr>
          <p:spPr>
            <a:xfrm>
              <a:off x="3767171" y="2009009"/>
              <a:ext cx="419652" cy="39839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C3</a:t>
              </a:r>
              <a:endParaRPr lang="en-US" sz="1000" b="1">
                <a:solidFill>
                  <a:srgbClr val="000000"/>
                </a:solidFill>
                <a:latin typeface="Times New Roman"/>
                <a:cs typeface="Times New Roman"/>
              </a:endParaRPr>
            </a:p>
          </p:txBody>
        </p:sp>
        <p:sp>
          <p:nvSpPr>
            <p:cNvPr id="15" name="Oval 14"/>
            <p:cNvSpPr/>
            <p:nvPr/>
          </p:nvSpPr>
          <p:spPr>
            <a:xfrm>
              <a:off x="2844929" y="3067589"/>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C7</a:t>
              </a:r>
              <a:endParaRPr lang="en-US" sz="1000" b="1">
                <a:solidFill>
                  <a:srgbClr val="000000"/>
                </a:solidFill>
                <a:latin typeface="Times New Roman"/>
                <a:cs typeface="Times New Roman"/>
              </a:endParaRPr>
            </a:p>
          </p:txBody>
        </p:sp>
        <p:sp>
          <p:nvSpPr>
            <p:cNvPr id="17" name="Oval 16"/>
            <p:cNvSpPr/>
            <p:nvPr/>
          </p:nvSpPr>
          <p:spPr>
            <a:xfrm>
              <a:off x="4413578" y="3713187"/>
              <a:ext cx="431392" cy="399774"/>
            </a:xfrm>
            <a:prstGeom prst="ellipse">
              <a:avLst/>
            </a:prstGeom>
            <a:pattFill prst="diagBrick">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 8</a:t>
              </a:r>
              <a:endParaRPr lang="en-US" sz="1000" b="1">
                <a:solidFill>
                  <a:srgbClr val="000000"/>
                </a:solidFill>
                <a:latin typeface="Times New Roman"/>
                <a:cs typeface="Times New Roman"/>
              </a:endParaRPr>
            </a:p>
          </p:txBody>
        </p:sp>
        <p:sp>
          <p:nvSpPr>
            <p:cNvPr id="19" name="Oval 18"/>
            <p:cNvSpPr/>
            <p:nvPr/>
          </p:nvSpPr>
          <p:spPr>
            <a:xfrm>
              <a:off x="4401022" y="2958746"/>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C5</a:t>
              </a:r>
              <a:endParaRPr lang="en-US" sz="1000" b="1">
                <a:solidFill>
                  <a:srgbClr val="000000"/>
                </a:solidFill>
                <a:latin typeface="Times New Roman"/>
                <a:cs typeface="Times New Roman"/>
              </a:endParaRPr>
            </a:p>
          </p:txBody>
        </p:sp>
        <p:cxnSp>
          <p:nvCxnSpPr>
            <p:cNvPr id="34" name="Straight Connector 33"/>
            <p:cNvCxnSpPr>
              <a:stCxn id="6" idx="1"/>
              <a:endCxn id="9" idx="6"/>
            </p:cNvCxnSpPr>
            <p:nvPr/>
          </p:nvCxnSpPr>
          <p:spPr>
            <a:xfrm flipH="1">
              <a:off x="5420141" y="2230887"/>
              <a:ext cx="297309" cy="9838"/>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9" idx="0"/>
              <a:endCxn id="8" idx="4"/>
            </p:cNvCxnSpPr>
            <p:nvPr/>
          </p:nvCxnSpPr>
          <p:spPr>
            <a:xfrm flipH="1" flipV="1">
              <a:off x="4605130" y="2415493"/>
              <a:ext cx="17866" cy="543253"/>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3637317" y="2900200"/>
              <a:ext cx="443948" cy="399774"/>
            </a:xfrm>
            <a:prstGeom prst="ellipse">
              <a:avLst/>
            </a:prstGeom>
            <a:pattFill prst="wdDnDiag">
              <a:fgClr>
                <a:schemeClr val="tx2"/>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C6</a:t>
              </a:r>
              <a:endParaRPr lang="en-US" sz="1000" b="1">
                <a:solidFill>
                  <a:srgbClr val="000000"/>
                </a:solidFill>
                <a:latin typeface="Times New Roman"/>
                <a:cs typeface="Times New Roman"/>
              </a:endParaRPr>
            </a:p>
          </p:txBody>
        </p:sp>
        <p:cxnSp>
          <p:nvCxnSpPr>
            <p:cNvPr id="72" name="Straight Arrow Connector 71"/>
            <p:cNvCxnSpPr>
              <a:stCxn id="70" idx="0"/>
              <a:endCxn id="12" idx="4"/>
            </p:cNvCxnSpPr>
            <p:nvPr/>
          </p:nvCxnSpPr>
          <p:spPr>
            <a:xfrm flipV="1">
              <a:off x="3859291" y="2407399"/>
              <a:ext cx="117706" cy="492801"/>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5" idx="0"/>
              <a:endCxn id="12" idx="3"/>
            </p:cNvCxnSpPr>
            <p:nvPr/>
          </p:nvCxnSpPr>
          <p:spPr>
            <a:xfrm flipV="1">
              <a:off x="3066903" y="2349056"/>
              <a:ext cx="761724" cy="718533"/>
            </a:xfrm>
            <a:prstGeom prst="straightConnector1">
              <a:avLst/>
            </a:prstGeom>
            <a:ln w="3175">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19" idx="4"/>
              <a:endCxn id="17" idx="0"/>
            </p:cNvCxnSpPr>
            <p:nvPr/>
          </p:nvCxnSpPr>
          <p:spPr>
            <a:xfrm>
              <a:off x="4622996" y="3358520"/>
              <a:ext cx="6278" cy="354667"/>
            </a:xfrm>
            <a:prstGeom prst="line">
              <a:avLst/>
            </a:prstGeom>
            <a:ln w="3175">
              <a:solidFill>
                <a:schemeClr val="accent2">
                  <a:lumMod val="60000"/>
                  <a:lumOff val="40000"/>
                </a:schemeClr>
              </a:solidFill>
              <a:tailEnd type="triangle" w="lg"/>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15" idx="5"/>
              <a:endCxn id="17" idx="2"/>
            </p:cNvCxnSpPr>
            <p:nvPr/>
          </p:nvCxnSpPr>
          <p:spPr>
            <a:xfrm>
              <a:off x="3223862" y="3408817"/>
              <a:ext cx="1189716" cy="504257"/>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58" idx="3"/>
              <a:endCxn id="70" idx="1"/>
            </p:cNvCxnSpPr>
            <p:nvPr/>
          </p:nvCxnSpPr>
          <p:spPr>
            <a:xfrm>
              <a:off x="2525505" y="2724407"/>
              <a:ext cx="1176826" cy="234338"/>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a:endCxn id="15" idx="2"/>
            </p:cNvCxnSpPr>
            <p:nvPr/>
          </p:nvCxnSpPr>
          <p:spPr>
            <a:xfrm>
              <a:off x="2498161" y="3267476"/>
              <a:ext cx="346768" cy="0"/>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cxnSp>
          <p:nvCxnSpPr>
            <p:cNvPr id="125" name="Elbow Connector 124"/>
            <p:cNvCxnSpPr>
              <a:stCxn id="62" idx="1"/>
              <a:endCxn id="19" idx="6"/>
            </p:cNvCxnSpPr>
            <p:nvPr/>
          </p:nvCxnSpPr>
          <p:spPr>
            <a:xfrm rot="10800000" flipV="1">
              <a:off x="4844970" y="2939831"/>
              <a:ext cx="748960" cy="218802"/>
            </a:xfrm>
            <a:prstGeom prst="bentConnector3">
              <a:avLst>
                <a:gd name="adj1" fmla="val 50000"/>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64" idx="0"/>
              <a:endCxn id="17" idx="4"/>
            </p:cNvCxnSpPr>
            <p:nvPr/>
          </p:nvCxnSpPr>
          <p:spPr>
            <a:xfrm flipH="1" flipV="1">
              <a:off x="4629274" y="4112960"/>
              <a:ext cx="8033" cy="248664"/>
            </a:xfrm>
            <a:prstGeom prst="straightConnector1">
              <a:avLst/>
            </a:prstGeom>
            <a:ln w="3175">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77" name="Oval 176"/>
            <p:cNvSpPr/>
            <p:nvPr/>
          </p:nvSpPr>
          <p:spPr>
            <a:xfrm>
              <a:off x="3114932" y="2040839"/>
              <a:ext cx="419652" cy="38652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rgbClr val="000000"/>
                  </a:solidFill>
                  <a:latin typeface="Times New Roman"/>
                  <a:cs typeface="Times New Roman"/>
                </a:rPr>
                <a:t>C4</a:t>
              </a:r>
              <a:endParaRPr lang="en-US" sz="1000" b="1">
                <a:solidFill>
                  <a:srgbClr val="000000"/>
                </a:solidFill>
                <a:latin typeface="Times New Roman"/>
                <a:cs typeface="Times New Roman"/>
              </a:endParaRPr>
            </a:p>
          </p:txBody>
        </p:sp>
        <p:cxnSp>
          <p:nvCxnSpPr>
            <p:cNvPr id="181" name="Straight Connector 180"/>
            <p:cNvCxnSpPr>
              <a:stCxn id="177" idx="4"/>
              <a:endCxn id="15" idx="0"/>
            </p:cNvCxnSpPr>
            <p:nvPr/>
          </p:nvCxnSpPr>
          <p:spPr>
            <a:xfrm flipH="1">
              <a:off x="3066903" y="2427361"/>
              <a:ext cx="257855" cy="640228"/>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2077636" y="1997685"/>
              <a:ext cx="420526" cy="374932"/>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DQ8</a:t>
              </a:r>
              <a:endParaRPr lang="en-US" sz="1000" b="1">
                <a:solidFill>
                  <a:schemeClr val="tx1"/>
                </a:solidFill>
                <a:latin typeface="Times New Roman"/>
                <a:cs typeface="Times New Roman"/>
              </a:endParaRPr>
            </a:p>
          </p:txBody>
        </p:sp>
        <p:sp>
          <p:nvSpPr>
            <p:cNvPr id="54" name="Rectangle 53"/>
            <p:cNvSpPr/>
            <p:nvPr/>
          </p:nvSpPr>
          <p:spPr>
            <a:xfrm>
              <a:off x="2077637" y="1527209"/>
              <a:ext cx="420525" cy="395985"/>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DQ7</a:t>
              </a:r>
              <a:endParaRPr lang="en-US" sz="1000" b="1">
                <a:solidFill>
                  <a:schemeClr val="tx1"/>
                </a:solidFill>
                <a:latin typeface="Times New Roman"/>
                <a:cs typeface="Times New Roman"/>
              </a:endParaRPr>
            </a:p>
          </p:txBody>
        </p:sp>
        <p:sp>
          <p:nvSpPr>
            <p:cNvPr id="57" name="Rectangle 56"/>
            <p:cNvSpPr/>
            <p:nvPr/>
          </p:nvSpPr>
          <p:spPr>
            <a:xfrm>
              <a:off x="2106285" y="3143608"/>
              <a:ext cx="429640" cy="364768"/>
            </a:xfrm>
            <a:prstGeom prst="rect">
              <a:avLst/>
            </a:prstGeom>
            <a:pattFill prst="lgCheck">
              <a:fgClr>
                <a:srgbClr val="FF0000"/>
              </a:fgClr>
              <a:bgClr>
                <a:prstClr val="white"/>
              </a:bgClr>
            </a:patt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DQ11</a:t>
              </a:r>
              <a:endParaRPr lang="en-US" sz="1000" b="1">
                <a:solidFill>
                  <a:schemeClr val="tx1"/>
                </a:solidFill>
                <a:latin typeface="Times New Roman"/>
                <a:cs typeface="Times New Roman"/>
              </a:endParaRPr>
            </a:p>
          </p:txBody>
        </p:sp>
        <p:sp>
          <p:nvSpPr>
            <p:cNvPr id="58" name="Rectangle 57"/>
            <p:cNvSpPr/>
            <p:nvPr/>
          </p:nvSpPr>
          <p:spPr>
            <a:xfrm>
              <a:off x="2117324" y="2519051"/>
              <a:ext cx="408181" cy="41070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DQ10</a:t>
              </a:r>
              <a:endParaRPr lang="en-US" sz="1000" b="1">
                <a:solidFill>
                  <a:schemeClr val="tx1"/>
                </a:solidFill>
                <a:latin typeface="Times New Roman"/>
                <a:cs typeface="Times New Roman"/>
              </a:endParaRPr>
            </a:p>
          </p:txBody>
        </p:sp>
        <p:sp>
          <p:nvSpPr>
            <p:cNvPr id="62" name="Rectangle 61"/>
            <p:cNvSpPr/>
            <p:nvPr/>
          </p:nvSpPr>
          <p:spPr>
            <a:xfrm>
              <a:off x="5593930" y="2779574"/>
              <a:ext cx="403719" cy="320514"/>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DQ9</a:t>
              </a:r>
              <a:endParaRPr lang="en-US" sz="1000" b="1">
                <a:solidFill>
                  <a:schemeClr val="tx1"/>
                </a:solidFill>
                <a:latin typeface="Times New Roman"/>
                <a:cs typeface="Times New Roman"/>
              </a:endParaRPr>
            </a:p>
          </p:txBody>
        </p:sp>
        <p:sp>
          <p:nvSpPr>
            <p:cNvPr id="64" name="Rectangle 63"/>
            <p:cNvSpPr/>
            <p:nvPr/>
          </p:nvSpPr>
          <p:spPr>
            <a:xfrm>
              <a:off x="4434098" y="4361624"/>
              <a:ext cx="406419"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DQ12</a:t>
              </a:r>
              <a:endParaRPr lang="en-US" sz="1000" b="1">
                <a:solidFill>
                  <a:schemeClr val="tx1"/>
                </a:solidFill>
                <a:latin typeface="Times New Roman"/>
                <a:cs typeface="Times New Roman"/>
              </a:endParaRPr>
            </a:p>
          </p:txBody>
        </p:sp>
        <p:sp>
          <p:nvSpPr>
            <p:cNvPr id="67" name="TextBox 66"/>
            <p:cNvSpPr txBox="1"/>
            <p:nvPr/>
          </p:nvSpPr>
          <p:spPr>
            <a:xfrm>
              <a:off x="2639709" y="1515885"/>
              <a:ext cx="383912" cy="341802"/>
            </a:xfrm>
            <a:prstGeom prst="rect">
              <a:avLst/>
            </a:prstGeom>
            <a:noFill/>
          </p:spPr>
          <p:txBody>
            <a:bodyPr wrap="square" rtlCol="0">
              <a:spAutoFit/>
            </a:bodyPr>
            <a:lstStyle/>
            <a:p>
              <a:r>
                <a:rPr lang="en-US" sz="1000" b="1" smtClean="0">
                  <a:latin typeface="Times New Roman"/>
                  <a:cs typeface="Times New Roman"/>
                </a:rPr>
                <a:t>L3</a:t>
              </a:r>
              <a:endParaRPr lang="en-US" sz="1000" b="1">
                <a:latin typeface="Times New Roman"/>
                <a:cs typeface="Times New Roman"/>
              </a:endParaRPr>
            </a:p>
          </p:txBody>
        </p:sp>
        <p:sp>
          <p:nvSpPr>
            <p:cNvPr id="68" name="TextBox 67"/>
            <p:cNvSpPr txBox="1"/>
            <p:nvPr/>
          </p:nvSpPr>
          <p:spPr>
            <a:xfrm>
              <a:off x="2639709" y="1998170"/>
              <a:ext cx="396531" cy="341802"/>
            </a:xfrm>
            <a:prstGeom prst="rect">
              <a:avLst/>
            </a:prstGeom>
            <a:noFill/>
          </p:spPr>
          <p:txBody>
            <a:bodyPr wrap="square" rtlCol="0">
              <a:spAutoFit/>
            </a:bodyPr>
            <a:lstStyle/>
            <a:p>
              <a:r>
                <a:rPr lang="en-US" sz="1000" b="1" smtClean="0">
                  <a:latin typeface="Times New Roman"/>
                  <a:cs typeface="Times New Roman"/>
                </a:rPr>
                <a:t>L4</a:t>
              </a:r>
              <a:endParaRPr lang="en-US" sz="1000" b="1">
                <a:latin typeface="Times New Roman"/>
                <a:cs typeface="Times New Roman"/>
              </a:endParaRPr>
            </a:p>
          </p:txBody>
        </p:sp>
        <p:sp>
          <p:nvSpPr>
            <p:cNvPr id="71" name="TextBox 70"/>
            <p:cNvSpPr txBox="1"/>
            <p:nvPr/>
          </p:nvSpPr>
          <p:spPr>
            <a:xfrm>
              <a:off x="5463949" y="2009894"/>
              <a:ext cx="348900" cy="555430"/>
            </a:xfrm>
            <a:prstGeom prst="rect">
              <a:avLst/>
            </a:prstGeom>
            <a:noFill/>
          </p:spPr>
          <p:txBody>
            <a:bodyPr wrap="square" rtlCol="0">
              <a:spAutoFit/>
            </a:bodyPr>
            <a:lstStyle/>
            <a:p>
              <a:r>
                <a:rPr lang="en-US" sz="1000" b="1" smtClean="0">
                  <a:latin typeface="Times New Roman"/>
                  <a:cs typeface="Times New Roman"/>
                </a:rPr>
                <a:t>L6</a:t>
              </a:r>
              <a:endParaRPr lang="en-US" sz="1000" b="1">
                <a:latin typeface="Times New Roman"/>
                <a:cs typeface="Times New Roman"/>
              </a:endParaRPr>
            </a:p>
          </p:txBody>
        </p:sp>
        <p:sp>
          <p:nvSpPr>
            <p:cNvPr id="85" name="TextBox 84"/>
            <p:cNvSpPr txBox="1"/>
            <p:nvPr/>
          </p:nvSpPr>
          <p:spPr>
            <a:xfrm>
              <a:off x="3021499" y="2511817"/>
              <a:ext cx="361897" cy="341802"/>
            </a:xfrm>
            <a:prstGeom prst="rect">
              <a:avLst/>
            </a:prstGeom>
            <a:noFill/>
          </p:spPr>
          <p:txBody>
            <a:bodyPr wrap="square" rtlCol="0">
              <a:spAutoFit/>
            </a:bodyPr>
            <a:lstStyle/>
            <a:p>
              <a:r>
                <a:rPr lang="en-US" sz="1000" b="1" smtClean="0">
                  <a:latin typeface="Times New Roman"/>
                  <a:cs typeface="Times New Roman"/>
                </a:rPr>
                <a:t>L4</a:t>
              </a:r>
              <a:endParaRPr lang="en-US" sz="1000" b="1">
                <a:latin typeface="Times New Roman"/>
                <a:cs typeface="Times New Roman"/>
              </a:endParaRPr>
            </a:p>
          </p:txBody>
        </p:sp>
        <p:sp>
          <p:nvSpPr>
            <p:cNvPr id="87" name="TextBox 86"/>
            <p:cNvSpPr txBox="1"/>
            <p:nvPr/>
          </p:nvSpPr>
          <p:spPr>
            <a:xfrm>
              <a:off x="2481078" y="3037630"/>
              <a:ext cx="392507" cy="341802"/>
            </a:xfrm>
            <a:prstGeom prst="rect">
              <a:avLst/>
            </a:prstGeom>
            <a:noFill/>
          </p:spPr>
          <p:txBody>
            <a:bodyPr wrap="square" rtlCol="0">
              <a:spAutoFit/>
            </a:bodyPr>
            <a:lstStyle/>
            <a:p>
              <a:r>
                <a:rPr lang="en-US" sz="1000" b="1" smtClean="0">
                  <a:latin typeface="Times New Roman"/>
                  <a:cs typeface="Times New Roman"/>
                </a:rPr>
                <a:t>L4</a:t>
              </a:r>
              <a:endParaRPr lang="en-US" sz="1000" b="1">
                <a:latin typeface="Times New Roman"/>
                <a:cs typeface="Times New Roman"/>
              </a:endParaRPr>
            </a:p>
          </p:txBody>
        </p:sp>
        <p:sp>
          <p:nvSpPr>
            <p:cNvPr id="89" name="TextBox 88"/>
            <p:cNvSpPr txBox="1"/>
            <p:nvPr/>
          </p:nvSpPr>
          <p:spPr>
            <a:xfrm>
              <a:off x="4931489" y="2895943"/>
              <a:ext cx="362257" cy="341802"/>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sp>
          <p:nvSpPr>
            <p:cNvPr id="91" name="TextBox 90"/>
            <p:cNvSpPr txBox="1"/>
            <p:nvPr/>
          </p:nvSpPr>
          <p:spPr>
            <a:xfrm>
              <a:off x="4355998" y="2533026"/>
              <a:ext cx="420817" cy="341802"/>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cxnSp>
          <p:nvCxnSpPr>
            <p:cNvPr id="93" name="Straight Connector 92"/>
            <p:cNvCxnSpPr>
              <a:stCxn id="70" idx="6"/>
              <a:endCxn id="19" idx="2"/>
            </p:cNvCxnSpPr>
            <p:nvPr/>
          </p:nvCxnSpPr>
          <p:spPr>
            <a:xfrm>
              <a:off x="4081265" y="3100087"/>
              <a:ext cx="319757" cy="58546"/>
            </a:xfrm>
            <a:prstGeom prst="line">
              <a:avLst/>
            </a:prstGeom>
            <a:ln w="3175">
              <a:solidFill>
                <a:schemeClr val="tx2"/>
              </a:solidFill>
              <a:headEnd type="triangle"/>
              <a:tailEnd type="none" w="lg"/>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3629171" y="2546855"/>
              <a:ext cx="372418" cy="341802"/>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sp>
          <p:nvSpPr>
            <p:cNvPr id="97" name="TextBox 96"/>
            <p:cNvSpPr txBox="1"/>
            <p:nvPr/>
          </p:nvSpPr>
          <p:spPr>
            <a:xfrm>
              <a:off x="4076297" y="2853479"/>
              <a:ext cx="413365" cy="341802"/>
            </a:xfrm>
            <a:prstGeom prst="rect">
              <a:avLst/>
            </a:prstGeom>
            <a:noFill/>
          </p:spPr>
          <p:txBody>
            <a:bodyPr wrap="square" rtlCol="0">
              <a:spAutoFit/>
            </a:bodyPr>
            <a:lstStyle/>
            <a:p>
              <a:r>
                <a:rPr lang="en-US" sz="1000" b="1" smtClean="0">
                  <a:latin typeface="Times New Roman"/>
                  <a:cs typeface="Times New Roman"/>
                </a:rPr>
                <a:t>L5</a:t>
              </a:r>
              <a:endParaRPr lang="en-US" sz="1000" b="1">
                <a:latin typeface="Times New Roman"/>
                <a:cs typeface="Times New Roman"/>
              </a:endParaRPr>
            </a:p>
          </p:txBody>
        </p:sp>
        <p:sp>
          <p:nvSpPr>
            <p:cNvPr id="103" name="TextBox 102"/>
            <p:cNvSpPr txBox="1"/>
            <p:nvPr/>
          </p:nvSpPr>
          <p:spPr>
            <a:xfrm>
              <a:off x="2528112" y="2524435"/>
              <a:ext cx="440568" cy="341802"/>
            </a:xfrm>
            <a:prstGeom prst="rect">
              <a:avLst/>
            </a:prstGeom>
            <a:noFill/>
          </p:spPr>
          <p:txBody>
            <a:bodyPr wrap="square" rtlCol="0">
              <a:spAutoFit/>
            </a:bodyPr>
            <a:lstStyle/>
            <a:p>
              <a:r>
                <a:rPr lang="en-US" sz="1000" b="1" smtClean="0">
                  <a:latin typeface="Times New Roman"/>
                  <a:cs typeface="Times New Roman"/>
                </a:rPr>
                <a:t>L5</a:t>
              </a:r>
              <a:endParaRPr lang="en-US" sz="1000" b="1">
                <a:latin typeface="Times New Roman"/>
                <a:cs typeface="Times New Roman"/>
              </a:endParaRPr>
            </a:p>
          </p:txBody>
        </p:sp>
        <p:sp>
          <p:nvSpPr>
            <p:cNvPr id="127" name="TextBox 126"/>
            <p:cNvSpPr txBox="1"/>
            <p:nvPr/>
          </p:nvSpPr>
          <p:spPr>
            <a:xfrm>
              <a:off x="4566407" y="3352178"/>
              <a:ext cx="401044" cy="341802"/>
            </a:xfrm>
            <a:prstGeom prst="rect">
              <a:avLst/>
            </a:prstGeom>
            <a:noFill/>
          </p:spPr>
          <p:txBody>
            <a:bodyPr wrap="square" rtlCol="0">
              <a:spAutoFit/>
            </a:bodyPr>
            <a:lstStyle/>
            <a:p>
              <a:r>
                <a:rPr lang="en-US" sz="1000" b="1" smtClean="0">
                  <a:latin typeface="Times New Roman"/>
                  <a:cs typeface="Times New Roman"/>
                </a:rPr>
                <a:t>L5</a:t>
              </a:r>
              <a:endParaRPr lang="en-US" sz="1000" b="1">
                <a:latin typeface="Times New Roman"/>
                <a:cs typeface="Times New Roman"/>
              </a:endParaRPr>
            </a:p>
          </p:txBody>
        </p:sp>
        <p:sp>
          <p:nvSpPr>
            <p:cNvPr id="130" name="TextBox 129"/>
            <p:cNvSpPr txBox="1"/>
            <p:nvPr/>
          </p:nvSpPr>
          <p:spPr>
            <a:xfrm>
              <a:off x="3952875" y="3472881"/>
              <a:ext cx="370537" cy="341802"/>
            </a:xfrm>
            <a:prstGeom prst="rect">
              <a:avLst/>
            </a:prstGeom>
            <a:noFill/>
          </p:spPr>
          <p:txBody>
            <a:bodyPr wrap="square" rtlCol="0">
              <a:spAutoFit/>
            </a:bodyPr>
            <a:lstStyle/>
            <a:p>
              <a:r>
                <a:rPr lang="en-US" sz="1000" b="1" smtClean="0">
                  <a:latin typeface="Times New Roman"/>
                  <a:cs typeface="Times New Roman"/>
                </a:rPr>
                <a:t>L5</a:t>
              </a:r>
              <a:endParaRPr lang="en-US" sz="1000" b="1">
                <a:latin typeface="Times New Roman"/>
                <a:cs typeface="Times New Roman"/>
              </a:endParaRPr>
            </a:p>
          </p:txBody>
        </p:sp>
        <p:sp>
          <p:nvSpPr>
            <p:cNvPr id="132" name="TextBox 131"/>
            <p:cNvSpPr txBox="1"/>
            <p:nvPr/>
          </p:nvSpPr>
          <p:spPr>
            <a:xfrm>
              <a:off x="3241770" y="2467188"/>
              <a:ext cx="388890" cy="341802"/>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sp>
          <p:nvSpPr>
            <p:cNvPr id="135" name="TextBox 134"/>
            <p:cNvSpPr txBox="1"/>
            <p:nvPr/>
          </p:nvSpPr>
          <p:spPr>
            <a:xfrm>
              <a:off x="4611844" y="4081714"/>
              <a:ext cx="401376" cy="341802"/>
            </a:xfrm>
            <a:prstGeom prst="rect">
              <a:avLst/>
            </a:prstGeom>
            <a:noFill/>
          </p:spPr>
          <p:txBody>
            <a:bodyPr wrap="square" rtlCol="0">
              <a:spAutoFit/>
            </a:bodyPr>
            <a:lstStyle/>
            <a:p>
              <a:r>
                <a:rPr lang="en-US" sz="1000" b="1" smtClean="0">
                  <a:latin typeface="Times New Roman"/>
                  <a:cs typeface="Times New Roman"/>
                </a:rPr>
                <a:t>L5</a:t>
              </a:r>
              <a:endParaRPr lang="en-US" sz="1000" b="1">
                <a:latin typeface="Times New Roman"/>
                <a:cs typeface="Times New Roman"/>
              </a:endParaRPr>
            </a:p>
          </p:txBody>
        </p:sp>
        <p:cxnSp>
          <p:nvCxnSpPr>
            <p:cNvPr id="101" name="Straight Arrow Connector 100"/>
            <p:cNvCxnSpPr>
              <a:stCxn id="52" idx="3"/>
              <a:endCxn id="177" idx="2"/>
            </p:cNvCxnSpPr>
            <p:nvPr/>
          </p:nvCxnSpPr>
          <p:spPr>
            <a:xfrm>
              <a:off x="2498162" y="2185151"/>
              <a:ext cx="616771" cy="48949"/>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H="1">
              <a:off x="4629274" y="1759576"/>
              <a:ext cx="1112320" cy="276089"/>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5288523" y="1575870"/>
              <a:ext cx="352732" cy="555430"/>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cxnSp>
          <p:nvCxnSpPr>
            <p:cNvPr id="143" name="Straight Arrow Connector 142"/>
            <p:cNvCxnSpPr>
              <a:stCxn id="54" idx="3"/>
              <a:endCxn id="12" idx="1"/>
            </p:cNvCxnSpPr>
            <p:nvPr/>
          </p:nvCxnSpPr>
          <p:spPr>
            <a:xfrm>
              <a:off x="2498162" y="1725203"/>
              <a:ext cx="1330466" cy="342148"/>
            </a:xfrm>
            <a:prstGeom prst="straightConnector1">
              <a:avLst/>
            </a:prstGeom>
            <a:ln w="31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70" idx="2"/>
              <a:endCxn id="15" idx="6"/>
            </p:cNvCxnSpPr>
            <p:nvPr/>
          </p:nvCxnSpPr>
          <p:spPr>
            <a:xfrm flipH="1">
              <a:off x="3288877" y="3100087"/>
              <a:ext cx="348440" cy="167389"/>
            </a:xfrm>
            <a:prstGeom prst="line">
              <a:avLst/>
            </a:prstGeom>
            <a:ln w="3175">
              <a:solidFill>
                <a:schemeClr val="tx2"/>
              </a:solidFill>
              <a:tailEnd type="triangle" w="lg"/>
            </a:ln>
          </p:spPr>
          <p:style>
            <a:lnRef idx="2">
              <a:schemeClr val="accent1"/>
            </a:lnRef>
            <a:fillRef idx="0">
              <a:schemeClr val="accent1"/>
            </a:fillRef>
            <a:effectRef idx="1">
              <a:schemeClr val="accent1"/>
            </a:effectRef>
            <a:fontRef idx="minor">
              <a:schemeClr val="tx1"/>
            </a:fontRef>
          </p:style>
        </p:cxnSp>
        <p:sp>
          <p:nvSpPr>
            <p:cNvPr id="182" name="TextBox 181"/>
            <p:cNvSpPr txBox="1"/>
            <p:nvPr/>
          </p:nvSpPr>
          <p:spPr>
            <a:xfrm>
              <a:off x="3272535" y="3020314"/>
              <a:ext cx="395922" cy="341802"/>
            </a:xfrm>
            <a:prstGeom prst="rect">
              <a:avLst/>
            </a:prstGeom>
            <a:noFill/>
          </p:spPr>
          <p:txBody>
            <a:bodyPr wrap="square" rtlCol="0">
              <a:spAutoFit/>
            </a:bodyPr>
            <a:lstStyle/>
            <a:p>
              <a:r>
                <a:rPr lang="en-US" sz="1000" b="1" smtClean="0">
                  <a:latin typeface="Times New Roman"/>
                  <a:cs typeface="Times New Roman"/>
                </a:rPr>
                <a:t>L4</a:t>
              </a:r>
              <a:endParaRPr lang="en-US" sz="1000" b="1">
                <a:latin typeface="Times New Roman"/>
                <a:cs typeface="Times New Roman"/>
              </a:endParaRPr>
            </a:p>
          </p:txBody>
        </p:sp>
        <p:sp>
          <p:nvSpPr>
            <p:cNvPr id="247" name="Rectangle 246"/>
            <p:cNvSpPr/>
            <p:nvPr/>
          </p:nvSpPr>
          <p:spPr>
            <a:xfrm>
              <a:off x="4844971" y="951479"/>
              <a:ext cx="404952" cy="45946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OQ1</a:t>
              </a:r>
              <a:endParaRPr lang="en-US" sz="1000" b="1">
                <a:solidFill>
                  <a:schemeClr val="tx1"/>
                </a:solidFill>
                <a:latin typeface="Times New Roman"/>
                <a:cs typeface="Times New Roman"/>
              </a:endParaRPr>
            </a:p>
          </p:txBody>
        </p:sp>
        <p:sp>
          <p:nvSpPr>
            <p:cNvPr id="248" name="Rectangle 247"/>
            <p:cNvSpPr/>
            <p:nvPr/>
          </p:nvSpPr>
          <p:spPr>
            <a:xfrm>
              <a:off x="4273361" y="951479"/>
              <a:ext cx="407794"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OQ2</a:t>
              </a:r>
              <a:endParaRPr lang="en-US" sz="1000" b="1">
                <a:solidFill>
                  <a:schemeClr val="tx1"/>
                </a:solidFill>
                <a:latin typeface="Times New Roman"/>
                <a:cs typeface="Times New Roman"/>
              </a:endParaRPr>
            </a:p>
          </p:txBody>
        </p:sp>
        <p:sp>
          <p:nvSpPr>
            <p:cNvPr id="249" name="Rectangle 248"/>
            <p:cNvSpPr/>
            <p:nvPr/>
          </p:nvSpPr>
          <p:spPr>
            <a:xfrm>
              <a:off x="2850665" y="951479"/>
              <a:ext cx="420298"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OQ4</a:t>
              </a:r>
              <a:endParaRPr lang="en-US" sz="1000" b="1">
                <a:solidFill>
                  <a:schemeClr val="tx1"/>
                </a:solidFill>
                <a:latin typeface="Times New Roman"/>
                <a:cs typeface="Times New Roman"/>
              </a:endParaRPr>
            </a:p>
          </p:txBody>
        </p:sp>
        <p:sp>
          <p:nvSpPr>
            <p:cNvPr id="250" name="Rectangle 249"/>
            <p:cNvSpPr/>
            <p:nvPr/>
          </p:nvSpPr>
          <p:spPr>
            <a:xfrm>
              <a:off x="3631095" y="951479"/>
              <a:ext cx="434640" cy="4594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OQ3</a:t>
              </a:r>
              <a:endParaRPr lang="en-US" sz="1000" b="1">
                <a:solidFill>
                  <a:schemeClr val="tx1"/>
                </a:solidFill>
                <a:latin typeface="Times New Roman"/>
                <a:cs typeface="Times New Roman"/>
              </a:endParaRPr>
            </a:p>
          </p:txBody>
        </p:sp>
        <p:cxnSp>
          <p:nvCxnSpPr>
            <p:cNvPr id="263" name="Straight Connector 262"/>
            <p:cNvCxnSpPr>
              <a:stCxn id="247" idx="2"/>
              <a:endCxn id="9" idx="0"/>
            </p:cNvCxnSpPr>
            <p:nvPr/>
          </p:nvCxnSpPr>
          <p:spPr>
            <a:xfrm>
              <a:off x="5047447" y="1410942"/>
              <a:ext cx="150721" cy="629896"/>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a:endCxn id="8" idx="0"/>
            </p:cNvCxnSpPr>
            <p:nvPr/>
          </p:nvCxnSpPr>
          <p:spPr>
            <a:xfrm>
              <a:off x="4527685" y="1400028"/>
              <a:ext cx="77445" cy="628943"/>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a:endCxn id="12" idx="0"/>
            </p:cNvCxnSpPr>
            <p:nvPr/>
          </p:nvCxnSpPr>
          <p:spPr>
            <a:xfrm>
              <a:off x="3912058" y="1400028"/>
              <a:ext cx="64939" cy="60898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a:endCxn id="177" idx="0"/>
            </p:cNvCxnSpPr>
            <p:nvPr/>
          </p:nvCxnSpPr>
          <p:spPr>
            <a:xfrm>
              <a:off x="3066903" y="1400028"/>
              <a:ext cx="257855" cy="64081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286" name="Rectangle 285"/>
            <p:cNvSpPr/>
            <p:nvPr/>
          </p:nvSpPr>
          <p:spPr>
            <a:xfrm>
              <a:off x="2896173" y="4354444"/>
              <a:ext cx="447966" cy="319159"/>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DQ14</a:t>
              </a:r>
              <a:endParaRPr lang="en-US" sz="1000" b="1">
                <a:solidFill>
                  <a:schemeClr val="tx1"/>
                </a:solidFill>
                <a:latin typeface="Times New Roman"/>
                <a:cs typeface="Times New Roman"/>
              </a:endParaRPr>
            </a:p>
          </p:txBody>
        </p:sp>
        <p:sp>
          <p:nvSpPr>
            <p:cNvPr id="287" name="Rectangle 286"/>
            <p:cNvSpPr/>
            <p:nvPr/>
          </p:nvSpPr>
          <p:spPr>
            <a:xfrm>
              <a:off x="3682755" y="4361624"/>
              <a:ext cx="398511" cy="319158"/>
            </a:xfrm>
            <a:prstGeom prst="rect">
              <a:avLst/>
            </a:prstGeom>
            <a:pattFill prst="lgCheck">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smtClean="0">
                  <a:solidFill>
                    <a:schemeClr val="tx1"/>
                  </a:solidFill>
                  <a:latin typeface="Times New Roman"/>
                  <a:cs typeface="Times New Roman"/>
                </a:rPr>
                <a:t>DQ13</a:t>
              </a:r>
              <a:endParaRPr lang="en-US" sz="1000" b="1">
                <a:solidFill>
                  <a:schemeClr val="tx1"/>
                </a:solidFill>
                <a:latin typeface="Times New Roman"/>
                <a:cs typeface="Times New Roman"/>
              </a:endParaRPr>
            </a:p>
          </p:txBody>
        </p:sp>
        <p:cxnSp>
          <p:nvCxnSpPr>
            <p:cNvPr id="288" name="Straight Connector 287"/>
            <p:cNvCxnSpPr>
              <a:stCxn id="286" idx="0"/>
              <a:endCxn id="15" idx="4"/>
            </p:cNvCxnSpPr>
            <p:nvPr/>
          </p:nvCxnSpPr>
          <p:spPr>
            <a:xfrm flipH="1" flipV="1">
              <a:off x="3066903" y="3467363"/>
              <a:ext cx="53253" cy="88708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a:stCxn id="287" idx="0"/>
              <a:endCxn id="70" idx="4"/>
            </p:cNvCxnSpPr>
            <p:nvPr/>
          </p:nvCxnSpPr>
          <p:spPr>
            <a:xfrm flipH="1" flipV="1">
              <a:off x="3859291" y="3299974"/>
              <a:ext cx="22720" cy="1061651"/>
            </a:xfrm>
            <a:prstGeom prst="line">
              <a:avLst/>
            </a:prstGeom>
            <a:ln w="3175">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297" name="TextBox 296"/>
            <p:cNvSpPr txBox="1"/>
            <p:nvPr/>
          </p:nvSpPr>
          <p:spPr>
            <a:xfrm>
              <a:off x="2830530" y="3896385"/>
              <a:ext cx="377635" cy="341802"/>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sp>
          <p:nvSpPr>
            <p:cNvPr id="298" name="TextBox 297"/>
            <p:cNvSpPr txBox="1"/>
            <p:nvPr/>
          </p:nvSpPr>
          <p:spPr>
            <a:xfrm>
              <a:off x="3617806" y="3943660"/>
              <a:ext cx="371726" cy="341802"/>
            </a:xfrm>
            <a:prstGeom prst="rect">
              <a:avLst/>
            </a:prstGeom>
            <a:noFill/>
          </p:spPr>
          <p:txBody>
            <a:bodyPr wrap="square" rtlCol="0">
              <a:spAutoFit/>
            </a:bodyPr>
            <a:lstStyle/>
            <a:p>
              <a:r>
                <a:rPr lang="en-US" sz="1000" b="1" smtClean="0">
                  <a:latin typeface="Times New Roman"/>
                  <a:cs typeface="Times New Roman"/>
                </a:rPr>
                <a:t>L2</a:t>
              </a:r>
              <a:endParaRPr lang="en-US" sz="1000" b="1">
                <a:latin typeface="Times New Roman"/>
                <a:cs typeface="Times New Roman"/>
              </a:endParaRPr>
            </a:p>
          </p:txBody>
        </p:sp>
      </p:grpSp>
      <p:graphicFrame>
        <p:nvGraphicFramePr>
          <p:cNvPr id="98" name="Table 97"/>
          <p:cNvGraphicFramePr>
            <a:graphicFrameLocks noGrp="1"/>
          </p:cNvGraphicFramePr>
          <p:nvPr>
            <p:extLst>
              <p:ext uri="{D42A27DB-BD31-4B8C-83A1-F6EECF244321}">
                <p14:modId xmlns:p14="http://schemas.microsoft.com/office/powerpoint/2010/main" val="1780806318"/>
              </p:ext>
            </p:extLst>
          </p:nvPr>
        </p:nvGraphicFramePr>
        <p:xfrm>
          <a:off x="4396675" y="1041651"/>
          <a:ext cx="4343400" cy="2021840"/>
        </p:xfrm>
        <a:graphic>
          <a:graphicData uri="http://schemas.openxmlformats.org/drawingml/2006/table">
            <a:tbl>
              <a:tblPr firstRow="1" firstCol="1" bandRow="1">
                <a:tableStyleId>{5C22544A-7EE6-4342-B048-85BDC9FD1C3A}</a:tableStyleId>
              </a:tblPr>
              <a:tblGrid>
                <a:gridCol w="1494592">
                  <a:extLst>
                    <a:ext uri="{9D8B030D-6E8A-4147-A177-3AD203B41FA5}">
                      <a16:colId xmlns:a16="http://schemas.microsoft.com/office/drawing/2014/main" val="20000"/>
                    </a:ext>
                  </a:extLst>
                </a:gridCol>
                <a:gridCol w="940075">
                  <a:extLst>
                    <a:ext uri="{9D8B030D-6E8A-4147-A177-3AD203B41FA5}">
                      <a16:colId xmlns:a16="http://schemas.microsoft.com/office/drawing/2014/main" val="20001"/>
                    </a:ext>
                  </a:extLst>
                </a:gridCol>
                <a:gridCol w="720301">
                  <a:extLst>
                    <a:ext uri="{9D8B030D-6E8A-4147-A177-3AD203B41FA5}">
                      <a16:colId xmlns:a16="http://schemas.microsoft.com/office/drawing/2014/main" val="20002"/>
                    </a:ext>
                  </a:extLst>
                </a:gridCol>
                <a:gridCol w="1188432">
                  <a:extLst>
                    <a:ext uri="{9D8B030D-6E8A-4147-A177-3AD203B41FA5}">
                      <a16:colId xmlns:a16="http://schemas.microsoft.com/office/drawing/2014/main" val="20003"/>
                    </a:ext>
                  </a:extLst>
                </a:gridCol>
              </a:tblGrid>
              <a:tr h="136254">
                <a:tc>
                  <a:txBody>
                    <a:bodyPr/>
                    <a:lstStyle/>
                    <a:p>
                      <a:pPr marL="0" marR="0" algn="ctr">
                        <a:spcBef>
                          <a:spcPts val="0"/>
                        </a:spcBef>
                        <a:spcAft>
                          <a:spcPts val="0"/>
                        </a:spcAft>
                      </a:pPr>
                      <a:r>
                        <a:rPr lang="en-US" sz="1200">
                          <a:effectLst/>
                        </a:rPr>
                        <a:t>Type of Questions</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Type of Estimated Skill</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Bloom Link</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Concepts Counting</a:t>
                      </a:r>
                      <a:endParaRPr lang="en-US" sz="1100" b="1">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9144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0">
                <a:tc>
                  <a:txBody>
                    <a:bodyPr/>
                    <a:lstStyle/>
                    <a:p>
                      <a:pPr marL="0" marR="0" algn="l">
                        <a:spcBef>
                          <a:spcPts val="0"/>
                        </a:spcBef>
                        <a:spcAft>
                          <a:spcPts val="0"/>
                        </a:spcAft>
                      </a:pPr>
                      <a:r>
                        <a:rPr lang="en-US" sz="1200">
                          <a:effectLst/>
                        </a:rPr>
                        <a:t>OQ &amp; 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V</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dirty="0" smtClean="0">
                          <a:effectLst/>
                          <a:latin typeface="+mn-lt"/>
                          <a:ea typeface="+mn-ea"/>
                        </a:rPr>
                        <a:t>3</a:t>
                      </a:r>
                      <a:endParaRPr lang="en-US" sz="1100" dirty="0">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ar-SA" sz="1200" smtClean="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6"/>
                  </a:ext>
                </a:extLst>
              </a:tr>
              <a:tr h="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dirty="0" smtClean="0">
                          <a:effectLst/>
                        </a:rPr>
                        <a:t>1</a:t>
                      </a:r>
                      <a:endParaRPr lang="en-US" sz="1100" dirty="0">
                        <a:effectLst/>
                        <a:latin typeface="Times New Roman" charset="0"/>
                        <a:ea typeface="Times New Roman" charset="0"/>
                      </a:endParaRPr>
                    </a:p>
                  </a:txBody>
                  <a:tcPr marL="0" marR="0" marT="0" marB="0"/>
                </a:tc>
                <a:extLst>
                  <a:ext uri="{0D108BD9-81ED-4DB2-BD59-A6C34878D82A}">
                    <a16:rowId xmlns:a16="http://schemas.microsoft.com/office/drawing/2014/main" val="10007"/>
                  </a:ext>
                </a:extLst>
              </a:tr>
              <a:tr h="19304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D</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0" marR="0" marT="0" marB="0"/>
                </a:tc>
                <a:extLst>
                  <a:ext uri="{0D108BD9-81ED-4DB2-BD59-A6C34878D82A}">
                    <a16:rowId xmlns:a16="http://schemas.microsoft.com/office/drawing/2014/main" val="10008"/>
                  </a:ext>
                </a:extLst>
              </a:tr>
              <a:tr h="166370">
                <a:tc>
                  <a:txBody>
                    <a:bodyPr/>
                    <a:lstStyle/>
                    <a:p>
                      <a:pPr marL="0" marR="0" algn="l">
                        <a:spcBef>
                          <a:spcPts val="0"/>
                        </a:spcBef>
                        <a:spcAft>
                          <a:spcPts val="0"/>
                        </a:spcAft>
                      </a:pPr>
                      <a:r>
                        <a:rPr lang="en-US" sz="1200">
                          <a:effectLst/>
                        </a:rPr>
                        <a:t>DQ</a:t>
                      </a:r>
                      <a:endParaRPr lang="en-US" sz="1100" b="1">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P</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0" marR="0" marT="0" marB="0"/>
                </a:tc>
                <a:tc>
                  <a:txBody>
                    <a:bodyPr/>
                    <a:lstStyle/>
                    <a:p>
                      <a:pPr marL="0" marR="0" algn="ctr">
                        <a:spcBef>
                          <a:spcPts val="0"/>
                        </a:spcBef>
                        <a:spcAft>
                          <a:spcPts val="0"/>
                        </a:spcAft>
                      </a:pPr>
                      <a:r>
                        <a:rPr lang="en-US" sz="1200" dirty="0">
                          <a:effectLst/>
                        </a:rPr>
                        <a:t>1</a:t>
                      </a:r>
                      <a:endParaRPr lang="en-US" sz="1100" dirty="0">
                        <a:effectLst/>
                        <a:latin typeface="Times New Roman" charset="0"/>
                        <a:ea typeface="Times New Roman" charset="0"/>
                      </a:endParaRPr>
                    </a:p>
                  </a:txBody>
                  <a:tcPr marL="0" marR="0" marT="0" marB="0"/>
                </a:tc>
                <a:extLst>
                  <a:ext uri="{0D108BD9-81ED-4DB2-BD59-A6C34878D82A}">
                    <a16:rowId xmlns:a16="http://schemas.microsoft.com/office/drawing/2014/main" val="10009"/>
                  </a:ext>
                </a:extLst>
              </a:tr>
            </a:tbl>
          </a:graphicData>
        </a:graphic>
      </p:graphicFrame>
      <p:sp>
        <p:nvSpPr>
          <p:cNvPr id="99" name="Rectangle 98"/>
          <p:cNvSpPr/>
          <p:nvPr/>
        </p:nvSpPr>
        <p:spPr>
          <a:xfrm>
            <a:off x="4396675" y="395321"/>
            <a:ext cx="4709540" cy="646330"/>
          </a:xfrm>
          <a:prstGeom prst="rect">
            <a:avLst/>
          </a:prstGeom>
        </p:spPr>
        <p:txBody>
          <a:bodyPr wrap="square">
            <a:spAutoFit/>
          </a:bodyPr>
          <a:lstStyle/>
          <a:p>
            <a:pPr algn="ctr" rtl="1"/>
            <a:r>
              <a:rPr lang="en-US" b="1">
                <a:latin typeface="Times New Roman" charset="0"/>
                <a:ea typeface="Times New Roman" charset="0"/>
              </a:rPr>
              <a:t>Counting skills result according </a:t>
            </a:r>
            <a:r>
              <a:rPr lang="en-US" b="1" smtClean="0">
                <a:latin typeface="Times New Roman" charset="0"/>
                <a:ea typeface="Times New Roman" charset="0"/>
              </a:rPr>
              <a:t>to the related questions in the figure</a:t>
            </a:r>
            <a:r>
              <a:rPr lang="ar-SA" b="1" smtClean="0">
                <a:latin typeface="Times New Roman" charset="0"/>
                <a:ea typeface="Times New Roman" charset="0"/>
              </a:rPr>
              <a:t> </a:t>
            </a:r>
            <a:r>
              <a:rPr lang="en-US" b="1" smtClean="0">
                <a:latin typeface="Times New Roman" charset="0"/>
                <a:ea typeface="Times New Roman" charset="0"/>
              </a:rPr>
              <a:t> </a:t>
            </a:r>
            <a:endParaRPr lang="en-US"/>
          </a:p>
        </p:txBody>
      </p:sp>
      <p:graphicFrame>
        <p:nvGraphicFramePr>
          <p:cNvPr id="100" name="Table 99"/>
          <p:cNvGraphicFramePr>
            <a:graphicFrameLocks noGrp="1"/>
          </p:cNvGraphicFramePr>
          <p:nvPr>
            <p:extLst>
              <p:ext uri="{D42A27DB-BD31-4B8C-83A1-F6EECF244321}">
                <p14:modId xmlns:p14="http://schemas.microsoft.com/office/powerpoint/2010/main" val="610740709"/>
              </p:ext>
            </p:extLst>
          </p:nvPr>
        </p:nvGraphicFramePr>
        <p:xfrm>
          <a:off x="4447475" y="3880274"/>
          <a:ext cx="4292600" cy="2712720"/>
        </p:xfrm>
        <a:graphic>
          <a:graphicData uri="http://schemas.openxmlformats.org/drawingml/2006/table">
            <a:tbl>
              <a:tblPr firstRow="1" firstCol="1" bandRow="1">
                <a:tableStyleId>{5C22544A-7EE6-4342-B048-85BDC9FD1C3A}</a:tableStyleId>
              </a:tblPr>
              <a:tblGrid>
                <a:gridCol w="1357462">
                  <a:extLst>
                    <a:ext uri="{9D8B030D-6E8A-4147-A177-3AD203B41FA5}">
                      <a16:colId xmlns:a16="http://schemas.microsoft.com/office/drawing/2014/main" val="20000"/>
                    </a:ext>
                  </a:extLst>
                </a:gridCol>
                <a:gridCol w="343966">
                  <a:extLst>
                    <a:ext uri="{9D8B030D-6E8A-4147-A177-3AD203B41FA5}">
                      <a16:colId xmlns:a16="http://schemas.microsoft.com/office/drawing/2014/main" val="20001"/>
                    </a:ext>
                  </a:extLst>
                </a:gridCol>
                <a:gridCol w="759646">
                  <a:extLst>
                    <a:ext uri="{9D8B030D-6E8A-4147-A177-3AD203B41FA5}">
                      <a16:colId xmlns:a16="http://schemas.microsoft.com/office/drawing/2014/main" val="20002"/>
                    </a:ext>
                  </a:extLst>
                </a:gridCol>
                <a:gridCol w="1079496">
                  <a:extLst>
                    <a:ext uri="{9D8B030D-6E8A-4147-A177-3AD203B41FA5}">
                      <a16:colId xmlns:a16="http://schemas.microsoft.com/office/drawing/2014/main" val="20003"/>
                    </a:ext>
                  </a:extLst>
                </a:gridCol>
                <a:gridCol w="752030">
                  <a:extLst>
                    <a:ext uri="{9D8B030D-6E8A-4147-A177-3AD203B41FA5}">
                      <a16:colId xmlns:a16="http://schemas.microsoft.com/office/drawing/2014/main" val="20004"/>
                    </a:ext>
                  </a:extLst>
                </a:gridCol>
              </a:tblGrid>
              <a:tr h="288290">
                <a:tc>
                  <a:txBody>
                    <a:bodyPr/>
                    <a:lstStyle/>
                    <a:p>
                      <a:pPr marL="0" marR="0" algn="ctr">
                        <a:spcBef>
                          <a:spcPts val="0"/>
                        </a:spcBef>
                        <a:spcAft>
                          <a:spcPts val="0"/>
                        </a:spcAft>
                      </a:pPr>
                      <a:r>
                        <a:rPr lang="en-US" sz="1100">
                          <a:effectLst/>
                        </a:rPr>
                        <a:t>Relation Type</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C#</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Level#</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Related OQ</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100">
                          <a:effectLst/>
                        </a:rPr>
                        <a:t>Related DQ</a:t>
                      </a:r>
                      <a:endParaRPr lang="en-US" sz="1100" b="1">
                        <a:effectLst/>
                        <a:latin typeface="Times New Roman" charset="0"/>
                        <a:ea typeface="Times New Roman" charset="0"/>
                      </a:endParaRPr>
                    </a:p>
                  </a:txBody>
                  <a:tcPr marL="68580" marR="68580" marT="0" marB="0"/>
                </a:tc>
                <a:extLst>
                  <a:ext uri="{0D108BD9-81ED-4DB2-BD59-A6C34878D82A}">
                    <a16:rowId xmlns:a16="http://schemas.microsoft.com/office/drawing/2014/main" val="10000"/>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1"/>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2"/>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3"/>
                  </a:ext>
                </a:extLst>
              </a:tr>
              <a:tr h="180340">
                <a:tc>
                  <a:txBody>
                    <a:bodyPr/>
                    <a:lstStyle/>
                    <a:p>
                      <a:pPr marL="0" marR="0">
                        <a:spcBef>
                          <a:spcPts val="0"/>
                        </a:spcBef>
                        <a:spcAft>
                          <a:spcPts val="0"/>
                        </a:spcAft>
                      </a:pPr>
                      <a:r>
                        <a:rPr lang="en-US" sz="1200">
                          <a:effectLst/>
                        </a:rPr>
                        <a:t>V</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4"/>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9</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5"/>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6"/>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2</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14</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7"/>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dirty="0">
                          <a:solidFill>
                            <a:srgbClr val="FF0000"/>
                          </a:solidFill>
                          <a:effectLst/>
                        </a:rPr>
                        <a:t>6</a:t>
                      </a:r>
                      <a:endParaRPr lang="en-US" sz="1100" dirty="0">
                        <a:solidFill>
                          <a:srgbClr val="FF0000"/>
                        </a:solidFill>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10</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8"/>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3</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11</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09"/>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9 &amp; 10</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0"/>
                  </a:ext>
                </a:extLst>
              </a:tr>
              <a:tr h="180340">
                <a:tc>
                  <a:txBody>
                    <a:bodyPr/>
                    <a:lstStyle/>
                    <a:p>
                      <a:pPr marL="0" marR="0">
                        <a:spcBef>
                          <a:spcPts val="0"/>
                        </a:spcBef>
                        <a:spcAft>
                          <a:spcPts val="0"/>
                        </a:spcAft>
                      </a:pPr>
                      <a:r>
                        <a:rPr lang="en-US" sz="1200">
                          <a:effectLst/>
                        </a:rPr>
                        <a:t>D</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7</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4</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11 &amp; 13</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1"/>
                  </a:ext>
                </a:extLst>
              </a:tr>
              <a:tr h="180340">
                <a:tc>
                  <a:txBody>
                    <a:bodyPr/>
                    <a:lstStyle/>
                    <a:p>
                      <a:pPr marL="0" marR="0">
                        <a:spcBef>
                          <a:spcPts val="0"/>
                        </a:spcBef>
                        <a:spcAft>
                          <a:spcPts val="0"/>
                        </a:spcAft>
                      </a:pPr>
                      <a:r>
                        <a:rPr lang="en-US" sz="1200">
                          <a:effectLst/>
                        </a:rPr>
                        <a:t>P</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9 &amp;12</a:t>
                      </a:r>
                      <a:endParaRPr lang="en-US" sz="1100">
                        <a:effectLst/>
                        <a:latin typeface="Times New Roman" charset="0"/>
                        <a:ea typeface="Times New Roman" charset="0"/>
                      </a:endParaRPr>
                    </a:p>
                  </a:txBody>
                  <a:tcPr marL="68580" marR="68580" marT="0" marB="0"/>
                </a:tc>
                <a:extLst>
                  <a:ext uri="{0D108BD9-81ED-4DB2-BD59-A6C34878D82A}">
                    <a16:rowId xmlns:a16="http://schemas.microsoft.com/office/drawing/2014/main" val="10012"/>
                  </a:ext>
                </a:extLst>
              </a:tr>
              <a:tr h="180340">
                <a:tc>
                  <a:txBody>
                    <a:bodyPr/>
                    <a:lstStyle/>
                    <a:p>
                      <a:pPr marL="0" marR="0">
                        <a:spcBef>
                          <a:spcPts val="0"/>
                        </a:spcBef>
                        <a:spcAft>
                          <a:spcPts val="0"/>
                        </a:spcAft>
                      </a:pPr>
                      <a:r>
                        <a:rPr lang="en-US" sz="1200">
                          <a:effectLst/>
                        </a:rPr>
                        <a:t>P</a:t>
                      </a:r>
                      <a:endParaRPr lang="en-US" sz="1100" b="1">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8</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5</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a:effectLst/>
                        </a:rPr>
                        <a:t> </a:t>
                      </a:r>
                      <a:endParaRPr lang="en-US" sz="11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200" dirty="0">
                          <a:effectLst/>
                        </a:rPr>
                        <a:t>11&amp;12</a:t>
                      </a:r>
                      <a:endParaRPr lang="en-US" sz="1100" dirty="0">
                        <a:effectLst/>
                        <a:latin typeface="Times New Roman" charset="0"/>
                        <a:ea typeface="Times New Roman" charset="0"/>
                      </a:endParaRPr>
                    </a:p>
                  </a:txBody>
                  <a:tcPr marL="68580" marR="68580" marT="0" marB="0"/>
                </a:tc>
                <a:extLst>
                  <a:ext uri="{0D108BD9-81ED-4DB2-BD59-A6C34878D82A}">
                    <a16:rowId xmlns:a16="http://schemas.microsoft.com/office/drawing/2014/main" val="10013"/>
                  </a:ext>
                </a:extLst>
              </a:tr>
            </a:tbl>
          </a:graphicData>
        </a:graphic>
      </p:graphicFrame>
      <p:sp>
        <p:nvSpPr>
          <p:cNvPr id="102" name="Rectangle 101"/>
          <p:cNvSpPr/>
          <p:nvPr/>
        </p:nvSpPr>
        <p:spPr>
          <a:xfrm>
            <a:off x="4050566" y="3340106"/>
            <a:ext cx="4580092" cy="646331"/>
          </a:xfrm>
          <a:prstGeom prst="rect">
            <a:avLst/>
          </a:prstGeom>
        </p:spPr>
        <p:txBody>
          <a:bodyPr wrap="square">
            <a:spAutoFit/>
          </a:bodyPr>
          <a:lstStyle/>
          <a:p>
            <a:pPr algn="ctr"/>
            <a:r>
              <a:rPr lang="en-US" b="1">
                <a:latin typeface="Times New Roman" charset="0"/>
                <a:ea typeface="Times New Roman" charset="0"/>
                <a:cs typeface="Times New Roman" charset="0"/>
              </a:rPr>
              <a:t>The related questions that have to </a:t>
            </a:r>
            <a:r>
              <a:rPr lang="en-US" b="1" smtClean="0">
                <a:latin typeface="Times New Roman" charset="0"/>
                <a:ea typeface="Times New Roman" charset="0"/>
                <a:cs typeface="Times New Roman" charset="0"/>
              </a:rPr>
              <a:t>be</a:t>
            </a:r>
            <a:r>
              <a:rPr lang="ar-SA" b="1" smtClean="0">
                <a:latin typeface="Times New Roman" charset="0"/>
                <a:ea typeface="Times New Roman" charset="0"/>
                <a:cs typeface="Times New Roman" charset="0"/>
              </a:rPr>
              <a:t> </a:t>
            </a:r>
            <a:r>
              <a:rPr lang="en-US" b="1" smtClean="0">
                <a:latin typeface="Times New Roman" charset="0"/>
                <a:ea typeface="Times New Roman" charset="0"/>
                <a:cs typeface="Times New Roman" charset="0"/>
              </a:rPr>
              <a:t>matched</a:t>
            </a:r>
            <a:r>
              <a:rPr lang="en-US" smtClean="0">
                <a:latin typeface="Times New Roman" charset="0"/>
                <a:ea typeface="Times New Roman" charset="0"/>
                <a:cs typeface="Times New Roman" charset="0"/>
              </a:rPr>
              <a:t> </a:t>
            </a:r>
            <a:endParaRPr lang="en-US">
              <a:latin typeface="Times New Roman" charset="0"/>
              <a:ea typeface="Times New Roman" charset="0"/>
              <a:cs typeface="Times New Roman" charset="0"/>
            </a:endParaRPr>
          </a:p>
        </p:txBody>
      </p:sp>
      <p:sp>
        <p:nvSpPr>
          <p:cNvPr id="3" name="Slide Number Placeholder 2"/>
          <p:cNvSpPr>
            <a:spLocks noGrp="1"/>
          </p:cNvSpPr>
          <p:nvPr>
            <p:ph type="sldNum" sz="quarter" idx="12"/>
          </p:nvPr>
        </p:nvSpPr>
        <p:spPr/>
        <p:txBody>
          <a:bodyPr/>
          <a:lstStyle/>
          <a:p>
            <a:fld id="{B38F3DF5-46B4-354D-BEB6-FC8B3F9E8E19}" type="slidenum">
              <a:rPr lang="en-US" smtClean="0"/>
              <a:t>99</a:t>
            </a:fld>
            <a:endParaRPr lang="en-US"/>
          </a:p>
        </p:txBody>
      </p:sp>
    </p:spTree>
    <p:extLst>
      <p:ext uri="{BB962C8B-B14F-4D97-AF65-F5344CB8AC3E}">
        <p14:creationId xmlns:p14="http://schemas.microsoft.com/office/powerpoint/2010/main" val="183361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16907</TotalTime>
  <Words>13203</Words>
  <Application>Microsoft Office PowerPoint</Application>
  <PresentationFormat>On-screen Show (4:3)</PresentationFormat>
  <Paragraphs>3296</Paragraphs>
  <Slides>121</Slides>
  <Notes>80</Notes>
  <HiddenSlides>27</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121</vt:i4>
      </vt:variant>
    </vt:vector>
  </HeadingPairs>
  <TitlesOfParts>
    <vt:vector size="133" baseType="lpstr">
      <vt:lpstr>ＭＳ Ｐゴシック</vt:lpstr>
      <vt:lpstr>.HelveticaNeueDeskInterface-Regular</vt:lpstr>
      <vt:lpstr>Arial</vt:lpstr>
      <vt:lpstr>Calibri</vt:lpstr>
      <vt:lpstr>Cambria</vt:lpstr>
      <vt:lpstr>Cambria Math</vt:lpstr>
      <vt:lpstr>Lucida Grande</vt:lpstr>
      <vt:lpstr>ＭＳ 明朝</vt:lpstr>
      <vt:lpstr>Times</vt:lpstr>
      <vt:lpstr>Times New Roman</vt:lpstr>
      <vt:lpstr>Wingdings</vt:lpstr>
      <vt:lpstr>Office Theme</vt:lpstr>
      <vt:lpstr>An Assessment of Knowledge by Pedagogical Computation on Cognitive Level Mapped Concept Graphs </vt:lpstr>
      <vt:lpstr>The Outline</vt:lpstr>
      <vt:lpstr>The Problem</vt:lpstr>
      <vt:lpstr>Contribution</vt:lpstr>
      <vt:lpstr>Contribution</vt:lpstr>
      <vt:lpstr>The Concept Mapped Knowledge Domain</vt:lpstr>
      <vt:lpstr>PowerPoint Presentation</vt:lpstr>
      <vt:lpstr>The Ontology Concept Mapped Knowledge Domain</vt:lpstr>
      <vt:lpstr>The Cognitive Concept Mapped Knowledge Domain</vt:lpstr>
      <vt:lpstr>The Cognitive Concept Mapped Knowledge Domain</vt:lpstr>
      <vt:lpstr>The Syllabus Concept Mapped Knowledge Domain</vt:lpstr>
      <vt:lpstr>Concept Mapped Testing &amp;  Evaluation Method </vt:lpstr>
      <vt:lpstr>PowerPoint Presentation</vt:lpstr>
      <vt:lpstr>PowerPoint Presentation</vt:lpstr>
      <vt:lpstr>Verified Skills set VS(k)</vt:lpstr>
      <vt:lpstr>Verified Known Skills set VKS(k)</vt:lpstr>
      <vt:lpstr>The Negative Theories Verified Not knowing Skills VNS(k)</vt:lpstr>
      <vt:lpstr>Derived Skill Set DS</vt:lpstr>
      <vt:lpstr>Derived Known Skill Set DKS(k=2)</vt:lpstr>
      <vt:lpstr>Derived Not Knowing Skill DNS(k=2)</vt:lpstr>
      <vt:lpstr>Support Node &amp; Support Set</vt:lpstr>
      <vt:lpstr>Derived Known Skill Set DKS (k&gt;2)</vt:lpstr>
      <vt:lpstr>Derived Not Known Skill Set DNS (k&gt;2)</vt:lpstr>
      <vt:lpstr>Potential Known Skill Set PKS(k)</vt:lpstr>
      <vt:lpstr>Potential Not Knowing Skill Set PNS(k)</vt:lpstr>
      <vt:lpstr>PowerPoint Presentation</vt:lpstr>
      <vt:lpstr>PowerPoint Presentation</vt:lpstr>
      <vt:lpstr>Labeling the Questions to the Concepts</vt:lpstr>
      <vt:lpstr>Labeling The Tested Concept with RBT</vt:lpstr>
      <vt:lpstr>Connect Questions with Mapped Concepts</vt:lpstr>
      <vt:lpstr>The Probability Computation to Estimate the Concept States of the Students</vt:lpstr>
      <vt:lpstr>The Probability Computation to Estimate the Concept States of the Students</vt:lpstr>
      <vt:lpstr>Example to Find the Probability of Knowing the Concepts in Complex Domain</vt:lpstr>
      <vt:lpstr>PowerPoint Presentation</vt:lpstr>
      <vt:lpstr>Examples to Find the Probability of Knowing The Concepts in Complex Domain</vt:lpstr>
      <vt:lpstr>PowerPoint Presentation</vt:lpstr>
      <vt:lpstr>PowerPoint Presentation</vt:lpstr>
      <vt:lpstr>PowerPoint Presentation</vt:lpstr>
      <vt:lpstr>PowerPoint Presentation</vt:lpstr>
      <vt:lpstr>PowerPoint Presentation</vt:lpstr>
      <vt:lpstr>PowerPoint Presentation</vt:lpstr>
      <vt:lpstr>Bayes is derived from conditional probability</vt:lpstr>
      <vt:lpstr>The Problem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 </vt:lpstr>
      <vt:lpstr>The Problem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Bayes is derived from conditional probability</vt:lpstr>
      <vt:lpstr>For the set</vt:lpstr>
      <vt:lpstr>PowerPoint Presentation</vt:lpstr>
      <vt:lpstr>PowerPoint Presentation</vt:lpstr>
      <vt:lpstr>PowerPoint Presentation</vt:lpstr>
      <vt:lpstr>PowerPoint Presentation</vt:lpstr>
      <vt:lpstr>Example to Find the Probability of Knowing the Concepts in Complex Domain</vt:lpstr>
      <vt:lpstr>Connect Questions with Mapped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Probability</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Apple Aboalela</dc:creator>
  <cp:keywords/>
  <dc:description/>
  <cp:lastModifiedBy>Javed I Khan</cp:lastModifiedBy>
  <cp:revision>1378</cp:revision>
  <dcterms:created xsi:type="dcterms:W3CDTF">2015-12-13T07:15:30Z</dcterms:created>
  <dcterms:modified xsi:type="dcterms:W3CDTF">2019-03-27T17:19:30Z</dcterms:modified>
  <cp:category/>
</cp:coreProperties>
</file>